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21945600" cy="32918400"/>
  <p:notesSz cx="9601200" cy="7315200"/>
  <p:defaultTextStyle>
    <a:defPPr>
      <a:defRPr lang="en-US"/>
    </a:defPPr>
    <a:lvl1pPr algn="l" rtl="0" fontAlgn="base">
      <a:spcBef>
        <a:spcPct val="0"/>
      </a:spcBef>
      <a:spcAft>
        <a:spcPct val="0"/>
      </a:spcAft>
      <a:defRPr sz="3900" b="1" kern="1200">
        <a:solidFill>
          <a:schemeClr val="tx1"/>
        </a:solidFill>
        <a:latin typeface="Verdana" pitchFamily="34" charset="0"/>
        <a:ea typeface="+mn-ea"/>
        <a:cs typeface="+mn-cs"/>
      </a:defRPr>
    </a:lvl1pPr>
    <a:lvl2pPr marL="326532" algn="l" rtl="0" fontAlgn="base">
      <a:spcBef>
        <a:spcPct val="0"/>
      </a:spcBef>
      <a:spcAft>
        <a:spcPct val="0"/>
      </a:spcAft>
      <a:defRPr sz="3900" b="1" kern="1200">
        <a:solidFill>
          <a:schemeClr val="tx1"/>
        </a:solidFill>
        <a:latin typeface="Verdana" pitchFamily="34" charset="0"/>
        <a:ea typeface="+mn-ea"/>
        <a:cs typeface="+mn-cs"/>
      </a:defRPr>
    </a:lvl2pPr>
    <a:lvl3pPr marL="653064" algn="l" rtl="0" fontAlgn="base">
      <a:spcBef>
        <a:spcPct val="0"/>
      </a:spcBef>
      <a:spcAft>
        <a:spcPct val="0"/>
      </a:spcAft>
      <a:defRPr sz="3900" b="1" kern="1200">
        <a:solidFill>
          <a:schemeClr val="tx1"/>
        </a:solidFill>
        <a:latin typeface="Verdana" pitchFamily="34" charset="0"/>
        <a:ea typeface="+mn-ea"/>
        <a:cs typeface="+mn-cs"/>
      </a:defRPr>
    </a:lvl3pPr>
    <a:lvl4pPr marL="979597" algn="l" rtl="0" fontAlgn="base">
      <a:spcBef>
        <a:spcPct val="0"/>
      </a:spcBef>
      <a:spcAft>
        <a:spcPct val="0"/>
      </a:spcAft>
      <a:defRPr sz="3900" b="1" kern="1200">
        <a:solidFill>
          <a:schemeClr val="tx1"/>
        </a:solidFill>
        <a:latin typeface="Verdana" pitchFamily="34" charset="0"/>
        <a:ea typeface="+mn-ea"/>
        <a:cs typeface="+mn-cs"/>
      </a:defRPr>
    </a:lvl4pPr>
    <a:lvl5pPr marL="1306129" algn="l" rtl="0" fontAlgn="base">
      <a:spcBef>
        <a:spcPct val="0"/>
      </a:spcBef>
      <a:spcAft>
        <a:spcPct val="0"/>
      </a:spcAft>
      <a:defRPr sz="3900" b="1" kern="1200">
        <a:solidFill>
          <a:schemeClr val="tx1"/>
        </a:solidFill>
        <a:latin typeface="Verdana" pitchFamily="34" charset="0"/>
        <a:ea typeface="+mn-ea"/>
        <a:cs typeface="+mn-cs"/>
      </a:defRPr>
    </a:lvl5pPr>
    <a:lvl6pPr marL="1632661" algn="l" defTabSz="653064" rtl="0" eaLnBrk="1" latinLnBrk="0" hangingPunct="1">
      <a:defRPr sz="3900" b="1" kern="1200">
        <a:solidFill>
          <a:schemeClr val="tx1"/>
        </a:solidFill>
        <a:latin typeface="Verdana" pitchFamily="34" charset="0"/>
        <a:ea typeface="+mn-ea"/>
        <a:cs typeface="+mn-cs"/>
      </a:defRPr>
    </a:lvl6pPr>
    <a:lvl7pPr marL="1959193" algn="l" defTabSz="653064" rtl="0" eaLnBrk="1" latinLnBrk="0" hangingPunct="1">
      <a:defRPr sz="3900" b="1" kern="1200">
        <a:solidFill>
          <a:schemeClr val="tx1"/>
        </a:solidFill>
        <a:latin typeface="Verdana" pitchFamily="34" charset="0"/>
        <a:ea typeface="+mn-ea"/>
        <a:cs typeface="+mn-cs"/>
      </a:defRPr>
    </a:lvl7pPr>
    <a:lvl8pPr marL="2285726" algn="l" defTabSz="653064" rtl="0" eaLnBrk="1" latinLnBrk="0" hangingPunct="1">
      <a:defRPr sz="3900" b="1" kern="1200">
        <a:solidFill>
          <a:schemeClr val="tx1"/>
        </a:solidFill>
        <a:latin typeface="Verdana" pitchFamily="34" charset="0"/>
        <a:ea typeface="+mn-ea"/>
        <a:cs typeface="+mn-cs"/>
      </a:defRPr>
    </a:lvl8pPr>
    <a:lvl9pPr marL="2612258" algn="l" defTabSz="653064" rtl="0" eaLnBrk="1" latinLnBrk="0" hangingPunct="1">
      <a:defRPr sz="3900" b="1"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B2B2B2"/>
    <a:srgbClr val="C0C0C0"/>
    <a:srgbClr val="DDDDDD"/>
    <a:srgbClr val="808080"/>
    <a:srgbClr val="EAEAEA"/>
    <a:srgbClr val="66FFFF"/>
    <a:srgbClr val="CCECFF"/>
    <a:srgbClr val="99FFCC"/>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81" autoAdjust="0"/>
    <p:restoredTop sz="86404" autoAdjust="0"/>
  </p:normalViewPr>
  <p:slideViewPr>
    <p:cSldViewPr snapToGrid="0">
      <p:cViewPr>
        <p:scale>
          <a:sx n="50" d="100"/>
          <a:sy n="50" d="100"/>
        </p:scale>
        <p:origin x="-576" y="6534"/>
      </p:cViewPr>
      <p:guideLst>
        <p:guide orient="horz" pos="553"/>
        <p:guide orient="horz" pos="18431"/>
        <p:guide orient="horz" pos="19552"/>
        <p:guide orient="horz" pos="19008"/>
        <p:guide pos="6912"/>
        <p:guide pos="13543"/>
        <p:guide pos="11803"/>
      </p:guideLst>
    </p:cSldViewPr>
  </p:slideViewPr>
  <p:outlineViewPr>
    <p:cViewPr>
      <p:scale>
        <a:sx n="100" d="100"/>
        <a:sy n="100" d="100"/>
      </p:scale>
      <p:origin x="618" y="0"/>
    </p:cViewPr>
  </p:outlin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CA2927-3E9A-4BCD-A554-738E871E6B5D}" type="doc">
      <dgm:prSet loTypeId="urn:microsoft.com/office/officeart/2005/8/layout/chevron1" loCatId="process" qsTypeId="urn:microsoft.com/office/officeart/2005/8/quickstyle/simple1" qsCatId="simple" csTypeId="urn:microsoft.com/office/officeart/2005/8/colors/accent1_2" csCatId="accent1" phldr="1"/>
      <dgm:spPr/>
    </dgm:pt>
    <dgm:pt modelId="{F3471CE6-9B74-44C5-A002-3854AD9878F3}">
      <dgm:prSet phldrT="[Text]"/>
      <dgm:spPr>
        <a:solidFill>
          <a:srgbClr val="DDDDDD"/>
        </a:solidFill>
      </dgm:spPr>
      <dgm:t>
        <a:bodyPr/>
        <a:lstStyle/>
        <a:p>
          <a:r>
            <a:rPr lang="en-US" dirty="0" smtClean="0">
              <a:latin typeface="Verdana" pitchFamily="34" charset="0"/>
              <a:ea typeface="Verdana" pitchFamily="34" charset="0"/>
              <a:cs typeface="Verdana" pitchFamily="34" charset="0"/>
            </a:rPr>
            <a:t>Develop EDAC/SADI Subsystem</a:t>
          </a:r>
          <a:endParaRPr lang="en-US" dirty="0">
            <a:latin typeface="Verdana" pitchFamily="34" charset="0"/>
            <a:ea typeface="Verdana" pitchFamily="34" charset="0"/>
            <a:cs typeface="Verdana" pitchFamily="34" charset="0"/>
          </a:endParaRPr>
        </a:p>
      </dgm:t>
    </dgm:pt>
    <dgm:pt modelId="{65B7A199-6DB5-4D1F-891F-C6E57A699380}" type="parTrans" cxnId="{2C436883-2AB1-475A-9E4C-2B6E1425D7AD}">
      <dgm:prSet/>
      <dgm:spPr/>
      <dgm:t>
        <a:bodyPr/>
        <a:lstStyle/>
        <a:p>
          <a:endParaRPr lang="en-US"/>
        </a:p>
      </dgm:t>
    </dgm:pt>
    <dgm:pt modelId="{87EAB15C-76BC-4EA4-ACA1-CFA500AA9D3E}" type="sibTrans" cxnId="{2C436883-2AB1-475A-9E4C-2B6E1425D7AD}">
      <dgm:prSet/>
      <dgm:spPr/>
      <dgm:t>
        <a:bodyPr/>
        <a:lstStyle/>
        <a:p>
          <a:endParaRPr lang="en-US"/>
        </a:p>
      </dgm:t>
    </dgm:pt>
    <dgm:pt modelId="{BD3674AC-79C4-4D41-A681-3580131CC47C}">
      <dgm:prSet phldrT="[Text]"/>
      <dgm:spPr>
        <a:solidFill>
          <a:srgbClr val="C0C0C0"/>
        </a:solidFill>
      </dgm:spPr>
      <dgm:t>
        <a:bodyPr/>
        <a:lstStyle/>
        <a:p>
          <a:r>
            <a:rPr lang="en-US" dirty="0" smtClean="0">
              <a:latin typeface="Verdana" pitchFamily="34" charset="0"/>
              <a:ea typeface="Verdana" pitchFamily="34" charset="0"/>
              <a:cs typeface="Verdana" pitchFamily="34" charset="0"/>
            </a:rPr>
            <a:t>Develop </a:t>
          </a:r>
          <a:r>
            <a:rPr lang="en-US" dirty="0" err="1" smtClean="0">
              <a:latin typeface="Verdana" pitchFamily="34" charset="0"/>
              <a:ea typeface="Verdana" pitchFamily="34" charset="0"/>
              <a:cs typeface="Verdana" pitchFamily="34" charset="0"/>
            </a:rPr>
            <a:t>LifeMapper</a:t>
          </a:r>
          <a:r>
            <a:rPr lang="en-US" dirty="0" smtClean="0">
              <a:latin typeface="Verdana" pitchFamily="34" charset="0"/>
              <a:ea typeface="Verdana" pitchFamily="34" charset="0"/>
              <a:cs typeface="Verdana" pitchFamily="34" charset="0"/>
            </a:rPr>
            <a:t>/SADI Subsystem</a:t>
          </a:r>
          <a:endParaRPr lang="en-US" dirty="0">
            <a:latin typeface="Verdana" pitchFamily="34" charset="0"/>
            <a:ea typeface="Verdana" pitchFamily="34" charset="0"/>
            <a:cs typeface="Verdana" pitchFamily="34" charset="0"/>
          </a:endParaRPr>
        </a:p>
      </dgm:t>
    </dgm:pt>
    <dgm:pt modelId="{6DA96B5C-22C5-4994-B0F0-4ED9DE06F27A}" type="parTrans" cxnId="{9B70FB68-CDB4-4C20-80F5-F0AEA9268656}">
      <dgm:prSet/>
      <dgm:spPr/>
      <dgm:t>
        <a:bodyPr/>
        <a:lstStyle/>
        <a:p>
          <a:endParaRPr lang="en-US"/>
        </a:p>
      </dgm:t>
    </dgm:pt>
    <dgm:pt modelId="{7E5C2837-489B-4227-BD3C-1BF74139ECB3}" type="sibTrans" cxnId="{9B70FB68-CDB4-4C20-80F5-F0AEA9268656}">
      <dgm:prSet/>
      <dgm:spPr/>
      <dgm:t>
        <a:bodyPr/>
        <a:lstStyle/>
        <a:p>
          <a:endParaRPr lang="en-US"/>
        </a:p>
      </dgm:t>
    </dgm:pt>
    <dgm:pt modelId="{CBA91C71-DF94-4401-867D-09CC17F31A31}">
      <dgm:prSet phldrT="[Text]"/>
      <dgm:spPr>
        <a:solidFill>
          <a:srgbClr val="969696"/>
        </a:solidFill>
      </dgm:spPr>
      <dgm:t>
        <a:bodyPr/>
        <a:lstStyle/>
        <a:p>
          <a:r>
            <a:rPr lang="en-US" dirty="0" smtClean="0">
              <a:latin typeface="Verdana" pitchFamily="34" charset="0"/>
              <a:ea typeface="Verdana" pitchFamily="34" charset="0"/>
              <a:cs typeface="Verdana" pitchFamily="34" charset="0"/>
            </a:rPr>
            <a:t>Develop Provenance Capturing Facilities</a:t>
          </a:r>
          <a:endParaRPr lang="en-US" dirty="0">
            <a:latin typeface="Verdana" pitchFamily="34" charset="0"/>
            <a:ea typeface="Verdana" pitchFamily="34" charset="0"/>
            <a:cs typeface="Verdana" pitchFamily="34" charset="0"/>
          </a:endParaRPr>
        </a:p>
      </dgm:t>
    </dgm:pt>
    <dgm:pt modelId="{509476F2-0105-4BAB-80C3-4E9A6FD0FFD8}" type="parTrans" cxnId="{10DFEC11-AE93-450D-AF12-F89E8ACD9079}">
      <dgm:prSet/>
      <dgm:spPr/>
      <dgm:t>
        <a:bodyPr/>
        <a:lstStyle/>
        <a:p>
          <a:endParaRPr lang="en-US"/>
        </a:p>
      </dgm:t>
    </dgm:pt>
    <dgm:pt modelId="{6FA12CFC-7493-4044-A25B-2F9809AE9053}" type="sibTrans" cxnId="{10DFEC11-AE93-450D-AF12-F89E8ACD9079}">
      <dgm:prSet/>
      <dgm:spPr/>
      <dgm:t>
        <a:bodyPr/>
        <a:lstStyle/>
        <a:p>
          <a:endParaRPr lang="en-US"/>
        </a:p>
      </dgm:t>
    </dgm:pt>
    <dgm:pt modelId="{95203736-B142-4B61-ADED-71BED0D9B6EC}" type="pres">
      <dgm:prSet presAssocID="{40CA2927-3E9A-4BCD-A554-738E871E6B5D}" presName="Name0" presStyleCnt="0">
        <dgm:presLayoutVars>
          <dgm:dir/>
          <dgm:animLvl val="lvl"/>
          <dgm:resizeHandles val="exact"/>
        </dgm:presLayoutVars>
      </dgm:prSet>
      <dgm:spPr/>
    </dgm:pt>
    <dgm:pt modelId="{850F98EC-530E-4687-826B-BF8AF76E50E4}" type="pres">
      <dgm:prSet presAssocID="{F3471CE6-9B74-44C5-A002-3854AD9878F3}" presName="parTxOnly" presStyleLbl="node1" presStyleIdx="0" presStyleCnt="3">
        <dgm:presLayoutVars>
          <dgm:chMax val="0"/>
          <dgm:chPref val="0"/>
          <dgm:bulletEnabled val="1"/>
        </dgm:presLayoutVars>
      </dgm:prSet>
      <dgm:spPr/>
      <dgm:t>
        <a:bodyPr/>
        <a:lstStyle/>
        <a:p>
          <a:endParaRPr lang="en-US"/>
        </a:p>
      </dgm:t>
    </dgm:pt>
    <dgm:pt modelId="{9FDFB733-5DE4-47DD-81EF-902130D2BB96}" type="pres">
      <dgm:prSet presAssocID="{87EAB15C-76BC-4EA4-ACA1-CFA500AA9D3E}" presName="parTxOnlySpace" presStyleCnt="0"/>
      <dgm:spPr/>
    </dgm:pt>
    <dgm:pt modelId="{56C44E57-9A6D-40FF-9046-F0F85DB0B74F}" type="pres">
      <dgm:prSet presAssocID="{BD3674AC-79C4-4D41-A681-3580131CC47C}" presName="parTxOnly" presStyleLbl="node1" presStyleIdx="1" presStyleCnt="3">
        <dgm:presLayoutVars>
          <dgm:chMax val="0"/>
          <dgm:chPref val="0"/>
          <dgm:bulletEnabled val="1"/>
        </dgm:presLayoutVars>
      </dgm:prSet>
      <dgm:spPr/>
      <dgm:t>
        <a:bodyPr/>
        <a:lstStyle/>
        <a:p>
          <a:endParaRPr lang="en-US"/>
        </a:p>
      </dgm:t>
    </dgm:pt>
    <dgm:pt modelId="{ABCA177A-C3CF-421B-8AD9-E5DBBEBD1542}" type="pres">
      <dgm:prSet presAssocID="{7E5C2837-489B-4227-BD3C-1BF74139ECB3}" presName="parTxOnlySpace" presStyleCnt="0"/>
      <dgm:spPr/>
    </dgm:pt>
    <dgm:pt modelId="{5E104911-FD16-4186-925E-A68DC14AA326}" type="pres">
      <dgm:prSet presAssocID="{CBA91C71-DF94-4401-867D-09CC17F31A31}" presName="parTxOnly" presStyleLbl="node1" presStyleIdx="2" presStyleCnt="3">
        <dgm:presLayoutVars>
          <dgm:chMax val="0"/>
          <dgm:chPref val="0"/>
          <dgm:bulletEnabled val="1"/>
        </dgm:presLayoutVars>
      </dgm:prSet>
      <dgm:spPr/>
      <dgm:t>
        <a:bodyPr/>
        <a:lstStyle/>
        <a:p>
          <a:endParaRPr lang="en-US"/>
        </a:p>
      </dgm:t>
    </dgm:pt>
  </dgm:ptLst>
  <dgm:cxnLst>
    <dgm:cxn modelId="{51ABD11A-177B-4E6C-BEF9-67637BEDDC54}" type="presOf" srcId="{BD3674AC-79C4-4D41-A681-3580131CC47C}" destId="{56C44E57-9A6D-40FF-9046-F0F85DB0B74F}" srcOrd="0" destOrd="0" presId="urn:microsoft.com/office/officeart/2005/8/layout/chevron1"/>
    <dgm:cxn modelId="{F2235F48-6D22-4006-90B8-806E2A18C00A}" type="presOf" srcId="{CBA91C71-DF94-4401-867D-09CC17F31A31}" destId="{5E104911-FD16-4186-925E-A68DC14AA326}" srcOrd="0" destOrd="0" presId="urn:microsoft.com/office/officeart/2005/8/layout/chevron1"/>
    <dgm:cxn modelId="{10DFEC11-AE93-450D-AF12-F89E8ACD9079}" srcId="{40CA2927-3E9A-4BCD-A554-738E871E6B5D}" destId="{CBA91C71-DF94-4401-867D-09CC17F31A31}" srcOrd="2" destOrd="0" parTransId="{509476F2-0105-4BAB-80C3-4E9A6FD0FFD8}" sibTransId="{6FA12CFC-7493-4044-A25B-2F9809AE9053}"/>
    <dgm:cxn modelId="{C5763CD4-7973-41E0-B2A4-310169DD32A6}" type="presOf" srcId="{40CA2927-3E9A-4BCD-A554-738E871E6B5D}" destId="{95203736-B142-4B61-ADED-71BED0D9B6EC}" srcOrd="0" destOrd="0" presId="urn:microsoft.com/office/officeart/2005/8/layout/chevron1"/>
    <dgm:cxn modelId="{2C436883-2AB1-475A-9E4C-2B6E1425D7AD}" srcId="{40CA2927-3E9A-4BCD-A554-738E871E6B5D}" destId="{F3471CE6-9B74-44C5-A002-3854AD9878F3}" srcOrd="0" destOrd="0" parTransId="{65B7A199-6DB5-4D1F-891F-C6E57A699380}" sibTransId="{87EAB15C-76BC-4EA4-ACA1-CFA500AA9D3E}"/>
    <dgm:cxn modelId="{9B70FB68-CDB4-4C20-80F5-F0AEA9268656}" srcId="{40CA2927-3E9A-4BCD-A554-738E871E6B5D}" destId="{BD3674AC-79C4-4D41-A681-3580131CC47C}" srcOrd="1" destOrd="0" parTransId="{6DA96B5C-22C5-4994-B0F0-4ED9DE06F27A}" sibTransId="{7E5C2837-489B-4227-BD3C-1BF74139ECB3}"/>
    <dgm:cxn modelId="{35789ABD-1C13-451C-9AA7-D666DAF1BEDB}" type="presOf" srcId="{F3471CE6-9B74-44C5-A002-3854AD9878F3}" destId="{850F98EC-530E-4687-826B-BF8AF76E50E4}" srcOrd="0" destOrd="0" presId="urn:microsoft.com/office/officeart/2005/8/layout/chevron1"/>
    <dgm:cxn modelId="{577FDD1B-2FFA-4262-96AE-C663A6458F18}" type="presParOf" srcId="{95203736-B142-4B61-ADED-71BED0D9B6EC}" destId="{850F98EC-530E-4687-826B-BF8AF76E50E4}" srcOrd="0" destOrd="0" presId="urn:microsoft.com/office/officeart/2005/8/layout/chevron1"/>
    <dgm:cxn modelId="{C1D6AB13-4781-42D4-85DE-A43864E34780}" type="presParOf" srcId="{95203736-B142-4B61-ADED-71BED0D9B6EC}" destId="{9FDFB733-5DE4-47DD-81EF-902130D2BB96}" srcOrd="1" destOrd="0" presId="urn:microsoft.com/office/officeart/2005/8/layout/chevron1"/>
    <dgm:cxn modelId="{7132FC1A-68A1-4020-9E61-6FE964FCFE9A}" type="presParOf" srcId="{95203736-B142-4B61-ADED-71BED0D9B6EC}" destId="{56C44E57-9A6D-40FF-9046-F0F85DB0B74F}" srcOrd="2" destOrd="0" presId="urn:microsoft.com/office/officeart/2005/8/layout/chevron1"/>
    <dgm:cxn modelId="{AC58938C-AAFF-450B-BB4E-1F48E6D6BD1C}" type="presParOf" srcId="{95203736-B142-4B61-ADED-71BED0D9B6EC}" destId="{ABCA177A-C3CF-421B-8AD9-E5DBBEBD1542}" srcOrd="3" destOrd="0" presId="urn:microsoft.com/office/officeart/2005/8/layout/chevron1"/>
    <dgm:cxn modelId="{8739613C-8092-40F6-92F8-F6568D59BBC6}" type="presParOf" srcId="{95203736-B142-4B61-ADED-71BED0D9B6EC}" destId="{5E104911-FD16-4186-925E-A68DC14AA326}" srcOrd="4" destOrd="0" presId="urn:microsoft.com/office/officeart/2005/8/layout/chevron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0F98EC-530E-4687-826B-BF8AF76E50E4}">
      <dsp:nvSpPr>
        <dsp:cNvPr id="0" name=""/>
        <dsp:cNvSpPr/>
      </dsp:nvSpPr>
      <dsp:spPr>
        <a:xfrm>
          <a:off x="2532" y="376686"/>
          <a:ext cx="3085732" cy="1234293"/>
        </a:xfrm>
        <a:prstGeom prst="chevron">
          <a:avLst/>
        </a:prstGeom>
        <a:solidFill>
          <a:srgbClr val="DDDDD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latin typeface="Verdana" pitchFamily="34" charset="0"/>
              <a:ea typeface="Verdana" pitchFamily="34" charset="0"/>
              <a:cs typeface="Verdana" pitchFamily="34" charset="0"/>
            </a:rPr>
            <a:t>Develop EDAC/SADI Subsystem</a:t>
          </a:r>
          <a:endParaRPr lang="en-US" sz="1600" kern="1200" dirty="0">
            <a:latin typeface="Verdana" pitchFamily="34" charset="0"/>
            <a:ea typeface="Verdana" pitchFamily="34" charset="0"/>
            <a:cs typeface="Verdana" pitchFamily="34" charset="0"/>
          </a:endParaRPr>
        </a:p>
      </dsp:txBody>
      <dsp:txXfrm>
        <a:off x="619679" y="376686"/>
        <a:ext cx="1851439" cy="1234293"/>
      </dsp:txXfrm>
    </dsp:sp>
    <dsp:sp modelId="{56C44E57-9A6D-40FF-9046-F0F85DB0B74F}">
      <dsp:nvSpPr>
        <dsp:cNvPr id="0" name=""/>
        <dsp:cNvSpPr/>
      </dsp:nvSpPr>
      <dsp:spPr>
        <a:xfrm>
          <a:off x="2779692" y="376686"/>
          <a:ext cx="3085732" cy="1234293"/>
        </a:xfrm>
        <a:prstGeom prst="chevron">
          <a:avLst/>
        </a:prstGeom>
        <a:solidFill>
          <a:srgbClr val="C0C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latin typeface="Verdana" pitchFamily="34" charset="0"/>
              <a:ea typeface="Verdana" pitchFamily="34" charset="0"/>
              <a:cs typeface="Verdana" pitchFamily="34" charset="0"/>
            </a:rPr>
            <a:t>Develop </a:t>
          </a:r>
          <a:r>
            <a:rPr lang="en-US" sz="1600" kern="1200" dirty="0" err="1" smtClean="0">
              <a:latin typeface="Verdana" pitchFamily="34" charset="0"/>
              <a:ea typeface="Verdana" pitchFamily="34" charset="0"/>
              <a:cs typeface="Verdana" pitchFamily="34" charset="0"/>
            </a:rPr>
            <a:t>LifeMapper</a:t>
          </a:r>
          <a:r>
            <a:rPr lang="en-US" sz="1600" kern="1200" dirty="0" smtClean="0">
              <a:latin typeface="Verdana" pitchFamily="34" charset="0"/>
              <a:ea typeface="Verdana" pitchFamily="34" charset="0"/>
              <a:cs typeface="Verdana" pitchFamily="34" charset="0"/>
            </a:rPr>
            <a:t>/SADI Subsystem</a:t>
          </a:r>
          <a:endParaRPr lang="en-US" sz="1600" kern="1200" dirty="0">
            <a:latin typeface="Verdana" pitchFamily="34" charset="0"/>
            <a:ea typeface="Verdana" pitchFamily="34" charset="0"/>
            <a:cs typeface="Verdana" pitchFamily="34" charset="0"/>
          </a:endParaRPr>
        </a:p>
      </dsp:txBody>
      <dsp:txXfrm>
        <a:off x="3396839" y="376686"/>
        <a:ext cx="1851439" cy="1234293"/>
      </dsp:txXfrm>
    </dsp:sp>
    <dsp:sp modelId="{5E104911-FD16-4186-925E-A68DC14AA326}">
      <dsp:nvSpPr>
        <dsp:cNvPr id="0" name=""/>
        <dsp:cNvSpPr/>
      </dsp:nvSpPr>
      <dsp:spPr>
        <a:xfrm>
          <a:off x="5556851" y="376686"/>
          <a:ext cx="3085732" cy="1234293"/>
        </a:xfrm>
        <a:prstGeom prst="chevron">
          <a:avLst/>
        </a:prstGeom>
        <a:solidFill>
          <a:srgbClr val="96969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latin typeface="Verdana" pitchFamily="34" charset="0"/>
              <a:ea typeface="Verdana" pitchFamily="34" charset="0"/>
              <a:cs typeface="Verdana" pitchFamily="34" charset="0"/>
            </a:rPr>
            <a:t>Develop Provenance Capturing Facilities</a:t>
          </a:r>
          <a:endParaRPr lang="en-US" sz="1600" kern="1200" dirty="0">
            <a:latin typeface="Verdana" pitchFamily="34" charset="0"/>
            <a:ea typeface="Verdana" pitchFamily="34" charset="0"/>
            <a:cs typeface="Verdana" pitchFamily="34" charset="0"/>
          </a:endParaRPr>
        </a:p>
      </dsp:txBody>
      <dsp:txXfrm>
        <a:off x="6173998" y="376686"/>
        <a:ext cx="1851439" cy="123429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59250" cy="406400"/>
          </a:xfrm>
          <a:prstGeom prst="rect">
            <a:avLst/>
          </a:prstGeom>
          <a:noFill/>
          <a:ln w="9525">
            <a:noFill/>
            <a:miter lim="800000"/>
            <a:headEnd/>
            <a:tailEnd/>
          </a:ln>
          <a:effectLst/>
        </p:spPr>
        <p:txBody>
          <a:bodyPr vert="horz" wrap="square" lIns="97208" tIns="48603" rIns="97208" bIns="48603" numCol="1" anchor="t" anchorCtr="0" compatLnSpc="1">
            <a:prstTxWarp prst="textNoShape">
              <a:avLst/>
            </a:prstTxWarp>
          </a:bodyPr>
          <a:lstStyle>
            <a:lvl1pPr defTabSz="971550">
              <a:defRPr sz="1200" b="0" smtClean="0">
                <a:latin typeface="Times New Roman" pitchFamily="18" charset="0"/>
              </a:defRPr>
            </a:lvl1pPr>
          </a:lstStyle>
          <a:p>
            <a:pPr>
              <a:defRPr/>
            </a:pPr>
            <a:endParaRPr lang="en-US"/>
          </a:p>
        </p:txBody>
      </p:sp>
      <p:sp>
        <p:nvSpPr>
          <p:cNvPr id="5123" name="Rectangle 3"/>
          <p:cNvSpPr>
            <a:spLocks noGrp="1" noChangeArrowheads="1"/>
          </p:cNvSpPr>
          <p:nvPr>
            <p:ph type="dt" sz="quarter" idx="1"/>
          </p:nvPr>
        </p:nvSpPr>
        <p:spPr bwMode="auto">
          <a:xfrm>
            <a:off x="5441950" y="0"/>
            <a:ext cx="4159250" cy="406400"/>
          </a:xfrm>
          <a:prstGeom prst="rect">
            <a:avLst/>
          </a:prstGeom>
          <a:noFill/>
          <a:ln w="9525">
            <a:noFill/>
            <a:miter lim="800000"/>
            <a:headEnd/>
            <a:tailEnd/>
          </a:ln>
          <a:effectLst/>
        </p:spPr>
        <p:txBody>
          <a:bodyPr vert="horz" wrap="square" lIns="97208" tIns="48603" rIns="97208" bIns="48603" numCol="1" anchor="t" anchorCtr="0" compatLnSpc="1">
            <a:prstTxWarp prst="textNoShape">
              <a:avLst/>
            </a:prstTxWarp>
          </a:bodyPr>
          <a:lstStyle>
            <a:lvl1pPr algn="r" defTabSz="971550">
              <a:defRPr sz="1200" b="0" smtClean="0">
                <a:latin typeface="Times New Roman" pitchFamily="18" charset="0"/>
              </a:defRPr>
            </a:lvl1pPr>
          </a:lstStyle>
          <a:p>
            <a:pPr>
              <a:defRPr/>
            </a:pPr>
            <a:endParaRPr lang="en-US"/>
          </a:p>
        </p:txBody>
      </p:sp>
      <p:sp>
        <p:nvSpPr>
          <p:cNvPr id="5124" name="Rectangle 4"/>
          <p:cNvSpPr>
            <a:spLocks noGrp="1" noChangeArrowheads="1"/>
          </p:cNvSpPr>
          <p:nvPr>
            <p:ph type="ftr" sz="quarter" idx="2"/>
          </p:nvPr>
        </p:nvSpPr>
        <p:spPr bwMode="auto">
          <a:xfrm>
            <a:off x="0" y="6908800"/>
            <a:ext cx="4159250" cy="406400"/>
          </a:xfrm>
          <a:prstGeom prst="rect">
            <a:avLst/>
          </a:prstGeom>
          <a:noFill/>
          <a:ln w="9525">
            <a:noFill/>
            <a:miter lim="800000"/>
            <a:headEnd/>
            <a:tailEnd/>
          </a:ln>
          <a:effectLst/>
        </p:spPr>
        <p:txBody>
          <a:bodyPr vert="horz" wrap="square" lIns="97208" tIns="48603" rIns="97208" bIns="48603" numCol="1" anchor="b" anchorCtr="0" compatLnSpc="1">
            <a:prstTxWarp prst="textNoShape">
              <a:avLst/>
            </a:prstTxWarp>
          </a:bodyPr>
          <a:lstStyle>
            <a:lvl1pPr defTabSz="971550">
              <a:defRPr sz="1200" b="0" smtClean="0">
                <a:latin typeface="Times New Roman" pitchFamily="18" charset="0"/>
              </a:defRPr>
            </a:lvl1pPr>
          </a:lstStyle>
          <a:p>
            <a:pPr>
              <a:defRPr/>
            </a:pPr>
            <a:endParaRPr lang="en-US"/>
          </a:p>
        </p:txBody>
      </p:sp>
      <p:sp>
        <p:nvSpPr>
          <p:cNvPr id="5125" name="Rectangle 5"/>
          <p:cNvSpPr>
            <a:spLocks noGrp="1" noChangeArrowheads="1"/>
          </p:cNvSpPr>
          <p:nvPr>
            <p:ph type="sldNum" sz="quarter" idx="3"/>
          </p:nvPr>
        </p:nvSpPr>
        <p:spPr bwMode="auto">
          <a:xfrm>
            <a:off x="5441950" y="6908800"/>
            <a:ext cx="4159250" cy="406400"/>
          </a:xfrm>
          <a:prstGeom prst="rect">
            <a:avLst/>
          </a:prstGeom>
          <a:noFill/>
          <a:ln w="9525">
            <a:noFill/>
            <a:miter lim="800000"/>
            <a:headEnd/>
            <a:tailEnd/>
          </a:ln>
          <a:effectLst/>
        </p:spPr>
        <p:txBody>
          <a:bodyPr vert="horz" wrap="square" lIns="97208" tIns="48603" rIns="97208" bIns="48603" numCol="1" anchor="b" anchorCtr="0" compatLnSpc="1">
            <a:prstTxWarp prst="textNoShape">
              <a:avLst/>
            </a:prstTxWarp>
          </a:bodyPr>
          <a:lstStyle>
            <a:lvl1pPr algn="r" defTabSz="971550">
              <a:defRPr sz="1200" b="0" smtClean="0">
                <a:latin typeface="Times New Roman" pitchFamily="18" charset="0"/>
              </a:defRPr>
            </a:lvl1pPr>
          </a:lstStyle>
          <a:p>
            <a:pPr>
              <a:defRPr/>
            </a:pPr>
            <a:fld id="{D89BA9E4-2CDC-4ACE-A4D4-67A5FA2BCB44}" type="slidenum">
              <a:rPr lang="en-US"/>
              <a:pPr>
                <a:defRPr/>
              </a:pPr>
              <a:t>‹#›</a:t>
            </a:fld>
            <a:endParaRPr lang="en-US"/>
          </a:p>
        </p:txBody>
      </p:sp>
    </p:spTree>
    <p:extLst>
      <p:ext uri="{BB962C8B-B14F-4D97-AF65-F5344CB8AC3E}">
        <p14:creationId xmlns:p14="http://schemas.microsoft.com/office/powerpoint/2010/main" val="8970899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1026"/>
          <p:cNvSpPr>
            <a:spLocks noGrp="1" noChangeArrowheads="1"/>
          </p:cNvSpPr>
          <p:nvPr>
            <p:ph type="hdr" sz="quarter"/>
          </p:nvPr>
        </p:nvSpPr>
        <p:spPr bwMode="auto">
          <a:xfrm>
            <a:off x="0" y="0"/>
            <a:ext cx="4159250" cy="406400"/>
          </a:xfrm>
          <a:prstGeom prst="rect">
            <a:avLst/>
          </a:prstGeom>
          <a:noFill/>
          <a:ln w="9525">
            <a:noFill/>
            <a:miter lim="800000"/>
            <a:headEnd/>
            <a:tailEnd/>
          </a:ln>
          <a:effectLst/>
        </p:spPr>
        <p:txBody>
          <a:bodyPr vert="horz" wrap="square" lIns="97208" tIns="48603" rIns="97208" bIns="48603" numCol="1" anchor="t" anchorCtr="0" compatLnSpc="1">
            <a:prstTxWarp prst="textNoShape">
              <a:avLst/>
            </a:prstTxWarp>
          </a:bodyPr>
          <a:lstStyle>
            <a:lvl1pPr defTabSz="971550">
              <a:defRPr sz="1200" b="0" smtClean="0">
                <a:latin typeface="Times New Roman" pitchFamily="18" charset="0"/>
              </a:defRPr>
            </a:lvl1pPr>
          </a:lstStyle>
          <a:p>
            <a:pPr>
              <a:defRPr/>
            </a:pPr>
            <a:endParaRPr lang="en-US"/>
          </a:p>
        </p:txBody>
      </p:sp>
      <p:sp>
        <p:nvSpPr>
          <p:cNvPr id="7171" name="Rectangle 1027"/>
          <p:cNvSpPr>
            <a:spLocks noGrp="1" noChangeArrowheads="1"/>
          </p:cNvSpPr>
          <p:nvPr>
            <p:ph type="dt" idx="1"/>
          </p:nvPr>
        </p:nvSpPr>
        <p:spPr bwMode="auto">
          <a:xfrm>
            <a:off x="5441950" y="0"/>
            <a:ext cx="4159250" cy="406400"/>
          </a:xfrm>
          <a:prstGeom prst="rect">
            <a:avLst/>
          </a:prstGeom>
          <a:noFill/>
          <a:ln w="9525">
            <a:noFill/>
            <a:miter lim="800000"/>
            <a:headEnd/>
            <a:tailEnd/>
          </a:ln>
          <a:effectLst/>
        </p:spPr>
        <p:txBody>
          <a:bodyPr vert="horz" wrap="square" lIns="97208" tIns="48603" rIns="97208" bIns="48603" numCol="1" anchor="t" anchorCtr="0" compatLnSpc="1">
            <a:prstTxWarp prst="textNoShape">
              <a:avLst/>
            </a:prstTxWarp>
          </a:bodyPr>
          <a:lstStyle>
            <a:lvl1pPr algn="r" defTabSz="971550">
              <a:defRPr sz="1200" b="0" smtClean="0">
                <a:latin typeface="Times New Roman" pitchFamily="18" charset="0"/>
              </a:defRPr>
            </a:lvl1pPr>
          </a:lstStyle>
          <a:p>
            <a:pPr>
              <a:defRPr/>
            </a:pPr>
            <a:endParaRPr lang="en-US"/>
          </a:p>
        </p:txBody>
      </p:sp>
      <p:sp>
        <p:nvSpPr>
          <p:cNvPr id="3076" name="Rectangle 1028"/>
          <p:cNvSpPr>
            <a:spLocks noGrp="1" noRot="1" noChangeAspect="1" noChangeArrowheads="1" noTextEdit="1"/>
          </p:cNvSpPr>
          <p:nvPr>
            <p:ph type="sldImg" idx="2"/>
          </p:nvPr>
        </p:nvSpPr>
        <p:spPr bwMode="auto">
          <a:xfrm>
            <a:off x="3883025" y="569913"/>
            <a:ext cx="1841500" cy="2762250"/>
          </a:xfrm>
          <a:prstGeom prst="rect">
            <a:avLst/>
          </a:prstGeom>
          <a:noFill/>
          <a:ln w="9525">
            <a:solidFill>
              <a:srgbClr val="000000"/>
            </a:solidFill>
            <a:miter lim="800000"/>
            <a:headEnd/>
            <a:tailEnd/>
          </a:ln>
        </p:spPr>
      </p:sp>
      <p:sp>
        <p:nvSpPr>
          <p:cNvPr id="7173" name="Rectangle 1029"/>
          <p:cNvSpPr>
            <a:spLocks noGrp="1" noChangeArrowheads="1"/>
          </p:cNvSpPr>
          <p:nvPr>
            <p:ph type="body" sz="quarter" idx="3"/>
          </p:nvPr>
        </p:nvSpPr>
        <p:spPr bwMode="auto">
          <a:xfrm>
            <a:off x="1279525" y="3495675"/>
            <a:ext cx="7042150" cy="3249613"/>
          </a:xfrm>
          <a:prstGeom prst="rect">
            <a:avLst/>
          </a:prstGeom>
          <a:noFill/>
          <a:ln w="9525">
            <a:noFill/>
            <a:miter lim="800000"/>
            <a:headEnd/>
            <a:tailEnd/>
          </a:ln>
          <a:effectLst/>
        </p:spPr>
        <p:txBody>
          <a:bodyPr vert="horz" wrap="square" lIns="97208" tIns="48603" rIns="97208" bIns="4860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1030"/>
          <p:cNvSpPr>
            <a:spLocks noGrp="1" noChangeArrowheads="1"/>
          </p:cNvSpPr>
          <p:nvPr>
            <p:ph type="ftr" sz="quarter" idx="4"/>
          </p:nvPr>
        </p:nvSpPr>
        <p:spPr bwMode="auto">
          <a:xfrm>
            <a:off x="0" y="6908800"/>
            <a:ext cx="4159250" cy="406400"/>
          </a:xfrm>
          <a:prstGeom prst="rect">
            <a:avLst/>
          </a:prstGeom>
          <a:noFill/>
          <a:ln w="9525">
            <a:noFill/>
            <a:miter lim="800000"/>
            <a:headEnd/>
            <a:tailEnd/>
          </a:ln>
          <a:effectLst/>
        </p:spPr>
        <p:txBody>
          <a:bodyPr vert="horz" wrap="square" lIns="97208" tIns="48603" rIns="97208" bIns="48603" numCol="1" anchor="b" anchorCtr="0" compatLnSpc="1">
            <a:prstTxWarp prst="textNoShape">
              <a:avLst/>
            </a:prstTxWarp>
          </a:bodyPr>
          <a:lstStyle>
            <a:lvl1pPr defTabSz="971550">
              <a:defRPr sz="1200" b="0" smtClean="0">
                <a:latin typeface="Times New Roman" pitchFamily="18" charset="0"/>
              </a:defRPr>
            </a:lvl1pPr>
          </a:lstStyle>
          <a:p>
            <a:pPr>
              <a:defRPr/>
            </a:pPr>
            <a:endParaRPr lang="en-US"/>
          </a:p>
        </p:txBody>
      </p:sp>
      <p:sp>
        <p:nvSpPr>
          <p:cNvPr id="7175" name="Rectangle 1031"/>
          <p:cNvSpPr>
            <a:spLocks noGrp="1" noChangeArrowheads="1"/>
          </p:cNvSpPr>
          <p:nvPr>
            <p:ph type="sldNum" sz="quarter" idx="5"/>
          </p:nvPr>
        </p:nvSpPr>
        <p:spPr bwMode="auto">
          <a:xfrm>
            <a:off x="5441950" y="6908800"/>
            <a:ext cx="4159250" cy="406400"/>
          </a:xfrm>
          <a:prstGeom prst="rect">
            <a:avLst/>
          </a:prstGeom>
          <a:noFill/>
          <a:ln w="9525">
            <a:noFill/>
            <a:miter lim="800000"/>
            <a:headEnd/>
            <a:tailEnd/>
          </a:ln>
          <a:effectLst/>
        </p:spPr>
        <p:txBody>
          <a:bodyPr vert="horz" wrap="square" lIns="97208" tIns="48603" rIns="97208" bIns="48603" numCol="1" anchor="b" anchorCtr="0" compatLnSpc="1">
            <a:prstTxWarp prst="textNoShape">
              <a:avLst/>
            </a:prstTxWarp>
          </a:bodyPr>
          <a:lstStyle>
            <a:lvl1pPr algn="r" defTabSz="971550">
              <a:defRPr sz="1200" b="0" smtClean="0">
                <a:latin typeface="Times New Roman" pitchFamily="18" charset="0"/>
              </a:defRPr>
            </a:lvl1pPr>
          </a:lstStyle>
          <a:p>
            <a:pPr>
              <a:defRPr/>
            </a:pPr>
            <a:fld id="{69A7C6C1-4246-48F7-80DE-821DF73105CA}" type="slidenum">
              <a:rPr lang="en-US"/>
              <a:pPr>
                <a:defRPr/>
              </a:pPr>
              <a:t>‹#›</a:t>
            </a:fld>
            <a:endParaRPr lang="en-US"/>
          </a:p>
        </p:txBody>
      </p:sp>
    </p:spTree>
    <p:extLst>
      <p:ext uri="{BB962C8B-B14F-4D97-AF65-F5344CB8AC3E}">
        <p14:creationId xmlns:p14="http://schemas.microsoft.com/office/powerpoint/2010/main" val="6156437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Times New Roman" pitchFamily="18" charset="0"/>
        <a:ea typeface="+mn-ea"/>
        <a:cs typeface="+mn-cs"/>
      </a:defRPr>
    </a:lvl1pPr>
    <a:lvl2pPr marL="326532" algn="l" rtl="0" eaLnBrk="0" fontAlgn="base" hangingPunct="0">
      <a:spcBef>
        <a:spcPct val="30000"/>
      </a:spcBef>
      <a:spcAft>
        <a:spcPct val="0"/>
      </a:spcAft>
      <a:defRPr sz="900" kern="1200">
        <a:solidFill>
          <a:schemeClr val="tx1"/>
        </a:solidFill>
        <a:latin typeface="Times New Roman" pitchFamily="18" charset="0"/>
        <a:ea typeface="+mn-ea"/>
        <a:cs typeface="+mn-cs"/>
      </a:defRPr>
    </a:lvl2pPr>
    <a:lvl3pPr marL="653064" algn="l" rtl="0" eaLnBrk="0" fontAlgn="base" hangingPunct="0">
      <a:spcBef>
        <a:spcPct val="30000"/>
      </a:spcBef>
      <a:spcAft>
        <a:spcPct val="0"/>
      </a:spcAft>
      <a:defRPr sz="900" kern="1200">
        <a:solidFill>
          <a:schemeClr val="tx1"/>
        </a:solidFill>
        <a:latin typeface="Times New Roman" pitchFamily="18" charset="0"/>
        <a:ea typeface="+mn-ea"/>
        <a:cs typeface="+mn-cs"/>
      </a:defRPr>
    </a:lvl3pPr>
    <a:lvl4pPr marL="979597" algn="l" rtl="0" eaLnBrk="0" fontAlgn="base" hangingPunct="0">
      <a:spcBef>
        <a:spcPct val="30000"/>
      </a:spcBef>
      <a:spcAft>
        <a:spcPct val="0"/>
      </a:spcAft>
      <a:defRPr sz="900" kern="1200">
        <a:solidFill>
          <a:schemeClr val="tx1"/>
        </a:solidFill>
        <a:latin typeface="Times New Roman" pitchFamily="18" charset="0"/>
        <a:ea typeface="+mn-ea"/>
        <a:cs typeface="+mn-cs"/>
      </a:defRPr>
    </a:lvl4pPr>
    <a:lvl5pPr marL="1306129" algn="l" rtl="0" eaLnBrk="0" fontAlgn="base" hangingPunct="0">
      <a:spcBef>
        <a:spcPct val="30000"/>
      </a:spcBef>
      <a:spcAft>
        <a:spcPct val="0"/>
      </a:spcAft>
      <a:defRPr sz="900" kern="1200">
        <a:solidFill>
          <a:schemeClr val="tx1"/>
        </a:solidFill>
        <a:latin typeface="Times New Roman" pitchFamily="18" charset="0"/>
        <a:ea typeface="+mn-ea"/>
        <a:cs typeface="+mn-cs"/>
      </a:defRPr>
    </a:lvl5pPr>
    <a:lvl6pPr marL="1632661" algn="l" defTabSz="653064" rtl="0" eaLnBrk="1" latinLnBrk="0" hangingPunct="1">
      <a:defRPr sz="900" kern="1200">
        <a:solidFill>
          <a:schemeClr val="tx1"/>
        </a:solidFill>
        <a:latin typeface="+mn-lt"/>
        <a:ea typeface="+mn-ea"/>
        <a:cs typeface="+mn-cs"/>
      </a:defRPr>
    </a:lvl6pPr>
    <a:lvl7pPr marL="1959193" algn="l" defTabSz="653064" rtl="0" eaLnBrk="1" latinLnBrk="0" hangingPunct="1">
      <a:defRPr sz="900" kern="1200">
        <a:solidFill>
          <a:schemeClr val="tx1"/>
        </a:solidFill>
        <a:latin typeface="+mn-lt"/>
        <a:ea typeface="+mn-ea"/>
        <a:cs typeface="+mn-cs"/>
      </a:defRPr>
    </a:lvl7pPr>
    <a:lvl8pPr marL="2285726" algn="l" defTabSz="653064" rtl="0" eaLnBrk="1" latinLnBrk="0" hangingPunct="1">
      <a:defRPr sz="900" kern="1200">
        <a:solidFill>
          <a:schemeClr val="tx1"/>
        </a:solidFill>
        <a:latin typeface="+mn-lt"/>
        <a:ea typeface="+mn-ea"/>
        <a:cs typeface="+mn-cs"/>
      </a:defRPr>
    </a:lvl8pPr>
    <a:lvl9pPr marL="2612258" algn="l" defTabSz="65306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31"/>
          <p:cNvSpPr>
            <a:spLocks noGrp="1" noChangeArrowheads="1"/>
          </p:cNvSpPr>
          <p:nvPr>
            <p:ph type="sldNum" sz="quarter" idx="5"/>
          </p:nvPr>
        </p:nvSpPr>
        <p:spPr>
          <a:noFill/>
        </p:spPr>
        <p:txBody>
          <a:bodyPr/>
          <a:lstStyle/>
          <a:p>
            <a:fld id="{7A2B76D0-13AD-4BB6-BD29-24F8B3957AE5}" type="slidenum">
              <a:rPr lang="en-US"/>
              <a:pPr/>
              <a:t>1</a:t>
            </a:fld>
            <a:endParaRPr lang="en-US"/>
          </a:p>
        </p:txBody>
      </p:sp>
      <p:sp>
        <p:nvSpPr>
          <p:cNvPr id="4099" name="Rectangle 2"/>
          <p:cNvSpPr>
            <a:spLocks noGrp="1" noRot="1" noChangeAspect="1" noChangeArrowheads="1" noTextEdit="1"/>
          </p:cNvSpPr>
          <p:nvPr>
            <p:ph type="sldImg"/>
          </p:nvPr>
        </p:nvSpPr>
        <p:spPr>
          <a:xfrm>
            <a:off x="3883025" y="569913"/>
            <a:ext cx="1841500" cy="2762250"/>
          </a:xfrm>
          <a:ln/>
        </p:spPr>
      </p:sp>
      <p:sp>
        <p:nvSpPr>
          <p:cNvPr id="4100" name="Rectangle 3"/>
          <p:cNvSpPr>
            <a:spLocks noGrp="1" noChangeArrowheads="1"/>
          </p:cNvSpPr>
          <p:nvPr>
            <p:ph type="body" idx="1"/>
          </p:nvPr>
        </p:nvSpPr>
        <p:spPr>
          <a:noFill/>
          <a:ln/>
        </p:spPr>
        <p:txBody>
          <a:bodyPr/>
          <a:lstStyle/>
          <a:p>
            <a:pPr eaLnBrk="1" hangingPunct="1">
              <a:spcBef>
                <a:spcPct val="0"/>
              </a:spcBef>
              <a:buFontTx/>
              <a:buChar char="•"/>
            </a:pPr>
            <a:r>
              <a:rPr lang="en-US" sz="4000" smtClean="0">
                <a:solidFill>
                  <a:srgbClr val="800000"/>
                </a:solidFill>
                <a:latin typeface="Arial" charset="0"/>
              </a:rPr>
              <a:t>Execution models</a:t>
            </a:r>
          </a:p>
          <a:p>
            <a:pPr eaLnBrk="1" hangingPunct="1">
              <a:spcBef>
                <a:spcPct val="0"/>
              </a:spcBef>
              <a:buFontTx/>
              <a:buChar char="•"/>
            </a:pPr>
            <a:r>
              <a:rPr lang="en-US" sz="4000" smtClean="0">
                <a:solidFill>
                  <a:srgbClr val="800000"/>
                </a:solidFill>
                <a:latin typeface="Arial" charset="0"/>
              </a:rPr>
              <a:t> Graphics of different workflows</a:t>
            </a:r>
          </a:p>
          <a:p>
            <a:pPr eaLnBrk="1" hangingPunct="1">
              <a:spcBef>
                <a:spcPct val="0"/>
              </a:spcBef>
              <a:buFontTx/>
              <a:buChar char="•"/>
            </a:pPr>
            <a:r>
              <a:rPr lang="en-US" sz="4000" smtClean="0">
                <a:solidFill>
                  <a:srgbClr val="800000"/>
                </a:solidFill>
                <a:latin typeface="Arial" charset="0"/>
              </a:rPr>
              <a:t> File and db access features</a:t>
            </a:r>
          </a:p>
          <a:p>
            <a:pPr eaLnBrk="1" hangingPunct="1">
              <a:spcBef>
                <a:spcPct val="0"/>
              </a:spcBef>
              <a:buFontTx/>
              <a:buChar char="•"/>
            </a:pPr>
            <a:r>
              <a:rPr lang="en-US" sz="4000" smtClean="0">
                <a:solidFill>
                  <a:srgbClr val="800000"/>
                </a:solidFill>
                <a:latin typeface="Arial" charset="0"/>
              </a:rPr>
              <a:t> Actor prototyping</a:t>
            </a:r>
          </a:p>
          <a:p>
            <a:pPr eaLnBrk="1" hangingPunct="1">
              <a:spcBef>
                <a:spcPct val="0"/>
              </a:spcBef>
              <a:buFontTx/>
              <a:buChar char="•"/>
            </a:pPr>
            <a:r>
              <a:rPr lang="en-US" sz="4000" smtClean="0">
                <a:solidFill>
                  <a:srgbClr val="800000"/>
                </a:solidFill>
                <a:latin typeface="Arial" charset="0"/>
              </a:rPr>
              <a:t> Execution environments</a:t>
            </a:r>
          </a:p>
          <a:p>
            <a:pPr eaLnBrk="1" hangingPunct="1">
              <a:spcBef>
                <a:spcPct val="0"/>
              </a:spcBef>
              <a:buFontTx/>
              <a:buChar char="•"/>
            </a:pPr>
            <a:r>
              <a:rPr lang="en-US" sz="4000" smtClean="0">
                <a:solidFill>
                  <a:srgbClr val="800000"/>
                </a:solidFill>
                <a:latin typeface="Arial" charset="0"/>
              </a:rPr>
              <a:t> Domains</a:t>
            </a:r>
          </a:p>
          <a:p>
            <a:pPr eaLnBrk="1" hangingPunct="1">
              <a:spcBef>
                <a:spcPct val="0"/>
              </a:spcBef>
              <a:buFontTx/>
              <a:buChar char="•"/>
            </a:pPr>
            <a:r>
              <a:rPr lang="en-US" sz="4000" smtClean="0">
                <a:solidFill>
                  <a:srgbClr val="800000"/>
                </a:solidFill>
                <a:latin typeface="Arial" charset="0"/>
              </a:rPr>
              <a:t> Graphical output features</a:t>
            </a:r>
          </a:p>
          <a:p>
            <a:pPr eaLnBrk="1" hangingPunct="1">
              <a:spcBef>
                <a:spcPct val="0"/>
              </a:spcBef>
              <a:buFontTx/>
              <a:buChar char="•"/>
            </a:pPr>
            <a:r>
              <a:rPr lang="en-US" sz="4000" smtClean="0">
                <a:solidFill>
                  <a:srgbClr val="800000"/>
                </a:solidFill>
                <a:latin typeface="Arial" charset="0"/>
              </a:rPr>
              <a:t> Website and installer</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6238" y="10226676"/>
            <a:ext cx="18653125"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3291682" y="18653126"/>
            <a:ext cx="15362237" cy="8413750"/>
          </a:xfrm>
        </p:spPr>
        <p:txBody>
          <a:bodyPr/>
          <a:lstStyle>
            <a:lvl1pPr marL="0" indent="0" algn="ctr">
              <a:buNone/>
              <a:defRPr/>
            </a:lvl1pPr>
            <a:lvl2pPr marL="326532" indent="0" algn="ctr">
              <a:buNone/>
              <a:defRPr/>
            </a:lvl2pPr>
            <a:lvl3pPr marL="653064" indent="0" algn="ctr">
              <a:buNone/>
              <a:defRPr/>
            </a:lvl3pPr>
            <a:lvl4pPr marL="979597" indent="0" algn="ctr">
              <a:buNone/>
              <a:defRPr/>
            </a:lvl4pPr>
            <a:lvl5pPr marL="1306129" indent="0" algn="ctr">
              <a:buNone/>
              <a:defRPr/>
            </a:lvl5pPr>
            <a:lvl6pPr marL="1632661" indent="0" algn="ctr">
              <a:buNone/>
              <a:defRPr/>
            </a:lvl6pPr>
            <a:lvl7pPr marL="1959193" indent="0" algn="ctr">
              <a:buNone/>
              <a:defRPr/>
            </a:lvl7pPr>
            <a:lvl8pPr marL="2285726" indent="0" algn="ctr">
              <a:buNone/>
              <a:defRPr/>
            </a:lvl8pPr>
            <a:lvl9pPr marL="2612258"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51F660C-A538-4C87-A6BF-C853A0117EEA}"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1B5E8A3-B6A6-41B5-B68E-56DFE9EF442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636082" y="2925764"/>
            <a:ext cx="4663281"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6237" y="2925764"/>
            <a:ext cx="13913644"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0D346C70-241B-4802-B238-E454C4932CF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155DA093-CC01-4556-9CC0-FE33C957610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1" y="21153439"/>
            <a:ext cx="18653919" cy="6537325"/>
          </a:xfrm>
        </p:spPr>
        <p:txBody>
          <a:bodyPr anchor="t"/>
          <a:lstStyle>
            <a:lvl1pPr algn="l">
              <a:defRPr sz="29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1" y="13952538"/>
            <a:ext cx="18653919" cy="7200900"/>
          </a:xfrm>
        </p:spPr>
        <p:txBody>
          <a:bodyPr anchor="b"/>
          <a:lstStyle>
            <a:lvl1pPr marL="0" indent="0">
              <a:buNone/>
              <a:defRPr sz="1400"/>
            </a:lvl1pPr>
            <a:lvl2pPr marL="326532" indent="0">
              <a:buNone/>
              <a:defRPr sz="1300"/>
            </a:lvl2pPr>
            <a:lvl3pPr marL="653064" indent="0">
              <a:buNone/>
              <a:defRPr sz="1100"/>
            </a:lvl3pPr>
            <a:lvl4pPr marL="979597" indent="0">
              <a:buNone/>
              <a:defRPr sz="1000"/>
            </a:lvl4pPr>
            <a:lvl5pPr marL="1306129" indent="0">
              <a:buNone/>
              <a:defRPr sz="1000"/>
            </a:lvl5pPr>
            <a:lvl6pPr marL="1632661" indent="0">
              <a:buNone/>
              <a:defRPr sz="1000"/>
            </a:lvl6pPr>
            <a:lvl7pPr marL="1959193" indent="0">
              <a:buNone/>
              <a:defRPr sz="1000"/>
            </a:lvl7pPr>
            <a:lvl8pPr marL="2285726" indent="0">
              <a:buNone/>
              <a:defRPr sz="1000"/>
            </a:lvl8pPr>
            <a:lvl9pPr marL="2612258" indent="0">
              <a:buNone/>
              <a:defRPr sz="10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0F1D258-BE9C-4430-91AB-CCA4BF5F08B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238" y="9509126"/>
            <a:ext cx="9288463" cy="19751675"/>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010900" y="9509126"/>
            <a:ext cx="9288463" cy="19751675"/>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96A5FF19-6406-444B-B6FB-CECEF4640EB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7625"/>
            <a:ext cx="19751675"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6963" y="7369176"/>
            <a:ext cx="9696450" cy="3070225"/>
          </a:xfrm>
        </p:spPr>
        <p:txBody>
          <a:bodyPr anchor="b"/>
          <a:lstStyle>
            <a:lvl1pPr marL="0" indent="0">
              <a:buNone/>
              <a:defRPr sz="1700" b="1"/>
            </a:lvl1pPr>
            <a:lvl2pPr marL="326532" indent="0">
              <a:buNone/>
              <a:defRPr sz="1400" b="1"/>
            </a:lvl2pPr>
            <a:lvl3pPr marL="653064" indent="0">
              <a:buNone/>
              <a:defRPr sz="1300" b="1"/>
            </a:lvl3pPr>
            <a:lvl4pPr marL="979597" indent="0">
              <a:buNone/>
              <a:defRPr sz="1100" b="1"/>
            </a:lvl4pPr>
            <a:lvl5pPr marL="1306129" indent="0">
              <a:buNone/>
              <a:defRPr sz="1100" b="1"/>
            </a:lvl5pPr>
            <a:lvl6pPr marL="1632661" indent="0">
              <a:buNone/>
              <a:defRPr sz="1100" b="1"/>
            </a:lvl6pPr>
            <a:lvl7pPr marL="1959193" indent="0">
              <a:buNone/>
              <a:defRPr sz="1100" b="1"/>
            </a:lvl7pPr>
            <a:lvl8pPr marL="2285726" indent="0">
              <a:buNone/>
              <a:defRPr sz="1100" b="1"/>
            </a:lvl8pPr>
            <a:lvl9pPr marL="2612258"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1096963" y="10439401"/>
            <a:ext cx="9696450" cy="18965863"/>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8219" y="7369176"/>
            <a:ext cx="9700419" cy="3070225"/>
          </a:xfrm>
        </p:spPr>
        <p:txBody>
          <a:bodyPr anchor="b"/>
          <a:lstStyle>
            <a:lvl1pPr marL="0" indent="0">
              <a:buNone/>
              <a:defRPr sz="1700" b="1"/>
            </a:lvl1pPr>
            <a:lvl2pPr marL="326532" indent="0">
              <a:buNone/>
              <a:defRPr sz="1400" b="1"/>
            </a:lvl2pPr>
            <a:lvl3pPr marL="653064" indent="0">
              <a:buNone/>
              <a:defRPr sz="1300" b="1"/>
            </a:lvl3pPr>
            <a:lvl4pPr marL="979597" indent="0">
              <a:buNone/>
              <a:defRPr sz="1100" b="1"/>
            </a:lvl4pPr>
            <a:lvl5pPr marL="1306129" indent="0">
              <a:buNone/>
              <a:defRPr sz="1100" b="1"/>
            </a:lvl5pPr>
            <a:lvl6pPr marL="1632661" indent="0">
              <a:buNone/>
              <a:defRPr sz="1100" b="1"/>
            </a:lvl6pPr>
            <a:lvl7pPr marL="1959193" indent="0">
              <a:buNone/>
              <a:defRPr sz="1100" b="1"/>
            </a:lvl7pPr>
            <a:lvl8pPr marL="2285726" indent="0">
              <a:buNone/>
              <a:defRPr sz="1100" b="1"/>
            </a:lvl8pPr>
            <a:lvl9pPr marL="2612258"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11148219" y="10439401"/>
            <a:ext cx="9700419" cy="18965863"/>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A4D8A633-D444-4511-A24F-F279F45FC1A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DED2AB79-4619-4921-B6B9-CDF2610DF43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9125EDC9-02C1-4BBE-96C8-C5ADA098023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1276"/>
            <a:ext cx="7219950" cy="5576888"/>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8580437" y="1311276"/>
            <a:ext cx="12268200" cy="28093988"/>
          </a:xfrm>
        </p:spPr>
        <p:txBody>
          <a:bodyPr/>
          <a:lstStyle>
            <a:lvl1pPr>
              <a:defRPr sz="23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6963" y="6888163"/>
            <a:ext cx="7219950" cy="22517100"/>
          </a:xfrm>
        </p:spPr>
        <p:txBody>
          <a:bodyPr/>
          <a:lstStyle>
            <a:lvl1pPr marL="0" indent="0">
              <a:buNone/>
              <a:defRPr sz="1000"/>
            </a:lvl1pPr>
            <a:lvl2pPr marL="326532" indent="0">
              <a:buNone/>
              <a:defRPr sz="900"/>
            </a:lvl2pPr>
            <a:lvl3pPr marL="653064" indent="0">
              <a:buNone/>
              <a:defRPr sz="700"/>
            </a:lvl3pPr>
            <a:lvl4pPr marL="979597" indent="0">
              <a:buNone/>
              <a:defRPr sz="600"/>
            </a:lvl4pPr>
            <a:lvl5pPr marL="1306129" indent="0">
              <a:buNone/>
              <a:defRPr sz="600"/>
            </a:lvl5pPr>
            <a:lvl6pPr marL="1632661" indent="0">
              <a:buNone/>
              <a:defRPr sz="600"/>
            </a:lvl6pPr>
            <a:lvl7pPr marL="1959193" indent="0">
              <a:buNone/>
              <a:defRPr sz="600"/>
            </a:lvl7pPr>
            <a:lvl8pPr marL="2285726" indent="0">
              <a:buNone/>
              <a:defRPr sz="600"/>
            </a:lvl8pPr>
            <a:lvl9pPr marL="2612258" indent="0">
              <a:buNone/>
              <a:defRPr sz="6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242516B4-2572-4E3F-AF27-08E4B393BA0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332" y="23042564"/>
            <a:ext cx="13167519" cy="272097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4301332" y="2941639"/>
            <a:ext cx="13167519" cy="19750087"/>
          </a:xfrm>
        </p:spPr>
        <p:txBody>
          <a:bodyPr/>
          <a:lstStyle>
            <a:lvl1pPr marL="0" indent="0">
              <a:buNone/>
              <a:defRPr sz="2300"/>
            </a:lvl1pPr>
            <a:lvl2pPr marL="326532" indent="0">
              <a:buNone/>
              <a:defRPr sz="2000"/>
            </a:lvl2pPr>
            <a:lvl3pPr marL="653064" indent="0">
              <a:buNone/>
              <a:defRPr sz="1700"/>
            </a:lvl3pPr>
            <a:lvl4pPr marL="979597" indent="0">
              <a:buNone/>
              <a:defRPr sz="1400"/>
            </a:lvl4pPr>
            <a:lvl5pPr marL="1306129" indent="0">
              <a:buNone/>
              <a:defRPr sz="1400"/>
            </a:lvl5pPr>
            <a:lvl6pPr marL="1632661" indent="0">
              <a:buNone/>
              <a:defRPr sz="1400"/>
            </a:lvl6pPr>
            <a:lvl7pPr marL="1959193" indent="0">
              <a:buNone/>
              <a:defRPr sz="1400"/>
            </a:lvl7pPr>
            <a:lvl8pPr marL="2285726" indent="0">
              <a:buNone/>
              <a:defRPr sz="1400"/>
            </a:lvl8pPr>
            <a:lvl9pPr marL="2612258" indent="0">
              <a:buNone/>
              <a:defRPr sz="1400"/>
            </a:lvl9pPr>
          </a:lstStyle>
          <a:p>
            <a:pPr lvl="0"/>
            <a:endParaRPr lang="en-US" noProof="0" smtClean="0"/>
          </a:p>
        </p:txBody>
      </p:sp>
      <p:sp>
        <p:nvSpPr>
          <p:cNvPr id="4" name="Text Placeholder 3"/>
          <p:cNvSpPr>
            <a:spLocks noGrp="1"/>
          </p:cNvSpPr>
          <p:nvPr>
            <p:ph type="body" sz="half" idx="2"/>
          </p:nvPr>
        </p:nvSpPr>
        <p:spPr>
          <a:xfrm>
            <a:off x="4301332" y="25763539"/>
            <a:ext cx="13167519" cy="3862387"/>
          </a:xfrm>
        </p:spPr>
        <p:txBody>
          <a:bodyPr/>
          <a:lstStyle>
            <a:lvl1pPr marL="0" indent="0">
              <a:buNone/>
              <a:defRPr sz="1000"/>
            </a:lvl1pPr>
            <a:lvl2pPr marL="326532" indent="0">
              <a:buNone/>
              <a:defRPr sz="900"/>
            </a:lvl2pPr>
            <a:lvl3pPr marL="653064" indent="0">
              <a:buNone/>
              <a:defRPr sz="700"/>
            </a:lvl3pPr>
            <a:lvl4pPr marL="979597" indent="0">
              <a:buNone/>
              <a:defRPr sz="600"/>
            </a:lvl4pPr>
            <a:lvl5pPr marL="1306129" indent="0">
              <a:buNone/>
              <a:defRPr sz="600"/>
            </a:lvl5pPr>
            <a:lvl6pPr marL="1632661" indent="0">
              <a:buNone/>
              <a:defRPr sz="600"/>
            </a:lvl6pPr>
            <a:lvl7pPr marL="1959193" indent="0">
              <a:buNone/>
              <a:defRPr sz="600"/>
            </a:lvl7pPr>
            <a:lvl8pPr marL="2285726" indent="0">
              <a:buNone/>
              <a:defRPr sz="600"/>
            </a:lvl8pPr>
            <a:lvl9pPr marL="2612258" indent="0">
              <a:buNone/>
              <a:defRPr sz="6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86C9BC1D-B30D-418F-A52E-B6E218F2A33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2925763"/>
            <a:ext cx="18653125" cy="5486400"/>
          </a:xfrm>
          <a:prstGeom prst="rect">
            <a:avLst/>
          </a:prstGeom>
          <a:noFill/>
          <a:ln w="9525">
            <a:noFill/>
            <a:miter lim="800000"/>
            <a:headEnd/>
            <a:tailEnd/>
          </a:ln>
        </p:spPr>
        <p:txBody>
          <a:bodyPr vert="horz" wrap="square" lIns="313420" tIns="156711" rIns="313420" bIns="156711"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646238" y="9509126"/>
            <a:ext cx="18653125" cy="19751675"/>
          </a:xfrm>
          <a:prstGeom prst="rect">
            <a:avLst/>
          </a:prstGeom>
          <a:noFill/>
          <a:ln w="9525">
            <a:noFill/>
            <a:miter lim="800000"/>
            <a:headEnd/>
            <a:tailEnd/>
          </a:ln>
        </p:spPr>
        <p:txBody>
          <a:bodyPr vert="horz" wrap="square" lIns="313420" tIns="156711" rIns="313420" bIns="15671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646237" y="29992639"/>
            <a:ext cx="4572000" cy="2193925"/>
          </a:xfrm>
          <a:prstGeom prst="rect">
            <a:avLst/>
          </a:prstGeom>
          <a:noFill/>
          <a:ln w="9525">
            <a:noFill/>
            <a:miter lim="800000"/>
            <a:headEnd/>
            <a:tailEnd/>
          </a:ln>
          <a:effectLst/>
        </p:spPr>
        <p:txBody>
          <a:bodyPr vert="horz" wrap="square" lIns="313420" tIns="156711" rIns="313420" bIns="156711" numCol="1" anchor="t" anchorCtr="0" compatLnSpc="1">
            <a:prstTxWarp prst="textNoShape">
              <a:avLst/>
            </a:prstTxWarp>
          </a:bodyPr>
          <a:lstStyle>
            <a:lvl1pPr>
              <a:defRPr sz="4800" b="0">
                <a:latin typeface="Times New Roman" pitchFamily="18" charset="0"/>
              </a:defRPr>
            </a:lvl1pPr>
          </a:lstStyle>
          <a:p>
            <a:endParaRPr lang="en-US"/>
          </a:p>
        </p:txBody>
      </p:sp>
      <p:sp>
        <p:nvSpPr>
          <p:cNvPr id="1029" name="Rectangle 5"/>
          <p:cNvSpPr>
            <a:spLocks noGrp="1" noChangeArrowheads="1"/>
          </p:cNvSpPr>
          <p:nvPr>
            <p:ph type="ftr" sz="quarter" idx="3"/>
          </p:nvPr>
        </p:nvSpPr>
        <p:spPr bwMode="auto">
          <a:xfrm>
            <a:off x="7497763" y="29992639"/>
            <a:ext cx="6950075" cy="2193925"/>
          </a:xfrm>
          <a:prstGeom prst="rect">
            <a:avLst/>
          </a:prstGeom>
          <a:noFill/>
          <a:ln w="9525">
            <a:noFill/>
            <a:miter lim="800000"/>
            <a:headEnd/>
            <a:tailEnd/>
          </a:ln>
          <a:effectLst/>
        </p:spPr>
        <p:txBody>
          <a:bodyPr vert="horz" wrap="square" lIns="313420" tIns="156711" rIns="313420" bIns="156711" numCol="1" anchor="t" anchorCtr="0" compatLnSpc="1">
            <a:prstTxWarp prst="textNoShape">
              <a:avLst/>
            </a:prstTxWarp>
          </a:bodyPr>
          <a:lstStyle>
            <a:lvl1pPr algn="ctr">
              <a:defRPr sz="4800" b="0">
                <a:latin typeface="Times New Roman" pitchFamily="18" charset="0"/>
              </a:defRPr>
            </a:lvl1pPr>
          </a:lstStyle>
          <a:p>
            <a:endParaRPr lang="en-US"/>
          </a:p>
        </p:txBody>
      </p:sp>
      <p:sp>
        <p:nvSpPr>
          <p:cNvPr id="1030" name="Rectangle 6"/>
          <p:cNvSpPr>
            <a:spLocks noGrp="1" noChangeArrowheads="1"/>
          </p:cNvSpPr>
          <p:nvPr>
            <p:ph type="sldNum" sz="quarter" idx="4"/>
          </p:nvPr>
        </p:nvSpPr>
        <p:spPr bwMode="auto">
          <a:xfrm>
            <a:off x="15727363" y="29992639"/>
            <a:ext cx="4572000" cy="2193925"/>
          </a:xfrm>
          <a:prstGeom prst="rect">
            <a:avLst/>
          </a:prstGeom>
          <a:noFill/>
          <a:ln w="9525">
            <a:noFill/>
            <a:miter lim="800000"/>
            <a:headEnd/>
            <a:tailEnd/>
          </a:ln>
          <a:effectLst/>
        </p:spPr>
        <p:txBody>
          <a:bodyPr vert="horz" wrap="square" lIns="313420" tIns="156711" rIns="313420" bIns="156711" numCol="1" anchor="t" anchorCtr="0" compatLnSpc="1">
            <a:prstTxWarp prst="textNoShape">
              <a:avLst/>
            </a:prstTxWarp>
          </a:bodyPr>
          <a:lstStyle>
            <a:lvl1pPr algn="r">
              <a:defRPr sz="4800" b="0">
                <a:latin typeface="Times New Roman" pitchFamily="18" charset="0"/>
              </a:defRPr>
            </a:lvl1pPr>
          </a:lstStyle>
          <a:p>
            <a:fld id="{025F3873-3520-48D3-9524-CF351C77385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4937" rtl="0" eaLnBrk="0" fontAlgn="base" hangingPunct="0">
        <a:spcBef>
          <a:spcPct val="0"/>
        </a:spcBef>
        <a:spcAft>
          <a:spcPct val="0"/>
        </a:spcAft>
        <a:defRPr sz="15100">
          <a:solidFill>
            <a:schemeClr val="tx2"/>
          </a:solidFill>
          <a:latin typeface="+mj-lt"/>
          <a:ea typeface="+mj-ea"/>
          <a:cs typeface="+mj-cs"/>
        </a:defRPr>
      </a:lvl1pPr>
      <a:lvl2pPr algn="ctr" defTabSz="3134937" rtl="0" eaLnBrk="0" fontAlgn="base" hangingPunct="0">
        <a:spcBef>
          <a:spcPct val="0"/>
        </a:spcBef>
        <a:spcAft>
          <a:spcPct val="0"/>
        </a:spcAft>
        <a:defRPr sz="15100">
          <a:solidFill>
            <a:schemeClr val="tx2"/>
          </a:solidFill>
          <a:latin typeface="Times New Roman" pitchFamily="18" charset="0"/>
        </a:defRPr>
      </a:lvl2pPr>
      <a:lvl3pPr algn="ctr" defTabSz="3134937" rtl="0" eaLnBrk="0" fontAlgn="base" hangingPunct="0">
        <a:spcBef>
          <a:spcPct val="0"/>
        </a:spcBef>
        <a:spcAft>
          <a:spcPct val="0"/>
        </a:spcAft>
        <a:defRPr sz="15100">
          <a:solidFill>
            <a:schemeClr val="tx2"/>
          </a:solidFill>
          <a:latin typeface="Times New Roman" pitchFamily="18" charset="0"/>
        </a:defRPr>
      </a:lvl3pPr>
      <a:lvl4pPr algn="ctr" defTabSz="3134937" rtl="0" eaLnBrk="0" fontAlgn="base" hangingPunct="0">
        <a:spcBef>
          <a:spcPct val="0"/>
        </a:spcBef>
        <a:spcAft>
          <a:spcPct val="0"/>
        </a:spcAft>
        <a:defRPr sz="15100">
          <a:solidFill>
            <a:schemeClr val="tx2"/>
          </a:solidFill>
          <a:latin typeface="Times New Roman" pitchFamily="18" charset="0"/>
        </a:defRPr>
      </a:lvl4pPr>
      <a:lvl5pPr algn="ctr" defTabSz="3134937" rtl="0" eaLnBrk="0" fontAlgn="base" hangingPunct="0">
        <a:spcBef>
          <a:spcPct val="0"/>
        </a:spcBef>
        <a:spcAft>
          <a:spcPct val="0"/>
        </a:spcAft>
        <a:defRPr sz="15100">
          <a:solidFill>
            <a:schemeClr val="tx2"/>
          </a:solidFill>
          <a:latin typeface="Times New Roman" pitchFamily="18" charset="0"/>
        </a:defRPr>
      </a:lvl5pPr>
      <a:lvl6pPr marL="326532" algn="ctr" defTabSz="3134937" rtl="0" fontAlgn="base">
        <a:spcBef>
          <a:spcPct val="0"/>
        </a:spcBef>
        <a:spcAft>
          <a:spcPct val="0"/>
        </a:spcAft>
        <a:defRPr sz="15100">
          <a:solidFill>
            <a:schemeClr val="tx2"/>
          </a:solidFill>
          <a:latin typeface="Times New Roman" pitchFamily="18" charset="0"/>
        </a:defRPr>
      </a:lvl6pPr>
      <a:lvl7pPr marL="653064" algn="ctr" defTabSz="3134937" rtl="0" fontAlgn="base">
        <a:spcBef>
          <a:spcPct val="0"/>
        </a:spcBef>
        <a:spcAft>
          <a:spcPct val="0"/>
        </a:spcAft>
        <a:defRPr sz="15100">
          <a:solidFill>
            <a:schemeClr val="tx2"/>
          </a:solidFill>
          <a:latin typeface="Times New Roman" pitchFamily="18" charset="0"/>
        </a:defRPr>
      </a:lvl7pPr>
      <a:lvl8pPr marL="979597" algn="ctr" defTabSz="3134937" rtl="0" fontAlgn="base">
        <a:spcBef>
          <a:spcPct val="0"/>
        </a:spcBef>
        <a:spcAft>
          <a:spcPct val="0"/>
        </a:spcAft>
        <a:defRPr sz="15100">
          <a:solidFill>
            <a:schemeClr val="tx2"/>
          </a:solidFill>
          <a:latin typeface="Times New Roman" pitchFamily="18" charset="0"/>
        </a:defRPr>
      </a:lvl8pPr>
      <a:lvl9pPr marL="1306129" algn="ctr" defTabSz="3134937" rtl="0" fontAlgn="base">
        <a:spcBef>
          <a:spcPct val="0"/>
        </a:spcBef>
        <a:spcAft>
          <a:spcPct val="0"/>
        </a:spcAft>
        <a:defRPr sz="15100">
          <a:solidFill>
            <a:schemeClr val="tx2"/>
          </a:solidFill>
          <a:latin typeface="Times New Roman" pitchFamily="18" charset="0"/>
        </a:defRPr>
      </a:lvl9pPr>
    </p:titleStyle>
    <p:bodyStyle>
      <a:lvl1pPr marL="1175743" indent="-1175743" algn="l" defTabSz="3134937" rtl="0" eaLnBrk="0" fontAlgn="base" hangingPunct="0">
        <a:spcBef>
          <a:spcPct val="20000"/>
        </a:spcBef>
        <a:spcAft>
          <a:spcPct val="0"/>
        </a:spcAft>
        <a:buChar char="•"/>
        <a:defRPr sz="11000">
          <a:solidFill>
            <a:schemeClr val="tx1"/>
          </a:solidFill>
          <a:latin typeface="+mn-lt"/>
          <a:ea typeface="+mn-ea"/>
          <a:cs typeface="+mn-cs"/>
        </a:defRPr>
      </a:lvl1pPr>
      <a:lvl2pPr marL="2546498" indent="-979597" algn="l" defTabSz="3134937" rtl="0" eaLnBrk="0" fontAlgn="base" hangingPunct="0">
        <a:spcBef>
          <a:spcPct val="20000"/>
        </a:spcBef>
        <a:spcAft>
          <a:spcPct val="0"/>
        </a:spcAft>
        <a:buChar char="–"/>
        <a:defRPr sz="9600">
          <a:solidFill>
            <a:schemeClr val="tx1"/>
          </a:solidFill>
          <a:latin typeface="+mn-lt"/>
        </a:defRPr>
      </a:lvl2pPr>
      <a:lvl3pPr marL="3918387" indent="-783451" algn="l" defTabSz="3134937" rtl="0" eaLnBrk="0" fontAlgn="base" hangingPunct="0">
        <a:spcBef>
          <a:spcPct val="20000"/>
        </a:spcBef>
        <a:spcAft>
          <a:spcPct val="0"/>
        </a:spcAft>
        <a:buChar char="•"/>
        <a:defRPr sz="8200">
          <a:solidFill>
            <a:schemeClr val="tx1"/>
          </a:solidFill>
          <a:latin typeface="+mn-lt"/>
        </a:defRPr>
      </a:lvl3pPr>
      <a:lvl4pPr marL="5485288" indent="-783451" algn="l" defTabSz="3134937" rtl="0" eaLnBrk="0" fontAlgn="base" hangingPunct="0">
        <a:spcBef>
          <a:spcPct val="20000"/>
        </a:spcBef>
        <a:spcAft>
          <a:spcPct val="0"/>
        </a:spcAft>
        <a:buChar char="–"/>
        <a:defRPr sz="6900">
          <a:solidFill>
            <a:schemeClr val="tx1"/>
          </a:solidFill>
          <a:latin typeface="+mn-lt"/>
        </a:defRPr>
      </a:lvl4pPr>
      <a:lvl5pPr marL="7053323" indent="-783451" algn="l" defTabSz="3134937" rtl="0" eaLnBrk="0" fontAlgn="base" hangingPunct="0">
        <a:spcBef>
          <a:spcPct val="20000"/>
        </a:spcBef>
        <a:spcAft>
          <a:spcPct val="0"/>
        </a:spcAft>
        <a:buChar char="»"/>
        <a:defRPr sz="6900">
          <a:solidFill>
            <a:schemeClr val="tx1"/>
          </a:solidFill>
          <a:latin typeface="+mn-lt"/>
        </a:defRPr>
      </a:lvl5pPr>
      <a:lvl6pPr marL="7379856" indent="-783451" algn="l" defTabSz="3134937" rtl="0" fontAlgn="base">
        <a:spcBef>
          <a:spcPct val="20000"/>
        </a:spcBef>
        <a:spcAft>
          <a:spcPct val="0"/>
        </a:spcAft>
        <a:buChar char="»"/>
        <a:defRPr sz="6900">
          <a:solidFill>
            <a:schemeClr val="tx1"/>
          </a:solidFill>
          <a:latin typeface="+mn-lt"/>
        </a:defRPr>
      </a:lvl6pPr>
      <a:lvl7pPr marL="7706388" indent="-783451" algn="l" defTabSz="3134937" rtl="0" fontAlgn="base">
        <a:spcBef>
          <a:spcPct val="20000"/>
        </a:spcBef>
        <a:spcAft>
          <a:spcPct val="0"/>
        </a:spcAft>
        <a:buChar char="»"/>
        <a:defRPr sz="6900">
          <a:solidFill>
            <a:schemeClr val="tx1"/>
          </a:solidFill>
          <a:latin typeface="+mn-lt"/>
        </a:defRPr>
      </a:lvl7pPr>
      <a:lvl8pPr marL="8032920" indent="-783451" algn="l" defTabSz="3134937" rtl="0" fontAlgn="base">
        <a:spcBef>
          <a:spcPct val="20000"/>
        </a:spcBef>
        <a:spcAft>
          <a:spcPct val="0"/>
        </a:spcAft>
        <a:buChar char="»"/>
        <a:defRPr sz="6900">
          <a:solidFill>
            <a:schemeClr val="tx1"/>
          </a:solidFill>
          <a:latin typeface="+mn-lt"/>
        </a:defRPr>
      </a:lvl8pPr>
      <a:lvl9pPr marL="8359452" indent="-783451" algn="l" defTabSz="3134937" rtl="0" fontAlgn="base">
        <a:spcBef>
          <a:spcPct val="20000"/>
        </a:spcBef>
        <a:spcAft>
          <a:spcPct val="0"/>
        </a:spcAft>
        <a:buChar char="»"/>
        <a:defRPr sz="6900">
          <a:solidFill>
            <a:schemeClr val="tx1"/>
          </a:solidFill>
          <a:latin typeface="+mn-lt"/>
        </a:defRPr>
      </a:lvl9pPr>
    </p:bodyStyle>
    <p:otherStyle>
      <a:defPPr>
        <a:defRPr lang="en-US"/>
      </a:defPPr>
      <a:lvl1pPr marL="0" algn="l" defTabSz="653064" rtl="0" eaLnBrk="1" latinLnBrk="0" hangingPunct="1">
        <a:defRPr sz="1300" kern="1200">
          <a:solidFill>
            <a:schemeClr val="tx1"/>
          </a:solidFill>
          <a:latin typeface="+mn-lt"/>
          <a:ea typeface="+mn-ea"/>
          <a:cs typeface="+mn-cs"/>
        </a:defRPr>
      </a:lvl1pPr>
      <a:lvl2pPr marL="326532" algn="l" defTabSz="653064" rtl="0" eaLnBrk="1" latinLnBrk="0" hangingPunct="1">
        <a:defRPr sz="1300" kern="1200">
          <a:solidFill>
            <a:schemeClr val="tx1"/>
          </a:solidFill>
          <a:latin typeface="+mn-lt"/>
          <a:ea typeface="+mn-ea"/>
          <a:cs typeface="+mn-cs"/>
        </a:defRPr>
      </a:lvl2pPr>
      <a:lvl3pPr marL="653064" algn="l" defTabSz="653064" rtl="0" eaLnBrk="1" latinLnBrk="0" hangingPunct="1">
        <a:defRPr sz="1300" kern="1200">
          <a:solidFill>
            <a:schemeClr val="tx1"/>
          </a:solidFill>
          <a:latin typeface="+mn-lt"/>
          <a:ea typeface="+mn-ea"/>
          <a:cs typeface="+mn-cs"/>
        </a:defRPr>
      </a:lvl3pPr>
      <a:lvl4pPr marL="979597" algn="l" defTabSz="653064" rtl="0" eaLnBrk="1" latinLnBrk="0" hangingPunct="1">
        <a:defRPr sz="1300" kern="1200">
          <a:solidFill>
            <a:schemeClr val="tx1"/>
          </a:solidFill>
          <a:latin typeface="+mn-lt"/>
          <a:ea typeface="+mn-ea"/>
          <a:cs typeface="+mn-cs"/>
        </a:defRPr>
      </a:lvl4pPr>
      <a:lvl5pPr marL="1306129" algn="l" defTabSz="653064" rtl="0" eaLnBrk="1" latinLnBrk="0" hangingPunct="1">
        <a:defRPr sz="1300" kern="1200">
          <a:solidFill>
            <a:schemeClr val="tx1"/>
          </a:solidFill>
          <a:latin typeface="+mn-lt"/>
          <a:ea typeface="+mn-ea"/>
          <a:cs typeface="+mn-cs"/>
        </a:defRPr>
      </a:lvl5pPr>
      <a:lvl6pPr marL="1632661" algn="l" defTabSz="653064" rtl="0" eaLnBrk="1" latinLnBrk="0" hangingPunct="1">
        <a:defRPr sz="1300" kern="1200">
          <a:solidFill>
            <a:schemeClr val="tx1"/>
          </a:solidFill>
          <a:latin typeface="+mn-lt"/>
          <a:ea typeface="+mn-ea"/>
          <a:cs typeface="+mn-cs"/>
        </a:defRPr>
      </a:lvl6pPr>
      <a:lvl7pPr marL="1959193" algn="l" defTabSz="653064" rtl="0" eaLnBrk="1" latinLnBrk="0" hangingPunct="1">
        <a:defRPr sz="1300" kern="1200">
          <a:solidFill>
            <a:schemeClr val="tx1"/>
          </a:solidFill>
          <a:latin typeface="+mn-lt"/>
          <a:ea typeface="+mn-ea"/>
          <a:cs typeface="+mn-cs"/>
        </a:defRPr>
      </a:lvl7pPr>
      <a:lvl8pPr marL="2285726" algn="l" defTabSz="653064" rtl="0" eaLnBrk="1" latinLnBrk="0" hangingPunct="1">
        <a:defRPr sz="1300" kern="1200">
          <a:solidFill>
            <a:schemeClr val="tx1"/>
          </a:solidFill>
          <a:latin typeface="+mn-lt"/>
          <a:ea typeface="+mn-ea"/>
          <a:cs typeface="+mn-cs"/>
        </a:defRPr>
      </a:lvl8pPr>
      <a:lvl9pPr marL="2612258" algn="l" defTabSz="653064"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image" Target="../media/image4.jpeg"/><Relationship Id="rId12" Type="http://schemas.openxmlformats.org/officeDocument/2006/relationships/diagramColors" Target="../diagrams/colors1.xml"/><Relationship Id="rId2" Type="http://schemas.openxmlformats.org/officeDocument/2006/relationships/slideLayout" Target="../slideLayouts/slideLayout7.xml"/><Relationship Id="rId16" Type="http://schemas.openxmlformats.org/officeDocument/2006/relationships/image" Target="../media/image8.png"/><Relationship Id="rId1" Type="http://schemas.openxmlformats.org/officeDocument/2006/relationships/themeOverride" Target="../theme/themeOverride1.xml"/><Relationship Id="rId6" Type="http://schemas.openxmlformats.org/officeDocument/2006/relationships/image" Target="../media/image3.png"/><Relationship Id="rId11" Type="http://schemas.openxmlformats.org/officeDocument/2006/relationships/diagramQuickStyle" Target="../diagrams/quickStyle1.xml"/><Relationship Id="rId5" Type="http://schemas.openxmlformats.org/officeDocument/2006/relationships/image" Target="../media/image2.png"/><Relationship Id="rId15" Type="http://schemas.openxmlformats.org/officeDocument/2006/relationships/image" Target="../media/image7.gif"/><Relationship Id="rId10" Type="http://schemas.openxmlformats.org/officeDocument/2006/relationships/diagramLayout" Target="../diagrams/layout1.xml"/><Relationship Id="rId4" Type="http://schemas.openxmlformats.org/officeDocument/2006/relationships/image" Target="../media/image1.png"/><Relationship Id="rId9" Type="http://schemas.openxmlformats.org/officeDocument/2006/relationships/diagramData" Target="../diagrams/data1.xm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Rectangle 277"/>
          <p:cNvSpPr/>
          <p:nvPr/>
        </p:nvSpPr>
        <p:spPr bwMode="auto">
          <a:xfrm>
            <a:off x="18302730" y="15255395"/>
            <a:ext cx="2861927" cy="4442537"/>
          </a:xfrm>
          <a:prstGeom prst="rect">
            <a:avLst/>
          </a:prstGeom>
          <a:solidFill>
            <a:srgbClr val="969696"/>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Verdana" pitchFamily="34" charset="0"/>
            </a:endParaRPr>
          </a:p>
        </p:txBody>
      </p:sp>
      <p:sp>
        <p:nvSpPr>
          <p:cNvPr id="228" name="Rectangle 227"/>
          <p:cNvSpPr/>
          <p:nvPr/>
        </p:nvSpPr>
        <p:spPr bwMode="auto">
          <a:xfrm>
            <a:off x="18927679" y="17251233"/>
            <a:ext cx="1847851" cy="2052641"/>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Verdana" pitchFamily="34" charset="0"/>
            </a:endParaRPr>
          </a:p>
        </p:txBody>
      </p:sp>
      <p:sp>
        <p:nvSpPr>
          <p:cNvPr id="276" name="Rectangle 275"/>
          <p:cNvSpPr/>
          <p:nvPr/>
        </p:nvSpPr>
        <p:spPr bwMode="auto">
          <a:xfrm>
            <a:off x="1638300" y="15253852"/>
            <a:ext cx="9410997" cy="4259413"/>
          </a:xfrm>
          <a:prstGeom prst="rect">
            <a:avLst/>
          </a:prstGeom>
          <a:solidFill>
            <a:srgbClr val="EAEAEA"/>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Verdana" pitchFamily="34" charset="0"/>
            </a:endParaRPr>
          </a:p>
        </p:txBody>
      </p:sp>
      <p:sp>
        <p:nvSpPr>
          <p:cNvPr id="271" name="Rectangle 270"/>
          <p:cNvSpPr/>
          <p:nvPr/>
        </p:nvSpPr>
        <p:spPr bwMode="auto">
          <a:xfrm>
            <a:off x="11049298" y="15255395"/>
            <a:ext cx="7391986" cy="4257871"/>
          </a:xfrm>
          <a:prstGeom prst="rect">
            <a:avLst/>
          </a:prstGeom>
          <a:solidFill>
            <a:srgbClr val="C0C0C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Verdana" pitchFamily="34" charset="0"/>
            </a:endParaRPr>
          </a:p>
        </p:txBody>
      </p:sp>
      <p:sp>
        <p:nvSpPr>
          <p:cNvPr id="2373" name="Text Box 325"/>
          <p:cNvSpPr txBox="1">
            <a:spLocks noChangeArrowheads="1"/>
          </p:cNvSpPr>
          <p:nvPr/>
        </p:nvSpPr>
        <p:spPr bwMode="auto">
          <a:xfrm>
            <a:off x="3124201" y="548092"/>
            <a:ext cx="5162550" cy="1297050"/>
          </a:xfrm>
          <a:prstGeom prst="rect">
            <a:avLst/>
          </a:prstGeom>
          <a:noFill/>
          <a:ln w="9525">
            <a:noFill/>
            <a:miter lim="800000"/>
            <a:headEnd/>
            <a:tailEnd/>
          </a:ln>
          <a:effectLst>
            <a:outerShdw dist="35921" dir="2700000" algn="ctr" rotWithShape="0">
              <a:schemeClr val="bg2">
                <a:alpha val="50000"/>
              </a:schemeClr>
            </a:outerShdw>
          </a:effectLst>
        </p:spPr>
        <p:txBody>
          <a:bodyPr wrap="square" lIns="65306" tIns="32653" rIns="65306" bIns="32653">
            <a:spAutoFit/>
          </a:bodyPr>
          <a:lstStyle/>
          <a:p>
            <a:pPr>
              <a:defRPr/>
            </a:pPr>
            <a:r>
              <a:rPr lang="en-US" sz="8000" dirty="0" err="1" smtClean="0">
                <a:solidFill>
                  <a:srgbClr val="002060"/>
                </a:solidFill>
                <a:latin typeface="Arial" pitchFamily="34" charset="0"/>
                <a:cs typeface="Arial" pitchFamily="34" charset="0"/>
              </a:rPr>
              <a:t>ELSeWeb</a:t>
            </a:r>
            <a:endParaRPr lang="en-US" sz="8000" dirty="0">
              <a:solidFill>
                <a:srgbClr val="002060"/>
              </a:solidFill>
              <a:latin typeface="Arial" pitchFamily="34" charset="0"/>
              <a:cs typeface="Arial" pitchFamily="34" charset="0"/>
            </a:endParaRPr>
          </a:p>
        </p:txBody>
      </p:sp>
      <p:sp>
        <p:nvSpPr>
          <p:cNvPr id="2667" name="Text Box 619"/>
          <p:cNvSpPr txBox="1">
            <a:spLocks noChangeArrowheads="1"/>
          </p:cNvSpPr>
          <p:nvPr/>
        </p:nvSpPr>
        <p:spPr bwMode="auto">
          <a:xfrm>
            <a:off x="905918" y="2886284"/>
            <a:ext cx="6983834" cy="619942"/>
          </a:xfrm>
          <a:prstGeom prst="rect">
            <a:avLst/>
          </a:prstGeom>
          <a:noFill/>
          <a:ln w="12700" algn="ctr">
            <a:noFill/>
            <a:miter lim="800000"/>
            <a:headEnd/>
            <a:tailEnd/>
          </a:ln>
          <a:effectLst/>
        </p:spPr>
        <p:txBody>
          <a:bodyPr wrap="square" lIns="65306" tIns="32653" rIns="65306" bIns="32653">
            <a:spAutoFit/>
          </a:bodyPr>
          <a:lstStyle/>
          <a:p>
            <a:pPr algn="ctr">
              <a:defRPr/>
            </a:pPr>
            <a:r>
              <a:rPr lang="en-US" sz="1800" dirty="0" smtClean="0">
                <a:latin typeface="Arial" pitchFamily="34" charset="0"/>
                <a:cs typeface="Arial" pitchFamily="34" charset="0"/>
              </a:rPr>
              <a:t>University of Texas at El Paso CYBER-</a:t>
            </a:r>
            <a:r>
              <a:rPr lang="en-US" sz="1800" dirty="0" err="1" smtClean="0">
                <a:latin typeface="Arial" pitchFamily="34" charset="0"/>
                <a:cs typeface="Arial" pitchFamily="34" charset="0"/>
              </a:rPr>
              <a:t>ShARE</a:t>
            </a:r>
            <a:r>
              <a:rPr lang="en-US" sz="1800" dirty="0" smtClean="0">
                <a:latin typeface="Arial" pitchFamily="34" charset="0"/>
                <a:cs typeface="Arial" pitchFamily="34" charset="0"/>
              </a:rPr>
              <a:t> </a:t>
            </a:r>
          </a:p>
          <a:p>
            <a:pPr algn="ctr">
              <a:defRPr/>
            </a:pPr>
            <a:r>
              <a:rPr lang="en-US" sz="1800" dirty="0">
                <a:latin typeface="Arial" pitchFamily="34" charset="0"/>
                <a:cs typeface="Arial" pitchFamily="34" charset="0"/>
              </a:rPr>
              <a:t>d</a:t>
            </a:r>
            <a:r>
              <a:rPr lang="en-US" sz="1800" dirty="0" smtClean="0">
                <a:latin typeface="Arial" pitchFamily="34" charset="0"/>
                <a:cs typeface="Arial" pitchFamily="34" charset="0"/>
              </a:rPr>
              <a:t>dpennington@utep.edu ndel2@miners.utep.edu</a:t>
            </a:r>
          </a:p>
        </p:txBody>
      </p:sp>
      <p:pic>
        <p:nvPicPr>
          <p:cNvPr id="2059" name="Picture 202" descr="nsf1.gif"/>
          <p:cNvPicPr>
            <a:picLocks noChangeAspect="1"/>
          </p:cNvPicPr>
          <p:nvPr/>
        </p:nvPicPr>
        <p:blipFill>
          <a:blip r:embed="rId4" cstate="print"/>
          <a:srcRect/>
          <a:stretch>
            <a:fillRect/>
          </a:stretch>
        </p:blipFill>
        <p:spPr bwMode="auto">
          <a:xfrm>
            <a:off x="12642880" y="31266059"/>
            <a:ext cx="1123802" cy="1188692"/>
          </a:xfrm>
          <a:prstGeom prst="rect">
            <a:avLst/>
          </a:prstGeom>
          <a:noFill/>
          <a:ln w="9525">
            <a:noFill/>
            <a:miter lim="800000"/>
            <a:headEnd/>
            <a:tailEnd/>
          </a:ln>
        </p:spPr>
      </p:pic>
      <p:sp>
        <p:nvSpPr>
          <p:cNvPr id="10" name="TextBox 9"/>
          <p:cNvSpPr txBox="1"/>
          <p:nvPr/>
        </p:nvSpPr>
        <p:spPr>
          <a:xfrm>
            <a:off x="1169423" y="2253232"/>
            <a:ext cx="6732742" cy="461665"/>
          </a:xfrm>
          <a:prstGeom prst="rect">
            <a:avLst/>
          </a:prstGeom>
          <a:noFill/>
        </p:spPr>
        <p:txBody>
          <a:bodyPr wrap="square" rtlCol="0">
            <a:spAutoFit/>
          </a:bodyPr>
          <a:lstStyle/>
          <a:p>
            <a:r>
              <a:rPr lang="en-US" sz="2400" dirty="0" smtClean="0"/>
              <a:t>Deana Pennington ●  Nicholas Del Rio</a:t>
            </a:r>
            <a:endParaRPr lang="en-US" sz="2400" dirty="0"/>
          </a:p>
        </p:txBody>
      </p:sp>
      <p:sp>
        <p:nvSpPr>
          <p:cNvPr id="109" name="Text Box 325"/>
          <p:cNvSpPr txBox="1">
            <a:spLocks noChangeArrowheads="1"/>
          </p:cNvSpPr>
          <p:nvPr/>
        </p:nvSpPr>
        <p:spPr bwMode="auto">
          <a:xfrm>
            <a:off x="1003638" y="4520574"/>
            <a:ext cx="9767793" cy="3570208"/>
          </a:xfrm>
          <a:prstGeom prst="rect">
            <a:avLst/>
          </a:prstGeom>
          <a:noFill/>
          <a:ln w="9525">
            <a:solidFill>
              <a:srgbClr val="003399"/>
            </a:solidFill>
            <a:miter lim="800000"/>
            <a:headEnd/>
            <a:tailEnd/>
          </a:ln>
          <a:effectLst/>
        </p:spPr>
        <p:txBody>
          <a:bodyPr wrap="square" lIns="91440" tIns="91440" rIns="91440" bIns="91440">
            <a:spAutoFit/>
          </a:bodyPr>
          <a:lstStyle/>
          <a:p>
            <a:r>
              <a:rPr lang="en-US" sz="2000" b="0" dirty="0" smtClean="0"/>
              <a:t>ELSEWEB </a:t>
            </a:r>
            <a:r>
              <a:rPr lang="en-US" sz="2000" b="0" dirty="0"/>
              <a:t>aims to streamline the flow </a:t>
            </a:r>
            <a:r>
              <a:rPr lang="en-US" sz="2000" b="0" dirty="0" smtClean="0"/>
              <a:t>of highly heterogeneous</a:t>
            </a:r>
          </a:p>
          <a:p>
            <a:r>
              <a:rPr lang="en-US" sz="2000" b="0" dirty="0" smtClean="0"/>
              <a:t>geographic</a:t>
            </a:r>
            <a:r>
              <a:rPr lang="en-US" sz="2000" b="0" dirty="0"/>
              <a:t>, </a:t>
            </a:r>
            <a:r>
              <a:rPr lang="en-US" sz="2000" b="0" dirty="0" smtClean="0"/>
              <a:t>social</a:t>
            </a:r>
            <a:r>
              <a:rPr lang="en-US" sz="2000" b="0" dirty="0"/>
              <a:t>, </a:t>
            </a:r>
            <a:r>
              <a:rPr lang="en-US" sz="2000" b="0" dirty="0" smtClean="0"/>
              <a:t>and </a:t>
            </a:r>
            <a:r>
              <a:rPr lang="en-US" sz="2000" b="0" dirty="0"/>
              <a:t>geological data hosted at UNM’s Earth Data Analysis Center (EDAC</a:t>
            </a:r>
            <a:r>
              <a:rPr lang="en-US" sz="2000" b="0" dirty="0" smtClean="0"/>
              <a:t>) </a:t>
            </a:r>
            <a:r>
              <a:rPr lang="en-US" sz="2000" b="0" dirty="0"/>
              <a:t>into </a:t>
            </a:r>
            <a:r>
              <a:rPr lang="en-US" sz="2000" b="0" dirty="0" err="1" smtClean="0"/>
              <a:t>LifeMapper</a:t>
            </a:r>
            <a:r>
              <a:rPr lang="en-US" sz="2000" b="0" dirty="0"/>
              <a:t> </a:t>
            </a:r>
            <a:r>
              <a:rPr lang="en-US" sz="2000" b="0" dirty="0" smtClean="0"/>
              <a:t>that </a:t>
            </a:r>
            <a:r>
              <a:rPr lang="en-US" sz="2000" b="0" dirty="0"/>
              <a:t>models potential future species distributions under scenarios of climate </a:t>
            </a:r>
            <a:r>
              <a:rPr lang="en-US" sz="2000" b="0" dirty="0" smtClean="0"/>
              <a:t>change.</a:t>
            </a:r>
          </a:p>
          <a:p>
            <a:endParaRPr lang="en-US" sz="2000" b="0" dirty="0" smtClean="0"/>
          </a:p>
          <a:p>
            <a:r>
              <a:rPr lang="en-US" sz="2000" b="0" dirty="0" smtClean="0"/>
              <a:t>The </a:t>
            </a:r>
            <a:r>
              <a:rPr lang="en-US" sz="2000" b="0" dirty="0"/>
              <a:t>integrated system will provide climate change impact scientists streamlined mechanisms </a:t>
            </a:r>
            <a:r>
              <a:rPr lang="en-US" sz="2000" b="0" dirty="0" smtClean="0"/>
              <a:t>for:</a:t>
            </a:r>
          </a:p>
          <a:p>
            <a:pPr marL="457200" indent="-457200">
              <a:buFont typeface="+mj-lt"/>
              <a:buAutoNum type="arabicPeriod"/>
            </a:pPr>
            <a:r>
              <a:rPr lang="en-US" sz="2000" b="0" dirty="0" smtClean="0"/>
              <a:t>discovering</a:t>
            </a:r>
            <a:r>
              <a:rPr lang="en-US" sz="2000" b="0" dirty="0"/>
              <a:t>, accessing, understanding, and using Earth observation data</a:t>
            </a:r>
            <a:r>
              <a:rPr lang="en-US" sz="2000" b="0" dirty="0" smtClean="0"/>
              <a:t>, and</a:t>
            </a:r>
          </a:p>
          <a:p>
            <a:pPr marL="457200" indent="-457200">
              <a:buFont typeface="+mj-lt"/>
              <a:buAutoNum type="arabicPeriod"/>
            </a:pPr>
            <a:r>
              <a:rPr lang="en-US" sz="2000" b="0" dirty="0" smtClean="0"/>
              <a:t>integrating </a:t>
            </a:r>
            <a:r>
              <a:rPr lang="en-US" sz="2000" b="0" dirty="0"/>
              <a:t>those data into environmental models, particularly in the context of environmental impacts on human health and disease. </a:t>
            </a:r>
            <a:endParaRPr lang="en-US" sz="2000" b="0" dirty="0" smtClean="0"/>
          </a:p>
        </p:txBody>
      </p:sp>
      <p:sp>
        <p:nvSpPr>
          <p:cNvPr id="110" name="TextBox 109"/>
          <p:cNvSpPr txBox="1"/>
          <p:nvPr/>
        </p:nvSpPr>
        <p:spPr>
          <a:xfrm>
            <a:off x="1013638" y="3962400"/>
            <a:ext cx="9757796" cy="584775"/>
          </a:xfrm>
          <a:prstGeom prst="rect">
            <a:avLst/>
          </a:prstGeom>
          <a:solidFill>
            <a:srgbClr val="0070C0"/>
          </a:solidFill>
        </p:spPr>
        <p:txBody>
          <a:bodyPr wrap="square" rtlCol="0">
            <a:spAutoFit/>
          </a:bodyPr>
          <a:lstStyle/>
          <a:p>
            <a:r>
              <a:rPr lang="en-US" sz="3200" dirty="0" smtClean="0">
                <a:solidFill>
                  <a:schemeClr val="bg1"/>
                </a:solidFill>
              </a:rPr>
              <a:t>Project Goal</a:t>
            </a:r>
            <a:endParaRPr lang="en-US" sz="3200" dirty="0">
              <a:solidFill>
                <a:schemeClr val="bg1"/>
              </a:solidFill>
            </a:endParaRPr>
          </a:p>
        </p:txBody>
      </p:sp>
      <p:sp>
        <p:nvSpPr>
          <p:cNvPr id="181" name="TextBox 180"/>
          <p:cNvSpPr txBox="1"/>
          <p:nvPr/>
        </p:nvSpPr>
        <p:spPr>
          <a:xfrm>
            <a:off x="8153400" y="600075"/>
            <a:ext cx="11698135" cy="1200329"/>
          </a:xfrm>
          <a:prstGeom prst="rect">
            <a:avLst/>
          </a:prstGeom>
          <a:noFill/>
        </p:spPr>
        <p:txBody>
          <a:bodyPr wrap="square" rtlCol="0">
            <a:spAutoFit/>
          </a:bodyPr>
          <a:lstStyle/>
          <a:p>
            <a:r>
              <a:rPr lang="en-US" sz="3600" dirty="0" smtClean="0">
                <a:solidFill>
                  <a:srgbClr val="003264"/>
                </a:solidFill>
              </a:rPr>
              <a:t>Streamlining the Integration of Data </a:t>
            </a:r>
            <a:r>
              <a:rPr lang="en-US" sz="3600" dirty="0">
                <a:solidFill>
                  <a:srgbClr val="003264"/>
                </a:solidFill>
              </a:rPr>
              <a:t>Access </a:t>
            </a:r>
            <a:r>
              <a:rPr lang="en-US" sz="3600" dirty="0" smtClean="0">
                <a:solidFill>
                  <a:srgbClr val="003264"/>
                </a:solidFill>
              </a:rPr>
              <a:t>and Analysis Services</a:t>
            </a:r>
            <a:endParaRPr lang="en-US" sz="3600" dirty="0">
              <a:solidFill>
                <a:srgbClr val="003264"/>
              </a:solidFill>
            </a:endParaRPr>
          </a:p>
        </p:txBody>
      </p:sp>
      <p:sp>
        <p:nvSpPr>
          <p:cNvPr id="111" name="TextBox 110"/>
          <p:cNvSpPr txBox="1"/>
          <p:nvPr/>
        </p:nvSpPr>
        <p:spPr>
          <a:xfrm>
            <a:off x="10028168" y="2256173"/>
            <a:ext cx="2618608" cy="461665"/>
          </a:xfrm>
          <a:prstGeom prst="rect">
            <a:avLst/>
          </a:prstGeom>
          <a:noFill/>
        </p:spPr>
        <p:txBody>
          <a:bodyPr wrap="square" rtlCol="0">
            <a:spAutoFit/>
          </a:bodyPr>
          <a:lstStyle/>
          <a:p>
            <a:r>
              <a:rPr lang="en-US" sz="2400" dirty="0" smtClean="0"/>
              <a:t>Karl Benedict</a:t>
            </a:r>
            <a:endParaRPr lang="en-US" sz="2400" dirty="0"/>
          </a:p>
        </p:txBody>
      </p:sp>
      <p:sp>
        <p:nvSpPr>
          <p:cNvPr id="112" name="Text Box 619"/>
          <p:cNvSpPr txBox="1">
            <a:spLocks noChangeArrowheads="1"/>
          </p:cNvSpPr>
          <p:nvPr/>
        </p:nvSpPr>
        <p:spPr bwMode="auto">
          <a:xfrm>
            <a:off x="7845555" y="2886284"/>
            <a:ext cx="6983834" cy="619942"/>
          </a:xfrm>
          <a:prstGeom prst="rect">
            <a:avLst/>
          </a:prstGeom>
          <a:noFill/>
          <a:ln w="12700" algn="ctr">
            <a:noFill/>
            <a:miter lim="800000"/>
            <a:headEnd/>
            <a:tailEnd/>
          </a:ln>
          <a:effectLst/>
        </p:spPr>
        <p:txBody>
          <a:bodyPr wrap="square" lIns="65306" tIns="32653" rIns="65306" bIns="32653">
            <a:spAutoFit/>
          </a:bodyPr>
          <a:lstStyle/>
          <a:p>
            <a:pPr algn="ctr">
              <a:defRPr/>
            </a:pPr>
            <a:r>
              <a:rPr lang="en-US" sz="1800" dirty="0" smtClean="0">
                <a:latin typeface="Arial" pitchFamily="34" charset="0"/>
                <a:cs typeface="Arial" pitchFamily="34" charset="0"/>
              </a:rPr>
              <a:t>University of New Mexico Earth Data Analysis Center</a:t>
            </a:r>
          </a:p>
          <a:p>
            <a:pPr algn="ctr">
              <a:defRPr/>
            </a:pPr>
            <a:r>
              <a:rPr lang="en-US" sz="1800" dirty="0" smtClean="0">
                <a:latin typeface="Arial" pitchFamily="34" charset="0"/>
                <a:cs typeface="Arial" pitchFamily="34" charset="0"/>
              </a:rPr>
              <a:t>kbene@edac.unm.edu</a:t>
            </a:r>
          </a:p>
        </p:txBody>
      </p:sp>
      <p:sp>
        <p:nvSpPr>
          <p:cNvPr id="273" name="Text Box 325"/>
          <p:cNvSpPr txBox="1">
            <a:spLocks noChangeArrowheads="1"/>
          </p:cNvSpPr>
          <p:nvPr/>
        </p:nvSpPr>
        <p:spPr bwMode="auto">
          <a:xfrm>
            <a:off x="1000904" y="10474905"/>
            <a:ext cx="9770527" cy="4493538"/>
          </a:xfrm>
          <a:prstGeom prst="rect">
            <a:avLst/>
          </a:prstGeom>
          <a:noFill/>
          <a:ln w="9525">
            <a:solidFill>
              <a:srgbClr val="003399"/>
            </a:solidFill>
            <a:miter lim="800000"/>
            <a:headEnd/>
            <a:tailEnd/>
          </a:ln>
          <a:effectLst/>
        </p:spPr>
        <p:txBody>
          <a:bodyPr wrap="square" lIns="91440" tIns="91440" rIns="91440" bIns="91440">
            <a:spAutoFit/>
          </a:bodyPr>
          <a:lstStyle/>
          <a:p>
            <a:r>
              <a:rPr lang="en-US" sz="2000" b="0" dirty="0" smtClean="0"/>
              <a:t>EDAC hosts a large set of Open Geospatial Consortium (OGC) compliant services, providing a wide range of data for download including:</a:t>
            </a:r>
          </a:p>
          <a:p>
            <a:endParaRPr lang="en-US" sz="2000" b="0" dirty="0" smtClean="0"/>
          </a:p>
          <a:p>
            <a:pPr marL="342900" indent="-342900">
              <a:buFont typeface="Arial" pitchFamily="34" charset="0"/>
              <a:buChar char="•"/>
            </a:pPr>
            <a:r>
              <a:rPr lang="en-US" sz="2000" b="0" dirty="0" smtClean="0"/>
              <a:t>Environment</a:t>
            </a:r>
          </a:p>
          <a:p>
            <a:pPr marL="342900" indent="-342900">
              <a:buFont typeface="Arial" pitchFamily="34" charset="0"/>
              <a:buChar char="•"/>
            </a:pPr>
            <a:r>
              <a:rPr lang="en-US" sz="2000" b="0" dirty="0" smtClean="0"/>
              <a:t>Climate</a:t>
            </a:r>
          </a:p>
          <a:p>
            <a:pPr marL="342900" indent="-342900">
              <a:buFont typeface="Arial" pitchFamily="34" charset="0"/>
              <a:buChar char="•"/>
            </a:pPr>
            <a:r>
              <a:rPr lang="en-US" sz="2000" b="0" dirty="0" smtClean="0"/>
              <a:t>Geology</a:t>
            </a:r>
          </a:p>
          <a:p>
            <a:pPr marL="342900" indent="-342900">
              <a:buFont typeface="Arial" pitchFamily="34" charset="0"/>
              <a:buChar char="•"/>
            </a:pPr>
            <a:r>
              <a:rPr lang="en-US" sz="2000" b="0" dirty="0" smtClean="0"/>
              <a:t>Land Use/Coverage</a:t>
            </a:r>
          </a:p>
          <a:p>
            <a:pPr marL="342900" indent="-342900">
              <a:buFont typeface="Arial" pitchFamily="34" charset="0"/>
              <a:buChar char="•"/>
            </a:pPr>
            <a:r>
              <a:rPr lang="en-US" sz="2000" b="0" dirty="0" smtClean="0"/>
              <a:t>Forestry</a:t>
            </a:r>
          </a:p>
          <a:p>
            <a:pPr marL="342900" indent="-342900">
              <a:buFont typeface="Arial" pitchFamily="34" charset="0"/>
              <a:buChar char="•"/>
            </a:pPr>
            <a:r>
              <a:rPr lang="en-US" sz="2000" b="0" dirty="0" smtClean="0"/>
              <a:t>Water Resources</a:t>
            </a:r>
          </a:p>
          <a:p>
            <a:pPr marL="342900" indent="-342900">
              <a:buFont typeface="Arial" pitchFamily="34" charset="0"/>
              <a:buChar char="•"/>
            </a:pPr>
            <a:r>
              <a:rPr lang="en-US" sz="2000" b="0" dirty="0" smtClean="0"/>
              <a:t>Vegetation</a:t>
            </a:r>
          </a:p>
          <a:p>
            <a:pPr marL="342900" indent="-342900">
              <a:buFont typeface="Arial" pitchFamily="34" charset="0"/>
              <a:buChar char="•"/>
            </a:pPr>
            <a:r>
              <a:rPr lang="en-US" sz="2000" b="0" dirty="0" smtClean="0"/>
              <a:t>Cities and Towns</a:t>
            </a:r>
          </a:p>
          <a:p>
            <a:pPr marL="342900" indent="-342900">
              <a:buFont typeface="Arial" pitchFamily="34" charset="0"/>
              <a:buChar char="•"/>
            </a:pPr>
            <a:r>
              <a:rPr lang="en-US" sz="2000" b="0" dirty="0" smtClean="0"/>
              <a:t>Satellite Imagery</a:t>
            </a:r>
          </a:p>
          <a:p>
            <a:pPr marL="342900" indent="-342900">
              <a:buFont typeface="Arial" pitchFamily="34" charset="0"/>
              <a:buChar char="•"/>
            </a:pPr>
            <a:endParaRPr lang="en-US" sz="2000" b="0" dirty="0"/>
          </a:p>
          <a:p>
            <a:endParaRPr lang="en-US" sz="2000" b="0" dirty="0" smtClean="0"/>
          </a:p>
        </p:txBody>
      </p:sp>
      <p:sp>
        <p:nvSpPr>
          <p:cNvPr id="274" name="TextBox 273"/>
          <p:cNvSpPr txBox="1"/>
          <p:nvPr/>
        </p:nvSpPr>
        <p:spPr>
          <a:xfrm>
            <a:off x="1003638" y="9890130"/>
            <a:ext cx="9767793" cy="584775"/>
          </a:xfrm>
          <a:prstGeom prst="rect">
            <a:avLst/>
          </a:prstGeom>
          <a:solidFill>
            <a:srgbClr val="0070C0"/>
          </a:solidFill>
        </p:spPr>
        <p:txBody>
          <a:bodyPr wrap="square" rtlCol="0">
            <a:spAutoFit/>
          </a:bodyPr>
          <a:lstStyle/>
          <a:p>
            <a:r>
              <a:rPr lang="en-US" sz="3200" dirty="0" smtClean="0">
                <a:solidFill>
                  <a:schemeClr val="bg1"/>
                </a:solidFill>
              </a:rPr>
              <a:t>EDAC</a:t>
            </a:r>
            <a:endParaRPr lang="en-US" sz="3200" dirty="0">
              <a:solidFill>
                <a:schemeClr val="bg1"/>
              </a:solidFill>
            </a:endParaRPr>
          </a:p>
        </p:txBody>
      </p:sp>
      <p:sp>
        <p:nvSpPr>
          <p:cNvPr id="275" name="Text Box 325"/>
          <p:cNvSpPr txBox="1">
            <a:spLocks noChangeArrowheads="1"/>
          </p:cNvSpPr>
          <p:nvPr/>
        </p:nvSpPr>
        <p:spPr bwMode="auto">
          <a:xfrm>
            <a:off x="994510" y="8227324"/>
            <a:ext cx="9776924" cy="1415772"/>
          </a:xfrm>
          <a:prstGeom prst="rect">
            <a:avLst/>
          </a:prstGeom>
          <a:solidFill>
            <a:schemeClr val="bg1">
              <a:lumMod val="85000"/>
            </a:schemeClr>
          </a:solidFill>
          <a:ln w="9525">
            <a:solidFill>
              <a:srgbClr val="003399"/>
            </a:solidFill>
            <a:miter lim="800000"/>
            <a:headEnd/>
            <a:tailEnd/>
          </a:ln>
          <a:effectLst/>
        </p:spPr>
        <p:txBody>
          <a:bodyPr wrap="square" lIns="91440" tIns="91440" rIns="91440" bIns="91440">
            <a:spAutoFit/>
          </a:bodyPr>
          <a:lstStyle/>
          <a:p>
            <a:r>
              <a:rPr lang="en-US" sz="2000" dirty="0" smtClean="0"/>
              <a:t>RESULT</a:t>
            </a:r>
            <a:r>
              <a:rPr lang="en-US" sz="2000" b="0" dirty="0" smtClean="0"/>
              <a:t>: an environment where scientists can conduct more complex and </a:t>
            </a:r>
            <a:r>
              <a:rPr lang="en-US" sz="2000" b="0" dirty="0"/>
              <a:t>realistic computational experiments (IF-THEN-ELSE models) that include multiple parameterizations of changing environments in addition to changing climates</a:t>
            </a:r>
          </a:p>
        </p:txBody>
      </p:sp>
      <p:sp>
        <p:nvSpPr>
          <p:cNvPr id="290" name="Rectangle 170"/>
          <p:cNvSpPr/>
          <p:nvPr/>
        </p:nvSpPr>
        <p:spPr bwMode="auto">
          <a:xfrm>
            <a:off x="5127566" y="11716547"/>
            <a:ext cx="3572982" cy="2971800"/>
          </a:xfrm>
          <a:custGeom>
            <a:avLst/>
            <a:gdLst>
              <a:gd name="connsiteX0" fmla="*/ 0 w 3572982"/>
              <a:gd name="connsiteY0" fmla="*/ 0 h 2971800"/>
              <a:gd name="connsiteX1" fmla="*/ 3572982 w 3572982"/>
              <a:gd name="connsiteY1" fmla="*/ 0 h 2971800"/>
              <a:gd name="connsiteX2" fmla="*/ 3572982 w 3572982"/>
              <a:gd name="connsiteY2" fmla="*/ 2971800 h 2971800"/>
              <a:gd name="connsiteX3" fmla="*/ 0 w 3572982"/>
              <a:gd name="connsiteY3" fmla="*/ 2971800 h 2971800"/>
              <a:gd name="connsiteX4" fmla="*/ 0 w 3572982"/>
              <a:gd name="connsiteY4" fmla="*/ 0 h 2971800"/>
              <a:gd name="connsiteX0" fmla="*/ 0 w 3572982"/>
              <a:gd name="connsiteY0" fmla="*/ 0 h 2971800"/>
              <a:gd name="connsiteX1" fmla="*/ 3572982 w 3572982"/>
              <a:gd name="connsiteY1" fmla="*/ 0 h 2971800"/>
              <a:gd name="connsiteX2" fmla="*/ 3570513 w 3572982"/>
              <a:gd name="connsiteY2" fmla="*/ 2314575 h 2971800"/>
              <a:gd name="connsiteX3" fmla="*/ 3572982 w 3572982"/>
              <a:gd name="connsiteY3" fmla="*/ 2971800 h 2971800"/>
              <a:gd name="connsiteX4" fmla="*/ 0 w 3572982"/>
              <a:gd name="connsiteY4" fmla="*/ 2971800 h 2971800"/>
              <a:gd name="connsiteX5" fmla="*/ 0 w 3572982"/>
              <a:gd name="connsiteY5" fmla="*/ 0 h 2971800"/>
              <a:gd name="connsiteX0" fmla="*/ 0 w 3572982"/>
              <a:gd name="connsiteY0" fmla="*/ 0 h 2971800"/>
              <a:gd name="connsiteX1" fmla="*/ 3572982 w 3572982"/>
              <a:gd name="connsiteY1" fmla="*/ 0 h 2971800"/>
              <a:gd name="connsiteX2" fmla="*/ 3570513 w 3572982"/>
              <a:gd name="connsiteY2" fmla="*/ 657225 h 2971800"/>
              <a:gd name="connsiteX3" fmla="*/ 3570513 w 3572982"/>
              <a:gd name="connsiteY3" fmla="*/ 2314575 h 2971800"/>
              <a:gd name="connsiteX4" fmla="*/ 3572982 w 3572982"/>
              <a:gd name="connsiteY4" fmla="*/ 2971800 h 2971800"/>
              <a:gd name="connsiteX5" fmla="*/ 0 w 3572982"/>
              <a:gd name="connsiteY5" fmla="*/ 2971800 h 2971800"/>
              <a:gd name="connsiteX6" fmla="*/ 0 w 3572982"/>
              <a:gd name="connsiteY6" fmla="*/ 0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2982" h="2971800">
                <a:moveTo>
                  <a:pt x="0" y="0"/>
                </a:moveTo>
                <a:lnTo>
                  <a:pt x="3572982" y="0"/>
                </a:lnTo>
                <a:lnTo>
                  <a:pt x="3570513" y="657225"/>
                </a:lnTo>
                <a:lnTo>
                  <a:pt x="3570513" y="2314575"/>
                </a:lnTo>
                <a:lnTo>
                  <a:pt x="3572982" y="2971800"/>
                </a:lnTo>
                <a:lnTo>
                  <a:pt x="0" y="2971800"/>
                </a:lnTo>
                <a:lnTo>
                  <a:pt x="0" y="0"/>
                </a:lnTo>
                <a:close/>
              </a:path>
            </a:pathLst>
          </a:custGeom>
          <a:solidFill>
            <a:schemeClr val="bg1"/>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dirty="0" smtClean="0">
              <a:ln>
                <a:noFill/>
              </a:ln>
              <a:solidFill>
                <a:schemeClr val="tx1"/>
              </a:solidFill>
              <a:effectLst/>
              <a:latin typeface="Verdana" pitchFamily="34" charset="0"/>
            </a:endParaRPr>
          </a:p>
        </p:txBody>
      </p:sp>
      <p:sp>
        <p:nvSpPr>
          <p:cNvPr id="291" name="Oval 290"/>
          <p:cNvSpPr/>
          <p:nvPr/>
        </p:nvSpPr>
        <p:spPr bwMode="auto">
          <a:xfrm>
            <a:off x="5431080" y="13745372"/>
            <a:ext cx="780898" cy="780898"/>
          </a:xfrm>
          <a:prstGeom prst="ellips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Verdana" pitchFamily="34" charset="0"/>
            </a:endParaRPr>
          </a:p>
        </p:txBody>
      </p:sp>
      <p:sp>
        <p:nvSpPr>
          <p:cNvPr id="292" name="Oval 291"/>
          <p:cNvSpPr/>
          <p:nvPr/>
        </p:nvSpPr>
        <p:spPr bwMode="auto">
          <a:xfrm>
            <a:off x="6478830" y="13745372"/>
            <a:ext cx="780898" cy="780898"/>
          </a:xfrm>
          <a:prstGeom prst="ellips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Verdana" pitchFamily="34" charset="0"/>
            </a:endParaRPr>
          </a:p>
        </p:txBody>
      </p:sp>
      <p:sp>
        <p:nvSpPr>
          <p:cNvPr id="293" name="Oval 292"/>
          <p:cNvSpPr/>
          <p:nvPr/>
        </p:nvSpPr>
        <p:spPr bwMode="auto">
          <a:xfrm>
            <a:off x="7545630" y="13726322"/>
            <a:ext cx="780898" cy="780898"/>
          </a:xfrm>
          <a:prstGeom prst="ellips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Verdana" pitchFamily="34" charset="0"/>
            </a:endParaRPr>
          </a:p>
        </p:txBody>
      </p:sp>
      <p:sp>
        <p:nvSpPr>
          <p:cNvPr id="295" name="Oval 294"/>
          <p:cNvSpPr/>
          <p:nvPr/>
        </p:nvSpPr>
        <p:spPr bwMode="auto">
          <a:xfrm>
            <a:off x="6478830" y="12068972"/>
            <a:ext cx="780898" cy="780898"/>
          </a:xfrm>
          <a:prstGeom prst="ellips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dirty="0" smtClean="0">
              <a:ln>
                <a:noFill/>
              </a:ln>
              <a:solidFill>
                <a:schemeClr val="tx1"/>
              </a:solidFill>
              <a:effectLst/>
              <a:latin typeface="Verdana" pitchFamily="34" charset="0"/>
            </a:endParaRPr>
          </a:p>
        </p:txBody>
      </p:sp>
      <p:sp>
        <p:nvSpPr>
          <p:cNvPr id="296" name="Oval 295"/>
          <p:cNvSpPr/>
          <p:nvPr/>
        </p:nvSpPr>
        <p:spPr bwMode="auto">
          <a:xfrm>
            <a:off x="7545630" y="12049922"/>
            <a:ext cx="780898" cy="780898"/>
          </a:xfrm>
          <a:prstGeom prst="ellips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Verdana" pitchFamily="34" charset="0"/>
            </a:endParaRPr>
          </a:p>
        </p:txBody>
      </p:sp>
      <p:sp>
        <p:nvSpPr>
          <p:cNvPr id="297" name="Can 296"/>
          <p:cNvSpPr/>
          <p:nvPr/>
        </p:nvSpPr>
        <p:spPr bwMode="auto">
          <a:xfrm>
            <a:off x="8047985" y="11992772"/>
            <a:ext cx="328485" cy="514350"/>
          </a:xfrm>
          <a:prstGeom prst="can">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Verdana" pitchFamily="34" charset="0"/>
            </a:endParaRPr>
          </a:p>
        </p:txBody>
      </p:sp>
      <p:sp>
        <p:nvSpPr>
          <p:cNvPr id="299" name="Can 298"/>
          <p:cNvSpPr/>
          <p:nvPr/>
        </p:nvSpPr>
        <p:spPr bwMode="auto">
          <a:xfrm>
            <a:off x="7038665" y="12011822"/>
            <a:ext cx="328485" cy="514350"/>
          </a:xfrm>
          <a:prstGeom prst="can">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Verdana" pitchFamily="34" charset="0"/>
            </a:endParaRPr>
          </a:p>
        </p:txBody>
      </p:sp>
      <p:sp>
        <p:nvSpPr>
          <p:cNvPr id="300" name="Can 299"/>
          <p:cNvSpPr/>
          <p:nvPr/>
        </p:nvSpPr>
        <p:spPr bwMode="auto">
          <a:xfrm>
            <a:off x="5921593" y="13478672"/>
            <a:ext cx="328485" cy="514350"/>
          </a:xfrm>
          <a:prstGeom prst="can">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Verdana" pitchFamily="34" charset="0"/>
            </a:endParaRPr>
          </a:p>
        </p:txBody>
      </p:sp>
      <p:sp>
        <p:nvSpPr>
          <p:cNvPr id="301" name="Can 300"/>
          <p:cNvSpPr/>
          <p:nvPr/>
        </p:nvSpPr>
        <p:spPr bwMode="auto">
          <a:xfrm>
            <a:off x="7000565" y="13516772"/>
            <a:ext cx="328485" cy="514350"/>
          </a:xfrm>
          <a:prstGeom prst="can">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Verdana" pitchFamily="34" charset="0"/>
            </a:endParaRPr>
          </a:p>
        </p:txBody>
      </p:sp>
      <p:sp>
        <p:nvSpPr>
          <p:cNvPr id="302" name="Can 301"/>
          <p:cNvSpPr/>
          <p:nvPr/>
        </p:nvSpPr>
        <p:spPr bwMode="auto">
          <a:xfrm>
            <a:off x="8086085" y="13535822"/>
            <a:ext cx="328485" cy="514350"/>
          </a:xfrm>
          <a:prstGeom prst="can">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Verdana" pitchFamily="34" charset="0"/>
            </a:endParaRPr>
          </a:p>
        </p:txBody>
      </p:sp>
      <p:sp>
        <p:nvSpPr>
          <p:cNvPr id="318" name="Text Box 325"/>
          <p:cNvSpPr txBox="1">
            <a:spLocks noChangeArrowheads="1"/>
          </p:cNvSpPr>
          <p:nvPr/>
        </p:nvSpPr>
        <p:spPr bwMode="auto">
          <a:xfrm>
            <a:off x="11168016" y="4977774"/>
            <a:ext cx="9767793" cy="4185761"/>
          </a:xfrm>
          <a:prstGeom prst="rect">
            <a:avLst/>
          </a:prstGeom>
          <a:noFill/>
          <a:ln w="9525">
            <a:solidFill>
              <a:srgbClr val="003399"/>
            </a:solidFill>
            <a:miter lim="800000"/>
            <a:headEnd/>
            <a:tailEnd/>
          </a:ln>
          <a:effectLst/>
        </p:spPr>
        <p:txBody>
          <a:bodyPr wrap="square" lIns="91440" tIns="91440" rIns="91440" bIns="91440">
            <a:spAutoFit/>
          </a:bodyPr>
          <a:lstStyle/>
          <a:p>
            <a:r>
              <a:rPr lang="en-US" sz="2000" b="0" dirty="0" smtClean="0"/>
              <a:t>Develop a semantic layer between scientists and the EDAC/</a:t>
            </a:r>
            <a:r>
              <a:rPr lang="en-US" sz="2000" b="0" dirty="0" err="1" smtClean="0"/>
              <a:t>LifeMapper</a:t>
            </a:r>
            <a:r>
              <a:rPr lang="en-US" sz="2000" b="0" dirty="0" smtClean="0"/>
              <a:t> that will:</a:t>
            </a:r>
          </a:p>
          <a:p>
            <a:endParaRPr lang="en-US" sz="2000" b="0" dirty="0" smtClean="0"/>
          </a:p>
          <a:p>
            <a:r>
              <a:rPr lang="en-US" sz="2000" b="0" dirty="0" smtClean="0"/>
              <a:t>      Convert EDAC OGC service metadata into RDF</a:t>
            </a:r>
          </a:p>
          <a:p>
            <a:endParaRPr lang="en-US" sz="2000" b="0" dirty="0"/>
          </a:p>
          <a:p>
            <a:r>
              <a:rPr lang="en-US" sz="2000" b="0" dirty="0" smtClean="0"/>
              <a:t>      Convert </a:t>
            </a:r>
            <a:r>
              <a:rPr lang="en-US" sz="2000" b="0" dirty="0" err="1" smtClean="0"/>
              <a:t>LifeMapper</a:t>
            </a:r>
            <a:r>
              <a:rPr lang="en-US" sz="2000" b="0" dirty="0" smtClean="0"/>
              <a:t> service metadata into RDF</a:t>
            </a:r>
          </a:p>
          <a:p>
            <a:endParaRPr lang="en-US" sz="2000" b="0" dirty="0"/>
          </a:p>
          <a:p>
            <a:r>
              <a:rPr lang="en-US" sz="2000" b="0" dirty="0" smtClean="0"/>
              <a:t>      Leverage RDF to build SADI EDAC and </a:t>
            </a:r>
            <a:r>
              <a:rPr lang="en-US" sz="2000" b="0" dirty="0" err="1" smtClean="0"/>
              <a:t>LifeMapper</a:t>
            </a:r>
            <a:r>
              <a:rPr lang="en-US" sz="2000" b="0" dirty="0" smtClean="0"/>
              <a:t> wrapper services</a:t>
            </a:r>
          </a:p>
          <a:p>
            <a:endParaRPr lang="en-US" sz="2000" b="0" dirty="0"/>
          </a:p>
          <a:p>
            <a:r>
              <a:rPr lang="en-US" sz="2000" b="0" dirty="0" smtClean="0"/>
              <a:t>      Translate user experiments requests into SPARQL queries that can be used by a SHARE client to orchestrate SADI service pipelines</a:t>
            </a:r>
          </a:p>
          <a:p>
            <a:endParaRPr lang="en-US" sz="2000" b="0" dirty="0"/>
          </a:p>
          <a:p>
            <a:r>
              <a:rPr lang="en-US" sz="2000" b="0" dirty="0" smtClean="0"/>
              <a:t>      Forward results along with provenance</a:t>
            </a:r>
          </a:p>
        </p:txBody>
      </p:sp>
      <p:sp>
        <p:nvSpPr>
          <p:cNvPr id="319" name="TextBox 318"/>
          <p:cNvSpPr txBox="1"/>
          <p:nvPr/>
        </p:nvSpPr>
        <p:spPr>
          <a:xfrm>
            <a:off x="11158965" y="4419600"/>
            <a:ext cx="9776843" cy="584775"/>
          </a:xfrm>
          <a:prstGeom prst="rect">
            <a:avLst/>
          </a:prstGeom>
          <a:solidFill>
            <a:srgbClr val="0070C0"/>
          </a:solidFill>
        </p:spPr>
        <p:txBody>
          <a:bodyPr wrap="square" rtlCol="0">
            <a:spAutoFit/>
          </a:bodyPr>
          <a:lstStyle/>
          <a:p>
            <a:r>
              <a:rPr lang="en-US" sz="3200" dirty="0" smtClean="0">
                <a:solidFill>
                  <a:schemeClr val="bg1"/>
                </a:solidFill>
              </a:rPr>
              <a:t>Proposed Method</a:t>
            </a:r>
            <a:endParaRPr lang="en-US" sz="3200" dirty="0">
              <a:solidFill>
                <a:schemeClr val="bg1"/>
              </a:solidFill>
            </a:endParaRPr>
          </a:p>
        </p:txBody>
      </p:sp>
      <p:sp>
        <p:nvSpPr>
          <p:cNvPr id="321" name="Text Box 325"/>
          <p:cNvSpPr txBox="1">
            <a:spLocks noChangeArrowheads="1"/>
          </p:cNvSpPr>
          <p:nvPr/>
        </p:nvSpPr>
        <p:spPr bwMode="auto">
          <a:xfrm>
            <a:off x="11156154" y="10474905"/>
            <a:ext cx="9770527" cy="4493538"/>
          </a:xfrm>
          <a:prstGeom prst="rect">
            <a:avLst/>
          </a:prstGeom>
          <a:noFill/>
          <a:ln w="9525">
            <a:solidFill>
              <a:srgbClr val="003399"/>
            </a:solidFill>
            <a:miter lim="800000"/>
            <a:headEnd/>
            <a:tailEnd/>
          </a:ln>
          <a:effectLst/>
        </p:spPr>
        <p:txBody>
          <a:bodyPr wrap="square" lIns="91440" tIns="91440" rIns="91440" bIns="91440">
            <a:spAutoFit/>
          </a:bodyPr>
          <a:lstStyle/>
          <a:p>
            <a:r>
              <a:rPr lang="en-US" sz="2000" b="0" dirty="0" err="1" smtClean="0"/>
              <a:t>LifeMapper</a:t>
            </a:r>
            <a:r>
              <a:rPr lang="en-US" sz="2000" b="0" dirty="0" smtClean="0"/>
              <a:t> uses both online </a:t>
            </a:r>
            <a:r>
              <a:rPr lang="en-US" sz="2000" b="0" dirty="0"/>
              <a:t>geospatial species occurrence data </a:t>
            </a:r>
            <a:r>
              <a:rPr lang="en-US" sz="2000" b="0" dirty="0" smtClean="0"/>
              <a:t>along with global climate, terrain, and land cover information to </a:t>
            </a:r>
            <a:r>
              <a:rPr lang="en-US" sz="2000" b="0" dirty="0"/>
              <a:t>create distribution </a:t>
            </a:r>
            <a:r>
              <a:rPr lang="en-US" sz="2000" b="0" dirty="0" smtClean="0"/>
              <a:t>maps and  predict </a:t>
            </a:r>
            <a:r>
              <a:rPr lang="en-US" sz="2000" b="0" dirty="0"/>
              <a:t>where an individual species should </a:t>
            </a:r>
            <a:r>
              <a:rPr lang="en-US" sz="2000" b="0" dirty="0" smtClean="0"/>
              <a:t>exist.</a:t>
            </a:r>
          </a:p>
          <a:p>
            <a:endParaRPr lang="en-US" sz="2000" b="0" dirty="0" smtClean="0"/>
          </a:p>
          <a:p>
            <a:endParaRPr lang="en-US" sz="2000" b="0" dirty="0"/>
          </a:p>
          <a:p>
            <a:endParaRPr lang="en-US" sz="2000" b="0" dirty="0" smtClean="0"/>
          </a:p>
          <a:p>
            <a:endParaRPr lang="en-US" sz="2000" b="0" dirty="0"/>
          </a:p>
          <a:p>
            <a:endParaRPr lang="en-US" sz="2000" b="0" dirty="0" smtClean="0"/>
          </a:p>
          <a:p>
            <a:endParaRPr lang="en-US" sz="2000" b="0" dirty="0"/>
          </a:p>
          <a:p>
            <a:endParaRPr lang="en-US" sz="2000" b="0" dirty="0" smtClean="0"/>
          </a:p>
          <a:p>
            <a:endParaRPr lang="en-US" sz="2000" b="0" dirty="0"/>
          </a:p>
          <a:p>
            <a:endParaRPr lang="en-US" sz="2000" b="0" dirty="0" smtClean="0"/>
          </a:p>
          <a:p>
            <a:endParaRPr lang="en-US" sz="2000" b="0" dirty="0"/>
          </a:p>
          <a:p>
            <a:endParaRPr lang="en-US" sz="2000" b="0" dirty="0" smtClean="0"/>
          </a:p>
        </p:txBody>
      </p:sp>
      <p:sp>
        <p:nvSpPr>
          <p:cNvPr id="322" name="TextBox 321"/>
          <p:cNvSpPr txBox="1"/>
          <p:nvPr/>
        </p:nvSpPr>
        <p:spPr>
          <a:xfrm>
            <a:off x="11158888" y="9890130"/>
            <a:ext cx="9767793" cy="584775"/>
          </a:xfrm>
          <a:prstGeom prst="rect">
            <a:avLst/>
          </a:prstGeom>
          <a:solidFill>
            <a:srgbClr val="0070C0"/>
          </a:solidFill>
        </p:spPr>
        <p:txBody>
          <a:bodyPr wrap="square" rtlCol="0">
            <a:spAutoFit/>
          </a:bodyPr>
          <a:lstStyle/>
          <a:p>
            <a:r>
              <a:rPr lang="en-US" sz="3200" dirty="0" err="1" smtClean="0">
                <a:solidFill>
                  <a:schemeClr val="bg1"/>
                </a:solidFill>
              </a:rPr>
              <a:t>LifeMapper</a:t>
            </a:r>
            <a:endParaRPr lang="en-US" sz="3200" dirty="0">
              <a:solidFill>
                <a:schemeClr val="bg1"/>
              </a:solidFill>
            </a:endParaRPr>
          </a:p>
        </p:txBody>
      </p:sp>
      <p:sp>
        <p:nvSpPr>
          <p:cNvPr id="336" name="Rectangle 170"/>
          <p:cNvSpPr/>
          <p:nvPr/>
        </p:nvSpPr>
        <p:spPr bwMode="auto">
          <a:xfrm>
            <a:off x="12779274" y="11793392"/>
            <a:ext cx="7901005" cy="2971800"/>
          </a:xfrm>
          <a:custGeom>
            <a:avLst/>
            <a:gdLst>
              <a:gd name="connsiteX0" fmla="*/ 0 w 3572982"/>
              <a:gd name="connsiteY0" fmla="*/ 0 h 2971800"/>
              <a:gd name="connsiteX1" fmla="*/ 3572982 w 3572982"/>
              <a:gd name="connsiteY1" fmla="*/ 0 h 2971800"/>
              <a:gd name="connsiteX2" fmla="*/ 3572982 w 3572982"/>
              <a:gd name="connsiteY2" fmla="*/ 2971800 h 2971800"/>
              <a:gd name="connsiteX3" fmla="*/ 0 w 3572982"/>
              <a:gd name="connsiteY3" fmla="*/ 2971800 h 2971800"/>
              <a:gd name="connsiteX4" fmla="*/ 0 w 3572982"/>
              <a:gd name="connsiteY4" fmla="*/ 0 h 2971800"/>
              <a:gd name="connsiteX0" fmla="*/ 0 w 3572982"/>
              <a:gd name="connsiteY0" fmla="*/ 0 h 2971800"/>
              <a:gd name="connsiteX1" fmla="*/ 3572982 w 3572982"/>
              <a:gd name="connsiteY1" fmla="*/ 0 h 2971800"/>
              <a:gd name="connsiteX2" fmla="*/ 3570513 w 3572982"/>
              <a:gd name="connsiteY2" fmla="*/ 2314575 h 2971800"/>
              <a:gd name="connsiteX3" fmla="*/ 3572982 w 3572982"/>
              <a:gd name="connsiteY3" fmla="*/ 2971800 h 2971800"/>
              <a:gd name="connsiteX4" fmla="*/ 0 w 3572982"/>
              <a:gd name="connsiteY4" fmla="*/ 2971800 h 2971800"/>
              <a:gd name="connsiteX5" fmla="*/ 0 w 3572982"/>
              <a:gd name="connsiteY5" fmla="*/ 0 h 2971800"/>
              <a:gd name="connsiteX0" fmla="*/ 0 w 3572982"/>
              <a:gd name="connsiteY0" fmla="*/ 0 h 2971800"/>
              <a:gd name="connsiteX1" fmla="*/ 3572982 w 3572982"/>
              <a:gd name="connsiteY1" fmla="*/ 0 h 2971800"/>
              <a:gd name="connsiteX2" fmla="*/ 3570513 w 3572982"/>
              <a:gd name="connsiteY2" fmla="*/ 657225 h 2971800"/>
              <a:gd name="connsiteX3" fmla="*/ 3570513 w 3572982"/>
              <a:gd name="connsiteY3" fmla="*/ 2314575 h 2971800"/>
              <a:gd name="connsiteX4" fmla="*/ 3572982 w 3572982"/>
              <a:gd name="connsiteY4" fmla="*/ 2971800 h 2971800"/>
              <a:gd name="connsiteX5" fmla="*/ 0 w 3572982"/>
              <a:gd name="connsiteY5" fmla="*/ 2971800 h 2971800"/>
              <a:gd name="connsiteX6" fmla="*/ 0 w 3572982"/>
              <a:gd name="connsiteY6" fmla="*/ 0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2982" h="2971800">
                <a:moveTo>
                  <a:pt x="0" y="0"/>
                </a:moveTo>
                <a:lnTo>
                  <a:pt x="3572982" y="0"/>
                </a:lnTo>
                <a:lnTo>
                  <a:pt x="3570513" y="657225"/>
                </a:lnTo>
                <a:lnTo>
                  <a:pt x="3570513" y="2314575"/>
                </a:lnTo>
                <a:lnTo>
                  <a:pt x="3572982" y="2971800"/>
                </a:lnTo>
                <a:lnTo>
                  <a:pt x="0" y="2971800"/>
                </a:lnTo>
                <a:lnTo>
                  <a:pt x="0" y="0"/>
                </a:lnTo>
                <a:close/>
              </a:path>
            </a:pathLst>
          </a:custGeom>
          <a:solidFill>
            <a:schemeClr val="bg1"/>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dirty="0" smtClean="0">
              <a:ln>
                <a:noFill/>
              </a:ln>
              <a:solidFill>
                <a:schemeClr val="tx1"/>
              </a:solidFill>
              <a:effectLst/>
              <a:latin typeface="Verdana" pitchFamily="34" charset="0"/>
            </a:endParaRPr>
          </a:p>
        </p:txBody>
      </p:sp>
      <p:sp>
        <p:nvSpPr>
          <p:cNvPr id="337" name="Oval 336"/>
          <p:cNvSpPr/>
          <p:nvPr/>
        </p:nvSpPr>
        <p:spPr bwMode="auto">
          <a:xfrm>
            <a:off x="5431080" y="12068972"/>
            <a:ext cx="780898" cy="780898"/>
          </a:xfrm>
          <a:prstGeom prst="ellips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dirty="0" smtClean="0">
              <a:ln>
                <a:noFill/>
              </a:ln>
              <a:solidFill>
                <a:schemeClr val="tx1"/>
              </a:solidFill>
              <a:effectLst/>
              <a:latin typeface="Verdana" pitchFamily="34" charset="0"/>
            </a:endParaRPr>
          </a:p>
        </p:txBody>
      </p:sp>
      <p:sp>
        <p:nvSpPr>
          <p:cNvPr id="298" name="Can 297"/>
          <p:cNvSpPr/>
          <p:nvPr/>
        </p:nvSpPr>
        <p:spPr bwMode="auto">
          <a:xfrm>
            <a:off x="5959693" y="11992772"/>
            <a:ext cx="328485" cy="514350"/>
          </a:xfrm>
          <a:prstGeom prst="can">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Verdana" pitchFamily="34" charset="0"/>
            </a:endParaRPr>
          </a:p>
        </p:txBody>
      </p:sp>
      <p:sp>
        <p:nvSpPr>
          <p:cNvPr id="339" name="Oval 338"/>
          <p:cNvSpPr/>
          <p:nvPr/>
        </p:nvSpPr>
        <p:spPr bwMode="auto">
          <a:xfrm>
            <a:off x="13017817" y="13640673"/>
            <a:ext cx="780898" cy="780898"/>
          </a:xfrm>
          <a:prstGeom prst="ellips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dirty="0" smtClean="0">
              <a:ln>
                <a:noFill/>
              </a:ln>
              <a:solidFill>
                <a:schemeClr val="tx1"/>
              </a:solidFill>
              <a:effectLst/>
              <a:latin typeface="Verdana" pitchFamily="34" charset="0"/>
            </a:endParaRPr>
          </a:p>
        </p:txBody>
      </p:sp>
      <p:sp>
        <p:nvSpPr>
          <p:cNvPr id="63" name="TextBox 62"/>
          <p:cNvSpPr txBox="1"/>
          <p:nvPr/>
        </p:nvSpPr>
        <p:spPr>
          <a:xfrm>
            <a:off x="13416755" y="13834255"/>
            <a:ext cx="2173553" cy="400110"/>
          </a:xfrm>
          <a:prstGeom prst="rect">
            <a:avLst/>
          </a:prstGeom>
          <a:solidFill>
            <a:schemeClr val="accent1">
              <a:lumMod val="40000"/>
              <a:lumOff val="60000"/>
            </a:schemeClr>
          </a:solidFill>
          <a:ln>
            <a:solidFill>
              <a:schemeClr val="tx1"/>
            </a:solidFill>
          </a:ln>
        </p:spPr>
        <p:txBody>
          <a:bodyPr wrap="square" rtlCol="0">
            <a:spAutoFit/>
          </a:bodyPr>
          <a:lstStyle/>
          <a:p>
            <a:r>
              <a:rPr lang="en-US" sz="2000" dirty="0" err="1"/>
              <a:t>o</a:t>
            </a:r>
            <a:r>
              <a:rPr lang="en-US" sz="2000" dirty="0" err="1" smtClean="0"/>
              <a:t>penModeller</a:t>
            </a:r>
            <a:endParaRPr lang="en-US" sz="3200" dirty="0"/>
          </a:p>
        </p:txBody>
      </p:sp>
      <p:sp>
        <p:nvSpPr>
          <p:cNvPr id="342" name="Oval 341"/>
          <p:cNvSpPr/>
          <p:nvPr/>
        </p:nvSpPr>
        <p:spPr bwMode="auto">
          <a:xfrm>
            <a:off x="13024681" y="11935698"/>
            <a:ext cx="780898" cy="780898"/>
          </a:xfrm>
          <a:prstGeom prst="ellips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dirty="0" smtClean="0">
              <a:ln>
                <a:noFill/>
              </a:ln>
              <a:solidFill>
                <a:schemeClr val="tx1"/>
              </a:solidFill>
              <a:effectLst/>
              <a:latin typeface="Verdana" pitchFamily="34" charset="0"/>
            </a:endParaRPr>
          </a:p>
        </p:txBody>
      </p:sp>
      <p:sp>
        <p:nvSpPr>
          <p:cNvPr id="185" name="Rounded Rectangle 184"/>
          <p:cNvSpPr/>
          <p:nvPr/>
        </p:nvSpPr>
        <p:spPr bwMode="auto">
          <a:xfrm>
            <a:off x="5086350" y="15887700"/>
            <a:ext cx="3533135" cy="562630"/>
          </a:xfrm>
          <a:prstGeom prst="roundRect">
            <a:avLst>
              <a:gd name="adj" fmla="val 50000"/>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dirty="0" smtClean="0"/>
              <a:t>getCapabilities2SADI</a:t>
            </a:r>
            <a:endParaRPr kumimoji="0" lang="en-US" sz="1800" b="1" i="0" u="none" strike="noStrike" cap="none" normalizeH="0" baseline="0" dirty="0" smtClean="0">
              <a:ln>
                <a:noFill/>
              </a:ln>
              <a:solidFill>
                <a:schemeClr val="tx1"/>
              </a:solidFill>
              <a:effectLst/>
            </a:endParaRPr>
          </a:p>
        </p:txBody>
      </p:sp>
      <p:sp>
        <p:nvSpPr>
          <p:cNvPr id="1051" name="Down Arrow 1050"/>
          <p:cNvSpPr/>
          <p:nvPr/>
        </p:nvSpPr>
        <p:spPr bwMode="auto">
          <a:xfrm>
            <a:off x="5876927" y="14708042"/>
            <a:ext cx="2034346" cy="1179658"/>
          </a:xfrm>
          <a:prstGeom prst="downArrow">
            <a:avLst>
              <a:gd name="adj1" fmla="val 50000"/>
              <a:gd name="adj2" fmla="val 38696"/>
            </a:avLst>
          </a:prstGeom>
          <a:solidFill>
            <a:schemeClr val="accent2">
              <a:lumMod val="7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Verdana" pitchFamily="34" charset="0"/>
            </a:endParaRPr>
          </a:p>
        </p:txBody>
      </p:sp>
      <p:sp>
        <p:nvSpPr>
          <p:cNvPr id="381" name="Down Arrow 380"/>
          <p:cNvSpPr/>
          <p:nvPr/>
        </p:nvSpPr>
        <p:spPr bwMode="auto">
          <a:xfrm>
            <a:off x="12270210" y="14784242"/>
            <a:ext cx="2159129" cy="1122508"/>
          </a:xfrm>
          <a:prstGeom prst="downArrow">
            <a:avLst>
              <a:gd name="adj1" fmla="val 50000"/>
              <a:gd name="adj2" fmla="val 43211"/>
            </a:avLst>
          </a:prstGeom>
          <a:solidFill>
            <a:schemeClr val="accent2">
              <a:lumMod val="7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Verdana" pitchFamily="34" charset="0"/>
            </a:endParaRPr>
          </a:p>
        </p:txBody>
      </p:sp>
      <p:sp>
        <p:nvSpPr>
          <p:cNvPr id="382" name="Rounded Rectangle 381"/>
          <p:cNvSpPr/>
          <p:nvPr/>
        </p:nvSpPr>
        <p:spPr bwMode="auto">
          <a:xfrm>
            <a:off x="11089823" y="15890824"/>
            <a:ext cx="3911016" cy="562630"/>
          </a:xfrm>
          <a:prstGeom prst="roundRect">
            <a:avLst>
              <a:gd name="adj" fmla="val 50000"/>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dirty="0" smtClean="0"/>
              <a:t>LifeMapperWADL2SADI</a:t>
            </a:r>
            <a:endParaRPr kumimoji="0" lang="en-US" sz="1800" b="1" i="0" u="none" strike="noStrike" cap="none" normalizeH="0" baseline="0" dirty="0" smtClean="0">
              <a:ln>
                <a:noFill/>
              </a:ln>
              <a:solidFill>
                <a:schemeClr val="tx1"/>
              </a:solidFill>
              <a:effectLst/>
            </a:endParaRPr>
          </a:p>
        </p:txBody>
      </p:sp>
      <p:sp>
        <p:nvSpPr>
          <p:cNvPr id="398" name="Oval 397"/>
          <p:cNvSpPr/>
          <p:nvPr/>
        </p:nvSpPr>
        <p:spPr bwMode="auto">
          <a:xfrm>
            <a:off x="4870467" y="16954500"/>
            <a:ext cx="780898" cy="780898"/>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Verdana" pitchFamily="34" charset="0"/>
            </a:endParaRPr>
          </a:p>
        </p:txBody>
      </p:sp>
      <p:sp>
        <p:nvSpPr>
          <p:cNvPr id="399" name="Oval 398"/>
          <p:cNvSpPr/>
          <p:nvPr/>
        </p:nvSpPr>
        <p:spPr bwMode="auto">
          <a:xfrm>
            <a:off x="5959363" y="16992600"/>
            <a:ext cx="780898" cy="780898"/>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Verdana" pitchFamily="34" charset="0"/>
            </a:endParaRPr>
          </a:p>
        </p:txBody>
      </p:sp>
      <p:sp>
        <p:nvSpPr>
          <p:cNvPr id="400" name="Oval 399"/>
          <p:cNvSpPr/>
          <p:nvPr/>
        </p:nvSpPr>
        <p:spPr bwMode="auto">
          <a:xfrm>
            <a:off x="6949323" y="16992600"/>
            <a:ext cx="780898" cy="780898"/>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Verdana" pitchFamily="34" charset="0"/>
            </a:endParaRPr>
          </a:p>
        </p:txBody>
      </p:sp>
      <p:sp>
        <p:nvSpPr>
          <p:cNvPr id="401" name="Oval 400"/>
          <p:cNvSpPr/>
          <p:nvPr/>
        </p:nvSpPr>
        <p:spPr bwMode="auto">
          <a:xfrm>
            <a:off x="4870467" y="18040350"/>
            <a:ext cx="780898" cy="780898"/>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Verdana" pitchFamily="34" charset="0"/>
            </a:endParaRPr>
          </a:p>
        </p:txBody>
      </p:sp>
      <p:sp>
        <p:nvSpPr>
          <p:cNvPr id="402" name="Oval 401"/>
          <p:cNvSpPr/>
          <p:nvPr/>
        </p:nvSpPr>
        <p:spPr bwMode="auto">
          <a:xfrm>
            <a:off x="5959363" y="18040350"/>
            <a:ext cx="780898" cy="780898"/>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Verdana" pitchFamily="34" charset="0"/>
            </a:endParaRPr>
          </a:p>
        </p:txBody>
      </p:sp>
      <p:sp>
        <p:nvSpPr>
          <p:cNvPr id="403" name="Oval 402"/>
          <p:cNvSpPr/>
          <p:nvPr/>
        </p:nvSpPr>
        <p:spPr bwMode="auto">
          <a:xfrm>
            <a:off x="6949323" y="18040350"/>
            <a:ext cx="780898" cy="780898"/>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Verdana" pitchFamily="34" charset="0"/>
            </a:endParaRPr>
          </a:p>
        </p:txBody>
      </p:sp>
      <p:cxnSp>
        <p:nvCxnSpPr>
          <p:cNvPr id="411" name="Elbow Connector 410"/>
          <p:cNvCxnSpPr>
            <a:stCxn id="403" idx="0"/>
            <a:endCxn id="463" idx="1"/>
          </p:cNvCxnSpPr>
          <p:nvPr/>
        </p:nvCxnSpPr>
        <p:spPr bwMode="auto">
          <a:xfrm rot="5400000" flipH="1" flipV="1">
            <a:off x="7561486" y="17686714"/>
            <a:ext cx="131922" cy="575350"/>
          </a:xfrm>
          <a:prstGeom prst="bentConnector2">
            <a:avLst/>
          </a:prstGeom>
          <a:noFill/>
          <a:ln w="31750" cap="flat" cmpd="sng" algn="ctr">
            <a:solidFill>
              <a:schemeClr val="tx1"/>
            </a:solidFill>
            <a:prstDash val="solid"/>
            <a:round/>
            <a:headEnd type="none" w="med" len="med"/>
            <a:tailEnd type="triangle" w="lg" len="lg"/>
          </a:ln>
          <a:effectLst/>
        </p:spPr>
      </p:cxnSp>
      <p:cxnSp>
        <p:nvCxnSpPr>
          <p:cNvPr id="417" name="Elbow Connector 416"/>
          <p:cNvCxnSpPr>
            <a:stCxn id="402" idx="0"/>
            <a:endCxn id="463" idx="1"/>
          </p:cNvCxnSpPr>
          <p:nvPr/>
        </p:nvCxnSpPr>
        <p:spPr bwMode="auto">
          <a:xfrm rot="5400000" flipH="1" flipV="1">
            <a:off x="7066506" y="17191734"/>
            <a:ext cx="131922" cy="1565310"/>
          </a:xfrm>
          <a:prstGeom prst="bentConnector2">
            <a:avLst/>
          </a:prstGeom>
          <a:noFill/>
          <a:ln w="31750" cap="flat" cmpd="sng" algn="ctr">
            <a:solidFill>
              <a:schemeClr val="tx1"/>
            </a:solidFill>
            <a:prstDash val="solid"/>
            <a:round/>
            <a:headEnd type="none" w="med" len="med"/>
            <a:tailEnd type="triangle" w="lg" len="lg"/>
          </a:ln>
          <a:effectLst/>
        </p:spPr>
      </p:cxnSp>
      <p:cxnSp>
        <p:nvCxnSpPr>
          <p:cNvPr id="420" name="Elbow Connector 419"/>
          <p:cNvCxnSpPr>
            <a:stCxn id="401" idx="0"/>
            <a:endCxn id="463" idx="1"/>
          </p:cNvCxnSpPr>
          <p:nvPr/>
        </p:nvCxnSpPr>
        <p:spPr bwMode="auto">
          <a:xfrm rot="5400000" flipH="1" flipV="1">
            <a:off x="6522058" y="16647286"/>
            <a:ext cx="131922" cy="2654206"/>
          </a:xfrm>
          <a:prstGeom prst="bentConnector2">
            <a:avLst/>
          </a:prstGeom>
          <a:noFill/>
          <a:ln w="31750" cap="flat" cmpd="sng" algn="ctr">
            <a:solidFill>
              <a:schemeClr val="tx1"/>
            </a:solidFill>
            <a:prstDash val="solid"/>
            <a:round/>
            <a:headEnd type="none" w="med" len="med"/>
            <a:tailEnd type="triangle" w="lg" len="lg"/>
          </a:ln>
          <a:effectLst/>
        </p:spPr>
      </p:cxnSp>
      <p:cxnSp>
        <p:nvCxnSpPr>
          <p:cNvPr id="423" name="Elbow Connector 422"/>
          <p:cNvCxnSpPr>
            <a:stCxn id="398" idx="4"/>
            <a:endCxn id="463" idx="1"/>
          </p:cNvCxnSpPr>
          <p:nvPr/>
        </p:nvCxnSpPr>
        <p:spPr bwMode="auto">
          <a:xfrm rot="16200000" flipH="1">
            <a:off x="6501504" y="16494810"/>
            <a:ext cx="173030" cy="2654206"/>
          </a:xfrm>
          <a:prstGeom prst="bentConnector2">
            <a:avLst/>
          </a:prstGeom>
          <a:noFill/>
          <a:ln w="31750" cap="flat" cmpd="sng" algn="ctr">
            <a:solidFill>
              <a:schemeClr val="tx1"/>
            </a:solidFill>
            <a:prstDash val="solid"/>
            <a:round/>
            <a:headEnd type="none" w="med" len="med"/>
            <a:tailEnd type="triangle" w="lg" len="lg"/>
          </a:ln>
          <a:effectLst/>
        </p:spPr>
      </p:cxnSp>
      <p:cxnSp>
        <p:nvCxnSpPr>
          <p:cNvPr id="426" name="Elbow Connector 425"/>
          <p:cNvCxnSpPr>
            <a:stCxn id="399" idx="4"/>
            <a:endCxn id="463" idx="1"/>
          </p:cNvCxnSpPr>
          <p:nvPr/>
        </p:nvCxnSpPr>
        <p:spPr bwMode="auto">
          <a:xfrm rot="16200000" flipH="1">
            <a:off x="7065002" y="17058308"/>
            <a:ext cx="134930" cy="1565310"/>
          </a:xfrm>
          <a:prstGeom prst="bentConnector2">
            <a:avLst/>
          </a:prstGeom>
          <a:noFill/>
          <a:ln w="31750" cap="flat" cmpd="sng" algn="ctr">
            <a:solidFill>
              <a:schemeClr val="tx1"/>
            </a:solidFill>
            <a:prstDash val="solid"/>
            <a:round/>
            <a:headEnd type="none" w="med" len="med"/>
            <a:tailEnd type="triangle" w="lg" len="lg"/>
          </a:ln>
          <a:effectLst/>
        </p:spPr>
      </p:cxnSp>
      <p:cxnSp>
        <p:nvCxnSpPr>
          <p:cNvPr id="429" name="Elbow Connector 428"/>
          <p:cNvCxnSpPr>
            <a:stCxn id="400" idx="4"/>
            <a:endCxn id="463" idx="1"/>
          </p:cNvCxnSpPr>
          <p:nvPr/>
        </p:nvCxnSpPr>
        <p:spPr bwMode="auto">
          <a:xfrm rot="16200000" flipH="1">
            <a:off x="7559982" y="17553288"/>
            <a:ext cx="134930" cy="575350"/>
          </a:xfrm>
          <a:prstGeom prst="bentConnector2">
            <a:avLst/>
          </a:prstGeom>
          <a:noFill/>
          <a:ln w="31750" cap="flat" cmpd="sng" algn="ctr">
            <a:solidFill>
              <a:schemeClr val="tx1"/>
            </a:solidFill>
            <a:prstDash val="solid"/>
            <a:round/>
            <a:headEnd type="none" w="med" len="med"/>
            <a:tailEnd type="triangle" w="lg" len="lg"/>
          </a:ln>
          <a:effectLst/>
        </p:spPr>
      </p:cxnSp>
      <p:sp>
        <p:nvSpPr>
          <p:cNvPr id="432" name="Oval 431"/>
          <p:cNvSpPr/>
          <p:nvPr/>
        </p:nvSpPr>
        <p:spPr bwMode="auto">
          <a:xfrm>
            <a:off x="11358085" y="17517978"/>
            <a:ext cx="780898" cy="780898"/>
          </a:xfrm>
          <a:prstGeom prst="ellipse">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Verdana" pitchFamily="34" charset="0"/>
            </a:endParaRPr>
          </a:p>
        </p:txBody>
      </p:sp>
      <p:sp>
        <p:nvSpPr>
          <p:cNvPr id="433" name="Oval 432"/>
          <p:cNvSpPr/>
          <p:nvPr/>
        </p:nvSpPr>
        <p:spPr bwMode="auto">
          <a:xfrm>
            <a:off x="12583498" y="17523469"/>
            <a:ext cx="780898" cy="780898"/>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Verdana" pitchFamily="34" charset="0"/>
            </a:endParaRPr>
          </a:p>
        </p:txBody>
      </p:sp>
      <p:sp>
        <p:nvSpPr>
          <p:cNvPr id="434" name="Oval 433"/>
          <p:cNvSpPr/>
          <p:nvPr/>
        </p:nvSpPr>
        <p:spPr bwMode="auto">
          <a:xfrm>
            <a:off x="13810290" y="17523469"/>
            <a:ext cx="780898" cy="780898"/>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Verdana" pitchFamily="34" charset="0"/>
            </a:endParaRPr>
          </a:p>
        </p:txBody>
      </p:sp>
      <p:sp>
        <p:nvSpPr>
          <p:cNvPr id="435" name="Down Arrow 434"/>
          <p:cNvSpPr/>
          <p:nvPr/>
        </p:nvSpPr>
        <p:spPr bwMode="auto">
          <a:xfrm rot="16200000">
            <a:off x="10117401" y="11322545"/>
            <a:ext cx="1253624" cy="4087328"/>
          </a:xfrm>
          <a:prstGeom prst="downArrow">
            <a:avLst/>
          </a:prstGeom>
          <a:solidFill>
            <a:schemeClr val="accent2">
              <a:lumMod val="7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Verdana" pitchFamily="34" charset="0"/>
            </a:endParaRPr>
          </a:p>
        </p:txBody>
      </p:sp>
      <p:sp>
        <p:nvSpPr>
          <p:cNvPr id="393" name="Rectangle 392"/>
          <p:cNvSpPr/>
          <p:nvPr/>
        </p:nvSpPr>
        <p:spPr bwMode="auto">
          <a:xfrm>
            <a:off x="15060913" y="15898564"/>
            <a:ext cx="3241817" cy="2936978"/>
          </a:xfrm>
          <a:custGeom>
            <a:avLst/>
            <a:gdLst>
              <a:gd name="connsiteX0" fmla="*/ 0 w 3246136"/>
              <a:gd name="connsiteY0" fmla="*/ 0 h 3380037"/>
              <a:gd name="connsiteX1" fmla="*/ 3246136 w 3246136"/>
              <a:gd name="connsiteY1" fmla="*/ 0 h 3380037"/>
              <a:gd name="connsiteX2" fmla="*/ 3246136 w 3246136"/>
              <a:gd name="connsiteY2" fmla="*/ 3380037 h 3380037"/>
              <a:gd name="connsiteX3" fmla="*/ 0 w 3246136"/>
              <a:gd name="connsiteY3" fmla="*/ 3380037 h 3380037"/>
              <a:gd name="connsiteX4" fmla="*/ 0 w 3246136"/>
              <a:gd name="connsiteY4" fmla="*/ 0 h 3380037"/>
              <a:gd name="connsiteX0" fmla="*/ 0 w 3246136"/>
              <a:gd name="connsiteY0" fmla="*/ 0 h 3380037"/>
              <a:gd name="connsiteX1" fmla="*/ 3246136 w 3246136"/>
              <a:gd name="connsiteY1" fmla="*/ 0 h 3380037"/>
              <a:gd name="connsiteX2" fmla="*/ 3246136 w 3246136"/>
              <a:gd name="connsiteY2" fmla="*/ 3380037 h 3380037"/>
              <a:gd name="connsiteX3" fmla="*/ 0 w 3246136"/>
              <a:gd name="connsiteY3" fmla="*/ 3380037 h 3380037"/>
              <a:gd name="connsiteX4" fmla="*/ 7636 w 3246136"/>
              <a:gd name="connsiteY4" fmla="*/ 2313237 h 3380037"/>
              <a:gd name="connsiteX5" fmla="*/ 0 w 3246136"/>
              <a:gd name="connsiteY5" fmla="*/ 0 h 338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6136" h="3380037">
                <a:moveTo>
                  <a:pt x="0" y="0"/>
                </a:moveTo>
                <a:lnTo>
                  <a:pt x="3246136" y="0"/>
                </a:lnTo>
                <a:lnTo>
                  <a:pt x="3246136" y="3380037"/>
                </a:lnTo>
                <a:lnTo>
                  <a:pt x="0" y="3380037"/>
                </a:lnTo>
                <a:cubicBezTo>
                  <a:pt x="2545" y="3024437"/>
                  <a:pt x="5091" y="2668837"/>
                  <a:pt x="7636" y="2313237"/>
                </a:cubicBezTo>
                <a:cubicBezTo>
                  <a:pt x="5091" y="1542158"/>
                  <a:pt x="2545" y="771079"/>
                  <a:pt x="0" y="0"/>
                </a:cubicBezTo>
                <a:close/>
              </a:path>
            </a:pathLst>
          </a:cu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Verdana" pitchFamily="34" charset="0"/>
            </a:endParaRPr>
          </a:p>
        </p:txBody>
      </p:sp>
      <p:sp>
        <p:nvSpPr>
          <p:cNvPr id="445" name="Rectangle 444"/>
          <p:cNvSpPr/>
          <p:nvPr/>
        </p:nvSpPr>
        <p:spPr bwMode="auto">
          <a:xfrm>
            <a:off x="15188980" y="16679674"/>
            <a:ext cx="3022820" cy="400110"/>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t>scenario</a:t>
            </a:r>
            <a:endParaRPr kumimoji="0" lang="en-US" sz="2000" b="1" i="0" u="none" strike="noStrike" cap="none" normalizeH="0" baseline="0" dirty="0" smtClean="0">
              <a:ln>
                <a:noFill/>
              </a:ln>
              <a:solidFill>
                <a:schemeClr val="tx1"/>
              </a:solidFill>
              <a:effectLst/>
            </a:endParaRPr>
          </a:p>
        </p:txBody>
      </p:sp>
      <p:sp>
        <p:nvSpPr>
          <p:cNvPr id="446" name="Rectangle 445"/>
          <p:cNvSpPr/>
          <p:nvPr/>
        </p:nvSpPr>
        <p:spPr bwMode="auto">
          <a:xfrm>
            <a:off x="15169930" y="17245681"/>
            <a:ext cx="3041870" cy="400110"/>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t>a</a:t>
            </a:r>
            <a:r>
              <a:rPr lang="en-US" sz="2000" dirty="0" smtClean="0"/>
              <a:t>lgorithm selection</a:t>
            </a:r>
            <a:endParaRPr kumimoji="0" lang="en-US" sz="2000" b="1" i="0" u="none" strike="noStrike" cap="none" normalizeH="0" baseline="0" dirty="0" smtClean="0">
              <a:ln>
                <a:noFill/>
              </a:ln>
              <a:solidFill>
                <a:schemeClr val="tx1"/>
              </a:solidFill>
              <a:effectLst/>
            </a:endParaRPr>
          </a:p>
        </p:txBody>
      </p:sp>
      <p:sp>
        <p:nvSpPr>
          <p:cNvPr id="447" name="Rectangle 446"/>
          <p:cNvSpPr/>
          <p:nvPr/>
        </p:nvSpPr>
        <p:spPr bwMode="auto">
          <a:xfrm>
            <a:off x="15175213" y="18336964"/>
            <a:ext cx="3036587" cy="400110"/>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t>o</a:t>
            </a:r>
            <a:r>
              <a:rPr lang="en-US" sz="2000" dirty="0" smtClean="0"/>
              <a:t>ccurrence set ID</a:t>
            </a:r>
            <a:endParaRPr kumimoji="0" lang="en-US" sz="2000" b="1" i="0" u="none" strike="noStrike" cap="none" normalizeH="0" baseline="0" dirty="0" smtClean="0">
              <a:ln>
                <a:noFill/>
              </a:ln>
              <a:solidFill>
                <a:schemeClr val="tx1"/>
              </a:solidFill>
              <a:effectLst/>
            </a:endParaRPr>
          </a:p>
        </p:txBody>
      </p:sp>
      <p:sp>
        <p:nvSpPr>
          <p:cNvPr id="448" name="Rectangle 447"/>
          <p:cNvSpPr/>
          <p:nvPr/>
        </p:nvSpPr>
        <p:spPr bwMode="auto">
          <a:xfrm>
            <a:off x="15169931" y="17775048"/>
            <a:ext cx="3041869" cy="400110"/>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t>parameters</a:t>
            </a:r>
            <a:endParaRPr kumimoji="0" lang="en-US" sz="2000" b="1" i="0" u="none" strike="noStrike" cap="none" normalizeH="0" baseline="0" dirty="0" smtClean="0">
              <a:ln>
                <a:noFill/>
              </a:ln>
              <a:solidFill>
                <a:schemeClr val="tx1"/>
              </a:solidFill>
              <a:effectLst/>
            </a:endParaRPr>
          </a:p>
        </p:txBody>
      </p:sp>
      <p:sp>
        <p:nvSpPr>
          <p:cNvPr id="449" name="Flowchart: Multidocument 448"/>
          <p:cNvSpPr/>
          <p:nvPr/>
        </p:nvSpPr>
        <p:spPr bwMode="auto">
          <a:xfrm>
            <a:off x="15213312" y="16031822"/>
            <a:ext cx="2998487" cy="500717"/>
          </a:xfrm>
          <a:prstGeom prst="flowChartMultidocumen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t>EDAC WCS URLs</a:t>
            </a:r>
            <a:endParaRPr kumimoji="0" lang="en-US" sz="2000" b="1" i="0" u="none" strike="noStrike" cap="none" normalizeH="0" baseline="0" dirty="0" smtClean="0">
              <a:ln>
                <a:noFill/>
              </a:ln>
              <a:solidFill>
                <a:schemeClr val="tx1"/>
              </a:solidFill>
              <a:effectLst/>
            </a:endParaRPr>
          </a:p>
        </p:txBody>
      </p:sp>
      <p:sp>
        <p:nvSpPr>
          <p:cNvPr id="450" name="Down Arrow 449"/>
          <p:cNvSpPr/>
          <p:nvPr/>
        </p:nvSpPr>
        <p:spPr bwMode="auto">
          <a:xfrm rot="10800000">
            <a:off x="15648987" y="14725650"/>
            <a:ext cx="1878276" cy="1181100"/>
          </a:xfrm>
          <a:prstGeom prst="downArrow">
            <a:avLst>
              <a:gd name="adj1" fmla="val 50000"/>
              <a:gd name="adj2" fmla="val 44052"/>
            </a:avLst>
          </a:prstGeom>
          <a:solidFill>
            <a:schemeClr val="accent2">
              <a:lumMod val="7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Verdana" pitchFamily="34" charset="0"/>
            </a:endParaRPr>
          </a:p>
        </p:txBody>
      </p:sp>
      <p:cxnSp>
        <p:nvCxnSpPr>
          <p:cNvPr id="395" name="Straight Arrow Connector 394"/>
          <p:cNvCxnSpPr>
            <a:stCxn id="463" idx="3"/>
            <a:endCxn id="432" idx="2"/>
          </p:cNvCxnSpPr>
          <p:nvPr/>
        </p:nvCxnSpPr>
        <p:spPr bwMode="auto">
          <a:xfrm flipV="1">
            <a:off x="10913609" y="17908427"/>
            <a:ext cx="444476" cy="1"/>
          </a:xfrm>
          <a:prstGeom prst="straightConnector1">
            <a:avLst/>
          </a:prstGeom>
          <a:noFill/>
          <a:ln w="31750" cap="flat" cmpd="sng" algn="ctr">
            <a:solidFill>
              <a:schemeClr val="tx1"/>
            </a:solidFill>
            <a:prstDash val="solid"/>
            <a:round/>
            <a:headEnd type="none" w="med" len="med"/>
            <a:tailEnd type="triangle" w="lg" len="lg"/>
          </a:ln>
          <a:effectLst/>
        </p:spPr>
      </p:cxnSp>
      <p:sp>
        <p:nvSpPr>
          <p:cNvPr id="463" name="Flowchart: Multidocument 462"/>
          <p:cNvSpPr/>
          <p:nvPr/>
        </p:nvSpPr>
        <p:spPr bwMode="auto">
          <a:xfrm>
            <a:off x="7915122" y="17658069"/>
            <a:ext cx="2998487" cy="500717"/>
          </a:xfrm>
          <a:prstGeom prst="flowChartMultidocumen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t>EDAC WCS URLs</a:t>
            </a:r>
            <a:endParaRPr kumimoji="0" lang="en-US" sz="2000" b="1" i="0" u="none" strike="noStrike" cap="none" normalizeH="0" baseline="0" dirty="0" smtClean="0">
              <a:ln>
                <a:noFill/>
              </a:ln>
              <a:solidFill>
                <a:schemeClr val="tx1"/>
              </a:solidFill>
              <a:effectLst/>
            </a:endParaRPr>
          </a:p>
        </p:txBody>
      </p:sp>
      <p:cxnSp>
        <p:nvCxnSpPr>
          <p:cNvPr id="473" name="Straight Arrow Connector 472"/>
          <p:cNvCxnSpPr>
            <a:stCxn id="432" idx="6"/>
            <a:endCxn id="433" idx="2"/>
          </p:cNvCxnSpPr>
          <p:nvPr/>
        </p:nvCxnSpPr>
        <p:spPr bwMode="auto">
          <a:xfrm>
            <a:off x="12138983" y="17908427"/>
            <a:ext cx="444515" cy="5491"/>
          </a:xfrm>
          <a:prstGeom prst="straightConnector1">
            <a:avLst/>
          </a:prstGeom>
          <a:noFill/>
          <a:ln w="31750" cap="flat" cmpd="sng" algn="ctr">
            <a:solidFill>
              <a:schemeClr val="tx1"/>
            </a:solidFill>
            <a:prstDash val="solid"/>
            <a:round/>
            <a:headEnd type="none" w="med" len="med"/>
            <a:tailEnd type="triangle" w="lg" len="lg"/>
          </a:ln>
          <a:effectLst/>
        </p:spPr>
      </p:cxnSp>
      <p:cxnSp>
        <p:nvCxnSpPr>
          <p:cNvPr id="477" name="Straight Arrow Connector 476"/>
          <p:cNvCxnSpPr>
            <a:stCxn id="433" idx="6"/>
            <a:endCxn id="434" idx="2"/>
          </p:cNvCxnSpPr>
          <p:nvPr/>
        </p:nvCxnSpPr>
        <p:spPr bwMode="auto">
          <a:xfrm>
            <a:off x="13364396" y="17913918"/>
            <a:ext cx="445894" cy="0"/>
          </a:xfrm>
          <a:prstGeom prst="straightConnector1">
            <a:avLst/>
          </a:prstGeom>
          <a:noFill/>
          <a:ln w="31750" cap="flat" cmpd="sng" algn="ctr">
            <a:solidFill>
              <a:schemeClr val="tx1"/>
            </a:solidFill>
            <a:prstDash val="solid"/>
            <a:round/>
            <a:headEnd type="none" w="med" len="med"/>
            <a:tailEnd type="triangle" w="lg" len="lg"/>
          </a:ln>
          <a:effectLst/>
        </p:spPr>
      </p:cxnSp>
      <p:cxnSp>
        <p:nvCxnSpPr>
          <p:cNvPr id="438" name="Straight Arrow Connector 437"/>
          <p:cNvCxnSpPr>
            <a:stCxn id="185" idx="2"/>
            <a:endCxn id="398" idx="7"/>
          </p:cNvCxnSpPr>
          <p:nvPr/>
        </p:nvCxnSpPr>
        <p:spPr bwMode="auto">
          <a:xfrm flipH="1">
            <a:off x="5537005" y="16450330"/>
            <a:ext cx="1315913" cy="618530"/>
          </a:xfrm>
          <a:prstGeom prst="straightConnector1">
            <a:avLst/>
          </a:prstGeom>
          <a:noFill/>
          <a:ln w="12700" cap="flat" cmpd="sng" algn="ctr">
            <a:solidFill>
              <a:schemeClr val="tx1"/>
            </a:solidFill>
            <a:prstDash val="lgDash"/>
            <a:round/>
            <a:headEnd type="none" w="med" len="med"/>
            <a:tailEnd type="arrow"/>
          </a:ln>
          <a:effectLst/>
        </p:spPr>
      </p:cxnSp>
      <p:cxnSp>
        <p:nvCxnSpPr>
          <p:cNvPr id="483" name="Straight Arrow Connector 482"/>
          <p:cNvCxnSpPr>
            <a:stCxn id="185" idx="2"/>
            <a:endCxn id="399" idx="0"/>
          </p:cNvCxnSpPr>
          <p:nvPr/>
        </p:nvCxnSpPr>
        <p:spPr bwMode="auto">
          <a:xfrm flipH="1">
            <a:off x="6349812" y="16450330"/>
            <a:ext cx="503106" cy="542270"/>
          </a:xfrm>
          <a:prstGeom prst="straightConnector1">
            <a:avLst/>
          </a:prstGeom>
          <a:noFill/>
          <a:ln w="12700" cap="flat" cmpd="sng" algn="ctr">
            <a:solidFill>
              <a:schemeClr val="tx1"/>
            </a:solidFill>
            <a:prstDash val="lgDash"/>
            <a:round/>
            <a:headEnd type="none" w="med" len="med"/>
            <a:tailEnd type="arrow"/>
          </a:ln>
          <a:effectLst/>
        </p:spPr>
      </p:cxnSp>
      <p:cxnSp>
        <p:nvCxnSpPr>
          <p:cNvPr id="492" name="Straight Arrow Connector 491"/>
          <p:cNvCxnSpPr>
            <a:stCxn id="185" idx="2"/>
            <a:endCxn id="400" idx="1"/>
          </p:cNvCxnSpPr>
          <p:nvPr/>
        </p:nvCxnSpPr>
        <p:spPr bwMode="auto">
          <a:xfrm>
            <a:off x="6852918" y="16450330"/>
            <a:ext cx="210765" cy="656630"/>
          </a:xfrm>
          <a:prstGeom prst="straightConnector1">
            <a:avLst/>
          </a:prstGeom>
          <a:noFill/>
          <a:ln w="12700" cap="flat" cmpd="sng" algn="ctr">
            <a:solidFill>
              <a:schemeClr val="tx1"/>
            </a:solidFill>
            <a:prstDash val="lgDash"/>
            <a:round/>
            <a:headEnd type="none" w="med" len="med"/>
            <a:tailEnd type="arrow"/>
          </a:ln>
          <a:effectLst/>
        </p:spPr>
      </p:cxnSp>
      <p:cxnSp>
        <p:nvCxnSpPr>
          <p:cNvPr id="499" name="Straight Arrow Connector 498"/>
          <p:cNvCxnSpPr>
            <a:stCxn id="382" idx="2"/>
            <a:endCxn id="432" idx="0"/>
          </p:cNvCxnSpPr>
          <p:nvPr/>
        </p:nvCxnSpPr>
        <p:spPr bwMode="auto">
          <a:xfrm flipH="1">
            <a:off x="11748534" y="16453454"/>
            <a:ext cx="1296797" cy="1064524"/>
          </a:xfrm>
          <a:prstGeom prst="straightConnector1">
            <a:avLst/>
          </a:prstGeom>
          <a:noFill/>
          <a:ln w="12700" cap="flat" cmpd="sng" algn="ctr">
            <a:solidFill>
              <a:schemeClr val="tx1"/>
            </a:solidFill>
            <a:prstDash val="lgDash"/>
            <a:round/>
            <a:headEnd type="none" w="med" len="med"/>
            <a:tailEnd type="arrow"/>
          </a:ln>
          <a:effectLst/>
        </p:spPr>
      </p:cxnSp>
      <p:cxnSp>
        <p:nvCxnSpPr>
          <p:cNvPr id="502" name="Straight Arrow Connector 501"/>
          <p:cNvCxnSpPr>
            <a:stCxn id="382" idx="2"/>
            <a:endCxn id="433" idx="0"/>
          </p:cNvCxnSpPr>
          <p:nvPr/>
        </p:nvCxnSpPr>
        <p:spPr bwMode="auto">
          <a:xfrm flipH="1">
            <a:off x="12973947" y="16453454"/>
            <a:ext cx="71384" cy="1070015"/>
          </a:xfrm>
          <a:prstGeom prst="straightConnector1">
            <a:avLst/>
          </a:prstGeom>
          <a:noFill/>
          <a:ln w="12700" cap="flat" cmpd="sng" algn="ctr">
            <a:solidFill>
              <a:schemeClr val="tx1"/>
            </a:solidFill>
            <a:prstDash val="lgDash"/>
            <a:round/>
            <a:headEnd type="none" w="med" len="med"/>
            <a:tailEnd type="arrow"/>
          </a:ln>
          <a:effectLst/>
        </p:spPr>
      </p:cxnSp>
      <p:cxnSp>
        <p:nvCxnSpPr>
          <p:cNvPr id="505" name="Straight Arrow Connector 504"/>
          <p:cNvCxnSpPr>
            <a:stCxn id="382" idx="2"/>
            <a:endCxn id="434" idx="1"/>
          </p:cNvCxnSpPr>
          <p:nvPr/>
        </p:nvCxnSpPr>
        <p:spPr bwMode="auto">
          <a:xfrm>
            <a:off x="13045331" y="16453454"/>
            <a:ext cx="879319" cy="1184375"/>
          </a:xfrm>
          <a:prstGeom prst="straightConnector1">
            <a:avLst/>
          </a:prstGeom>
          <a:noFill/>
          <a:ln w="12700" cap="flat" cmpd="sng" algn="ctr">
            <a:solidFill>
              <a:schemeClr val="tx1"/>
            </a:solidFill>
            <a:prstDash val="lgDash"/>
            <a:round/>
            <a:headEnd type="none" w="med" len="med"/>
            <a:tailEnd type="arrow"/>
          </a:ln>
          <a:effectLst/>
        </p:spPr>
      </p:cxnSp>
      <p:sp>
        <p:nvSpPr>
          <p:cNvPr id="512" name="Can 511"/>
          <p:cNvSpPr/>
          <p:nvPr/>
        </p:nvSpPr>
        <p:spPr bwMode="auto">
          <a:xfrm>
            <a:off x="1823537" y="15603079"/>
            <a:ext cx="2187851" cy="1125498"/>
          </a:xfrm>
          <a:prstGeom prst="can">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t>Knowledge Base</a:t>
            </a:r>
            <a:endParaRPr kumimoji="0" lang="en-US" sz="2000" b="1" i="0" u="none" strike="noStrike" cap="none" normalizeH="0" baseline="0" dirty="0" smtClean="0">
              <a:ln>
                <a:noFill/>
              </a:ln>
              <a:solidFill>
                <a:schemeClr val="tx1"/>
              </a:solidFill>
              <a:effectLst/>
            </a:endParaRPr>
          </a:p>
        </p:txBody>
      </p:sp>
      <p:sp>
        <p:nvSpPr>
          <p:cNvPr id="513" name="TextBox 512"/>
          <p:cNvSpPr txBox="1"/>
          <p:nvPr/>
        </p:nvSpPr>
        <p:spPr>
          <a:xfrm>
            <a:off x="11613774" y="14921193"/>
            <a:ext cx="1944308" cy="369332"/>
          </a:xfrm>
          <a:prstGeom prst="rect">
            <a:avLst/>
          </a:prstGeom>
          <a:solidFill>
            <a:schemeClr val="bg1"/>
          </a:solidFill>
          <a:ln>
            <a:solidFill>
              <a:schemeClr val="tx1"/>
            </a:solidFill>
          </a:ln>
        </p:spPr>
        <p:txBody>
          <a:bodyPr wrap="square" rtlCol="0">
            <a:spAutoFit/>
          </a:bodyPr>
          <a:lstStyle/>
          <a:p>
            <a:r>
              <a:rPr lang="en-US" sz="1800" dirty="0" err="1" smtClean="0"/>
              <a:t>service.wadl</a:t>
            </a:r>
            <a:endParaRPr lang="en-US" sz="1800" dirty="0"/>
          </a:p>
        </p:txBody>
      </p:sp>
      <p:sp>
        <p:nvSpPr>
          <p:cNvPr id="514" name="Rounded Rectangle 513"/>
          <p:cNvSpPr/>
          <p:nvPr/>
        </p:nvSpPr>
        <p:spPr bwMode="auto">
          <a:xfrm>
            <a:off x="1786261" y="17658070"/>
            <a:ext cx="2233289" cy="562630"/>
          </a:xfrm>
          <a:prstGeom prst="roundRect">
            <a:avLst>
              <a:gd name="adj" fmla="val 50000"/>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dirty="0" smtClean="0"/>
              <a:t>SHARE client</a:t>
            </a:r>
            <a:endParaRPr kumimoji="0" lang="en-US" sz="1800" b="1" i="0" u="none" strike="noStrike" cap="none" normalizeH="0" baseline="0" dirty="0" smtClean="0">
              <a:ln>
                <a:noFill/>
              </a:ln>
              <a:solidFill>
                <a:schemeClr val="tx1"/>
              </a:solidFill>
              <a:effectLst/>
            </a:endParaRPr>
          </a:p>
        </p:txBody>
      </p:sp>
      <p:cxnSp>
        <p:nvCxnSpPr>
          <p:cNvPr id="515" name="Straight Arrow Connector 514"/>
          <p:cNvCxnSpPr>
            <a:stCxn id="382" idx="1"/>
            <a:endCxn id="185" idx="3"/>
          </p:cNvCxnSpPr>
          <p:nvPr/>
        </p:nvCxnSpPr>
        <p:spPr bwMode="auto">
          <a:xfrm flipH="1" flipV="1">
            <a:off x="8619485" y="16169015"/>
            <a:ext cx="2470338" cy="3124"/>
          </a:xfrm>
          <a:prstGeom prst="straightConnector1">
            <a:avLst/>
          </a:prstGeom>
          <a:noFill/>
          <a:ln w="31750" cap="flat" cmpd="sng" algn="ctr">
            <a:solidFill>
              <a:schemeClr val="tx1"/>
            </a:solidFill>
            <a:prstDash val="solid"/>
            <a:round/>
            <a:headEnd type="none" w="med" len="med"/>
            <a:tailEnd type="triangle" w="lg" len="lg"/>
          </a:ln>
          <a:effectLst/>
        </p:spPr>
      </p:cxnSp>
      <p:cxnSp>
        <p:nvCxnSpPr>
          <p:cNvPr id="527" name="Straight Arrow Connector 526"/>
          <p:cNvCxnSpPr>
            <a:stCxn id="512" idx="3"/>
            <a:endCxn id="514" idx="0"/>
          </p:cNvCxnSpPr>
          <p:nvPr/>
        </p:nvCxnSpPr>
        <p:spPr bwMode="auto">
          <a:xfrm flipH="1">
            <a:off x="2902906" y="16728577"/>
            <a:ext cx="14557" cy="929493"/>
          </a:xfrm>
          <a:prstGeom prst="straightConnector1">
            <a:avLst/>
          </a:prstGeom>
          <a:noFill/>
          <a:ln w="31750" cap="flat" cmpd="sng" algn="ctr">
            <a:solidFill>
              <a:schemeClr val="tx1"/>
            </a:solidFill>
            <a:prstDash val="solid"/>
            <a:round/>
            <a:headEnd type="none" w="med" len="med"/>
            <a:tailEnd type="triangle" w="lg" len="lg"/>
          </a:ln>
          <a:effectLst/>
        </p:spPr>
      </p:cxnSp>
      <p:cxnSp>
        <p:nvCxnSpPr>
          <p:cNvPr id="532" name="Straight Arrow Connector 531"/>
          <p:cNvCxnSpPr>
            <a:stCxn id="185" idx="1"/>
            <a:endCxn id="512" idx="4"/>
          </p:cNvCxnSpPr>
          <p:nvPr/>
        </p:nvCxnSpPr>
        <p:spPr bwMode="auto">
          <a:xfrm flipH="1" flipV="1">
            <a:off x="4011388" y="16165828"/>
            <a:ext cx="1074962" cy="3187"/>
          </a:xfrm>
          <a:prstGeom prst="straightConnector1">
            <a:avLst/>
          </a:prstGeom>
          <a:noFill/>
          <a:ln w="31750" cap="flat" cmpd="sng" algn="ctr">
            <a:solidFill>
              <a:schemeClr val="tx1"/>
            </a:solidFill>
            <a:prstDash val="solid"/>
            <a:round/>
            <a:headEnd type="none" w="med" len="med"/>
            <a:tailEnd type="triangle" w="lg" len="lg"/>
          </a:ln>
          <a:effectLst/>
        </p:spPr>
      </p:cxnSp>
      <p:sp>
        <p:nvSpPr>
          <p:cNvPr id="545" name="Oval 544"/>
          <p:cNvSpPr/>
          <p:nvPr/>
        </p:nvSpPr>
        <p:spPr bwMode="auto">
          <a:xfrm>
            <a:off x="11220748" y="5914800"/>
            <a:ext cx="475952" cy="476071"/>
          </a:xfrm>
          <a:prstGeom prst="ellipse">
            <a:avLst/>
          </a:prstGeom>
          <a:solidFill>
            <a:srgbClr val="FFC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Verdana" pitchFamily="34" charset="0"/>
              </a:rPr>
              <a:t>1</a:t>
            </a:r>
          </a:p>
        </p:txBody>
      </p:sp>
      <p:sp>
        <p:nvSpPr>
          <p:cNvPr id="546" name="Oval 545"/>
          <p:cNvSpPr/>
          <p:nvPr/>
        </p:nvSpPr>
        <p:spPr bwMode="auto">
          <a:xfrm>
            <a:off x="11220748" y="6505350"/>
            <a:ext cx="475952" cy="476071"/>
          </a:xfrm>
          <a:prstGeom prst="ellipse">
            <a:avLst/>
          </a:prstGeom>
          <a:solidFill>
            <a:srgbClr val="FFC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t>2</a:t>
            </a:r>
            <a:endParaRPr kumimoji="0" lang="en-US" sz="1600" b="1" i="0" u="none" strike="noStrike" cap="none" normalizeH="0" baseline="0" dirty="0" smtClean="0">
              <a:ln>
                <a:noFill/>
              </a:ln>
              <a:solidFill>
                <a:schemeClr val="tx1"/>
              </a:solidFill>
              <a:effectLst/>
              <a:latin typeface="Verdana" pitchFamily="34" charset="0"/>
            </a:endParaRPr>
          </a:p>
        </p:txBody>
      </p:sp>
      <p:sp>
        <p:nvSpPr>
          <p:cNvPr id="547" name="Oval 546"/>
          <p:cNvSpPr/>
          <p:nvPr/>
        </p:nvSpPr>
        <p:spPr bwMode="auto">
          <a:xfrm>
            <a:off x="11220748" y="7134000"/>
            <a:ext cx="475952" cy="476071"/>
          </a:xfrm>
          <a:prstGeom prst="ellipse">
            <a:avLst/>
          </a:prstGeom>
          <a:solidFill>
            <a:srgbClr val="FFC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t>3</a:t>
            </a:r>
            <a:endParaRPr kumimoji="0" lang="en-US" sz="1600" b="1" i="0" u="none" strike="noStrike" cap="none" normalizeH="0" baseline="0" dirty="0" smtClean="0">
              <a:ln>
                <a:noFill/>
              </a:ln>
              <a:solidFill>
                <a:schemeClr val="tx1"/>
              </a:solidFill>
              <a:effectLst/>
              <a:latin typeface="Verdana" pitchFamily="34" charset="0"/>
            </a:endParaRPr>
          </a:p>
        </p:txBody>
      </p:sp>
      <p:sp>
        <p:nvSpPr>
          <p:cNvPr id="548" name="Oval 547"/>
          <p:cNvSpPr/>
          <p:nvPr/>
        </p:nvSpPr>
        <p:spPr bwMode="auto">
          <a:xfrm>
            <a:off x="11220748" y="7724550"/>
            <a:ext cx="475952" cy="476071"/>
          </a:xfrm>
          <a:prstGeom prst="ellipse">
            <a:avLst/>
          </a:prstGeom>
          <a:solidFill>
            <a:srgbClr val="FFC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t>4</a:t>
            </a:r>
            <a:endParaRPr kumimoji="0" lang="en-US" sz="1600" b="1" i="0" u="none" strike="noStrike" cap="none" normalizeH="0" baseline="0" dirty="0" smtClean="0">
              <a:ln>
                <a:noFill/>
              </a:ln>
              <a:solidFill>
                <a:schemeClr val="tx1"/>
              </a:solidFill>
              <a:effectLst/>
              <a:latin typeface="Verdana" pitchFamily="34" charset="0"/>
            </a:endParaRPr>
          </a:p>
        </p:txBody>
      </p:sp>
      <p:sp>
        <p:nvSpPr>
          <p:cNvPr id="549" name="Oval 548"/>
          <p:cNvSpPr/>
          <p:nvPr/>
        </p:nvSpPr>
        <p:spPr bwMode="auto">
          <a:xfrm>
            <a:off x="11201698" y="8605132"/>
            <a:ext cx="475952" cy="476071"/>
          </a:xfrm>
          <a:prstGeom prst="ellipse">
            <a:avLst/>
          </a:prstGeom>
          <a:solidFill>
            <a:srgbClr val="FFC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t>5</a:t>
            </a:r>
            <a:endParaRPr kumimoji="0" lang="en-US" sz="1600" b="1" i="0" u="none" strike="noStrike" cap="none" normalizeH="0" baseline="0" dirty="0" smtClean="0">
              <a:ln>
                <a:noFill/>
              </a:ln>
              <a:solidFill>
                <a:schemeClr val="tx1"/>
              </a:solidFill>
              <a:effectLst/>
              <a:latin typeface="Verdana" pitchFamily="34" charset="0"/>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27118" y="12098313"/>
            <a:ext cx="4464898" cy="2221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1" name="TextBox 340"/>
          <p:cNvSpPr txBox="1"/>
          <p:nvPr/>
        </p:nvSpPr>
        <p:spPr>
          <a:xfrm>
            <a:off x="13415130" y="12132746"/>
            <a:ext cx="1352419" cy="400110"/>
          </a:xfrm>
          <a:prstGeom prst="rect">
            <a:avLst/>
          </a:prstGeom>
          <a:solidFill>
            <a:schemeClr val="accent1">
              <a:lumMod val="40000"/>
              <a:lumOff val="60000"/>
            </a:schemeClr>
          </a:solidFill>
          <a:ln>
            <a:solidFill>
              <a:schemeClr val="tx1"/>
            </a:solidFill>
          </a:ln>
        </p:spPr>
        <p:txBody>
          <a:bodyPr wrap="square" rtlCol="0">
            <a:spAutoFit/>
          </a:bodyPr>
          <a:lstStyle/>
          <a:p>
            <a:r>
              <a:rPr lang="en-US" sz="2000" dirty="0" err="1" smtClean="0"/>
              <a:t>MaxEnt</a:t>
            </a:r>
            <a:endParaRPr lang="en-US" sz="3200" dirty="0"/>
          </a:p>
        </p:txBody>
      </p:sp>
      <p:cxnSp>
        <p:nvCxnSpPr>
          <p:cNvPr id="123" name="Straight Arrow Connector 122"/>
          <p:cNvCxnSpPr>
            <a:stCxn id="434" idx="6"/>
            <a:endCxn id="393" idx="4"/>
          </p:cNvCxnSpPr>
          <p:nvPr/>
        </p:nvCxnSpPr>
        <p:spPr bwMode="auto">
          <a:xfrm flipV="1">
            <a:off x="14591188" y="17908579"/>
            <a:ext cx="477351" cy="5339"/>
          </a:xfrm>
          <a:prstGeom prst="straightConnector1">
            <a:avLst/>
          </a:prstGeom>
          <a:noFill/>
          <a:ln w="31750" cap="flat" cmpd="sng" algn="ctr">
            <a:solidFill>
              <a:schemeClr val="tx1"/>
            </a:solidFill>
            <a:prstDash val="solid"/>
            <a:round/>
            <a:headEnd type="none" w="med" len="med"/>
            <a:tailEnd type="triangle" w="lg" len="lg"/>
          </a:ln>
          <a:effectLst/>
        </p:spPr>
      </p:cxnSp>
      <p:sp>
        <p:nvSpPr>
          <p:cNvPr id="374" name="TextBox 373"/>
          <p:cNvSpPr txBox="1"/>
          <p:nvPr/>
        </p:nvSpPr>
        <p:spPr>
          <a:xfrm>
            <a:off x="16375785" y="15449550"/>
            <a:ext cx="2350365" cy="369332"/>
          </a:xfrm>
          <a:prstGeom prst="rect">
            <a:avLst/>
          </a:prstGeom>
          <a:solidFill>
            <a:schemeClr val="bg1"/>
          </a:solidFill>
          <a:ln>
            <a:solidFill>
              <a:schemeClr val="tx1"/>
            </a:solidFill>
          </a:ln>
        </p:spPr>
        <p:txBody>
          <a:bodyPr wrap="square" rtlCol="0">
            <a:spAutoFit/>
          </a:bodyPr>
          <a:lstStyle/>
          <a:p>
            <a:r>
              <a:rPr lang="en-US" sz="1800" dirty="0" smtClean="0"/>
              <a:t>experiment.xml</a:t>
            </a:r>
            <a:endParaRPr lang="en-US" sz="1800" dirty="0"/>
          </a:p>
        </p:txBody>
      </p:sp>
      <p:sp>
        <p:nvSpPr>
          <p:cNvPr id="373" name="TextBox 372"/>
          <p:cNvSpPr txBox="1"/>
          <p:nvPr/>
        </p:nvSpPr>
        <p:spPr>
          <a:xfrm>
            <a:off x="4195994" y="14886062"/>
            <a:ext cx="2698106" cy="369332"/>
          </a:xfrm>
          <a:prstGeom prst="rect">
            <a:avLst/>
          </a:prstGeom>
          <a:solidFill>
            <a:schemeClr val="bg1"/>
          </a:solidFill>
          <a:ln>
            <a:solidFill>
              <a:schemeClr val="tx1"/>
            </a:solidFill>
          </a:ln>
        </p:spPr>
        <p:txBody>
          <a:bodyPr wrap="square" rtlCol="0">
            <a:spAutoFit/>
          </a:bodyPr>
          <a:lstStyle/>
          <a:p>
            <a:r>
              <a:rPr lang="en-US" sz="1800" dirty="0" smtClean="0"/>
              <a:t>getCapabilities.xml</a:t>
            </a:r>
            <a:endParaRPr lang="en-US" sz="1800" dirty="0"/>
          </a:p>
        </p:txBody>
      </p:sp>
      <p:sp>
        <p:nvSpPr>
          <p:cNvPr id="126" name="Oval 125"/>
          <p:cNvSpPr/>
          <p:nvPr/>
        </p:nvSpPr>
        <p:spPr bwMode="auto">
          <a:xfrm>
            <a:off x="4796161" y="15927793"/>
            <a:ext cx="475952" cy="476071"/>
          </a:xfrm>
          <a:prstGeom prst="ellipse">
            <a:avLst/>
          </a:prstGeom>
          <a:solidFill>
            <a:srgbClr val="FFC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Verdana" pitchFamily="34" charset="0"/>
              </a:rPr>
              <a:t>1</a:t>
            </a:r>
          </a:p>
        </p:txBody>
      </p:sp>
      <p:sp>
        <p:nvSpPr>
          <p:cNvPr id="127" name="Oval 126"/>
          <p:cNvSpPr/>
          <p:nvPr/>
        </p:nvSpPr>
        <p:spPr bwMode="auto">
          <a:xfrm>
            <a:off x="10744226" y="15965389"/>
            <a:ext cx="475952" cy="476071"/>
          </a:xfrm>
          <a:prstGeom prst="ellipse">
            <a:avLst/>
          </a:prstGeom>
          <a:solidFill>
            <a:srgbClr val="FFC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t>2</a:t>
            </a:r>
            <a:endParaRPr kumimoji="0" lang="en-US" sz="1600" b="1" i="0" u="none" strike="noStrike" cap="none" normalizeH="0" baseline="0" dirty="0" smtClean="0">
              <a:ln>
                <a:noFill/>
              </a:ln>
              <a:solidFill>
                <a:schemeClr val="tx1"/>
              </a:solidFill>
              <a:effectLst/>
              <a:latin typeface="Verdana" pitchFamily="34" charset="0"/>
            </a:endParaRPr>
          </a:p>
        </p:txBody>
      </p:sp>
      <p:sp>
        <p:nvSpPr>
          <p:cNvPr id="128" name="Oval 127"/>
          <p:cNvSpPr/>
          <p:nvPr/>
        </p:nvSpPr>
        <p:spPr bwMode="auto">
          <a:xfrm>
            <a:off x="12788305" y="16358380"/>
            <a:ext cx="475952" cy="476071"/>
          </a:xfrm>
          <a:prstGeom prst="ellipse">
            <a:avLst/>
          </a:prstGeom>
          <a:solidFill>
            <a:srgbClr val="FFC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t>3</a:t>
            </a:r>
            <a:endParaRPr kumimoji="0" lang="en-US" sz="1600" b="1" i="0" u="none" strike="noStrike" cap="none" normalizeH="0" baseline="0" dirty="0" smtClean="0">
              <a:ln>
                <a:noFill/>
              </a:ln>
              <a:solidFill>
                <a:schemeClr val="tx1"/>
              </a:solidFill>
              <a:effectLst/>
              <a:latin typeface="Verdana" pitchFamily="34" charset="0"/>
            </a:endParaRPr>
          </a:p>
        </p:txBody>
      </p:sp>
      <p:sp>
        <p:nvSpPr>
          <p:cNvPr id="178" name="Oval 177"/>
          <p:cNvSpPr/>
          <p:nvPr/>
        </p:nvSpPr>
        <p:spPr bwMode="auto">
          <a:xfrm>
            <a:off x="6521335" y="16316979"/>
            <a:ext cx="475952" cy="476071"/>
          </a:xfrm>
          <a:prstGeom prst="ellipse">
            <a:avLst/>
          </a:prstGeom>
          <a:solidFill>
            <a:srgbClr val="FFC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t>3</a:t>
            </a:r>
            <a:endParaRPr kumimoji="0" lang="en-US" sz="1600" b="1" i="0" u="none" strike="noStrike" cap="none" normalizeH="0" baseline="0" dirty="0" smtClean="0">
              <a:ln>
                <a:noFill/>
              </a:ln>
              <a:solidFill>
                <a:schemeClr val="tx1"/>
              </a:solidFill>
              <a:effectLst/>
              <a:latin typeface="Verdana" pitchFamily="34" charset="0"/>
            </a:endParaRPr>
          </a:p>
        </p:txBody>
      </p:sp>
      <p:sp>
        <p:nvSpPr>
          <p:cNvPr id="182" name="Down Arrow 181"/>
          <p:cNvSpPr/>
          <p:nvPr/>
        </p:nvSpPr>
        <p:spPr bwMode="auto">
          <a:xfrm>
            <a:off x="18867923" y="14784242"/>
            <a:ext cx="2159129" cy="1122508"/>
          </a:xfrm>
          <a:prstGeom prst="downArrow">
            <a:avLst>
              <a:gd name="adj1" fmla="val 50000"/>
              <a:gd name="adj2" fmla="val 43211"/>
            </a:avLst>
          </a:prstGeom>
          <a:solidFill>
            <a:schemeClr val="accent2">
              <a:lumMod val="7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Verdana" pitchFamily="34" charset="0"/>
            </a:endParaRPr>
          </a:p>
        </p:txBody>
      </p:sp>
      <p:sp>
        <p:nvSpPr>
          <p:cNvPr id="122" name="Left Brace 121"/>
          <p:cNvSpPr/>
          <p:nvPr/>
        </p:nvSpPr>
        <p:spPr bwMode="auto">
          <a:xfrm>
            <a:off x="4310294" y="17068800"/>
            <a:ext cx="396950" cy="1706374"/>
          </a:xfrm>
          <a:prstGeom prst="leftBrace">
            <a:avLst>
              <a:gd name="adj1" fmla="val 80378"/>
              <a:gd name="adj2"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Verdana" pitchFamily="34" charset="0"/>
            </a:endParaRPr>
          </a:p>
        </p:txBody>
      </p:sp>
      <p:sp>
        <p:nvSpPr>
          <p:cNvPr id="202" name="TextBox 201"/>
          <p:cNvSpPr txBox="1"/>
          <p:nvPr/>
        </p:nvSpPr>
        <p:spPr>
          <a:xfrm>
            <a:off x="19581296" y="14867012"/>
            <a:ext cx="1926153" cy="369332"/>
          </a:xfrm>
          <a:prstGeom prst="rect">
            <a:avLst/>
          </a:prstGeom>
          <a:solidFill>
            <a:schemeClr val="bg1"/>
          </a:solidFill>
          <a:ln>
            <a:solidFill>
              <a:schemeClr val="tx1"/>
            </a:solidFill>
          </a:ln>
        </p:spPr>
        <p:txBody>
          <a:bodyPr wrap="square" rtlCol="0">
            <a:spAutoFit/>
          </a:bodyPr>
          <a:lstStyle/>
          <a:p>
            <a:r>
              <a:rPr lang="en-US" sz="1800" dirty="0" smtClean="0"/>
              <a:t>Results.html</a:t>
            </a:r>
            <a:endParaRPr lang="en-US" sz="1800" dirty="0"/>
          </a:p>
        </p:txBody>
      </p:sp>
      <p:cxnSp>
        <p:nvCxnSpPr>
          <p:cNvPr id="203" name="Elbow Connector 202"/>
          <p:cNvCxnSpPr>
            <a:stCxn id="342" idx="4"/>
            <a:endCxn id="1026" idx="1"/>
          </p:cNvCxnSpPr>
          <p:nvPr/>
        </p:nvCxnSpPr>
        <p:spPr bwMode="auto">
          <a:xfrm rot="16200000" flipH="1">
            <a:off x="14424944" y="11706782"/>
            <a:ext cx="492361" cy="2511988"/>
          </a:xfrm>
          <a:prstGeom prst="bentConnector2">
            <a:avLst/>
          </a:prstGeom>
          <a:noFill/>
          <a:ln w="31750" cap="flat" cmpd="sng" algn="ctr">
            <a:solidFill>
              <a:schemeClr val="tx1"/>
            </a:solidFill>
            <a:prstDash val="solid"/>
            <a:round/>
            <a:headEnd type="none" w="med" len="med"/>
            <a:tailEnd type="triangle" w="lg" len="lg"/>
          </a:ln>
          <a:effectLst/>
        </p:spPr>
      </p:cxnSp>
      <p:cxnSp>
        <p:nvCxnSpPr>
          <p:cNvPr id="206" name="Elbow Connector 205"/>
          <p:cNvCxnSpPr>
            <a:stCxn id="339" idx="0"/>
            <a:endCxn id="1026" idx="1"/>
          </p:cNvCxnSpPr>
          <p:nvPr/>
        </p:nvCxnSpPr>
        <p:spPr bwMode="auto">
          <a:xfrm rot="5400000" flipH="1" flipV="1">
            <a:off x="14451834" y="12165389"/>
            <a:ext cx="431716" cy="2518852"/>
          </a:xfrm>
          <a:prstGeom prst="bentConnector2">
            <a:avLst/>
          </a:prstGeom>
          <a:noFill/>
          <a:ln w="31750" cap="flat" cmpd="sng" algn="ctr">
            <a:solidFill>
              <a:schemeClr val="tx1"/>
            </a:solidFill>
            <a:prstDash val="solid"/>
            <a:round/>
            <a:headEnd type="none" w="med" len="med"/>
            <a:tailEnd type="triangle" w="lg" len="lg"/>
          </a:ln>
          <a:effectLst/>
        </p:spPr>
      </p:cxnSp>
      <p:cxnSp>
        <p:nvCxnSpPr>
          <p:cNvPr id="1029" name="Elbow Connector 1028"/>
          <p:cNvCxnSpPr>
            <a:stCxn id="291" idx="0"/>
            <a:endCxn id="295" idx="4"/>
          </p:cNvCxnSpPr>
          <p:nvPr/>
        </p:nvCxnSpPr>
        <p:spPr bwMode="auto">
          <a:xfrm rot="5400000" flipH="1" flipV="1">
            <a:off x="5897653" y="12773746"/>
            <a:ext cx="895502" cy="1047750"/>
          </a:xfrm>
          <a:prstGeom prst="bentConnector3">
            <a:avLst/>
          </a:prstGeom>
          <a:noFill/>
          <a:ln w="31750" cap="flat" cmpd="sng" algn="ctr">
            <a:solidFill>
              <a:schemeClr val="tx1"/>
            </a:solidFill>
            <a:prstDash val="solid"/>
            <a:round/>
            <a:headEnd type="none" w="med" len="med"/>
            <a:tailEnd type="none" w="med" len="med"/>
          </a:ln>
          <a:effectLst/>
        </p:spPr>
      </p:cxnSp>
      <p:cxnSp>
        <p:nvCxnSpPr>
          <p:cNvPr id="211" name="Elbow Connector 210"/>
          <p:cNvCxnSpPr>
            <a:stCxn id="337" idx="4"/>
            <a:endCxn id="293" idx="0"/>
          </p:cNvCxnSpPr>
          <p:nvPr/>
        </p:nvCxnSpPr>
        <p:spPr bwMode="auto">
          <a:xfrm rot="16200000" flipH="1">
            <a:off x="6440578" y="12230821"/>
            <a:ext cx="876452" cy="2114550"/>
          </a:xfrm>
          <a:prstGeom prst="bentConnector3">
            <a:avLst>
              <a:gd name="adj1" fmla="val 52174"/>
            </a:avLst>
          </a:prstGeom>
          <a:noFill/>
          <a:ln w="31750" cap="flat" cmpd="sng" algn="ctr">
            <a:solidFill>
              <a:schemeClr val="tx1"/>
            </a:solidFill>
            <a:prstDash val="solid"/>
            <a:round/>
            <a:headEnd type="none" w="med" len="med"/>
            <a:tailEnd type="none" w="med" len="med"/>
          </a:ln>
          <a:effectLst/>
        </p:spPr>
      </p:cxnSp>
      <p:cxnSp>
        <p:nvCxnSpPr>
          <p:cNvPr id="215" name="Elbow Connector 214"/>
          <p:cNvCxnSpPr>
            <a:stCxn id="292" idx="0"/>
            <a:endCxn id="296" idx="4"/>
          </p:cNvCxnSpPr>
          <p:nvPr/>
        </p:nvCxnSpPr>
        <p:spPr bwMode="auto">
          <a:xfrm rot="5400000" flipH="1" flipV="1">
            <a:off x="6945403" y="12754696"/>
            <a:ext cx="914552" cy="1066800"/>
          </a:xfrm>
          <a:prstGeom prst="bentConnector3">
            <a:avLst>
              <a:gd name="adj1" fmla="val 47917"/>
            </a:avLst>
          </a:prstGeom>
          <a:noFill/>
          <a:ln w="31750" cap="flat" cmpd="sng" algn="ctr">
            <a:solidFill>
              <a:schemeClr val="tx1"/>
            </a:solidFill>
            <a:prstDash val="solid"/>
            <a:round/>
            <a:headEnd type="none" w="med" len="med"/>
            <a:tailEnd type="none" w="med" len="med"/>
          </a:ln>
          <a:effectLst/>
        </p:spPr>
      </p:cxnSp>
      <p:sp>
        <p:nvSpPr>
          <p:cNvPr id="220" name="TextBox 219"/>
          <p:cNvSpPr txBox="1"/>
          <p:nvPr/>
        </p:nvSpPr>
        <p:spPr>
          <a:xfrm>
            <a:off x="16184399" y="2278645"/>
            <a:ext cx="3022917" cy="461665"/>
          </a:xfrm>
          <a:prstGeom prst="rect">
            <a:avLst/>
          </a:prstGeom>
          <a:noFill/>
        </p:spPr>
        <p:txBody>
          <a:bodyPr wrap="square" rtlCol="0">
            <a:spAutoFit/>
          </a:bodyPr>
          <a:lstStyle/>
          <a:p>
            <a:r>
              <a:rPr lang="en-US" sz="2400" dirty="0" smtClean="0"/>
              <a:t>Paulo </a:t>
            </a:r>
            <a:r>
              <a:rPr lang="en-US" sz="2400" dirty="0" err="1" smtClean="0"/>
              <a:t>Pinheiro</a:t>
            </a:r>
            <a:endParaRPr lang="en-US" sz="2400" dirty="0"/>
          </a:p>
        </p:txBody>
      </p:sp>
      <p:sp>
        <p:nvSpPr>
          <p:cNvPr id="221" name="Text Box 619"/>
          <p:cNvSpPr txBox="1">
            <a:spLocks noChangeArrowheads="1"/>
          </p:cNvSpPr>
          <p:nvPr/>
        </p:nvSpPr>
        <p:spPr bwMode="auto">
          <a:xfrm>
            <a:off x="14541145" y="2886284"/>
            <a:ext cx="5831728" cy="619942"/>
          </a:xfrm>
          <a:prstGeom prst="rect">
            <a:avLst/>
          </a:prstGeom>
          <a:noFill/>
          <a:ln w="12700" algn="ctr">
            <a:noFill/>
            <a:miter lim="800000"/>
            <a:headEnd/>
            <a:tailEnd/>
          </a:ln>
          <a:effectLst/>
        </p:spPr>
        <p:txBody>
          <a:bodyPr wrap="square" lIns="65306" tIns="32653" rIns="65306" bIns="32653">
            <a:spAutoFit/>
          </a:bodyPr>
          <a:lstStyle/>
          <a:p>
            <a:pPr algn="ctr">
              <a:defRPr/>
            </a:pPr>
            <a:r>
              <a:rPr lang="en-US" sz="1800" dirty="0" smtClean="0">
                <a:latin typeface="Arial" pitchFamily="34" charset="0"/>
                <a:cs typeface="Arial" pitchFamily="34" charset="0"/>
              </a:rPr>
              <a:t>Pacific Northwest National Laboratories</a:t>
            </a:r>
          </a:p>
          <a:p>
            <a:pPr algn="ctr">
              <a:defRPr/>
            </a:pPr>
            <a:r>
              <a:rPr lang="en-US" sz="1800" dirty="0">
                <a:latin typeface="Arial" pitchFamily="34" charset="0"/>
                <a:cs typeface="Arial" pitchFamily="34" charset="0"/>
              </a:rPr>
              <a:t>Paulo.PinheiroDaSilva@pnnl.gov</a:t>
            </a:r>
            <a:endParaRPr lang="en-US" sz="1800" dirty="0" smtClean="0">
              <a:latin typeface="Arial" pitchFamily="34" charset="0"/>
              <a:cs typeface="Arial" pitchFamily="34" charset="0"/>
            </a:endParaRPr>
          </a:p>
        </p:txBody>
      </p:sp>
      <p:pic>
        <p:nvPicPr>
          <p:cNvPr id="224" name="Picture 8" descr="http://iw.cs.utep.edu/ELSeWebServices/output/coverage-08743364702634029.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84502" y="17434132"/>
            <a:ext cx="1586547" cy="798116"/>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25"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084502" y="18419541"/>
            <a:ext cx="1595778" cy="79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0" name="Down Arrow 229"/>
          <p:cNvSpPr/>
          <p:nvPr/>
        </p:nvSpPr>
        <p:spPr bwMode="auto">
          <a:xfrm>
            <a:off x="19080079" y="19318878"/>
            <a:ext cx="1847851" cy="1101486"/>
          </a:xfrm>
          <a:prstGeom prst="downArrow">
            <a:avLst>
              <a:gd name="adj1" fmla="val 50000"/>
              <a:gd name="adj2" fmla="val 43211"/>
            </a:avLst>
          </a:prstGeom>
          <a:solidFill>
            <a:schemeClr val="accent2">
              <a:lumMod val="7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Verdana" pitchFamily="34" charset="0"/>
            </a:endParaRPr>
          </a:p>
        </p:txBody>
      </p:sp>
      <p:sp>
        <p:nvSpPr>
          <p:cNvPr id="231" name="TextBox 230"/>
          <p:cNvSpPr txBox="1"/>
          <p:nvPr/>
        </p:nvSpPr>
        <p:spPr>
          <a:xfrm>
            <a:off x="16865166" y="19513266"/>
            <a:ext cx="3380836" cy="369332"/>
          </a:xfrm>
          <a:prstGeom prst="rect">
            <a:avLst/>
          </a:prstGeom>
          <a:solidFill>
            <a:schemeClr val="bg1"/>
          </a:solidFill>
          <a:ln>
            <a:solidFill>
              <a:schemeClr val="tx1"/>
            </a:solidFill>
          </a:ln>
        </p:spPr>
        <p:txBody>
          <a:bodyPr wrap="square" rtlCol="0">
            <a:spAutoFit/>
          </a:bodyPr>
          <a:lstStyle/>
          <a:p>
            <a:r>
              <a:rPr lang="en-US" sz="1800" dirty="0" smtClean="0"/>
              <a:t>Results + Provenance</a:t>
            </a:r>
            <a:endParaRPr lang="en-US" sz="1800" dirty="0"/>
          </a:p>
        </p:txBody>
      </p:sp>
      <p:pic>
        <p:nvPicPr>
          <p:cNvPr id="62" name="Picture 8" descr="http://iw.cs.utep.edu/ELSeWebServices/output/coverage-08743364702634029.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73776" y="12215166"/>
            <a:ext cx="2283326" cy="2283326"/>
          </a:xfrm>
          <a:prstGeom prst="rect">
            <a:avLst/>
          </a:prstGeom>
          <a:noFill/>
          <a:effectLst>
            <a:outerShdw blurRad="50800" dist="38100" dir="2700000" sx="103000" sy="103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39" name="Rounded Rectangle 238"/>
          <p:cNvSpPr/>
          <p:nvPr/>
        </p:nvSpPr>
        <p:spPr bwMode="auto">
          <a:xfrm>
            <a:off x="18877649" y="15949606"/>
            <a:ext cx="1955031" cy="562630"/>
          </a:xfrm>
          <a:prstGeom prst="roundRect">
            <a:avLst>
              <a:gd name="adj" fmla="val 50000"/>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err="1" smtClean="0"/>
              <a:t>Prov</a:t>
            </a:r>
            <a:r>
              <a:rPr lang="en-US" sz="2000" dirty="0" smtClean="0"/>
              <a:t> Gen.</a:t>
            </a:r>
            <a:endParaRPr kumimoji="0" lang="en-US" sz="1800" b="1" i="0" u="none" strike="noStrike" cap="none" normalizeH="0" baseline="0" dirty="0" smtClean="0">
              <a:ln>
                <a:noFill/>
              </a:ln>
              <a:solidFill>
                <a:schemeClr val="tx1"/>
              </a:solidFill>
              <a:effectLst/>
            </a:endParaRPr>
          </a:p>
        </p:txBody>
      </p:sp>
      <p:cxnSp>
        <p:nvCxnSpPr>
          <p:cNvPr id="240" name="Straight Arrow Connector 239"/>
          <p:cNvCxnSpPr>
            <a:stCxn id="239" idx="2"/>
            <a:endCxn id="228" idx="0"/>
          </p:cNvCxnSpPr>
          <p:nvPr/>
        </p:nvCxnSpPr>
        <p:spPr bwMode="auto">
          <a:xfrm flipH="1">
            <a:off x="19851605" y="16512236"/>
            <a:ext cx="3560" cy="738997"/>
          </a:xfrm>
          <a:prstGeom prst="straightConnector1">
            <a:avLst/>
          </a:prstGeom>
          <a:noFill/>
          <a:ln w="31750" cap="flat" cmpd="sng" algn="ctr">
            <a:solidFill>
              <a:schemeClr val="tx1"/>
            </a:solidFill>
            <a:prstDash val="solid"/>
            <a:round/>
            <a:headEnd type="none" w="med" len="med"/>
            <a:tailEnd type="triangle" w="lg" len="lg"/>
          </a:ln>
          <a:effectLst/>
        </p:spPr>
      </p:cxnSp>
      <p:sp>
        <p:nvSpPr>
          <p:cNvPr id="243" name="Oval 242"/>
          <p:cNvSpPr/>
          <p:nvPr/>
        </p:nvSpPr>
        <p:spPr bwMode="auto">
          <a:xfrm>
            <a:off x="20593455" y="15992885"/>
            <a:ext cx="475952" cy="476071"/>
          </a:xfrm>
          <a:prstGeom prst="ellipse">
            <a:avLst/>
          </a:prstGeom>
          <a:solidFill>
            <a:srgbClr val="FFC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t>5</a:t>
            </a:r>
            <a:endParaRPr kumimoji="0" lang="en-US" sz="1600" b="1" i="0" u="none" strike="noStrike" cap="none" normalizeH="0" baseline="0" dirty="0" smtClean="0">
              <a:ln>
                <a:noFill/>
              </a:ln>
              <a:solidFill>
                <a:schemeClr val="tx1"/>
              </a:solidFill>
              <a:effectLst/>
              <a:latin typeface="Verdana" pitchFamily="34" charset="0"/>
            </a:endParaRPr>
          </a:p>
        </p:txBody>
      </p:sp>
      <p:sp>
        <p:nvSpPr>
          <p:cNvPr id="250" name="Rounded Rectangle 249"/>
          <p:cNvSpPr/>
          <p:nvPr/>
        </p:nvSpPr>
        <p:spPr bwMode="auto">
          <a:xfrm>
            <a:off x="15698379" y="20089668"/>
            <a:ext cx="2547200" cy="43279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dirty="0" smtClean="0"/>
              <a:t>If-Then-Else Analysis</a:t>
            </a:r>
            <a:endParaRPr kumimoji="0" lang="en-US" sz="1200" b="1" i="0" u="none" strike="noStrike" cap="none" normalizeH="0" baseline="0" dirty="0" smtClean="0">
              <a:ln>
                <a:noFill/>
              </a:ln>
              <a:solidFill>
                <a:schemeClr val="tx1"/>
              </a:solidFill>
              <a:effectLst/>
            </a:endParaRPr>
          </a:p>
        </p:txBody>
      </p:sp>
      <p:sp>
        <p:nvSpPr>
          <p:cNvPr id="251" name="Rounded Rectangle 250"/>
          <p:cNvSpPr/>
          <p:nvPr/>
        </p:nvSpPr>
        <p:spPr bwMode="auto">
          <a:xfrm>
            <a:off x="15286488" y="20768316"/>
            <a:ext cx="3087363" cy="43279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dirty="0" smtClean="0"/>
              <a:t>Mental Model Refinement</a:t>
            </a:r>
            <a:endParaRPr kumimoji="0" lang="en-US" sz="1200" b="1" i="0" u="none" strike="noStrike" cap="none" normalizeH="0" baseline="0" dirty="0" smtClean="0">
              <a:ln>
                <a:noFill/>
              </a:ln>
              <a:solidFill>
                <a:schemeClr val="tx1"/>
              </a:solidFill>
              <a:effectLst/>
            </a:endParaRPr>
          </a:p>
        </p:txBody>
      </p:sp>
      <p:sp>
        <p:nvSpPr>
          <p:cNvPr id="252" name="Rounded Rectangle 251"/>
          <p:cNvSpPr/>
          <p:nvPr/>
        </p:nvSpPr>
        <p:spPr bwMode="auto">
          <a:xfrm>
            <a:off x="14092222" y="21481560"/>
            <a:ext cx="4304693" cy="43279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dirty="0"/>
              <a:t>E</a:t>
            </a:r>
            <a:r>
              <a:rPr lang="en-US" sz="1400" dirty="0" smtClean="0"/>
              <a:t>xperiment Specification </a:t>
            </a:r>
            <a:r>
              <a:rPr lang="en-US" sz="1400" dirty="0"/>
              <a:t>M</a:t>
            </a:r>
            <a:r>
              <a:rPr lang="en-US" sz="1400" dirty="0" smtClean="0"/>
              <a:t>odification</a:t>
            </a:r>
            <a:endParaRPr kumimoji="0" lang="en-US" sz="1200" b="1" i="0" u="none" strike="noStrike" cap="none" normalizeH="0" baseline="0" dirty="0" smtClean="0">
              <a:ln>
                <a:noFill/>
              </a:ln>
              <a:solidFill>
                <a:schemeClr val="tx1"/>
              </a:solidFill>
              <a:effectLst/>
            </a:endParaRPr>
          </a:p>
        </p:txBody>
      </p:sp>
      <p:cxnSp>
        <p:nvCxnSpPr>
          <p:cNvPr id="1052" name="Elbow Connector 1051"/>
          <p:cNvCxnSpPr>
            <a:stCxn id="250" idx="1"/>
            <a:endCxn id="251" idx="1"/>
          </p:cNvCxnSpPr>
          <p:nvPr/>
        </p:nvCxnSpPr>
        <p:spPr bwMode="auto">
          <a:xfrm rot="10800000" flipV="1">
            <a:off x="15286489" y="20306064"/>
            <a:ext cx="411891" cy="678648"/>
          </a:xfrm>
          <a:prstGeom prst="bentConnector3">
            <a:avLst>
              <a:gd name="adj1" fmla="val 155500"/>
            </a:avLst>
          </a:prstGeom>
          <a:noFill/>
          <a:ln w="12700" cap="flat" cmpd="sng" algn="ctr">
            <a:solidFill>
              <a:schemeClr val="tx1"/>
            </a:solidFill>
            <a:prstDash val="solid"/>
            <a:round/>
            <a:headEnd type="none" w="med" len="med"/>
            <a:tailEnd type="arrow"/>
          </a:ln>
          <a:effectLst/>
        </p:spPr>
      </p:cxnSp>
      <p:cxnSp>
        <p:nvCxnSpPr>
          <p:cNvPr id="255" name="Elbow Connector 254"/>
          <p:cNvCxnSpPr>
            <a:stCxn id="251" idx="3"/>
          </p:cNvCxnSpPr>
          <p:nvPr/>
        </p:nvCxnSpPr>
        <p:spPr bwMode="auto">
          <a:xfrm>
            <a:off x="18373851" y="20984712"/>
            <a:ext cx="23064" cy="713244"/>
          </a:xfrm>
          <a:prstGeom prst="bentConnector3">
            <a:avLst>
              <a:gd name="adj1" fmla="val 1091155"/>
            </a:avLst>
          </a:prstGeom>
          <a:noFill/>
          <a:ln w="12700" cap="flat" cmpd="sng" algn="ctr">
            <a:solidFill>
              <a:schemeClr val="tx1"/>
            </a:solidFill>
            <a:prstDash val="solid"/>
            <a:round/>
            <a:headEnd type="none" w="med" len="med"/>
            <a:tailEnd type="arrow"/>
          </a:ln>
          <a:effectLst/>
        </p:spPr>
      </p:cxnSp>
      <p:sp>
        <p:nvSpPr>
          <p:cNvPr id="232" name="Rounded Rectangle 231"/>
          <p:cNvSpPr/>
          <p:nvPr/>
        </p:nvSpPr>
        <p:spPr bwMode="auto">
          <a:xfrm>
            <a:off x="11697597" y="18823000"/>
            <a:ext cx="2539268" cy="562630"/>
          </a:xfrm>
          <a:prstGeom prst="roundRect">
            <a:avLst>
              <a:gd name="adj" fmla="val 50000"/>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dirty="0" smtClean="0"/>
              <a:t>specs2SPARQL</a:t>
            </a:r>
            <a:endParaRPr kumimoji="0" lang="en-US" sz="1800" b="1" i="0" u="none" strike="noStrike" cap="none" normalizeH="0" baseline="0" dirty="0" smtClean="0">
              <a:ln>
                <a:noFill/>
              </a:ln>
              <a:solidFill>
                <a:schemeClr val="tx1"/>
              </a:solidFill>
              <a:effectLst/>
            </a:endParaRPr>
          </a:p>
        </p:txBody>
      </p:sp>
      <p:sp>
        <p:nvSpPr>
          <p:cNvPr id="236" name="Oval 235"/>
          <p:cNvSpPr/>
          <p:nvPr/>
        </p:nvSpPr>
        <p:spPr bwMode="auto">
          <a:xfrm>
            <a:off x="14002185" y="18870661"/>
            <a:ext cx="475952" cy="476071"/>
          </a:xfrm>
          <a:prstGeom prst="ellipse">
            <a:avLst/>
          </a:prstGeom>
          <a:solidFill>
            <a:srgbClr val="FFC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t>4</a:t>
            </a:r>
            <a:endParaRPr kumimoji="0" lang="en-US" sz="1600" b="1" i="0" u="none" strike="noStrike" cap="none" normalizeH="0" baseline="0" dirty="0" smtClean="0">
              <a:ln>
                <a:noFill/>
              </a:ln>
              <a:solidFill>
                <a:schemeClr val="tx1"/>
              </a:solidFill>
              <a:effectLst/>
              <a:latin typeface="Verdana" pitchFamily="34" charset="0"/>
            </a:endParaRPr>
          </a:p>
        </p:txBody>
      </p:sp>
      <p:sp>
        <p:nvSpPr>
          <p:cNvPr id="544" name="Down Arrow 543"/>
          <p:cNvSpPr/>
          <p:nvPr/>
        </p:nvSpPr>
        <p:spPr bwMode="auto">
          <a:xfrm rot="10800000">
            <a:off x="13027200" y="19393688"/>
            <a:ext cx="1559582" cy="1039356"/>
          </a:xfrm>
          <a:prstGeom prst="downArrow">
            <a:avLst>
              <a:gd name="adj1" fmla="val 50000"/>
              <a:gd name="adj2" fmla="val 44052"/>
            </a:avLst>
          </a:prstGeom>
          <a:solidFill>
            <a:schemeClr val="accent2">
              <a:lumMod val="7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Verdana" pitchFamily="34" charset="0"/>
            </a:endParaRPr>
          </a:p>
        </p:txBody>
      </p:sp>
      <p:cxnSp>
        <p:nvCxnSpPr>
          <p:cNvPr id="233" name="Elbow Connector 232"/>
          <p:cNvCxnSpPr>
            <a:stCxn id="232" idx="1"/>
            <a:endCxn id="514" idx="2"/>
          </p:cNvCxnSpPr>
          <p:nvPr/>
        </p:nvCxnSpPr>
        <p:spPr bwMode="auto">
          <a:xfrm rot="10800000">
            <a:off x="2902907" y="18220701"/>
            <a:ext cx="8794691" cy="883615"/>
          </a:xfrm>
          <a:prstGeom prst="bentConnector2">
            <a:avLst/>
          </a:prstGeom>
          <a:noFill/>
          <a:ln w="31750" cap="flat" cmpd="sng" algn="ctr">
            <a:solidFill>
              <a:schemeClr val="tx1"/>
            </a:solidFill>
            <a:prstDash val="solid"/>
            <a:round/>
            <a:headEnd type="none" w="med" len="med"/>
            <a:tailEnd type="triangle" w="lg" len="lg"/>
          </a:ln>
          <a:effectLst/>
        </p:spPr>
      </p:cxnSp>
      <p:sp>
        <p:nvSpPr>
          <p:cNvPr id="177" name="TextBox 176"/>
          <p:cNvSpPr txBox="1"/>
          <p:nvPr/>
        </p:nvSpPr>
        <p:spPr>
          <a:xfrm>
            <a:off x="10835640" y="19924528"/>
            <a:ext cx="3017520" cy="369332"/>
          </a:xfrm>
          <a:prstGeom prst="rect">
            <a:avLst/>
          </a:prstGeom>
          <a:solidFill>
            <a:schemeClr val="bg1"/>
          </a:solidFill>
          <a:ln>
            <a:solidFill>
              <a:schemeClr val="tx1"/>
            </a:solidFill>
          </a:ln>
        </p:spPr>
        <p:txBody>
          <a:bodyPr wrap="square" rtlCol="0">
            <a:spAutoFit/>
          </a:bodyPr>
          <a:lstStyle/>
          <a:p>
            <a:r>
              <a:rPr lang="en-US" sz="1800" dirty="0" smtClean="0"/>
              <a:t>experiment-</a:t>
            </a:r>
            <a:r>
              <a:rPr lang="en-US" sz="1800" dirty="0" err="1" smtClean="0"/>
              <a:t>specs.rdf</a:t>
            </a:r>
            <a:endParaRPr lang="en-US" sz="1800" dirty="0"/>
          </a:p>
        </p:txBody>
      </p:sp>
      <p:graphicFrame>
        <p:nvGraphicFramePr>
          <p:cNvPr id="2058" name="Diagram 2057"/>
          <p:cNvGraphicFramePr/>
          <p:nvPr>
            <p:extLst>
              <p:ext uri="{D42A27DB-BD31-4B8C-83A1-F6EECF244321}">
                <p14:modId xmlns:p14="http://schemas.microsoft.com/office/powerpoint/2010/main" val="2762808575"/>
              </p:ext>
            </p:extLst>
          </p:nvPr>
        </p:nvGraphicFramePr>
        <p:xfrm>
          <a:off x="1744784" y="19579871"/>
          <a:ext cx="8645117" cy="198766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060" name="TextBox 2059"/>
          <p:cNvSpPr txBox="1"/>
          <p:nvPr/>
        </p:nvSpPr>
        <p:spPr>
          <a:xfrm>
            <a:off x="2186312" y="21303234"/>
            <a:ext cx="1699888" cy="338554"/>
          </a:xfrm>
          <a:prstGeom prst="rect">
            <a:avLst/>
          </a:prstGeom>
          <a:noFill/>
        </p:spPr>
        <p:txBody>
          <a:bodyPr wrap="square" rtlCol="0">
            <a:spAutoFit/>
          </a:bodyPr>
          <a:lstStyle/>
          <a:p>
            <a:r>
              <a:rPr lang="en-US" sz="1600" dirty="0" smtClean="0"/>
              <a:t>Spring 2013</a:t>
            </a:r>
            <a:endParaRPr lang="en-US" sz="1600" dirty="0"/>
          </a:p>
        </p:txBody>
      </p:sp>
      <p:sp>
        <p:nvSpPr>
          <p:cNvPr id="331" name="TextBox 330"/>
          <p:cNvSpPr txBox="1"/>
          <p:nvPr/>
        </p:nvSpPr>
        <p:spPr>
          <a:xfrm>
            <a:off x="4864197" y="21322290"/>
            <a:ext cx="2079217" cy="338554"/>
          </a:xfrm>
          <a:prstGeom prst="rect">
            <a:avLst/>
          </a:prstGeom>
          <a:noFill/>
        </p:spPr>
        <p:txBody>
          <a:bodyPr wrap="square" rtlCol="0">
            <a:spAutoFit/>
          </a:bodyPr>
          <a:lstStyle/>
          <a:p>
            <a:r>
              <a:rPr lang="en-US" sz="1600" dirty="0" smtClean="0"/>
              <a:t>Summer 2013</a:t>
            </a:r>
            <a:endParaRPr lang="en-US" sz="1600" dirty="0"/>
          </a:p>
        </p:txBody>
      </p:sp>
      <p:sp>
        <p:nvSpPr>
          <p:cNvPr id="332" name="TextBox 331"/>
          <p:cNvSpPr txBox="1"/>
          <p:nvPr/>
        </p:nvSpPr>
        <p:spPr>
          <a:xfrm>
            <a:off x="8026037" y="21341334"/>
            <a:ext cx="1604940" cy="338554"/>
          </a:xfrm>
          <a:prstGeom prst="rect">
            <a:avLst/>
          </a:prstGeom>
          <a:noFill/>
        </p:spPr>
        <p:txBody>
          <a:bodyPr wrap="square" rtlCol="0">
            <a:spAutoFit/>
          </a:bodyPr>
          <a:lstStyle/>
          <a:p>
            <a:r>
              <a:rPr lang="en-US" sz="1600" dirty="0" smtClean="0"/>
              <a:t>Fall 2013</a:t>
            </a:r>
            <a:endParaRPr lang="en-US" sz="1600" dirty="0"/>
          </a:p>
        </p:txBody>
      </p:sp>
      <p:sp>
        <p:nvSpPr>
          <p:cNvPr id="333" name="Text Box 325"/>
          <p:cNvSpPr txBox="1">
            <a:spLocks noChangeArrowheads="1"/>
          </p:cNvSpPr>
          <p:nvPr/>
        </p:nvSpPr>
        <p:spPr bwMode="auto">
          <a:xfrm>
            <a:off x="1003638" y="22732374"/>
            <a:ext cx="9767793" cy="2339102"/>
          </a:xfrm>
          <a:prstGeom prst="rect">
            <a:avLst/>
          </a:prstGeom>
          <a:noFill/>
          <a:ln w="9525">
            <a:solidFill>
              <a:srgbClr val="003399"/>
            </a:solidFill>
            <a:miter lim="800000"/>
            <a:headEnd/>
            <a:tailEnd/>
          </a:ln>
          <a:effectLst/>
        </p:spPr>
        <p:txBody>
          <a:bodyPr wrap="square" lIns="91440" tIns="91440" rIns="91440" bIns="91440">
            <a:spAutoFit/>
          </a:bodyPr>
          <a:lstStyle/>
          <a:p>
            <a:pPr marL="342900" indent="-342900">
              <a:buFont typeface="Arial" pitchFamily="34" charset="0"/>
              <a:buChar char="•"/>
            </a:pPr>
            <a:r>
              <a:rPr lang="en-US" sz="2000" dirty="0" smtClean="0"/>
              <a:t>OGC WCS Ontology:</a:t>
            </a:r>
            <a:r>
              <a:rPr lang="en-US" sz="2000" b="0" dirty="0" smtClean="0"/>
              <a:t> http</a:t>
            </a:r>
            <a:r>
              <a:rPr lang="en-US" sz="2000" b="0" dirty="0"/>
              <a:t>://</a:t>
            </a:r>
            <a:r>
              <a:rPr lang="en-US" sz="2000" b="0" dirty="0" smtClean="0"/>
              <a:t>wsmls.googlecode.com/svn/trunk/application/OGC/WCS/0.1/WCS.html</a:t>
            </a:r>
          </a:p>
          <a:p>
            <a:pPr marL="342900" indent="-342900">
              <a:buFont typeface="Arial" pitchFamily="34" charset="0"/>
              <a:buChar char="•"/>
            </a:pPr>
            <a:r>
              <a:rPr lang="en-US" sz="2000" dirty="0" err="1" smtClean="0"/>
              <a:t>Prov</a:t>
            </a:r>
            <a:r>
              <a:rPr lang="en-US" sz="2000" dirty="0" smtClean="0"/>
              <a:t> Ontology</a:t>
            </a:r>
            <a:r>
              <a:rPr lang="en-US" sz="2000" b="0" dirty="0"/>
              <a:t>: http://www.w3.org/TR/prov-o/</a:t>
            </a:r>
            <a:endParaRPr lang="en-US" sz="2000" b="0" dirty="0" smtClean="0"/>
          </a:p>
          <a:p>
            <a:pPr marL="342900" indent="-342900">
              <a:buFont typeface="Arial" pitchFamily="34" charset="0"/>
              <a:buChar char="•"/>
            </a:pPr>
            <a:r>
              <a:rPr lang="en-US" sz="2000" dirty="0"/>
              <a:t>SADI Services: </a:t>
            </a:r>
            <a:r>
              <a:rPr lang="en-US" sz="2000" b="0" dirty="0"/>
              <a:t>http://sadiframework.org/content/getting-involved/what-is-a-sadi-service</a:t>
            </a:r>
            <a:r>
              <a:rPr lang="en-US" sz="2000" b="0" dirty="0" smtClean="0"/>
              <a:t>/</a:t>
            </a:r>
            <a:endParaRPr lang="en-US" sz="2000" b="0" dirty="0"/>
          </a:p>
          <a:p>
            <a:pPr marL="342900" indent="-342900">
              <a:buFont typeface="Arial" pitchFamily="34" charset="0"/>
              <a:buChar char="•"/>
            </a:pPr>
            <a:r>
              <a:rPr lang="en-US" sz="2000" dirty="0" smtClean="0"/>
              <a:t>SHARE </a:t>
            </a:r>
            <a:r>
              <a:rPr lang="en-US" sz="2000" dirty="0"/>
              <a:t>Service Orchestrator: </a:t>
            </a:r>
            <a:r>
              <a:rPr lang="en-US" sz="2000" b="0" dirty="0"/>
              <a:t>http://biordf.net/cardioSHARE</a:t>
            </a:r>
            <a:r>
              <a:rPr lang="en-US" sz="2000" b="0" dirty="0" smtClean="0"/>
              <a:t>/</a:t>
            </a:r>
          </a:p>
        </p:txBody>
      </p:sp>
      <p:sp>
        <p:nvSpPr>
          <p:cNvPr id="334" name="TextBox 333"/>
          <p:cNvSpPr txBox="1"/>
          <p:nvPr/>
        </p:nvSpPr>
        <p:spPr>
          <a:xfrm>
            <a:off x="1013638" y="22174200"/>
            <a:ext cx="9757796" cy="584775"/>
          </a:xfrm>
          <a:prstGeom prst="rect">
            <a:avLst/>
          </a:prstGeom>
          <a:solidFill>
            <a:srgbClr val="0070C0"/>
          </a:solidFill>
        </p:spPr>
        <p:txBody>
          <a:bodyPr wrap="square" rtlCol="0">
            <a:spAutoFit/>
          </a:bodyPr>
          <a:lstStyle/>
          <a:p>
            <a:r>
              <a:rPr lang="en-US" sz="3200" dirty="0" smtClean="0">
                <a:solidFill>
                  <a:schemeClr val="bg1"/>
                </a:solidFill>
              </a:rPr>
              <a:t>Third Party Technologies</a:t>
            </a:r>
            <a:endParaRPr lang="en-US" sz="3200" dirty="0">
              <a:solidFill>
                <a:schemeClr val="bg1"/>
              </a:solidFill>
            </a:endParaRPr>
          </a:p>
        </p:txBody>
      </p:sp>
      <p:sp>
        <p:nvSpPr>
          <p:cNvPr id="343" name="Text Box 325"/>
          <p:cNvSpPr txBox="1">
            <a:spLocks noChangeArrowheads="1"/>
          </p:cNvSpPr>
          <p:nvPr/>
        </p:nvSpPr>
        <p:spPr bwMode="auto">
          <a:xfrm>
            <a:off x="11059558" y="27197575"/>
            <a:ext cx="9767793" cy="3877985"/>
          </a:xfrm>
          <a:prstGeom prst="rect">
            <a:avLst/>
          </a:prstGeom>
          <a:noFill/>
          <a:ln w="9525">
            <a:solidFill>
              <a:srgbClr val="003399"/>
            </a:solidFill>
            <a:miter lim="800000"/>
            <a:headEnd/>
            <a:tailEnd/>
          </a:ln>
          <a:effectLst/>
        </p:spPr>
        <p:txBody>
          <a:bodyPr wrap="square" lIns="91440" tIns="91440" rIns="91440" bIns="91440">
            <a:spAutoFit/>
          </a:bodyPr>
          <a:lstStyle/>
          <a:p>
            <a:r>
              <a:rPr lang="en-US" sz="2000" b="0" dirty="0" smtClean="0"/>
              <a:t>EDAC hosts a variety of data including discrete categorical data and continuous measurement data. Since </a:t>
            </a:r>
            <a:r>
              <a:rPr lang="en-US" sz="2000" b="0" dirty="0" err="1" smtClean="0"/>
              <a:t>LifeMapper</a:t>
            </a:r>
            <a:r>
              <a:rPr lang="en-US" sz="2000" b="0" dirty="0" smtClean="0"/>
              <a:t> can only ingest the latter, our SADI services must have the knowledge needed to discern between the two data types, and not allow the creation of layer sets that include non-compliant data.</a:t>
            </a:r>
          </a:p>
          <a:p>
            <a:endParaRPr lang="en-US" sz="2000" b="0" dirty="0"/>
          </a:p>
          <a:p>
            <a:r>
              <a:rPr lang="en-US" sz="2000" b="0" dirty="0" smtClean="0"/>
              <a:t>Additionally, data from EDAC cannot be directly piped into </a:t>
            </a:r>
            <a:r>
              <a:rPr lang="en-US" sz="2000" b="0" dirty="0" err="1" smtClean="0"/>
              <a:t>LifeMapper</a:t>
            </a:r>
            <a:r>
              <a:rPr lang="en-US" sz="2000" b="0" dirty="0" smtClean="0"/>
              <a:t> because the WCS responses from EDAC are enveloped in multi-part MIME messages which </a:t>
            </a:r>
            <a:r>
              <a:rPr lang="en-US" sz="2000" b="0" dirty="0" err="1" smtClean="0"/>
              <a:t>LifeMapper</a:t>
            </a:r>
            <a:r>
              <a:rPr lang="en-US" sz="2000" b="0" dirty="0" smtClean="0"/>
              <a:t> cannot process. Therefore, in addition to transforming data into common projections and common resolutions, our system must also extract the TIFF payloads from these multi-part messages.</a:t>
            </a:r>
            <a:endParaRPr lang="en-US" sz="2000" b="0" dirty="0"/>
          </a:p>
        </p:txBody>
      </p:sp>
      <p:sp>
        <p:nvSpPr>
          <p:cNvPr id="349" name="TextBox 348"/>
          <p:cNvSpPr txBox="1"/>
          <p:nvPr/>
        </p:nvSpPr>
        <p:spPr>
          <a:xfrm>
            <a:off x="11069558" y="26639401"/>
            <a:ext cx="9757796" cy="584775"/>
          </a:xfrm>
          <a:prstGeom prst="rect">
            <a:avLst/>
          </a:prstGeom>
          <a:solidFill>
            <a:srgbClr val="0070C0"/>
          </a:solidFill>
        </p:spPr>
        <p:txBody>
          <a:bodyPr wrap="square" rtlCol="0">
            <a:spAutoFit/>
          </a:bodyPr>
          <a:lstStyle/>
          <a:p>
            <a:r>
              <a:rPr lang="en-US" sz="3200" dirty="0" smtClean="0">
                <a:solidFill>
                  <a:schemeClr val="bg1"/>
                </a:solidFill>
              </a:rPr>
              <a:t>Requirement Implications</a:t>
            </a:r>
            <a:endParaRPr lang="en-US" sz="3200" dirty="0">
              <a:solidFill>
                <a:schemeClr val="bg1"/>
              </a:solidFill>
            </a:endParaRPr>
          </a:p>
        </p:txBody>
      </p:sp>
      <p:sp>
        <p:nvSpPr>
          <p:cNvPr id="350" name="Text Box 325"/>
          <p:cNvSpPr txBox="1">
            <a:spLocks noChangeArrowheads="1"/>
          </p:cNvSpPr>
          <p:nvPr/>
        </p:nvSpPr>
        <p:spPr bwMode="auto">
          <a:xfrm>
            <a:off x="972118" y="26004062"/>
            <a:ext cx="9767793" cy="2339102"/>
          </a:xfrm>
          <a:prstGeom prst="rect">
            <a:avLst/>
          </a:prstGeom>
          <a:noFill/>
          <a:ln w="9525">
            <a:solidFill>
              <a:srgbClr val="003399"/>
            </a:solidFill>
            <a:miter lim="800000"/>
            <a:headEnd/>
            <a:tailEnd/>
          </a:ln>
          <a:effectLst/>
        </p:spPr>
        <p:txBody>
          <a:bodyPr wrap="square" lIns="91440" tIns="91440" rIns="91440" bIns="91440">
            <a:spAutoFit/>
          </a:bodyPr>
          <a:lstStyle/>
          <a:p>
            <a:r>
              <a:rPr lang="en-US" sz="2000" b="0" dirty="0" smtClean="0"/>
              <a:t>During Fall 2012, we tested manually piping data from EDAC WSC service responses into </a:t>
            </a:r>
            <a:r>
              <a:rPr lang="en-US" sz="2000" b="0" dirty="0" err="1" smtClean="0"/>
              <a:t>LifeMapper</a:t>
            </a:r>
            <a:r>
              <a:rPr lang="en-US" sz="2000" b="0" dirty="0" smtClean="0"/>
              <a:t>, which revealed a set of hidden </a:t>
            </a:r>
            <a:r>
              <a:rPr lang="en-US" sz="2000" b="0" dirty="0" err="1" smtClean="0"/>
              <a:t>LifeMapper</a:t>
            </a:r>
            <a:r>
              <a:rPr lang="en-US" sz="2000" b="0" dirty="0" smtClean="0"/>
              <a:t> data assumptions:</a:t>
            </a:r>
            <a:endParaRPr lang="en-US" sz="2000" b="0" dirty="0"/>
          </a:p>
          <a:p>
            <a:endParaRPr lang="en-US" sz="2000" b="0" dirty="0" smtClean="0"/>
          </a:p>
          <a:p>
            <a:pPr marL="342900" indent="-342900">
              <a:buFont typeface="Arial" pitchFamily="34" charset="0"/>
              <a:buChar char="•"/>
            </a:pPr>
            <a:r>
              <a:rPr lang="en-US" sz="2000" dirty="0" smtClean="0"/>
              <a:t>Data Continuity</a:t>
            </a:r>
          </a:p>
          <a:p>
            <a:pPr marL="342900" indent="-342900">
              <a:buFont typeface="Arial" pitchFamily="34" charset="0"/>
              <a:buChar char="•"/>
            </a:pPr>
            <a:r>
              <a:rPr lang="en-US" sz="2000" dirty="0" smtClean="0"/>
              <a:t>Single Banded Data</a:t>
            </a:r>
          </a:p>
          <a:p>
            <a:pPr marL="342900" indent="-342900">
              <a:buFont typeface="Arial" pitchFamily="34" charset="0"/>
              <a:buChar char="•"/>
            </a:pPr>
            <a:r>
              <a:rPr lang="en-US" sz="2000" dirty="0" smtClean="0"/>
              <a:t>Non-WCS Response Compliance</a:t>
            </a:r>
          </a:p>
        </p:txBody>
      </p:sp>
      <p:sp>
        <p:nvSpPr>
          <p:cNvPr id="351" name="TextBox 350"/>
          <p:cNvSpPr txBox="1"/>
          <p:nvPr/>
        </p:nvSpPr>
        <p:spPr>
          <a:xfrm>
            <a:off x="982118" y="25445888"/>
            <a:ext cx="9757796" cy="584775"/>
          </a:xfrm>
          <a:prstGeom prst="rect">
            <a:avLst/>
          </a:prstGeom>
          <a:solidFill>
            <a:srgbClr val="0070C0"/>
          </a:solidFill>
        </p:spPr>
        <p:txBody>
          <a:bodyPr wrap="square" rtlCol="0">
            <a:spAutoFit/>
          </a:bodyPr>
          <a:lstStyle/>
          <a:p>
            <a:r>
              <a:rPr lang="en-US" sz="3200" dirty="0" err="1" smtClean="0">
                <a:solidFill>
                  <a:schemeClr val="bg1"/>
                </a:solidFill>
              </a:rPr>
              <a:t>LifeMapper</a:t>
            </a:r>
            <a:r>
              <a:rPr lang="en-US" sz="3200" dirty="0" smtClean="0">
                <a:solidFill>
                  <a:schemeClr val="bg1"/>
                </a:solidFill>
              </a:rPr>
              <a:t> Requirements</a:t>
            </a:r>
            <a:endParaRPr lang="en-US" sz="3200" dirty="0">
              <a:solidFill>
                <a:schemeClr val="bg1"/>
              </a:solidFill>
            </a:endParaRPr>
          </a:p>
        </p:txBody>
      </p:sp>
      <p:sp>
        <p:nvSpPr>
          <p:cNvPr id="352" name="Text Box 325"/>
          <p:cNvSpPr txBox="1">
            <a:spLocks noChangeArrowheads="1"/>
          </p:cNvSpPr>
          <p:nvPr/>
        </p:nvSpPr>
        <p:spPr bwMode="auto">
          <a:xfrm>
            <a:off x="11007734" y="22705773"/>
            <a:ext cx="9767793" cy="3570208"/>
          </a:xfrm>
          <a:prstGeom prst="rect">
            <a:avLst/>
          </a:prstGeom>
          <a:noFill/>
          <a:ln w="9525">
            <a:solidFill>
              <a:srgbClr val="003399"/>
            </a:solidFill>
            <a:miter lim="800000"/>
            <a:headEnd/>
            <a:tailEnd/>
          </a:ln>
          <a:effectLst/>
        </p:spPr>
        <p:txBody>
          <a:bodyPr wrap="square" lIns="91440" tIns="91440" rIns="91440" bIns="91440">
            <a:spAutoFit/>
          </a:bodyPr>
          <a:lstStyle/>
          <a:p>
            <a:r>
              <a:rPr lang="en-US" sz="2000" dirty="0" smtClean="0"/>
              <a:t>Associated with scenario layers:</a:t>
            </a:r>
          </a:p>
          <a:p>
            <a:pPr marL="342900" indent="-342900">
              <a:buFont typeface="Arial" pitchFamily="34" charset="0"/>
              <a:buChar char="•"/>
            </a:pPr>
            <a:r>
              <a:rPr lang="en-US" sz="2000" b="0" dirty="0" smtClean="0"/>
              <a:t>Transforming scenario layers into common projection</a:t>
            </a:r>
          </a:p>
          <a:p>
            <a:pPr marL="342900" indent="-342900">
              <a:buFont typeface="Arial" pitchFamily="34" charset="0"/>
              <a:buChar char="•"/>
            </a:pPr>
            <a:r>
              <a:rPr lang="en-US" sz="2000" b="0" dirty="0" smtClean="0"/>
              <a:t>Adjusting resolution of scenario layers to some common base resolution</a:t>
            </a:r>
          </a:p>
          <a:p>
            <a:pPr marL="342900" indent="-342900">
              <a:buFont typeface="Arial" pitchFamily="34" charset="0"/>
              <a:buChar char="•"/>
            </a:pPr>
            <a:r>
              <a:rPr lang="en-US" sz="2000" b="0" dirty="0" smtClean="0"/>
              <a:t>Ensuring that scenario layers have common spatial and temporal coverage</a:t>
            </a:r>
          </a:p>
          <a:p>
            <a:endParaRPr lang="en-US" sz="2000" b="0" dirty="0"/>
          </a:p>
          <a:p>
            <a:r>
              <a:rPr lang="en-US" sz="2000" dirty="0" smtClean="0"/>
              <a:t>Associated with Experiment Specifications:</a:t>
            </a:r>
          </a:p>
          <a:p>
            <a:pPr marL="342900" indent="-342900">
              <a:buFont typeface="Arial" pitchFamily="34" charset="0"/>
              <a:buChar char="•"/>
            </a:pPr>
            <a:r>
              <a:rPr lang="en-US" sz="2000" b="0" dirty="0" smtClean="0"/>
              <a:t>Developing an interface that allows users to specify experiments</a:t>
            </a:r>
          </a:p>
          <a:p>
            <a:pPr marL="342900" indent="-342900">
              <a:buFont typeface="Arial" pitchFamily="34" charset="0"/>
              <a:buChar char="•"/>
            </a:pPr>
            <a:r>
              <a:rPr lang="en-US" sz="2000" b="0" dirty="0" smtClean="0"/>
              <a:t>Translating experiment specifications into equivalent SPARQL queries that can be used by the SHARE client to orchestrate pipelines that perform experiment</a:t>
            </a:r>
          </a:p>
        </p:txBody>
      </p:sp>
      <p:sp>
        <p:nvSpPr>
          <p:cNvPr id="353" name="TextBox 352"/>
          <p:cNvSpPr txBox="1"/>
          <p:nvPr/>
        </p:nvSpPr>
        <p:spPr>
          <a:xfrm>
            <a:off x="11017734" y="22147599"/>
            <a:ext cx="9757796" cy="584775"/>
          </a:xfrm>
          <a:prstGeom prst="rect">
            <a:avLst/>
          </a:prstGeom>
          <a:solidFill>
            <a:srgbClr val="0070C0"/>
          </a:solidFill>
        </p:spPr>
        <p:txBody>
          <a:bodyPr wrap="square" rtlCol="0">
            <a:spAutoFit/>
          </a:bodyPr>
          <a:lstStyle/>
          <a:p>
            <a:r>
              <a:rPr lang="en-US" sz="3200" dirty="0" smtClean="0">
                <a:solidFill>
                  <a:schemeClr val="bg1"/>
                </a:solidFill>
              </a:rPr>
              <a:t>Challenges</a:t>
            </a:r>
            <a:endParaRPr lang="en-US" sz="3200" dirty="0">
              <a:solidFill>
                <a:schemeClr val="bg1"/>
              </a:solidFill>
            </a:endParaRPr>
          </a:p>
        </p:txBody>
      </p:sp>
      <p:sp>
        <p:nvSpPr>
          <p:cNvPr id="2066" name="Rectangle 2065"/>
          <p:cNvSpPr/>
          <p:nvPr/>
        </p:nvSpPr>
        <p:spPr>
          <a:xfrm>
            <a:off x="952648" y="28644888"/>
            <a:ext cx="9787263" cy="1631216"/>
          </a:xfrm>
          <a:prstGeom prst="rect">
            <a:avLst/>
          </a:prstGeom>
        </p:spPr>
        <p:txBody>
          <a:bodyPr wrap="square">
            <a:spAutoFit/>
          </a:bodyPr>
          <a:lstStyle/>
          <a:p>
            <a:r>
              <a:rPr lang="en-US" sz="2000" dirty="0"/>
              <a:t>The material is based upon work supported by </a:t>
            </a:r>
            <a:r>
              <a:rPr lang="en-US" sz="2000" dirty="0" smtClean="0"/>
              <a:t>award Numbers:</a:t>
            </a:r>
            <a:endParaRPr lang="en-US" sz="2000" dirty="0" smtClean="0"/>
          </a:p>
          <a:p>
            <a:pPr marL="342900" indent="-342900">
              <a:buFont typeface="Arial" pitchFamily="34" charset="0"/>
              <a:buChar char="•"/>
            </a:pPr>
            <a:r>
              <a:rPr lang="en-US" sz="2000" dirty="0" smtClean="0"/>
              <a:t>HRD-0734825 </a:t>
            </a:r>
            <a:r>
              <a:rPr lang="en-US" sz="2000" dirty="0" smtClean="0"/>
              <a:t>(Cyber-</a:t>
            </a:r>
            <a:r>
              <a:rPr lang="en-US" sz="2000" dirty="0" err="1" smtClean="0"/>
              <a:t>ShARE</a:t>
            </a:r>
            <a:r>
              <a:rPr lang="en-US" sz="2000" dirty="0" smtClean="0"/>
              <a:t>)</a:t>
            </a:r>
          </a:p>
          <a:p>
            <a:pPr marL="342900" indent="-342900">
              <a:buFont typeface="Arial" pitchFamily="34" charset="0"/>
              <a:buChar char="•"/>
            </a:pPr>
            <a:r>
              <a:rPr lang="en-US" sz="2000" dirty="0" smtClean="0"/>
              <a:t>HRD-1242122 (Cyber-</a:t>
            </a:r>
            <a:r>
              <a:rPr lang="en-US" sz="2000" dirty="0" err="1" smtClean="0"/>
              <a:t>ShARE</a:t>
            </a:r>
            <a:r>
              <a:rPr lang="en-US" sz="2000" dirty="0" smtClean="0"/>
              <a:t>)</a:t>
            </a:r>
          </a:p>
          <a:p>
            <a:pPr marL="342900" indent="-342900">
              <a:buFont typeface="Arial" pitchFamily="34" charset="0"/>
              <a:buChar char="•"/>
            </a:pPr>
            <a:r>
              <a:rPr lang="en-US" sz="2000" dirty="0"/>
              <a:t>NASA ACCESS-11-0018: Earth, Life, and Semantic Web (</a:t>
            </a:r>
            <a:r>
              <a:rPr lang="en-US" sz="2000" dirty="0" err="1"/>
              <a:t>ELSeWeb</a:t>
            </a:r>
            <a:r>
              <a:rPr lang="en-US" sz="2000" dirty="0"/>
              <a:t>)</a:t>
            </a:r>
          </a:p>
        </p:txBody>
      </p:sp>
      <p:pic>
        <p:nvPicPr>
          <p:cNvPr id="2068" name="Picture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080039" y="31418458"/>
            <a:ext cx="1264724" cy="979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9" name="Picture 15" descr="http://www.lifemapper.org/images/lifemapperlogo2small.gif"/>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7120343" y="31266059"/>
            <a:ext cx="1384924" cy="1401217"/>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04088" y="31418458"/>
            <a:ext cx="101917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0" name="TextBox 139"/>
          <p:cNvSpPr txBox="1"/>
          <p:nvPr/>
        </p:nvSpPr>
        <p:spPr>
          <a:xfrm>
            <a:off x="11488292" y="13165144"/>
            <a:ext cx="1025134" cy="370678"/>
          </a:xfrm>
          <a:prstGeom prst="rect">
            <a:avLst/>
          </a:prstGeom>
          <a:solidFill>
            <a:schemeClr val="bg1"/>
          </a:solidFill>
          <a:ln>
            <a:solidFill>
              <a:schemeClr val="tx1"/>
            </a:solidFill>
          </a:ln>
        </p:spPr>
        <p:txBody>
          <a:bodyPr wrap="square" rtlCol="0">
            <a:spAutoFit/>
          </a:bodyPr>
          <a:lstStyle/>
          <a:p>
            <a:r>
              <a:rPr lang="en-US" sz="1800" dirty="0" smtClean="0"/>
              <a:t>Goal 2</a:t>
            </a:r>
            <a:endParaRPr lang="en-US" sz="1800" dirty="0"/>
          </a:p>
        </p:txBody>
      </p:sp>
      <p:sp>
        <p:nvSpPr>
          <p:cNvPr id="141" name="TextBox 140"/>
          <p:cNvSpPr txBox="1"/>
          <p:nvPr/>
        </p:nvSpPr>
        <p:spPr>
          <a:xfrm>
            <a:off x="7964577" y="17188379"/>
            <a:ext cx="1025134" cy="370678"/>
          </a:xfrm>
          <a:prstGeom prst="rect">
            <a:avLst/>
          </a:prstGeom>
          <a:solidFill>
            <a:schemeClr val="bg1"/>
          </a:solidFill>
          <a:ln>
            <a:solidFill>
              <a:schemeClr val="tx1"/>
            </a:solidFill>
          </a:ln>
        </p:spPr>
        <p:txBody>
          <a:bodyPr wrap="square" rtlCol="0">
            <a:spAutoFit/>
          </a:bodyPr>
          <a:lstStyle/>
          <a:p>
            <a:r>
              <a:rPr lang="en-US" sz="1800" dirty="0" smtClean="0"/>
              <a:t>Goal 1</a:t>
            </a:r>
            <a:endParaRPr lang="en-US" sz="1800" dirty="0"/>
          </a:p>
        </p:txBody>
      </p:sp>
      <p:sp>
        <p:nvSpPr>
          <p:cNvPr id="143" name="Rectangle 142"/>
          <p:cNvSpPr/>
          <p:nvPr/>
        </p:nvSpPr>
        <p:spPr>
          <a:xfrm>
            <a:off x="704998" y="30340338"/>
            <a:ext cx="10191899" cy="1015663"/>
          </a:xfrm>
          <a:prstGeom prst="rect">
            <a:avLst/>
          </a:prstGeom>
        </p:spPr>
        <p:txBody>
          <a:bodyPr wrap="square">
            <a:spAutoFit/>
          </a:bodyPr>
          <a:lstStyle/>
          <a:p>
            <a:r>
              <a:rPr lang="en-US" sz="2000" b="0" dirty="0"/>
              <a:t>Any opinions, findings, and conclusions or recommendations expressed in this material are those of the author(s) and do not necessarily reflect the views of the National Aeronautics and Space Administration</a:t>
            </a:r>
            <a:endParaRPr lang="en-US" sz="20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54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54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9900"/>
    </a:hlink>
    <a:folHlink>
      <a:srgbClr val="008000"/>
    </a:folHlink>
  </a:clrScheme>
</a:themeOverride>
</file>

<file path=docProps/app.xml><?xml version="1.0" encoding="utf-8"?>
<Properties xmlns="http://schemas.openxmlformats.org/officeDocument/2006/extended-properties" xmlns:vt="http://schemas.openxmlformats.org/officeDocument/2006/docPropsVTypes">
  <TotalTime>13287</TotalTime>
  <Words>713</Words>
  <Application>Microsoft Office PowerPoint</Application>
  <PresentationFormat>Custom</PresentationFormat>
  <Paragraphs>134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SDSC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altintas</dc:creator>
  <cp:lastModifiedBy>Nicholas</cp:lastModifiedBy>
  <cp:revision>871</cp:revision>
  <cp:lastPrinted>2006-04-18T03:07:23Z</cp:lastPrinted>
  <dcterms:created xsi:type="dcterms:W3CDTF">2003-10-08T20:39:21Z</dcterms:created>
  <dcterms:modified xsi:type="dcterms:W3CDTF">2012-12-11T17:40:06Z</dcterms:modified>
</cp:coreProperties>
</file>