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51C5-7F87-4E01-A67A-06FBD005017F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488C0-704F-4B77-BBA4-E06AD331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4FE1-3CB3-450F-A0E0-0FC724B8C09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828800" y="3733800"/>
            <a:ext cx="1776263" cy="1104498"/>
            <a:chOff x="312837" y="2362199"/>
            <a:chExt cx="1776263" cy="1104498"/>
          </a:xfrm>
        </p:grpSpPr>
        <p:sp>
          <p:nvSpPr>
            <p:cNvPr id="37" name="Rounded Rectangle 36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Earth Science Data Provider</a:t>
              </a:r>
              <a:endParaRPr lang="en-US" sz="14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47800" y="4191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724400" y="3733800"/>
            <a:ext cx="1776263" cy="1166818"/>
            <a:chOff x="3244899" y="2331039"/>
            <a:chExt cx="1776263" cy="1166818"/>
          </a:xfrm>
        </p:grpSpPr>
        <p:sp>
          <p:nvSpPr>
            <p:cNvPr id="40" name="Rounded Rectangle 39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 Computational Experiments</a:t>
              </a:r>
              <a:endParaRPr lang="en-US" sz="1400" b="1" kern="1200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3657600" y="4191000"/>
            <a:ext cx="9906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33800" y="396240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6553200" y="4191000"/>
            <a:ext cx="9144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91400" y="40386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Many</a:t>
            </a:r>
          </a:p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pic>
        <p:nvPicPr>
          <p:cNvPr id="46" name="Picture 45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00200"/>
            <a:ext cx="3284589" cy="1206340"/>
          </a:xfrm>
          <a:prstGeom prst="rect">
            <a:avLst/>
          </a:prstGeom>
        </p:spPr>
      </p:pic>
      <p:pic>
        <p:nvPicPr>
          <p:cNvPr id="47" name="Picture 46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3284589" cy="1206340"/>
          </a:xfrm>
          <a:prstGeom prst="rect">
            <a:avLst/>
          </a:prstGeom>
        </p:spPr>
      </p:pic>
      <p:pic>
        <p:nvPicPr>
          <p:cNvPr id="48" name="Picture 47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905000"/>
            <a:ext cx="3284589" cy="1206340"/>
          </a:xfrm>
          <a:prstGeom prst="rect">
            <a:avLst/>
          </a:prstGeom>
        </p:spPr>
      </p:pic>
      <p:pic>
        <p:nvPicPr>
          <p:cNvPr id="49" name="Picture 48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2057400"/>
            <a:ext cx="3284589" cy="1206340"/>
          </a:xfrm>
          <a:prstGeom prst="rect">
            <a:avLst/>
          </a:prstGeom>
        </p:spPr>
      </p:pic>
      <p:pic>
        <p:nvPicPr>
          <p:cNvPr id="50" name="Picture 49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209800"/>
            <a:ext cx="3284589" cy="1206340"/>
          </a:xfrm>
          <a:prstGeom prst="rect">
            <a:avLst/>
          </a:prstGeom>
        </p:spPr>
      </p:pic>
      <p:pic>
        <p:nvPicPr>
          <p:cNvPr id="51" name="Picture 50" descr="space11-1024x409.png"/>
          <p:cNvPicPr>
            <a:picLocks noChangeAspect="1"/>
          </p:cNvPicPr>
          <p:nvPr/>
        </p:nvPicPr>
        <p:blipFill>
          <a:blip r:embed="rId3" cstate="print"/>
          <a:srcRect l="61667" t="10432" b="10285"/>
          <a:stretch>
            <a:fillRect/>
          </a:stretch>
        </p:blipFill>
        <p:spPr>
          <a:xfrm rot="20067495">
            <a:off x="1066800" y="1066800"/>
            <a:ext cx="2213811" cy="1828800"/>
          </a:xfrm>
          <a:prstGeom prst="rect">
            <a:avLst/>
          </a:prstGeom>
        </p:spPr>
      </p:pic>
      <p:pic>
        <p:nvPicPr>
          <p:cNvPr id="52" name="Picture 51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1447800"/>
            <a:ext cx="2806700" cy="1981200"/>
          </a:xfrm>
          <a:prstGeom prst="rect">
            <a:avLst/>
          </a:prstGeom>
        </p:spPr>
      </p:pic>
      <p:sp>
        <p:nvSpPr>
          <p:cNvPr id="55" name="Rounded Rectangle 4"/>
          <p:cNvSpPr/>
          <p:nvPr/>
        </p:nvSpPr>
        <p:spPr>
          <a:xfrm>
            <a:off x="4972659" y="5432518"/>
            <a:ext cx="1303111" cy="717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/>
              <a:t>IPCC climate change &amp; Others</a:t>
            </a:r>
            <a:endParaRPr lang="en-US" sz="1400" b="1" kern="1200" dirty="0" smtClean="0"/>
          </a:p>
        </p:txBody>
      </p:sp>
      <p:sp>
        <p:nvSpPr>
          <p:cNvPr id="56" name="Right Arrow 55"/>
          <p:cNvSpPr/>
          <p:nvPr/>
        </p:nvSpPr>
        <p:spPr>
          <a:xfrm rot="16200000">
            <a:off x="5410200" y="50292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6200" y="228600"/>
            <a:ext cx="455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/>
              <a:t>How to automate manual process?</a:t>
            </a:r>
          </a:p>
          <a:p>
            <a:r>
              <a:rPr lang="en-US" sz="1400" dirty="0" smtClean="0"/>
              <a:t>How to keep track of data sources and analysis paths?</a:t>
            </a:r>
          </a:p>
          <a:p>
            <a:r>
              <a:rPr lang="en-US" sz="1400" dirty="0" smtClean="0"/>
              <a:t>How to understand voluminous datasets used &amp; generated?</a:t>
            </a:r>
            <a:endParaRPr lang="en-US" sz="1400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304800" y="3886200"/>
            <a:ext cx="1066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NASA &amp; others</a:t>
            </a:r>
            <a:endParaRPr lang="en-US" sz="1400" b="1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5105400" y="5410200"/>
            <a:ext cx="1066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IPCC &amp; others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05400" y="3352800"/>
            <a:ext cx="1143000" cy="381000"/>
          </a:xfrm>
          <a:prstGeom prst="rect">
            <a:avLst/>
          </a:prstGeom>
          <a:solidFill>
            <a:schemeClr val="accent6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352800"/>
            <a:ext cx="1143000" cy="381000"/>
          </a:xfrm>
          <a:prstGeom prst="rect">
            <a:avLst/>
          </a:prstGeom>
          <a:solidFill>
            <a:schemeClr val="accent6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806158" y="5097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9624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906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9547" y="228600"/>
            <a:ext cx="44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/>
              <a:t>How to automate manual process?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Semantic technologies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keep track of data sources and analysis paths?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understand voluminous datasets generated?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22860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478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Semantic Service</a:t>
            </a:r>
            <a:r>
              <a:rPr lang="en-US" b="1" dirty="0"/>
              <a:t> </a:t>
            </a:r>
            <a:r>
              <a:rPr lang="en-US" b="1" dirty="0" smtClean="0"/>
              <a:t>Orchestration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91200" y="2747674"/>
            <a:ext cx="1776263" cy="1981200"/>
            <a:chOff x="1904993" y="-3"/>
            <a:chExt cx="1776263" cy="757762"/>
          </a:xfrm>
        </p:grpSpPr>
        <p:sp>
          <p:nvSpPr>
            <p:cNvPr id="17" name="Rounded Rectangle 16"/>
            <p:cNvSpPr/>
            <p:nvPr/>
          </p:nvSpPr>
          <p:spPr>
            <a:xfrm>
              <a:off x="1904993" y="-3"/>
              <a:ext cx="1776263" cy="757762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927187" y="22191"/>
              <a:ext cx="1731875" cy="713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Automated Discovery &amp; Integration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(SADI) Services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annotation of Service inputs and outputs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Service “wrappers”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271674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4271674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cxnSp>
        <p:nvCxnSpPr>
          <p:cNvPr id="3" name="Straight Arrow Connector 2"/>
          <p:cNvCxnSpPr>
            <a:stCxn id="17" idx="1"/>
            <a:endCxn id="33" idx="3"/>
          </p:cNvCxnSpPr>
          <p:nvPr/>
        </p:nvCxnSpPr>
        <p:spPr>
          <a:xfrm flipH="1">
            <a:off x="5105400" y="3738274"/>
            <a:ext cx="685800" cy="228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>
            <a:off x="1143000" y="3276600"/>
            <a:ext cx="3962400" cy="3048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1295400"/>
            <a:ext cx="179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729958" y="2049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962400" y="4296106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90600" y="4296106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514600" y="27432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5800" y="4829506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4829506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grpSp>
        <p:nvGrpSpPr>
          <p:cNvPr id="30" name="Group 16"/>
          <p:cNvGrpSpPr/>
          <p:nvPr/>
        </p:nvGrpSpPr>
        <p:grpSpPr>
          <a:xfrm>
            <a:off x="7620000" y="2057400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38" name="Rounded Rectangle 37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WebProbe</a:t>
              </a:r>
              <a:endParaRPr lang="en-US" sz="1400" b="1" kern="1200" dirty="0" smtClean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85800" y="3838906"/>
            <a:ext cx="17526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49" name="Right Arrow 48"/>
          <p:cNvSpPr/>
          <p:nvPr/>
        </p:nvSpPr>
        <p:spPr>
          <a:xfrm>
            <a:off x="3733800" y="3838906"/>
            <a:ext cx="16764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0" name="Right Arrow 49"/>
          <p:cNvSpPr/>
          <p:nvPr/>
        </p:nvSpPr>
        <p:spPr>
          <a:xfrm>
            <a:off x="2286000" y="3276600"/>
            <a:ext cx="1600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1" name="Right Arrow 50"/>
          <p:cNvSpPr/>
          <p:nvPr/>
        </p:nvSpPr>
        <p:spPr>
          <a:xfrm>
            <a:off x="609600" y="2209800"/>
            <a:ext cx="5029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2" name="Flowchart: Document 22"/>
          <p:cNvSpPr/>
          <p:nvPr/>
        </p:nvSpPr>
        <p:spPr>
          <a:xfrm>
            <a:off x="5715000" y="1981200"/>
            <a:ext cx="1371600" cy="137160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Overall provenance using</a:t>
            </a:r>
          </a:p>
          <a:p>
            <a:pPr algn="ctr"/>
            <a:r>
              <a:rPr lang="en-US" sz="1200" dirty="0" smtClean="0"/>
              <a:t>PROV Standard</a:t>
            </a:r>
          </a:p>
          <a:p>
            <a:pPr algn="ctr"/>
            <a:r>
              <a:rPr lang="en-US" sz="1200" dirty="0" smtClean="0"/>
              <a:t>+ Extensions in PML3</a:t>
            </a:r>
            <a:endParaRPr lang="en-US" sz="1200" dirty="0"/>
          </a:p>
        </p:txBody>
      </p:sp>
      <p:sp>
        <p:nvSpPr>
          <p:cNvPr id="53" name="Right Arrow 52"/>
          <p:cNvSpPr/>
          <p:nvPr/>
        </p:nvSpPr>
        <p:spPr>
          <a:xfrm>
            <a:off x="7162800" y="2286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934200" y="1154668"/>
            <a:ext cx="200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MOCKED UP DEMO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34102" y="0"/>
            <a:ext cx="5009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automate manual process?  Semantic technologies</a:t>
            </a:r>
          </a:p>
          <a:p>
            <a:r>
              <a:rPr lang="en-US" sz="1400" dirty="0" smtClean="0"/>
              <a:t>How to keep track of data sources and analysis paths?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Provenance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understand voluminous datasets generated?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48000" y="5934670"/>
            <a:ext cx="2839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ELSe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729958" y="2049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429000" y="391958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271737" y="391958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286000" y="27432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6937" y="4452980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4200" y="4452980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grpSp>
        <p:nvGrpSpPr>
          <p:cNvPr id="30" name="Group 16"/>
          <p:cNvGrpSpPr/>
          <p:nvPr/>
        </p:nvGrpSpPr>
        <p:grpSpPr>
          <a:xfrm>
            <a:off x="7620000" y="2057400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38" name="Rounded Rectangle 37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WebProbe</a:t>
              </a:r>
              <a:endParaRPr lang="en-US" sz="1400" b="1" kern="1200" dirty="0" smtClean="0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609600" y="2209800"/>
            <a:ext cx="5029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2" name="Flowchart: Document 22"/>
          <p:cNvSpPr/>
          <p:nvPr/>
        </p:nvSpPr>
        <p:spPr>
          <a:xfrm>
            <a:off x="5715000" y="1981200"/>
            <a:ext cx="1371600" cy="137160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Overall provenance using</a:t>
            </a:r>
          </a:p>
          <a:p>
            <a:pPr algn="ctr"/>
            <a:r>
              <a:rPr lang="en-US" sz="1200" dirty="0" smtClean="0"/>
              <a:t>PROV Standard</a:t>
            </a:r>
          </a:p>
          <a:p>
            <a:pPr algn="ctr"/>
            <a:r>
              <a:rPr lang="en-US" sz="1200" dirty="0" smtClean="0"/>
              <a:t>+ Extensions in PML3</a:t>
            </a:r>
            <a:endParaRPr lang="en-US" sz="1200" dirty="0"/>
          </a:p>
        </p:txBody>
      </p:sp>
      <p:sp>
        <p:nvSpPr>
          <p:cNvPr id="53" name="Right Arrow 52"/>
          <p:cNvSpPr/>
          <p:nvPr/>
        </p:nvSpPr>
        <p:spPr>
          <a:xfrm>
            <a:off x="7162800" y="2286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19200" y="3200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Semantic Service</a:t>
            </a:r>
            <a:r>
              <a:rPr lang="en-US" b="1" dirty="0"/>
              <a:t> </a:t>
            </a:r>
            <a:r>
              <a:rPr lang="en-US" b="1" dirty="0" smtClean="0"/>
              <a:t>Orchestration</a:t>
            </a:r>
            <a:endParaRPr lang="en-US" b="1" dirty="0"/>
          </a:p>
        </p:txBody>
      </p:sp>
      <p:sp>
        <p:nvSpPr>
          <p:cNvPr id="41" name="Left-Right Arrow 40"/>
          <p:cNvSpPr/>
          <p:nvPr/>
        </p:nvSpPr>
        <p:spPr>
          <a:xfrm>
            <a:off x="1143000" y="3505200"/>
            <a:ext cx="3657600" cy="3048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"/>
          <p:cNvSpPr/>
          <p:nvPr/>
        </p:nvSpPr>
        <p:spPr>
          <a:xfrm rot="3789444">
            <a:off x="5806158" y="51741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grpSp>
        <p:nvGrpSpPr>
          <p:cNvPr id="54" name="Group 16"/>
          <p:cNvGrpSpPr/>
          <p:nvPr/>
        </p:nvGrpSpPr>
        <p:grpSpPr>
          <a:xfrm>
            <a:off x="6934200" y="4490094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55" name="Rounded Rectangle 54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VisKo</a:t>
              </a:r>
              <a:endParaRPr lang="en-US" sz="1400" b="1" kern="1200" dirty="0" smtClean="0"/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6477000" y="4718694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16091" y="3890674"/>
            <a:ext cx="242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proposal: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Visualization</a:t>
            </a:r>
          </a:p>
          <a:p>
            <a:r>
              <a:rPr lang="en-US" sz="1400" dirty="0" smtClean="0"/>
              <a:t>Next proposal: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 Analytics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5334000" y="4380033"/>
            <a:ext cx="1143000" cy="1066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 Output</a:t>
            </a:r>
            <a:endParaRPr lang="en-US" dirty="0"/>
          </a:p>
        </p:txBody>
      </p:sp>
      <p:sp>
        <p:nvSpPr>
          <p:cNvPr id="59" name="Multidocument 58"/>
          <p:cNvSpPr/>
          <p:nvPr/>
        </p:nvSpPr>
        <p:spPr>
          <a:xfrm>
            <a:off x="838200" y="5410200"/>
            <a:ext cx="1143000" cy="1066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EDAC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Bent-Up Arrow 2"/>
          <p:cNvSpPr/>
          <p:nvPr/>
        </p:nvSpPr>
        <p:spPr>
          <a:xfrm>
            <a:off x="2057400" y="5334000"/>
            <a:ext cx="5486400" cy="533400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79445" y="0"/>
            <a:ext cx="516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automate manual process?  Semantic technologies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keep track of data sources and analysis paths? Provenance</a:t>
            </a:r>
          </a:p>
          <a:p>
            <a:r>
              <a:rPr lang="en-US" sz="1400" dirty="0" smtClean="0"/>
              <a:t>How to understand voluminous datasets generated?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 Analytics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876800" y="48006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320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Deana Pennington</dc:creator>
  <cp:lastModifiedBy>Nicholas</cp:lastModifiedBy>
  <cp:revision>54</cp:revision>
  <dcterms:created xsi:type="dcterms:W3CDTF">2013-02-28T22:38:02Z</dcterms:created>
  <dcterms:modified xsi:type="dcterms:W3CDTF">2013-04-23T05:08:32Z</dcterms:modified>
</cp:coreProperties>
</file>