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945600" cy="32918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1632661" algn="l" defTabSz="653064" rtl="0" eaLnBrk="1" latinLnBrk="0" hangingPunct="1"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1959193" algn="l" defTabSz="653064" rtl="0" eaLnBrk="1" latinLnBrk="0" hangingPunct="1"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2285726" algn="l" defTabSz="653064" rtl="0" eaLnBrk="1" latinLnBrk="0" hangingPunct="1"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2612258" algn="l" defTabSz="653064" rtl="0" eaLnBrk="1" latinLnBrk="0" hangingPunct="1">
      <a:defRPr sz="3900" b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2B2B2"/>
    <a:srgbClr val="C0C0C0"/>
    <a:srgbClr val="DDDDDD"/>
    <a:srgbClr val="808080"/>
    <a:srgbClr val="EAEAEA"/>
    <a:srgbClr val="66FFFF"/>
    <a:srgbClr val="CCECFF"/>
    <a:srgbClr val="99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1" autoAdjust="0"/>
    <p:restoredTop sz="99840" autoAdjust="0"/>
  </p:normalViewPr>
  <p:slideViewPr>
    <p:cSldViewPr snapToGrid="0">
      <p:cViewPr>
        <p:scale>
          <a:sx n="33" d="100"/>
          <a:sy n="33" d="100"/>
        </p:scale>
        <p:origin x="-3336" y="-80"/>
      </p:cViewPr>
      <p:guideLst>
        <p:guide orient="horz" pos="553"/>
        <p:guide orient="horz" pos="18431"/>
        <p:guide orient="horz" pos="19552"/>
        <p:guide orient="horz" pos="19008"/>
        <p:guide pos="6912"/>
        <p:guide pos="13543"/>
        <p:guide pos="11803"/>
      </p:guideLst>
    </p:cSldViewPr>
  </p:slideViewPr>
  <p:outlineViewPr>
    <p:cViewPr>
      <p:scale>
        <a:sx n="100" d="100"/>
        <a:sy n="100" d="100"/>
      </p:scale>
      <p:origin x="618" y="0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t" anchorCtr="0" compatLnSpc="1">
            <a:prstTxWarp prst="textNoShape">
              <a:avLst/>
            </a:prstTxWarp>
          </a:bodyPr>
          <a:lstStyle>
            <a:lvl1pPr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t" anchorCtr="0" compatLnSpc="1">
            <a:prstTxWarp prst="textNoShape">
              <a:avLst/>
            </a:prstTxWarp>
          </a:bodyPr>
          <a:lstStyle>
            <a:lvl1pPr algn="r"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0880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b" anchorCtr="0" compatLnSpc="1">
            <a:prstTxWarp prst="textNoShape">
              <a:avLst/>
            </a:prstTxWarp>
          </a:bodyPr>
          <a:lstStyle>
            <a:lvl1pPr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0880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b" anchorCtr="0" compatLnSpc="1">
            <a:prstTxWarp prst="textNoShape">
              <a:avLst/>
            </a:prstTxWarp>
          </a:bodyPr>
          <a:lstStyle>
            <a:lvl1pPr algn="r"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89BA9E4-2CDC-4ACE-A4D4-67A5FA2BC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9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t" anchorCtr="0" compatLnSpc="1">
            <a:prstTxWarp prst="textNoShape">
              <a:avLst/>
            </a:prstTxWarp>
          </a:bodyPr>
          <a:lstStyle>
            <a:lvl1pPr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t" anchorCtr="0" compatLnSpc="1">
            <a:prstTxWarp prst="textNoShape">
              <a:avLst/>
            </a:prstTxWarp>
          </a:bodyPr>
          <a:lstStyle>
            <a:lvl1pPr algn="r"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83025" y="569913"/>
            <a:ext cx="1841500" cy="2762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95675"/>
            <a:ext cx="7042150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0880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b" anchorCtr="0" compatLnSpc="1">
            <a:prstTxWarp prst="textNoShape">
              <a:avLst/>
            </a:prstTxWarp>
          </a:bodyPr>
          <a:lstStyle>
            <a:lvl1pPr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08800"/>
            <a:ext cx="415925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08" tIns="48603" rIns="97208" bIns="48603" numCol="1" anchor="b" anchorCtr="0" compatLnSpc="1">
            <a:prstTxWarp prst="textNoShape">
              <a:avLst/>
            </a:prstTxWarp>
          </a:bodyPr>
          <a:lstStyle>
            <a:lvl1pPr algn="r" defTabSz="971550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9A7C6C1-4246-48F7-80DE-821DF731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32661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B76D0-13AD-4BB6-BD29-24F8B3957AE5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83025" y="569913"/>
            <a:ext cx="1841500" cy="27622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Execution models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Graphics of different workflows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File and db access features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Actor prototyping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Execution environments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Domains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Graphical output features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sz="4000" smtClean="0">
                <a:solidFill>
                  <a:srgbClr val="800000"/>
                </a:solidFill>
                <a:latin typeface="Arial" charset="0"/>
              </a:rPr>
              <a:t> Website and installer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10226676"/>
            <a:ext cx="18653125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682" y="18653126"/>
            <a:ext cx="15362237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F660C-A538-4C87-A6BF-C853A0117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B5E8A3-B6A6-41B5-B68E-56DFE9EF4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6082" y="2925764"/>
            <a:ext cx="4663281" cy="263350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7" y="2925764"/>
            <a:ext cx="13913644" cy="263350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46C70-241B-4802-B238-E454C4932C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DA093-CC01-4556-9CC0-FE33C95761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439"/>
            <a:ext cx="18653919" cy="6537325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538"/>
            <a:ext cx="18653919" cy="7200900"/>
          </a:xfrm>
        </p:spPr>
        <p:txBody>
          <a:bodyPr anchor="b"/>
          <a:lstStyle>
            <a:lvl1pPr marL="0" indent="0">
              <a:buNone/>
              <a:defRPr sz="1400"/>
            </a:lvl1pPr>
            <a:lvl2pPr marL="326532" indent="0">
              <a:buNone/>
              <a:defRPr sz="1300"/>
            </a:lvl2pPr>
            <a:lvl3pPr marL="653064" indent="0">
              <a:buNone/>
              <a:defRPr sz="1100"/>
            </a:lvl3pPr>
            <a:lvl4pPr marL="979597" indent="0">
              <a:buNone/>
              <a:defRPr sz="1000"/>
            </a:lvl4pPr>
            <a:lvl5pPr marL="1306129" indent="0">
              <a:buNone/>
              <a:defRPr sz="1000"/>
            </a:lvl5pPr>
            <a:lvl6pPr marL="1632661" indent="0">
              <a:buNone/>
              <a:defRPr sz="1000"/>
            </a:lvl6pPr>
            <a:lvl7pPr marL="1959193" indent="0">
              <a:buNone/>
              <a:defRPr sz="1000"/>
            </a:lvl7pPr>
            <a:lvl8pPr marL="2285726" indent="0">
              <a:buNone/>
              <a:defRPr sz="1000"/>
            </a:lvl8pPr>
            <a:lvl9pPr marL="26122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1D258-BE9C-4430-91AB-CCA4BF5F0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509126"/>
            <a:ext cx="9288463" cy="19751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0900" y="9509126"/>
            <a:ext cx="9288463" cy="197516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5FF19-6406-444B-B6FB-CECEF4640E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7625"/>
            <a:ext cx="19751675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7369176"/>
            <a:ext cx="9696450" cy="307022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10439401"/>
            <a:ext cx="9696450" cy="1896586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219" y="7369176"/>
            <a:ext cx="9700419" cy="3070225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219" y="10439401"/>
            <a:ext cx="9700419" cy="18965863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8A633-D444-4511-A24F-F279F45FC1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2AB79-4619-4921-B6B9-CDF2610DF4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5EDC9-02C1-4BBE-96C8-C5ADA09802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1311276"/>
            <a:ext cx="7219950" cy="557688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7" y="1311276"/>
            <a:ext cx="12268200" cy="280939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6888163"/>
            <a:ext cx="7219950" cy="22517100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516B4-2572-4E3F-AF27-08E4B393BA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332" y="23042564"/>
            <a:ext cx="13167519" cy="2720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332" y="2941639"/>
            <a:ext cx="13167519" cy="19750087"/>
          </a:xfrm>
        </p:spPr>
        <p:txBody>
          <a:bodyPr/>
          <a:lstStyle>
            <a:lvl1pPr marL="0" indent="0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332" y="25763539"/>
            <a:ext cx="13167519" cy="3862387"/>
          </a:xfrm>
        </p:spPr>
        <p:txBody>
          <a:bodyPr/>
          <a:lstStyle>
            <a:lvl1pPr marL="0" indent="0">
              <a:buNone/>
              <a:defRPr sz="10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9BC1D-B30D-418F-A52E-B6E218F2A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2925763"/>
            <a:ext cx="18653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20" tIns="156711" rIns="313420" bIns="156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9509126"/>
            <a:ext cx="18653125" cy="197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420" tIns="156711" rIns="313420" bIns="156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7" y="29992639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20" tIns="156711" rIns="313420" bIns="156711" numCol="1" anchor="t" anchorCtr="0" compatLnSpc="1">
            <a:prstTxWarp prst="textNoShape">
              <a:avLst/>
            </a:prstTxWarp>
          </a:bodyPr>
          <a:lstStyle>
            <a:lvl1pPr>
              <a:defRPr sz="48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7763" y="29992639"/>
            <a:ext cx="69500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20" tIns="156711" rIns="313420" bIns="156711" numCol="1" anchor="t" anchorCtr="0" compatLnSpc="1">
            <a:prstTxWarp prst="textNoShape">
              <a:avLst/>
            </a:prstTxWarp>
          </a:bodyPr>
          <a:lstStyle>
            <a:lvl1pPr algn="ctr">
              <a:defRPr sz="48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7363" y="29992639"/>
            <a:ext cx="4572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13420" tIns="156711" rIns="313420" bIns="156711" numCol="1" anchor="t" anchorCtr="0" compatLnSpc="1">
            <a:prstTxWarp prst="textNoShape">
              <a:avLst/>
            </a:prstTxWarp>
          </a:bodyPr>
          <a:lstStyle>
            <a:lvl1pPr algn="r">
              <a:defRPr sz="4800" b="0">
                <a:latin typeface="Times New Roman" pitchFamily="18" charset="0"/>
              </a:defRPr>
            </a:lvl1pPr>
          </a:lstStyle>
          <a:p>
            <a:fld id="{025F3873-3520-48D3-9524-CF351C7738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937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4937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2pPr>
      <a:lvl3pPr algn="ctr" defTabSz="3134937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3pPr>
      <a:lvl4pPr algn="ctr" defTabSz="3134937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4pPr>
      <a:lvl5pPr algn="ctr" defTabSz="3134937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5pPr>
      <a:lvl6pPr marL="326532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6pPr>
      <a:lvl7pPr marL="653064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7pPr>
      <a:lvl8pPr marL="979597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8pPr>
      <a:lvl9pPr marL="1306129" algn="ctr" defTabSz="3134937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Times New Roman" pitchFamily="18" charset="0"/>
        </a:defRPr>
      </a:lvl9pPr>
    </p:titleStyle>
    <p:bodyStyle>
      <a:lvl1pPr marL="1175743" indent="-1175743" algn="l" defTabSz="3134937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+mn-cs"/>
        </a:defRPr>
      </a:lvl1pPr>
      <a:lvl2pPr marL="2546498" indent="-979597" algn="l" defTabSz="3134937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2pPr>
      <a:lvl3pPr marL="3918387" indent="-783451" algn="l" defTabSz="3134937" rtl="0" eaLnBrk="0" fontAlgn="base" hangingPunct="0">
        <a:spcBef>
          <a:spcPct val="20000"/>
        </a:spcBef>
        <a:spcAft>
          <a:spcPct val="0"/>
        </a:spcAft>
        <a:buChar char="•"/>
        <a:defRPr sz="8200">
          <a:solidFill>
            <a:schemeClr val="tx1"/>
          </a:solidFill>
          <a:latin typeface="+mn-lt"/>
        </a:defRPr>
      </a:lvl3pPr>
      <a:lvl4pPr marL="5485288" indent="-783451" algn="l" defTabSz="3134937" rtl="0" eaLnBrk="0" fontAlgn="base" hangingPunct="0">
        <a:spcBef>
          <a:spcPct val="20000"/>
        </a:spcBef>
        <a:spcAft>
          <a:spcPct val="0"/>
        </a:spcAft>
        <a:buChar char="–"/>
        <a:defRPr sz="6900">
          <a:solidFill>
            <a:schemeClr val="tx1"/>
          </a:solidFill>
          <a:latin typeface="+mn-lt"/>
        </a:defRPr>
      </a:lvl4pPr>
      <a:lvl5pPr marL="7053323" indent="-783451" algn="l" defTabSz="3134937" rtl="0" eaLnBrk="0" fontAlgn="base" hangingPunct="0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5pPr>
      <a:lvl6pPr marL="7379856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6pPr>
      <a:lvl7pPr marL="7706388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7pPr>
      <a:lvl8pPr marL="8032920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8pPr>
      <a:lvl9pPr marL="8359452" indent="-783451" algn="l" defTabSz="3134937" rtl="0" fontAlgn="base">
        <a:spcBef>
          <a:spcPct val="20000"/>
        </a:spcBef>
        <a:spcAft>
          <a:spcPct val="0"/>
        </a:spcAft>
        <a:buChar char="»"/>
        <a:defRPr sz="6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gif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 bwMode="auto">
          <a:xfrm>
            <a:off x="10591800" y="17830800"/>
            <a:ext cx="2971800" cy="20320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9829800" y="12192000"/>
            <a:ext cx="2032000" cy="9829800"/>
          </a:xfrm>
          <a:prstGeom prst="rect">
            <a:avLst/>
          </a:prstGeom>
          <a:solidFill>
            <a:srgbClr val="C0C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73" name="Text Box 325"/>
          <p:cNvSpPr txBox="1">
            <a:spLocks noChangeArrowheads="1"/>
          </p:cNvSpPr>
          <p:nvPr/>
        </p:nvSpPr>
        <p:spPr bwMode="auto">
          <a:xfrm>
            <a:off x="711200" y="294092"/>
            <a:ext cx="20015200" cy="12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65306" tIns="32653" rIns="65306" bIns="32653">
            <a:spAutoFit/>
          </a:bodyPr>
          <a:lstStyle/>
          <a:p>
            <a:pPr>
              <a:defRPr/>
            </a:pPr>
            <a:r>
              <a:rPr lang="en-US" sz="8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ELSEWeb</a:t>
            </a:r>
            <a:r>
              <a:rPr lang="en-US" sz="8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 Earth Life and Semantic Web</a:t>
            </a:r>
            <a:endParaRPr lang="en-US" sz="8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7" name="Text Box 619"/>
          <p:cNvSpPr txBox="1">
            <a:spLocks noChangeArrowheads="1"/>
          </p:cNvSpPr>
          <p:nvPr/>
        </p:nvSpPr>
        <p:spPr bwMode="auto">
          <a:xfrm>
            <a:off x="3064918" y="2657684"/>
            <a:ext cx="6983834" cy="6199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pPr algn="ctr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University of Texas at El Paso CYBER-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ShARE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dpennington@utep.edu ndel2@miners.utep.edu</a:t>
            </a:r>
          </a:p>
        </p:txBody>
      </p:sp>
      <p:pic>
        <p:nvPicPr>
          <p:cNvPr id="2059" name="Picture 202" descr="nsf1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42880" y="31266059"/>
            <a:ext cx="1123802" cy="1188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52223" y="2202432"/>
            <a:ext cx="673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Deana Pennington ●  Nicholas Del Rio</a:t>
            </a:r>
            <a:endParaRPr lang="en-US" sz="2400" dirty="0"/>
          </a:p>
        </p:txBody>
      </p:sp>
      <p:sp>
        <p:nvSpPr>
          <p:cNvPr id="109" name="Text Box 325"/>
          <p:cNvSpPr txBox="1">
            <a:spLocks noChangeArrowheads="1"/>
          </p:cNvSpPr>
          <p:nvPr/>
        </p:nvSpPr>
        <p:spPr bwMode="auto">
          <a:xfrm>
            <a:off x="673438" y="4190374"/>
            <a:ext cx="10146962" cy="1107996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b="0" dirty="0"/>
              <a:t>T</a:t>
            </a:r>
            <a:r>
              <a:rPr lang="en-US" sz="2000" b="0" dirty="0" smtClean="0"/>
              <a:t>o </a:t>
            </a:r>
            <a:r>
              <a:rPr lang="en-US" sz="2000" b="0" dirty="0"/>
              <a:t>streamline the flow </a:t>
            </a:r>
            <a:r>
              <a:rPr lang="en-US" sz="2000" b="0" dirty="0" smtClean="0"/>
              <a:t>of geographic</a:t>
            </a:r>
            <a:r>
              <a:rPr lang="en-US" sz="2000" b="0" dirty="0"/>
              <a:t>, </a:t>
            </a:r>
            <a:r>
              <a:rPr lang="en-US" sz="2000" b="0" dirty="0" smtClean="0"/>
              <a:t>social</a:t>
            </a:r>
            <a:r>
              <a:rPr lang="en-US" sz="2000" b="0" dirty="0"/>
              <a:t>, </a:t>
            </a:r>
            <a:r>
              <a:rPr lang="en-US" sz="2000" b="0" dirty="0" smtClean="0"/>
              <a:t>and </a:t>
            </a:r>
            <a:r>
              <a:rPr lang="en-US" sz="2000" b="0" dirty="0"/>
              <a:t>geological data hosted at UNM’s Earth Data Analysis Center (EDAC</a:t>
            </a:r>
            <a:r>
              <a:rPr lang="en-US" sz="2000" b="0" dirty="0" smtClean="0"/>
              <a:t>) </a:t>
            </a:r>
            <a:r>
              <a:rPr lang="en-US" sz="2000" b="0" dirty="0"/>
              <a:t>into </a:t>
            </a:r>
            <a:r>
              <a:rPr lang="en-US" sz="2000" b="0" dirty="0" err="1" smtClean="0"/>
              <a:t>LifeMapper</a:t>
            </a:r>
            <a:r>
              <a:rPr lang="en-US" sz="2000" b="0" dirty="0" smtClean="0"/>
              <a:t>, which </a:t>
            </a:r>
            <a:r>
              <a:rPr lang="en-US" sz="2000" b="0" dirty="0"/>
              <a:t>models potential future species distributions under scenarios of climate </a:t>
            </a:r>
            <a:r>
              <a:rPr lang="en-US" sz="2000" b="0" dirty="0" smtClean="0"/>
              <a:t>change.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8838" y="3556000"/>
            <a:ext cx="10111562" cy="58477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Goal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52600" y="1539875"/>
            <a:ext cx="175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3264"/>
                </a:solidFill>
              </a:rPr>
              <a:t>Leveraging Semantic Web to Facilitate Data-to-Model Interactions</a:t>
            </a:r>
            <a:endParaRPr lang="en-US" sz="3600" dirty="0">
              <a:solidFill>
                <a:srgbClr val="00326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2110968" y="2205373"/>
            <a:ext cx="261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Karl Benedict</a:t>
            </a:r>
            <a:endParaRPr lang="en-US" sz="2400" dirty="0"/>
          </a:p>
        </p:txBody>
      </p:sp>
      <p:sp>
        <p:nvSpPr>
          <p:cNvPr id="112" name="Text Box 619"/>
          <p:cNvSpPr txBox="1">
            <a:spLocks noChangeArrowheads="1"/>
          </p:cNvSpPr>
          <p:nvPr/>
        </p:nvSpPr>
        <p:spPr bwMode="auto">
          <a:xfrm>
            <a:off x="9928355" y="2632284"/>
            <a:ext cx="6983834" cy="61994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5306" tIns="32653" rIns="65306" bIns="32653">
            <a:spAutoFit/>
          </a:bodyPr>
          <a:lstStyle/>
          <a:p>
            <a:pPr algn="ctr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University of New Mexico Earth Data Analysis Center</a:t>
            </a:r>
          </a:p>
          <a:p>
            <a:pPr algn="ctr"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kbene@edac.unm.edu</a:t>
            </a:r>
          </a:p>
        </p:txBody>
      </p:sp>
      <p:sp>
        <p:nvSpPr>
          <p:cNvPr id="275" name="Text Box 325"/>
          <p:cNvSpPr txBox="1">
            <a:spLocks noChangeArrowheads="1"/>
          </p:cNvSpPr>
          <p:nvPr/>
        </p:nvSpPr>
        <p:spPr bwMode="auto">
          <a:xfrm>
            <a:off x="672777" y="5348658"/>
            <a:ext cx="10156090" cy="1107996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dirty="0" smtClean="0"/>
              <a:t>Impact</a:t>
            </a:r>
            <a:r>
              <a:rPr lang="en-US" sz="2000" b="0" dirty="0" smtClean="0"/>
              <a:t>: an environment where scientists can more easily conduct computational </a:t>
            </a:r>
            <a:r>
              <a:rPr lang="en-US" sz="2000" b="0" dirty="0"/>
              <a:t>experiments (IF-THEN-ELSE models) that include multiple parameterizations of changing environments in addition to changing climates</a:t>
            </a:r>
          </a:p>
        </p:txBody>
      </p:sp>
      <p:sp>
        <p:nvSpPr>
          <p:cNvPr id="318" name="Text Box 325"/>
          <p:cNvSpPr txBox="1">
            <a:spLocks noChangeArrowheads="1"/>
          </p:cNvSpPr>
          <p:nvPr/>
        </p:nvSpPr>
        <p:spPr bwMode="auto">
          <a:xfrm>
            <a:off x="11168016" y="4215774"/>
            <a:ext cx="10345784" cy="1107996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dirty="0" smtClean="0"/>
              <a:t>Discover</a:t>
            </a:r>
            <a:r>
              <a:rPr lang="en-US" sz="2000" b="0" dirty="0" smtClean="0"/>
              <a:t>y: EDAC houses thousands of datasets described using a family of metadata standards. Isolating target data can be time consuming for non experts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11133565" y="3552161"/>
            <a:ext cx="10329435" cy="58477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Challenges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067" y="22591785"/>
            <a:ext cx="6022459" cy="29961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" name="Text Box 325"/>
          <p:cNvSpPr txBox="1">
            <a:spLocks noChangeArrowheads="1"/>
          </p:cNvSpPr>
          <p:nvPr/>
        </p:nvSpPr>
        <p:spPr bwMode="auto">
          <a:xfrm>
            <a:off x="258572" y="25941249"/>
            <a:ext cx="9393041" cy="203132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OGC WCS Ontology:</a:t>
            </a:r>
            <a:r>
              <a:rPr lang="en-US" sz="2000" b="0" dirty="0" smtClean="0"/>
              <a:t> http</a:t>
            </a:r>
            <a:r>
              <a:rPr lang="en-US" sz="2000" b="0" dirty="0"/>
              <a:t>://</a:t>
            </a:r>
            <a:r>
              <a:rPr lang="en-US" sz="2000" b="0" dirty="0" smtClean="0"/>
              <a:t>wsmls.googlecode.com/svn/trunk/application/OGC/WCS/0.1/WCS.html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Prov</a:t>
            </a:r>
            <a:r>
              <a:rPr lang="en-US" sz="2000" dirty="0" smtClean="0"/>
              <a:t> Ontology</a:t>
            </a:r>
            <a:r>
              <a:rPr lang="en-US" sz="2000" b="0" dirty="0"/>
              <a:t>: http://www.w3.org/TR/prov-o/</a:t>
            </a:r>
            <a:endParaRPr lang="en-US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SADI Services: </a:t>
            </a:r>
            <a:r>
              <a:rPr lang="en-US" sz="2000" b="0" dirty="0"/>
              <a:t>http://sadiframework.org/content/getting-involved/what-is-a-sadi-service</a:t>
            </a:r>
            <a:r>
              <a:rPr lang="en-US" sz="2000" b="0" dirty="0" smtClean="0"/>
              <a:t>/</a:t>
            </a:r>
            <a:endParaRPr lang="en-US" sz="2000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SHARE </a:t>
            </a:r>
            <a:r>
              <a:rPr lang="en-US" sz="2000" dirty="0"/>
              <a:t>Service Orchestrator: </a:t>
            </a:r>
            <a:r>
              <a:rPr lang="en-US" sz="2000" b="0" dirty="0"/>
              <a:t>http://biordf.net/cardioSHARE</a:t>
            </a:r>
            <a:r>
              <a:rPr lang="en-US" sz="2000" b="0" dirty="0" smtClean="0"/>
              <a:t>/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268572" y="25383075"/>
            <a:ext cx="9383428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Third Party Technologies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50" name="Text Box 325"/>
          <p:cNvSpPr txBox="1">
            <a:spLocks noChangeArrowheads="1"/>
          </p:cNvSpPr>
          <p:nvPr/>
        </p:nvSpPr>
        <p:spPr bwMode="auto">
          <a:xfrm>
            <a:off x="10979718" y="28340862"/>
            <a:ext cx="9767793" cy="2339102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b="0" dirty="0" smtClean="0"/>
              <a:t>During Fall 2012, we tested manually piping data from EDAC WSC service responses into </a:t>
            </a:r>
            <a:r>
              <a:rPr lang="en-US" sz="2000" b="0" dirty="0" err="1" smtClean="0"/>
              <a:t>LifeMapper</a:t>
            </a:r>
            <a:r>
              <a:rPr lang="en-US" sz="2000" b="0" dirty="0" smtClean="0"/>
              <a:t>, which revealed a set of hidden </a:t>
            </a:r>
            <a:r>
              <a:rPr lang="en-US" sz="2000" b="0" dirty="0" err="1" smtClean="0"/>
              <a:t>LifeMapper</a:t>
            </a:r>
            <a:r>
              <a:rPr lang="en-US" sz="2000" b="0" dirty="0" smtClean="0"/>
              <a:t> data assumptions:</a:t>
            </a:r>
            <a:endParaRPr lang="en-US" sz="2000" b="0" dirty="0"/>
          </a:p>
          <a:p>
            <a:endParaRPr lang="en-US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Data Continuity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Single Banded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Non-WCS Response Compliance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10811918" y="27655688"/>
            <a:ext cx="9757796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Results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66" name="Rectangle 2065"/>
          <p:cNvSpPr/>
          <p:nvPr/>
        </p:nvSpPr>
        <p:spPr>
          <a:xfrm>
            <a:off x="349251" y="29847159"/>
            <a:ext cx="97872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material is based upon work supported by </a:t>
            </a:r>
            <a:r>
              <a:rPr lang="en-US" sz="2000" dirty="0" smtClean="0"/>
              <a:t>award Numbers: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HRD-0734825 (Cyber-</a:t>
            </a:r>
            <a:r>
              <a:rPr lang="en-US" sz="2000" dirty="0" err="1" smtClean="0"/>
              <a:t>ShARE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HRD-1242122 (Cyber-</a:t>
            </a:r>
            <a:r>
              <a:rPr lang="en-US" sz="2000" dirty="0" err="1" smtClean="0"/>
              <a:t>ShARE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NASA ACCESS-11-0018: Earth, Life, and Semantic Web (</a:t>
            </a:r>
            <a:r>
              <a:rPr lang="en-US" sz="2000" dirty="0" err="1"/>
              <a:t>ELSeWeb</a:t>
            </a:r>
            <a:r>
              <a:rPr lang="en-US" sz="2000" dirty="0"/>
              <a:t>)</a:t>
            </a:r>
          </a:p>
        </p:txBody>
      </p:sp>
      <p:pic>
        <p:nvPicPr>
          <p:cNvPr id="206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039" y="31418458"/>
            <a:ext cx="1264724" cy="9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15" descr="http://www.lifemapper.org/images/lifemapperlogo2small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343" y="31266059"/>
            <a:ext cx="1384924" cy="14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4088" y="31418458"/>
            <a:ext cx="10191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220132" y="31542609"/>
            <a:ext cx="101918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/>
              <a:t>Any opinions, findings, and conclusions or recommendations expressed in this material are those of the author(s) and do not necessarily reflect the views of the National Aeronautics and Space Administration</a:t>
            </a:r>
            <a:endParaRPr lang="en-US" sz="2000" dirty="0"/>
          </a:p>
        </p:txBody>
      </p:sp>
      <p:sp>
        <p:nvSpPr>
          <p:cNvPr id="145" name="Text Box 325"/>
          <p:cNvSpPr txBox="1">
            <a:spLocks noChangeArrowheads="1"/>
          </p:cNvSpPr>
          <p:nvPr/>
        </p:nvSpPr>
        <p:spPr bwMode="auto">
          <a:xfrm>
            <a:off x="11142616" y="5434974"/>
            <a:ext cx="10345784" cy="800219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dirty="0" smtClean="0"/>
              <a:t>Transformation</a:t>
            </a:r>
            <a:r>
              <a:rPr lang="en-US" sz="2000" b="0" dirty="0" smtClean="0"/>
              <a:t>: EDAC data must be transformed into Scenario Layer Sets before being ingested by </a:t>
            </a:r>
            <a:r>
              <a:rPr lang="en-US" sz="2000" b="0" dirty="0" err="1" smtClean="0"/>
              <a:t>Lifemapper</a:t>
            </a:r>
            <a:endParaRPr lang="en-US" sz="2000" b="0" dirty="0" smtClean="0"/>
          </a:p>
        </p:txBody>
      </p:sp>
      <p:sp>
        <p:nvSpPr>
          <p:cNvPr id="146" name="Text Box 325"/>
          <p:cNvSpPr txBox="1">
            <a:spLocks noChangeArrowheads="1"/>
          </p:cNvSpPr>
          <p:nvPr/>
        </p:nvSpPr>
        <p:spPr bwMode="auto">
          <a:xfrm>
            <a:off x="11142616" y="6323974"/>
            <a:ext cx="10345784" cy="800219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>
            <a:spAutoFit/>
          </a:bodyPr>
          <a:lstStyle/>
          <a:p>
            <a:r>
              <a:rPr lang="en-US" sz="2000" dirty="0" smtClean="0"/>
              <a:t>Provenance</a:t>
            </a:r>
            <a:r>
              <a:rPr lang="en-US" sz="2000" b="0" dirty="0" smtClean="0"/>
              <a:t>: The association of EDAC data with a resulting species prediction models must be persisted for sharing and comparison purposes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7423" y="10058400"/>
            <a:ext cx="1353556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Catalog</a:t>
            </a:r>
            <a:endParaRPr lang="en-US" sz="2400" b="0" dirty="0"/>
          </a:p>
        </p:txBody>
      </p:sp>
      <p:sp>
        <p:nvSpPr>
          <p:cNvPr id="149" name="TextBox 148"/>
          <p:cNvSpPr txBox="1"/>
          <p:nvPr/>
        </p:nvSpPr>
        <p:spPr>
          <a:xfrm>
            <a:off x="4326464" y="10058399"/>
            <a:ext cx="137775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Dataset</a:t>
            </a:r>
            <a:endParaRPr lang="en-US" sz="2400" b="0" dirty="0"/>
          </a:p>
        </p:txBody>
      </p:sp>
      <p:sp>
        <p:nvSpPr>
          <p:cNvPr id="150" name="TextBox 149"/>
          <p:cNvSpPr txBox="1"/>
          <p:nvPr/>
        </p:nvSpPr>
        <p:spPr>
          <a:xfrm>
            <a:off x="3835404" y="11311466"/>
            <a:ext cx="2362395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WCSCoverage</a:t>
            </a:r>
            <a:endParaRPr lang="en-US" sz="2400" b="0" dirty="0"/>
          </a:p>
        </p:txBody>
      </p:sp>
      <p:sp>
        <p:nvSpPr>
          <p:cNvPr id="151" name="TextBox 150"/>
          <p:cNvSpPr txBox="1"/>
          <p:nvPr/>
        </p:nvSpPr>
        <p:spPr>
          <a:xfrm>
            <a:off x="7831655" y="11311465"/>
            <a:ext cx="1475284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Location</a:t>
            </a:r>
            <a:endParaRPr lang="en-US" sz="2400" b="0" dirty="0"/>
          </a:p>
        </p:txBody>
      </p:sp>
      <p:sp>
        <p:nvSpPr>
          <p:cNvPr id="152" name="TextBox 151"/>
          <p:cNvSpPr txBox="1"/>
          <p:nvPr/>
        </p:nvSpPr>
        <p:spPr>
          <a:xfrm>
            <a:off x="702743" y="11311464"/>
            <a:ext cx="224773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PeriodOfTime</a:t>
            </a:r>
            <a:endParaRPr lang="en-US" sz="2400" b="0" dirty="0"/>
          </a:p>
        </p:txBody>
      </p:sp>
      <p:cxnSp>
        <p:nvCxnSpPr>
          <p:cNvPr id="7" name="Straight Arrow Connector 6"/>
          <p:cNvCxnSpPr>
            <a:stCxn id="150" idx="0"/>
            <a:endCxn id="149" idx="2"/>
          </p:cNvCxnSpPr>
          <p:nvPr/>
        </p:nvCxnSpPr>
        <p:spPr bwMode="auto">
          <a:xfrm flipH="1" flipV="1">
            <a:off x="5015340" y="10520064"/>
            <a:ext cx="1262" cy="7914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7425260" y="10058400"/>
            <a:ext cx="1977524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Distribution</a:t>
            </a:r>
            <a:endParaRPr lang="en-US" sz="2400" b="0" dirty="0"/>
          </a:p>
        </p:txBody>
      </p:sp>
      <p:cxnSp>
        <p:nvCxnSpPr>
          <p:cNvPr id="159" name="Straight Arrow Connector 158"/>
          <p:cNvCxnSpPr>
            <a:stCxn id="5" idx="3"/>
            <a:endCxn id="149" idx="1"/>
          </p:cNvCxnSpPr>
          <p:nvPr/>
        </p:nvCxnSpPr>
        <p:spPr bwMode="auto">
          <a:xfrm flipV="1">
            <a:off x="2140979" y="10289232"/>
            <a:ext cx="218548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2" name="Straight Arrow Connector 161"/>
          <p:cNvCxnSpPr>
            <a:stCxn id="149" idx="3"/>
            <a:endCxn id="158" idx="1"/>
          </p:cNvCxnSpPr>
          <p:nvPr/>
        </p:nvCxnSpPr>
        <p:spPr bwMode="auto">
          <a:xfrm>
            <a:off x="5704215" y="10289232"/>
            <a:ext cx="172104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5" name="Straight Arrow Connector 164"/>
          <p:cNvCxnSpPr>
            <a:stCxn id="150" idx="3"/>
            <a:endCxn id="151" idx="1"/>
          </p:cNvCxnSpPr>
          <p:nvPr/>
        </p:nvCxnSpPr>
        <p:spPr bwMode="auto">
          <a:xfrm flipV="1">
            <a:off x="6197799" y="11542298"/>
            <a:ext cx="1633856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8" name="Straight Arrow Connector 167"/>
          <p:cNvCxnSpPr>
            <a:stCxn id="150" idx="1"/>
            <a:endCxn id="152" idx="3"/>
          </p:cNvCxnSpPr>
          <p:nvPr/>
        </p:nvCxnSpPr>
        <p:spPr bwMode="auto">
          <a:xfrm flipH="1" flipV="1">
            <a:off x="2950474" y="11542297"/>
            <a:ext cx="884930" cy="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1" name="TextBox 170"/>
          <p:cNvSpPr txBox="1"/>
          <p:nvPr/>
        </p:nvSpPr>
        <p:spPr>
          <a:xfrm>
            <a:off x="3869270" y="12462933"/>
            <a:ext cx="228079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Measurement</a:t>
            </a:r>
            <a:endParaRPr lang="en-US" sz="2400" b="0" dirty="0"/>
          </a:p>
        </p:txBody>
      </p:sp>
      <p:sp>
        <p:nvSpPr>
          <p:cNvPr id="172" name="TextBox 171"/>
          <p:cNvSpPr txBox="1"/>
          <p:nvPr/>
        </p:nvSpPr>
        <p:spPr>
          <a:xfrm>
            <a:off x="651937" y="12462933"/>
            <a:ext cx="2297173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Characteristic</a:t>
            </a:r>
            <a:endParaRPr lang="en-US" sz="2400" b="0" dirty="0"/>
          </a:p>
        </p:txBody>
      </p:sp>
      <p:sp>
        <p:nvSpPr>
          <p:cNvPr id="173" name="TextBox 172"/>
          <p:cNvSpPr txBox="1"/>
          <p:nvPr/>
        </p:nvSpPr>
        <p:spPr>
          <a:xfrm>
            <a:off x="7205130" y="12462935"/>
            <a:ext cx="2041995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Observation</a:t>
            </a:r>
            <a:endParaRPr lang="en-US" sz="2400" b="0" dirty="0"/>
          </a:p>
        </p:txBody>
      </p:sp>
      <p:sp>
        <p:nvSpPr>
          <p:cNvPr id="174" name="TextBox 173"/>
          <p:cNvSpPr txBox="1"/>
          <p:nvPr/>
        </p:nvSpPr>
        <p:spPr>
          <a:xfrm>
            <a:off x="7679266" y="13699065"/>
            <a:ext cx="108169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Entity</a:t>
            </a:r>
            <a:endParaRPr lang="en-US" sz="2400" b="0" dirty="0"/>
          </a:p>
        </p:txBody>
      </p:sp>
      <p:cxnSp>
        <p:nvCxnSpPr>
          <p:cNvPr id="175" name="Straight Arrow Connector 174"/>
          <p:cNvCxnSpPr>
            <a:stCxn id="150" idx="2"/>
            <a:endCxn id="171" idx="0"/>
          </p:cNvCxnSpPr>
          <p:nvPr/>
        </p:nvCxnSpPr>
        <p:spPr bwMode="auto">
          <a:xfrm flipH="1">
            <a:off x="5009667" y="11773131"/>
            <a:ext cx="6935" cy="6898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9" name="Straight Arrow Connector 178"/>
          <p:cNvCxnSpPr>
            <a:stCxn id="171" idx="3"/>
            <a:endCxn id="173" idx="1"/>
          </p:cNvCxnSpPr>
          <p:nvPr/>
        </p:nvCxnSpPr>
        <p:spPr bwMode="auto">
          <a:xfrm>
            <a:off x="6150063" y="12693766"/>
            <a:ext cx="1055067" cy="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3" name="Straight Arrow Connector 182"/>
          <p:cNvCxnSpPr>
            <a:stCxn id="171" idx="1"/>
            <a:endCxn id="172" idx="3"/>
          </p:cNvCxnSpPr>
          <p:nvPr/>
        </p:nvCxnSpPr>
        <p:spPr bwMode="auto">
          <a:xfrm flipH="1">
            <a:off x="2949110" y="12693766"/>
            <a:ext cx="92016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4" name="Straight Arrow Connector 183"/>
          <p:cNvCxnSpPr>
            <a:stCxn id="173" idx="2"/>
            <a:endCxn id="174" idx="0"/>
          </p:cNvCxnSpPr>
          <p:nvPr/>
        </p:nvCxnSpPr>
        <p:spPr bwMode="auto">
          <a:xfrm flipH="1">
            <a:off x="8220114" y="12924600"/>
            <a:ext cx="6014" cy="7744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7" name="TextBox 186"/>
          <p:cNvSpPr txBox="1"/>
          <p:nvPr/>
        </p:nvSpPr>
        <p:spPr>
          <a:xfrm>
            <a:off x="4343397" y="13732932"/>
            <a:ext cx="1329661" cy="461665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Activity</a:t>
            </a:r>
            <a:endParaRPr lang="en-US" sz="2400" b="0" dirty="0"/>
          </a:p>
        </p:txBody>
      </p:sp>
      <p:cxnSp>
        <p:nvCxnSpPr>
          <p:cNvPr id="188" name="Straight Arrow Connector 187"/>
          <p:cNvCxnSpPr>
            <a:stCxn id="171" idx="2"/>
            <a:endCxn id="187" idx="0"/>
          </p:cNvCxnSpPr>
          <p:nvPr/>
        </p:nvCxnSpPr>
        <p:spPr bwMode="auto">
          <a:xfrm flipH="1">
            <a:off x="5008228" y="12924598"/>
            <a:ext cx="1439" cy="80833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0" name="Round Single Corner Rectangle 29"/>
          <p:cNvSpPr/>
          <p:nvPr/>
        </p:nvSpPr>
        <p:spPr bwMode="auto">
          <a:xfrm>
            <a:off x="685800" y="13572062"/>
            <a:ext cx="321733" cy="321733"/>
          </a:xfrm>
          <a:prstGeom prst="round1Rect">
            <a:avLst>
              <a:gd name="adj" fmla="val 0"/>
            </a:avLst>
          </a:prstGeom>
          <a:solidFill>
            <a:srgbClr val="66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9267" y="9931400"/>
            <a:ext cx="126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</a:t>
            </a:r>
            <a:r>
              <a:rPr lang="en-US" sz="1200" dirty="0" err="1" smtClean="0"/>
              <a:t>cat:dataset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65802" y="9897534"/>
            <a:ext cx="162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dcat:distribution</a:t>
            </a:r>
            <a:endParaRPr 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6527801" y="11049003"/>
            <a:ext cx="1024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</a:t>
            </a:r>
            <a:r>
              <a:rPr lang="en-US" sz="1200" dirty="0" err="1" smtClean="0"/>
              <a:t>c:spatial</a:t>
            </a:r>
            <a:endParaRPr 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836335" y="10998202"/>
            <a:ext cx="1224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dc:temporal</a:t>
            </a:r>
            <a:endParaRPr 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1143001" y="13487396"/>
            <a:ext cx="101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DCAT</a:t>
            </a:r>
            <a:endParaRPr lang="en-US" sz="2400" b="0" dirty="0"/>
          </a:p>
        </p:txBody>
      </p:sp>
      <p:sp>
        <p:nvSpPr>
          <p:cNvPr id="198" name="Round Single Corner Rectangle 197"/>
          <p:cNvSpPr/>
          <p:nvPr/>
        </p:nvSpPr>
        <p:spPr bwMode="auto">
          <a:xfrm>
            <a:off x="685799" y="14029262"/>
            <a:ext cx="321733" cy="321733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143000" y="13944596"/>
            <a:ext cx="1074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OBOE</a:t>
            </a:r>
            <a:endParaRPr lang="en-US" sz="2400" b="0" dirty="0"/>
          </a:p>
        </p:txBody>
      </p:sp>
      <p:sp>
        <p:nvSpPr>
          <p:cNvPr id="200" name="Round Single Corner Rectangle 199"/>
          <p:cNvSpPr/>
          <p:nvPr/>
        </p:nvSpPr>
        <p:spPr bwMode="auto">
          <a:xfrm>
            <a:off x="694264" y="13106394"/>
            <a:ext cx="321733" cy="321733"/>
          </a:xfrm>
          <a:prstGeom prst="round1Rect">
            <a:avLst>
              <a:gd name="adj" fmla="val 0"/>
            </a:avLst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151465" y="13021728"/>
            <a:ext cx="1279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PROVO</a:t>
            </a:r>
            <a:endParaRPr lang="en-US" sz="2400" b="0" dirty="0"/>
          </a:p>
        </p:txBody>
      </p:sp>
      <p:sp>
        <p:nvSpPr>
          <p:cNvPr id="32" name="Rectangle 31"/>
          <p:cNvSpPr/>
          <p:nvPr/>
        </p:nvSpPr>
        <p:spPr>
          <a:xfrm>
            <a:off x="618068" y="14823362"/>
            <a:ext cx="70781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Class: &lt;</a:t>
            </a:r>
            <a:r>
              <a:rPr lang="en-US" sz="1400" b="0" dirty="0" err="1" smtClean="0"/>
              <a:t>experiment:TargetLocation</a:t>
            </a:r>
            <a:r>
              <a:rPr lang="en-US" sz="1400" b="0" dirty="0" smtClean="0"/>
              <a:t>&gt;</a:t>
            </a:r>
            <a:endParaRPr lang="en-US" sz="1400" b="0" dirty="0"/>
          </a:p>
          <a:p>
            <a:r>
              <a:rPr lang="en-US" sz="1400" b="0" dirty="0"/>
              <a:t>    </a:t>
            </a:r>
            <a:r>
              <a:rPr lang="en-US" sz="1400" b="0" dirty="0" err="1"/>
              <a:t>EquivalentTo</a:t>
            </a:r>
            <a:r>
              <a:rPr lang="en-US" sz="1400" b="0" dirty="0"/>
              <a:t>: </a:t>
            </a:r>
          </a:p>
          <a:p>
            <a:r>
              <a:rPr lang="en-US" sz="1400" b="0" dirty="0"/>
              <a:t>        (&lt;</a:t>
            </a:r>
            <a:r>
              <a:rPr lang="en-US" sz="1400" b="0" dirty="0" err="1"/>
              <a:t>elseweb:hasLeftLongitude</a:t>
            </a:r>
            <a:r>
              <a:rPr lang="en-US" sz="1400" b="0" dirty="0"/>
              <a:t>&gt; some </a:t>
            </a:r>
            <a:r>
              <a:rPr lang="en-US" sz="1400" b="0" dirty="0" err="1"/>
              <a:t>xsd:double</a:t>
            </a:r>
            <a:r>
              <a:rPr lang="en-US" sz="1400" b="0" dirty="0"/>
              <a:t>[&gt;= -126.0])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elseweb.owl#hasLowerLatitude</a:t>
            </a:r>
            <a:r>
              <a:rPr lang="en-US" sz="1400" b="0" dirty="0"/>
              <a:t>&gt; some </a:t>
            </a:r>
            <a:r>
              <a:rPr lang="en-US" sz="1400" b="0" dirty="0" err="1"/>
              <a:t>xsd:double</a:t>
            </a:r>
            <a:r>
              <a:rPr lang="en-US" sz="1400" b="0" dirty="0"/>
              <a:t>[&gt;= 23.0])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elseweb.owl#hasRightLongitude</a:t>
            </a:r>
            <a:r>
              <a:rPr lang="en-US" sz="1400" b="0" dirty="0"/>
              <a:t>&gt; some </a:t>
            </a:r>
            <a:r>
              <a:rPr lang="en-US" sz="1400" b="0" dirty="0" err="1"/>
              <a:t>xsd:double</a:t>
            </a:r>
            <a:r>
              <a:rPr lang="en-US" sz="1400" b="0" dirty="0"/>
              <a:t>[&lt;= -65.0])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elseweb.owl#hasUpperLatitude</a:t>
            </a:r>
            <a:r>
              <a:rPr lang="en-US" sz="1400" b="0" dirty="0"/>
              <a:t>&gt; some </a:t>
            </a:r>
            <a:r>
              <a:rPr lang="en-US" sz="1400" b="0" dirty="0" err="1"/>
              <a:t>xsd:double</a:t>
            </a:r>
            <a:r>
              <a:rPr lang="en-US" sz="1400" b="0" dirty="0"/>
              <a:t>[&lt;= 50.0])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053668" y="12048072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boe:measurementFor</a:t>
            </a:r>
            <a:endParaRPr lang="en-US" sz="12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531534" y="12081936"/>
            <a:ext cx="2037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boe:ofCharacteristic</a:t>
            </a:r>
            <a:endParaRPr lang="en-US" sz="1200" dirty="0"/>
          </a:p>
        </p:txBody>
      </p:sp>
      <p:sp>
        <p:nvSpPr>
          <p:cNvPr id="209" name="TextBox 208"/>
          <p:cNvSpPr txBox="1"/>
          <p:nvPr/>
        </p:nvSpPr>
        <p:spPr>
          <a:xfrm>
            <a:off x="6714069" y="1318260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</a:t>
            </a:r>
            <a:r>
              <a:rPr lang="en-US" sz="1200" dirty="0" err="1" smtClean="0"/>
              <a:t>boe:ofEntity</a:t>
            </a:r>
            <a:endParaRPr lang="en-US" sz="1200" dirty="0"/>
          </a:p>
        </p:txBody>
      </p:sp>
      <p:sp>
        <p:nvSpPr>
          <p:cNvPr id="210" name="TextBox 209"/>
          <p:cNvSpPr txBox="1"/>
          <p:nvPr/>
        </p:nvSpPr>
        <p:spPr>
          <a:xfrm>
            <a:off x="3513670" y="13318071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429004" y="10591804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51934" y="9033933"/>
            <a:ext cx="924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The </a:t>
            </a:r>
            <a:r>
              <a:rPr lang="en-US" sz="1600" b="0" dirty="0" err="1" smtClean="0"/>
              <a:t>ELSEWeb</a:t>
            </a:r>
            <a:r>
              <a:rPr lang="en-US" sz="1600" b="0" dirty="0" smtClean="0"/>
              <a:t> ontology extends classes for describing remote sensed data in terms of the Data Catalog Vocabulary (DCAT), Observation Ontology (OBOE) and Provenance Ontology (PROV-O)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702732" y="17771534"/>
            <a:ext cx="8144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target modeling input data by specifying OWL class extensions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0331" y="16325717"/>
            <a:ext cx="88730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/>
              <a:t>Class: &lt;</a:t>
            </a:r>
            <a:r>
              <a:rPr lang="en-US" sz="1400" b="0" dirty="0" err="1"/>
              <a:t>experiment#TargetWCSCoverage</a:t>
            </a:r>
            <a:r>
              <a:rPr lang="en-US" sz="1400" b="0" dirty="0"/>
              <a:t>&gt;</a:t>
            </a:r>
          </a:p>
          <a:p>
            <a:r>
              <a:rPr lang="en-US" sz="1400" b="0" dirty="0"/>
              <a:t>    </a:t>
            </a:r>
            <a:r>
              <a:rPr lang="en-US" sz="1400" b="0" dirty="0" err="1"/>
              <a:t>EquivalentTo</a:t>
            </a:r>
            <a:r>
              <a:rPr lang="en-US" sz="1400" b="0" dirty="0"/>
              <a:t>: </a:t>
            </a:r>
          </a:p>
          <a:p>
            <a:r>
              <a:rPr lang="en-US" sz="1400" b="0" dirty="0"/>
              <a:t>        (&lt;</a:t>
            </a:r>
            <a:r>
              <a:rPr lang="en-US" sz="1400" b="0" dirty="0" err="1"/>
              <a:t>dc:spatial</a:t>
            </a:r>
            <a:r>
              <a:rPr lang="en-US" sz="1400" b="0" dirty="0"/>
              <a:t>&gt; some &lt;</a:t>
            </a:r>
            <a:r>
              <a:rPr lang="en-US" sz="1400" b="0" dirty="0" err="1"/>
              <a:t>experiment:TargetLocation</a:t>
            </a:r>
            <a:r>
              <a:rPr lang="en-US" sz="1400" b="0" dirty="0"/>
              <a:t>&gt;)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dc:temporal</a:t>
            </a:r>
            <a:r>
              <a:rPr lang="en-US" sz="1400" b="0" dirty="0"/>
              <a:t>&gt; some &lt;</a:t>
            </a:r>
            <a:r>
              <a:rPr lang="en-US" sz="1400" b="0" dirty="0" err="1"/>
              <a:t>experiment:TargetPeriodofTime</a:t>
            </a:r>
            <a:r>
              <a:rPr lang="en-US" sz="1400" b="0" dirty="0"/>
              <a:t>&gt;)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dcat:distribution</a:t>
            </a:r>
            <a:r>
              <a:rPr lang="en-US" sz="1400" b="0" dirty="0"/>
              <a:t>&gt; some &lt;</a:t>
            </a:r>
            <a:r>
              <a:rPr lang="en-US" sz="1400" b="0" dirty="0" err="1"/>
              <a:t>dcat:Distribution</a:t>
            </a:r>
            <a:r>
              <a:rPr lang="en-US" sz="1400" b="0" dirty="0"/>
              <a:t>&gt;)</a:t>
            </a:r>
          </a:p>
          <a:p>
            <a:r>
              <a:rPr lang="en-US" sz="1400" b="0" dirty="0"/>
              <a:t>         and (&lt;</a:t>
            </a:r>
            <a:r>
              <a:rPr lang="en-US" sz="1400" b="0" dirty="0" err="1"/>
              <a:t>prov:wasGeneratedBy</a:t>
            </a:r>
            <a:r>
              <a:rPr lang="en-US" sz="1400" b="0" dirty="0"/>
              <a:t>&gt; some &lt;</a:t>
            </a:r>
            <a:r>
              <a:rPr lang="en-US" sz="1400" b="0" dirty="0" err="1"/>
              <a:t>experiment:TargetMeasurement</a:t>
            </a:r>
            <a:r>
              <a:rPr lang="en-US" sz="1400" b="0" dirty="0"/>
              <a:t>&gt;)</a:t>
            </a:r>
          </a:p>
        </p:txBody>
      </p:sp>
      <p:cxnSp>
        <p:nvCxnSpPr>
          <p:cNvPr id="227" name="Straight Arrow Connector 226"/>
          <p:cNvCxnSpPr>
            <a:stCxn id="257" idx="3"/>
            <a:endCxn id="261" idx="1"/>
          </p:cNvCxnSpPr>
          <p:nvPr/>
        </p:nvCxnSpPr>
        <p:spPr>
          <a:xfrm>
            <a:off x="4174285" y="19871898"/>
            <a:ext cx="2345075" cy="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394200" y="19546839"/>
            <a:ext cx="185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elseweb:dataset</a:t>
            </a:r>
            <a:r>
              <a:rPr lang="en-US" sz="1200" dirty="0" smtClean="0"/>
              <a:t> 1</a:t>
            </a:r>
            <a:endParaRPr lang="en-US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4377263" y="19920230"/>
            <a:ext cx="234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</a:t>
            </a:r>
            <a:r>
              <a:rPr lang="en-US" sz="1200" b="1" dirty="0" err="1" smtClean="0"/>
              <a:t>lseweb:dataset</a:t>
            </a:r>
            <a:r>
              <a:rPr lang="en-US" sz="1200" b="1" dirty="0" smtClean="0"/>
              <a:t> n</a:t>
            </a:r>
            <a:endParaRPr lang="en-US" sz="1200" b="1" dirty="0"/>
          </a:p>
        </p:txBody>
      </p:sp>
      <p:cxnSp>
        <p:nvCxnSpPr>
          <p:cNvPr id="245" name="Straight Arrow Connector 244"/>
          <p:cNvCxnSpPr>
            <a:stCxn id="258" idx="3"/>
            <a:endCxn id="262" idx="1"/>
          </p:cNvCxnSpPr>
          <p:nvPr/>
        </p:nvCxnSpPr>
        <p:spPr>
          <a:xfrm flipV="1">
            <a:off x="4163811" y="22769093"/>
            <a:ext cx="2237016" cy="15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309533" y="22405876"/>
            <a:ext cx="2277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elseweb:payload</a:t>
            </a:r>
            <a:r>
              <a:rPr lang="en-US" sz="1200" dirty="0" smtClean="0"/>
              <a:t> 1</a:t>
            </a:r>
            <a:endParaRPr lang="en-US" sz="1200" b="1" dirty="0"/>
          </a:p>
        </p:txBody>
      </p:sp>
      <p:sp>
        <p:nvSpPr>
          <p:cNvPr id="248" name="TextBox 247"/>
          <p:cNvSpPr txBox="1"/>
          <p:nvPr/>
        </p:nvSpPr>
        <p:spPr>
          <a:xfrm>
            <a:off x="4292599" y="22796198"/>
            <a:ext cx="232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elseweb:payload</a:t>
            </a:r>
            <a:r>
              <a:rPr lang="en-US" sz="1200" dirty="0" smtClean="0"/>
              <a:t> n</a:t>
            </a:r>
            <a:endParaRPr lang="en-US" sz="12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2319880" y="18406538"/>
            <a:ext cx="1353556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Catalog</a:t>
            </a:r>
            <a:endParaRPr lang="en-US" sz="2400" b="0" dirty="0"/>
          </a:p>
        </p:txBody>
      </p:sp>
      <p:sp>
        <p:nvSpPr>
          <p:cNvPr id="257" name="TextBox 256"/>
          <p:cNvSpPr txBox="1"/>
          <p:nvPr/>
        </p:nvSpPr>
        <p:spPr>
          <a:xfrm>
            <a:off x="1811890" y="19456399"/>
            <a:ext cx="2362395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WCSCoverage</a:t>
            </a:r>
            <a:endParaRPr lang="en-US" sz="2400" b="0" dirty="0" smtClean="0"/>
          </a:p>
          <a:p>
            <a:r>
              <a:rPr lang="en-US" sz="2400" b="0" dirty="0" smtClean="0"/>
              <a:t>Sequence</a:t>
            </a:r>
            <a:endParaRPr lang="en-US" sz="2400" b="0" dirty="0"/>
          </a:p>
        </p:txBody>
      </p:sp>
      <p:sp>
        <p:nvSpPr>
          <p:cNvPr id="258" name="TextBox 257"/>
          <p:cNvSpPr txBox="1"/>
          <p:nvPr/>
        </p:nvSpPr>
        <p:spPr>
          <a:xfrm>
            <a:off x="1794953" y="22368917"/>
            <a:ext cx="2368858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ScenarioLayer</a:t>
            </a:r>
            <a:endParaRPr lang="en-US" sz="2400" b="0" dirty="0" smtClean="0"/>
          </a:p>
          <a:p>
            <a:r>
              <a:rPr lang="en-US" sz="2400" b="0" dirty="0" smtClean="0"/>
              <a:t>Sequence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236167" y="21065059"/>
            <a:ext cx="3513402" cy="461665"/>
          </a:xfrm>
          <a:prstGeom prst="rect">
            <a:avLst/>
          </a:prstGeom>
          <a:solidFill>
            <a:srgbClr val="C0C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WCSPayloadExtractor</a:t>
            </a:r>
            <a:endParaRPr lang="en-US" sz="2400" b="0" dirty="0"/>
          </a:p>
        </p:txBody>
      </p:sp>
      <p:sp>
        <p:nvSpPr>
          <p:cNvPr id="260" name="TextBox 259"/>
          <p:cNvSpPr txBox="1"/>
          <p:nvPr/>
        </p:nvSpPr>
        <p:spPr>
          <a:xfrm>
            <a:off x="6773355" y="18406540"/>
            <a:ext cx="1377751" cy="461665"/>
          </a:xfrm>
          <a:prstGeom prst="rect">
            <a:avLst/>
          </a:prstGeom>
          <a:solidFill>
            <a:srgbClr val="66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Dataset</a:t>
            </a:r>
            <a:endParaRPr lang="en-US" sz="2400" b="0" dirty="0"/>
          </a:p>
        </p:txBody>
      </p:sp>
      <p:sp>
        <p:nvSpPr>
          <p:cNvPr id="261" name="TextBox 260"/>
          <p:cNvSpPr txBox="1"/>
          <p:nvPr/>
        </p:nvSpPr>
        <p:spPr>
          <a:xfrm>
            <a:off x="6519360" y="19456405"/>
            <a:ext cx="1880443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TargetWCS</a:t>
            </a:r>
            <a:endParaRPr lang="en-US" sz="2400" b="0" dirty="0" smtClean="0"/>
          </a:p>
          <a:p>
            <a:r>
              <a:rPr lang="en-US" sz="2400" b="0" dirty="0" smtClean="0"/>
              <a:t>Coverage</a:t>
            </a:r>
            <a:endParaRPr lang="en-US" sz="2400" b="0" dirty="0"/>
          </a:p>
        </p:txBody>
      </p:sp>
      <p:sp>
        <p:nvSpPr>
          <p:cNvPr id="262" name="TextBox 261"/>
          <p:cNvSpPr txBox="1"/>
          <p:nvPr/>
        </p:nvSpPr>
        <p:spPr>
          <a:xfrm>
            <a:off x="6400827" y="22538260"/>
            <a:ext cx="2104813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WCSPayload</a:t>
            </a:r>
            <a:endParaRPr lang="en-US" sz="2400" b="0" dirty="0" smtClean="0"/>
          </a:p>
        </p:txBody>
      </p:sp>
      <p:cxnSp>
        <p:nvCxnSpPr>
          <p:cNvPr id="263" name="Straight Arrow Connector 262"/>
          <p:cNvCxnSpPr>
            <a:stCxn id="257" idx="0"/>
            <a:endCxn id="256" idx="2"/>
          </p:cNvCxnSpPr>
          <p:nvPr/>
        </p:nvCxnSpPr>
        <p:spPr>
          <a:xfrm flipV="1">
            <a:off x="2993088" y="18868203"/>
            <a:ext cx="3570" cy="588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9" idx="0"/>
            <a:endCxn id="257" idx="2"/>
          </p:cNvCxnSpPr>
          <p:nvPr/>
        </p:nvCxnSpPr>
        <p:spPr>
          <a:xfrm flipV="1">
            <a:off x="2992868" y="20287396"/>
            <a:ext cx="220" cy="7776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9" idx="2"/>
            <a:endCxn id="258" idx="0"/>
          </p:cNvCxnSpPr>
          <p:nvPr/>
        </p:nvCxnSpPr>
        <p:spPr>
          <a:xfrm flipH="1">
            <a:off x="2979382" y="21526724"/>
            <a:ext cx="13486" cy="842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1" idx="0"/>
            <a:endCxn id="260" idx="2"/>
          </p:cNvCxnSpPr>
          <p:nvPr/>
        </p:nvCxnSpPr>
        <p:spPr>
          <a:xfrm flipV="1">
            <a:off x="7459582" y="18868205"/>
            <a:ext cx="2649" cy="58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064938" y="18990737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 rot="5400000">
            <a:off x="8500538" y="2044700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cxnSp>
        <p:nvCxnSpPr>
          <p:cNvPr id="49" name="Curved Connector 48"/>
          <p:cNvCxnSpPr>
            <a:stCxn id="258" idx="1"/>
            <a:endCxn id="256" idx="1"/>
          </p:cNvCxnSpPr>
          <p:nvPr/>
        </p:nvCxnSpPr>
        <p:spPr bwMode="auto">
          <a:xfrm rot="10800000" flipH="1">
            <a:off x="1794952" y="18637372"/>
            <a:ext cx="524927" cy="4147045"/>
          </a:xfrm>
          <a:prstGeom prst="curvedConnector3">
            <a:avLst>
              <a:gd name="adj1" fmla="val -16613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9" name="TextBox 268"/>
          <p:cNvSpPr txBox="1"/>
          <p:nvPr/>
        </p:nvSpPr>
        <p:spPr>
          <a:xfrm rot="16200000">
            <a:off x="-101593" y="20531666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cxnSp>
        <p:nvCxnSpPr>
          <p:cNvPr id="270" name="Curved Connector 269"/>
          <p:cNvCxnSpPr>
            <a:stCxn id="262" idx="3"/>
            <a:endCxn id="260" idx="3"/>
          </p:cNvCxnSpPr>
          <p:nvPr/>
        </p:nvCxnSpPr>
        <p:spPr bwMode="auto">
          <a:xfrm flipH="1" flipV="1">
            <a:off x="8151106" y="18637373"/>
            <a:ext cx="354534" cy="4131720"/>
          </a:xfrm>
          <a:prstGeom prst="curvedConnector3">
            <a:avLst>
              <a:gd name="adj1" fmla="val -15045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2" name="TextBox 271"/>
          <p:cNvSpPr txBox="1"/>
          <p:nvPr/>
        </p:nvSpPr>
        <p:spPr>
          <a:xfrm>
            <a:off x="5825071" y="18990739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dfs:subClassOf</a:t>
            </a:r>
            <a:endParaRPr lang="en-US" sz="1200" dirty="0"/>
          </a:p>
        </p:txBody>
      </p:sp>
      <p:sp>
        <p:nvSpPr>
          <p:cNvPr id="277" name="Round Single Corner Rectangle 276"/>
          <p:cNvSpPr/>
          <p:nvPr/>
        </p:nvSpPr>
        <p:spPr bwMode="auto">
          <a:xfrm>
            <a:off x="6214533" y="20751802"/>
            <a:ext cx="321733" cy="321733"/>
          </a:xfrm>
          <a:prstGeom prst="round1Rect">
            <a:avLst>
              <a:gd name="adj" fmla="val 0"/>
            </a:avLst>
          </a:prstGeom>
          <a:solidFill>
            <a:srgbClr val="C0C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6671734" y="20667136"/>
            <a:ext cx="96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SADI</a:t>
            </a:r>
            <a:endParaRPr lang="en-US" sz="2400" b="0" dirty="0"/>
          </a:p>
        </p:txBody>
      </p:sp>
      <p:sp>
        <p:nvSpPr>
          <p:cNvPr id="280" name="Round Single Corner Rectangle 279"/>
          <p:cNvSpPr/>
          <p:nvPr/>
        </p:nvSpPr>
        <p:spPr bwMode="auto">
          <a:xfrm>
            <a:off x="6214533" y="21242869"/>
            <a:ext cx="321733" cy="321733"/>
          </a:xfrm>
          <a:prstGeom prst="round1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6671734" y="21158203"/>
            <a:ext cx="1951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Experiment</a:t>
            </a:r>
            <a:endParaRPr lang="en-US" sz="2400" b="0" dirty="0"/>
          </a:p>
        </p:txBody>
      </p:sp>
      <p:sp>
        <p:nvSpPr>
          <p:cNvPr id="282" name="Round Single Corner Rectangle 281"/>
          <p:cNvSpPr/>
          <p:nvPr/>
        </p:nvSpPr>
        <p:spPr bwMode="auto">
          <a:xfrm>
            <a:off x="6214533" y="21717002"/>
            <a:ext cx="321733" cy="321733"/>
          </a:xfrm>
          <a:prstGeom prst="round1Rect">
            <a:avLst>
              <a:gd name="adj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671734" y="21632336"/>
            <a:ext cx="162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ELSEWeb</a:t>
            </a:r>
            <a:endParaRPr lang="en-US" sz="2400" b="0" dirty="0"/>
          </a:p>
        </p:txBody>
      </p:sp>
      <p:sp>
        <p:nvSpPr>
          <p:cNvPr id="284" name="TextBox 283"/>
          <p:cNvSpPr txBox="1"/>
          <p:nvPr/>
        </p:nvSpPr>
        <p:spPr>
          <a:xfrm>
            <a:off x="3005663" y="20512897"/>
            <a:ext cx="234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myGrid:inputParameter</a:t>
            </a:r>
            <a:endParaRPr lang="en-US" sz="1200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3073397" y="21782897"/>
            <a:ext cx="234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myGrid:outputParameter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2601" y="8898467"/>
            <a:ext cx="9169400" cy="5706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482601" y="14774326"/>
            <a:ext cx="9143999" cy="340361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465667" y="18296459"/>
            <a:ext cx="9160933" cy="61333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Magnetic Disk 2"/>
          <p:cNvSpPr/>
          <p:nvPr/>
        </p:nvSpPr>
        <p:spPr bwMode="auto">
          <a:xfrm>
            <a:off x="9939694" y="12248020"/>
            <a:ext cx="1770272" cy="113528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6" name="Magnetic Disk 105"/>
          <p:cNvSpPr/>
          <p:nvPr/>
        </p:nvSpPr>
        <p:spPr bwMode="auto">
          <a:xfrm>
            <a:off x="9937385" y="15899384"/>
            <a:ext cx="1770272" cy="113528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039765" y="16347617"/>
            <a:ext cx="16594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Experiment Descriptions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57978" y="23290782"/>
            <a:ext cx="924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SADI Web services are described in terms of input and output OWL classes, </a:t>
            </a:r>
            <a:r>
              <a:rPr lang="en-US" sz="1600" b="0" dirty="0" smtClean="0"/>
              <a:t>which is </a:t>
            </a:r>
            <a:r>
              <a:rPr lang="en-US" sz="1600" b="0" dirty="0" smtClean="0"/>
              <a:t>used by the </a:t>
            </a:r>
            <a:r>
              <a:rPr lang="en-US" sz="1600" b="0" dirty="0" err="1" smtClean="0"/>
              <a:t>cardioSHARE</a:t>
            </a:r>
            <a:r>
              <a:rPr lang="en-US" sz="1600" b="0" dirty="0" smtClean="0"/>
              <a:t> client to automatically orchestrate service execution plans. Above is an example of a service that extracts the TIFF payload from WCS response messages and constructs </a:t>
            </a:r>
            <a:r>
              <a:rPr lang="en-US" sz="1600" dirty="0" err="1" smtClean="0"/>
              <a:t>ScenarioLayer</a:t>
            </a:r>
            <a:r>
              <a:rPr lang="en-US" sz="1600" dirty="0" err="1" smtClean="0"/>
              <a:t>Sequences</a:t>
            </a:r>
            <a:r>
              <a:rPr lang="en-US" sz="1600" b="0" dirty="0" smtClean="0"/>
              <a:t> suitable for </a:t>
            </a:r>
            <a:r>
              <a:rPr lang="en-US" sz="1600" b="0" dirty="0" err="1" smtClean="0"/>
              <a:t>Lifemapper</a:t>
            </a:r>
            <a:r>
              <a:rPr lang="en-US" sz="1600" b="0" dirty="0" smtClean="0"/>
              <a:t> ingestion.</a:t>
            </a:r>
            <a:endParaRPr lang="en-US" sz="1600" b="0" dirty="0" smtClean="0"/>
          </a:p>
        </p:txBody>
      </p:sp>
      <p:sp>
        <p:nvSpPr>
          <p:cNvPr id="113" name="Magnetic Disk 112"/>
          <p:cNvSpPr/>
          <p:nvPr/>
        </p:nvSpPr>
        <p:spPr bwMode="auto">
          <a:xfrm>
            <a:off x="9921228" y="20790723"/>
            <a:ext cx="1770272" cy="113528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06620" y="21181998"/>
            <a:ext cx="17350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SADI Service</a:t>
            </a:r>
          </a:p>
          <a:p>
            <a:r>
              <a:rPr lang="en-US" sz="1600" dirty="0" smtClean="0"/>
              <a:t>Registry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0965" y="7971760"/>
            <a:ext cx="13250435" cy="58477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Semantic Model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3893800" y="7971760"/>
            <a:ext cx="2590800" cy="58477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Execution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6594565" y="7971760"/>
            <a:ext cx="4919235" cy="58804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Provenance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Folded Corner 3"/>
          <p:cNvSpPr/>
          <p:nvPr/>
        </p:nvSpPr>
        <p:spPr bwMode="auto">
          <a:xfrm>
            <a:off x="10083800" y="10049934"/>
            <a:ext cx="3175000" cy="736600"/>
          </a:xfrm>
          <a:prstGeom prst="foldedCorner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10800" y="10227734"/>
            <a:ext cx="731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WCS</a:t>
            </a:r>
            <a:endParaRPr lang="en-US" sz="1800" b="0" dirty="0"/>
          </a:p>
        </p:txBody>
      </p:sp>
      <p:sp>
        <p:nvSpPr>
          <p:cNvPr id="118" name="TextBox 117"/>
          <p:cNvSpPr txBox="1"/>
          <p:nvPr/>
        </p:nvSpPr>
        <p:spPr>
          <a:xfrm>
            <a:off x="11049000" y="10227734"/>
            <a:ext cx="8353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FGDC</a:t>
            </a:r>
            <a:endParaRPr lang="en-US" sz="1800" b="0" dirty="0"/>
          </a:p>
        </p:txBody>
      </p:sp>
      <p:sp>
        <p:nvSpPr>
          <p:cNvPr id="119" name="TextBox 118"/>
          <p:cNvSpPr txBox="1"/>
          <p:nvPr/>
        </p:nvSpPr>
        <p:spPr>
          <a:xfrm>
            <a:off x="11988800" y="10227734"/>
            <a:ext cx="4796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CF</a:t>
            </a:r>
            <a:endParaRPr lang="en-US" sz="1800" b="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547600" y="10227734"/>
            <a:ext cx="621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/>
              <a:t>ISO</a:t>
            </a:r>
            <a:endParaRPr lang="en-US" sz="1800" b="0" dirty="0"/>
          </a:p>
        </p:txBody>
      </p:sp>
      <p:sp>
        <p:nvSpPr>
          <p:cNvPr id="121" name="Rectangle 120"/>
          <p:cNvSpPr/>
          <p:nvPr/>
        </p:nvSpPr>
        <p:spPr bwMode="auto">
          <a:xfrm>
            <a:off x="9931401" y="9956801"/>
            <a:ext cx="3479799" cy="164253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0075335" y="10854267"/>
            <a:ext cx="328506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EDAC employs OGC, FGDC, CF, and ISO to describe data</a:t>
            </a:r>
            <a:endParaRPr lang="en-US" sz="1600" b="0" dirty="0" smtClean="0"/>
          </a:p>
        </p:txBody>
      </p:sp>
      <p:sp>
        <p:nvSpPr>
          <p:cNvPr id="11" name="Down Arrow 10"/>
          <p:cNvSpPr/>
          <p:nvPr/>
        </p:nvSpPr>
        <p:spPr bwMode="auto">
          <a:xfrm>
            <a:off x="10202344" y="11709400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956800" y="894927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EDAC XML metadata is transformed into </a:t>
            </a:r>
            <a:r>
              <a:rPr lang="en-US" sz="1600" b="0" dirty="0" err="1" smtClean="0"/>
              <a:t>ELSEWeb</a:t>
            </a:r>
            <a:r>
              <a:rPr lang="en-US" sz="1600" b="0" dirty="0" smtClean="0"/>
              <a:t> compliant RDF by a </a:t>
            </a:r>
            <a:r>
              <a:rPr lang="en-US" sz="1600" dirty="0" smtClean="0"/>
              <a:t>harvester</a:t>
            </a:r>
            <a:endParaRPr lang="en-US" sz="1600" dirty="0" smtClean="0"/>
          </a:p>
        </p:txBody>
      </p:sp>
      <p:cxnSp>
        <p:nvCxnSpPr>
          <p:cNvPr id="126" name="Straight Connector 125"/>
          <p:cNvCxnSpPr>
            <a:stCxn id="102" idx="3"/>
            <a:endCxn id="106" idx="2"/>
          </p:cNvCxnSpPr>
          <p:nvPr/>
        </p:nvCxnSpPr>
        <p:spPr bwMode="auto">
          <a:xfrm flipV="1">
            <a:off x="9626600" y="16467026"/>
            <a:ext cx="310785" cy="910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03" idx="3"/>
            <a:endCxn id="113" idx="2"/>
          </p:cNvCxnSpPr>
          <p:nvPr/>
        </p:nvCxnSpPr>
        <p:spPr bwMode="auto">
          <a:xfrm flipV="1">
            <a:off x="9626600" y="21358365"/>
            <a:ext cx="294628" cy="475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gnetic Disk 134"/>
          <p:cNvSpPr/>
          <p:nvPr/>
        </p:nvSpPr>
        <p:spPr bwMode="auto">
          <a:xfrm>
            <a:off x="14333884" y="10207554"/>
            <a:ext cx="1770272" cy="1135283"/>
          </a:xfrm>
          <a:prstGeom prst="flowChartMagneticDisk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4383156" y="10632616"/>
            <a:ext cx="16019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EDAC Data</a:t>
            </a:r>
          </a:p>
          <a:p>
            <a:pPr algn="ctr"/>
            <a:r>
              <a:rPr lang="en-US" sz="1600" dirty="0" smtClean="0"/>
              <a:t>Store </a:t>
            </a: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14308667" y="15946122"/>
            <a:ext cx="2159000" cy="572347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sz="1800" dirty="0" smtClean="0"/>
              <a:t>Sequencer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3482" y="12128500"/>
            <a:ext cx="4253109" cy="23495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35483" y="12725400"/>
            <a:ext cx="4013200" cy="235989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7" name="Down Arrow 146"/>
          <p:cNvSpPr/>
          <p:nvPr/>
        </p:nvSpPr>
        <p:spPr bwMode="auto">
          <a:xfrm>
            <a:off x="14604999" y="11590867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8" name="Down Arrow 147"/>
          <p:cNvSpPr/>
          <p:nvPr/>
        </p:nvSpPr>
        <p:spPr bwMode="auto">
          <a:xfrm>
            <a:off x="14630400" y="15180737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3" name="Down Arrow 152"/>
          <p:cNvSpPr/>
          <p:nvPr/>
        </p:nvSpPr>
        <p:spPr bwMode="auto">
          <a:xfrm>
            <a:off x="14630400" y="16967201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4" name="Rounded Rectangle 153"/>
          <p:cNvSpPr/>
          <p:nvPr/>
        </p:nvSpPr>
        <p:spPr bwMode="auto">
          <a:xfrm>
            <a:off x="14274800" y="17825718"/>
            <a:ext cx="2209800" cy="809413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sz="1800" dirty="0" err="1" smtClean="0"/>
              <a:t>WCSPayload</a:t>
            </a:r>
            <a:endParaRPr lang="en-US" sz="1800" dirty="0" smtClean="0"/>
          </a:p>
          <a:p>
            <a:pPr algn="ctr"/>
            <a:r>
              <a:rPr lang="en-US" sz="1800" dirty="0" smtClean="0"/>
              <a:t>Extractor</a:t>
            </a:r>
            <a:endParaRPr lang="en-US" sz="1800" dirty="0"/>
          </a:p>
        </p:txBody>
      </p:sp>
      <p:sp>
        <p:nvSpPr>
          <p:cNvPr id="155" name="Down Arrow 154"/>
          <p:cNvSpPr/>
          <p:nvPr/>
        </p:nvSpPr>
        <p:spPr bwMode="auto">
          <a:xfrm>
            <a:off x="14605000" y="19007667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14232467" y="19789956"/>
            <a:ext cx="2209800" cy="79248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sz="1800" dirty="0" err="1" smtClean="0"/>
              <a:t>Lifemapper</a:t>
            </a:r>
            <a:endParaRPr lang="en-US" sz="1800" dirty="0" smtClean="0"/>
          </a:p>
          <a:p>
            <a:pPr algn="ctr"/>
            <a:r>
              <a:rPr lang="en-US" sz="1800" dirty="0" smtClean="0"/>
              <a:t>Wrapper</a:t>
            </a:r>
            <a:endParaRPr lang="en-US" sz="1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0039765" y="12563017"/>
            <a:ext cx="1601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ELSEWeb</a:t>
            </a:r>
            <a:r>
              <a:rPr lang="en-US" sz="1600" dirty="0"/>
              <a:t> </a:t>
            </a:r>
            <a:r>
              <a:rPr lang="en-US" sz="1600" dirty="0" smtClean="0"/>
              <a:t>RDF Data Registry</a:t>
            </a:r>
          </a:p>
        </p:txBody>
      </p:sp>
      <p:cxnSp>
        <p:nvCxnSpPr>
          <p:cNvPr id="26" name="Elbow Connector 25"/>
          <p:cNvCxnSpPr>
            <a:stCxn id="135" idx="2"/>
            <a:endCxn id="121" idx="3"/>
          </p:cNvCxnSpPr>
          <p:nvPr/>
        </p:nvCxnSpPr>
        <p:spPr bwMode="auto">
          <a:xfrm rot="10800000" flipV="1">
            <a:off x="13411200" y="10775196"/>
            <a:ext cx="922684" cy="2872"/>
          </a:xfrm>
          <a:prstGeom prst="bentConnector3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Elbow Connector 35"/>
          <p:cNvCxnSpPr>
            <a:stCxn id="3" idx="2"/>
            <a:endCxn id="2" idx="3"/>
          </p:cNvCxnSpPr>
          <p:nvPr/>
        </p:nvCxnSpPr>
        <p:spPr bwMode="auto">
          <a:xfrm rot="10800000">
            <a:off x="9652002" y="11751734"/>
            <a:ext cx="287693" cy="106392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ounded Rectangle 165"/>
          <p:cNvSpPr/>
          <p:nvPr/>
        </p:nvSpPr>
        <p:spPr bwMode="auto">
          <a:xfrm>
            <a:off x="10160000" y="18003521"/>
            <a:ext cx="3251200" cy="61468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sz="1800" dirty="0" err="1" smtClean="0"/>
              <a:t>cardioSHARE</a:t>
            </a:r>
            <a:r>
              <a:rPr lang="en-US" sz="1800" dirty="0" smtClean="0"/>
              <a:t> + Pellet</a:t>
            </a:r>
          </a:p>
        </p:txBody>
      </p:sp>
      <p:sp>
        <p:nvSpPr>
          <p:cNvPr id="41" name="Left Brace 40"/>
          <p:cNvSpPr/>
          <p:nvPr/>
        </p:nvSpPr>
        <p:spPr bwMode="auto">
          <a:xfrm>
            <a:off x="13639799" y="15494000"/>
            <a:ext cx="872067" cy="5283200"/>
          </a:xfrm>
          <a:prstGeom prst="leftBrace">
            <a:avLst>
              <a:gd name="adj1" fmla="val 6590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982200" y="18711338"/>
            <a:ext cx="347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/>
              <a:t>cardioSHARE</a:t>
            </a:r>
            <a:r>
              <a:rPr lang="en-US" sz="1600" b="0" dirty="0"/>
              <a:t> </a:t>
            </a:r>
            <a:r>
              <a:rPr lang="en-US" sz="1600" b="0" dirty="0" smtClean="0"/>
              <a:t>reasons with the RDF data to orchestrate service execution plans that satisfy user SPARQL queries</a:t>
            </a:r>
            <a:endParaRPr lang="en-US" sz="1600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11049000" y="25730172"/>
            <a:ext cx="3437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 </a:t>
            </a:r>
            <a:r>
              <a:rPr lang="en-US" sz="1600" dirty="0" err="1" smtClean="0"/>
              <a:t>Lifemapper</a:t>
            </a:r>
            <a:r>
              <a:rPr lang="en-US" sz="1600" dirty="0" smtClean="0"/>
              <a:t> Model</a:t>
            </a:r>
            <a:endParaRPr lang="en-US" sz="1600" dirty="0" smtClean="0"/>
          </a:p>
        </p:txBody>
      </p:sp>
      <p:sp>
        <p:nvSpPr>
          <p:cNvPr id="42" name="Oval 41"/>
          <p:cNvSpPr/>
          <p:nvPr/>
        </p:nvSpPr>
        <p:spPr bwMode="auto">
          <a:xfrm>
            <a:off x="18372661" y="13851446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8787554" y="13732912"/>
            <a:ext cx="963926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Catalog</a:t>
            </a:r>
            <a:endParaRPr lang="en-US" sz="1600" b="0" dirty="0"/>
          </a:p>
        </p:txBody>
      </p:sp>
      <p:cxnSp>
        <p:nvCxnSpPr>
          <p:cNvPr id="180" name="Straight Arrow Connector 179"/>
          <p:cNvCxnSpPr>
            <a:stCxn id="42" idx="0"/>
            <a:endCxn id="182" idx="4"/>
          </p:cNvCxnSpPr>
          <p:nvPr/>
        </p:nvCxnSpPr>
        <p:spPr bwMode="auto">
          <a:xfrm flipV="1">
            <a:off x="18525061" y="13174112"/>
            <a:ext cx="1" cy="67733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2" name="Oval 181"/>
          <p:cNvSpPr/>
          <p:nvPr/>
        </p:nvSpPr>
        <p:spPr bwMode="auto">
          <a:xfrm>
            <a:off x="18372662" y="1286931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8753689" y="12716914"/>
            <a:ext cx="1315184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TargetWCS</a:t>
            </a:r>
            <a:endParaRPr lang="en-US" sz="1600" b="0" dirty="0" smtClean="0"/>
          </a:p>
          <a:p>
            <a:r>
              <a:rPr lang="en-US" sz="1600" b="0" dirty="0" smtClean="0"/>
              <a:t>Coverage</a:t>
            </a:r>
            <a:endParaRPr lang="en-US" sz="1600" b="0" dirty="0"/>
          </a:p>
        </p:txBody>
      </p:sp>
      <p:sp>
        <p:nvSpPr>
          <p:cNvPr id="189" name="Oval 188"/>
          <p:cNvSpPr/>
          <p:nvPr/>
        </p:nvSpPr>
        <p:spPr bwMode="auto">
          <a:xfrm>
            <a:off x="18372662" y="11921046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8753687" y="11853312"/>
            <a:ext cx="1379905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Distribution</a:t>
            </a:r>
            <a:endParaRPr lang="en-US" sz="1600" b="0" dirty="0"/>
          </a:p>
        </p:txBody>
      </p:sp>
      <p:cxnSp>
        <p:nvCxnSpPr>
          <p:cNvPr id="191" name="Straight Arrow Connector 190"/>
          <p:cNvCxnSpPr>
            <a:stCxn id="182" idx="0"/>
            <a:endCxn id="189" idx="4"/>
          </p:cNvCxnSpPr>
          <p:nvPr/>
        </p:nvCxnSpPr>
        <p:spPr bwMode="auto">
          <a:xfrm flipV="1">
            <a:off x="18525062" y="12225846"/>
            <a:ext cx="0" cy="64346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2" name="Straight Arrow Connector 191"/>
          <p:cNvCxnSpPr>
            <a:stCxn id="189" idx="2"/>
            <a:endCxn id="21" idx="3"/>
          </p:cNvCxnSpPr>
          <p:nvPr/>
        </p:nvCxnSpPr>
        <p:spPr bwMode="auto">
          <a:xfrm rot="10800000" flipV="1">
            <a:off x="16848684" y="12073446"/>
            <a:ext cx="1523979" cy="1831900"/>
          </a:xfrm>
          <a:prstGeom prst="bentConnector3">
            <a:avLst>
              <a:gd name="adj1" fmla="val 3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2" name="TextBox 201"/>
          <p:cNvSpPr txBox="1"/>
          <p:nvPr/>
        </p:nvSpPr>
        <p:spPr>
          <a:xfrm>
            <a:off x="16349137" y="11743269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</a:t>
            </a:r>
            <a:r>
              <a:rPr lang="en-US" sz="1200" dirty="0" err="1" smtClean="0"/>
              <a:t>cat:downloadURL</a:t>
            </a:r>
            <a:endParaRPr lang="en-US" sz="1200" dirty="0"/>
          </a:p>
        </p:txBody>
      </p:sp>
      <p:sp>
        <p:nvSpPr>
          <p:cNvPr id="203" name="Oval 202"/>
          <p:cNvSpPr/>
          <p:nvPr/>
        </p:nvSpPr>
        <p:spPr bwMode="auto">
          <a:xfrm>
            <a:off x="19117713" y="1571412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9515666" y="15477057"/>
            <a:ext cx="1686730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Sequence</a:t>
            </a:r>
          </a:p>
          <a:p>
            <a:r>
              <a:rPr lang="en-US" sz="2400" b="0" dirty="0" smtClean="0"/>
              <a:t>Activity</a:t>
            </a:r>
            <a:endParaRPr lang="en-US" sz="2400" b="0" dirty="0"/>
          </a:p>
        </p:txBody>
      </p:sp>
      <p:sp>
        <p:nvSpPr>
          <p:cNvPr id="211" name="Rectangle 210"/>
          <p:cNvSpPr/>
          <p:nvPr/>
        </p:nvSpPr>
        <p:spPr bwMode="auto">
          <a:xfrm>
            <a:off x="18220268" y="11396133"/>
            <a:ext cx="2048932" cy="2946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13" name="Straight Arrow Connector 212"/>
          <p:cNvCxnSpPr>
            <a:stCxn id="203" idx="0"/>
            <a:endCxn id="211" idx="2"/>
          </p:cNvCxnSpPr>
          <p:nvPr/>
        </p:nvCxnSpPr>
        <p:spPr bwMode="auto">
          <a:xfrm flipH="1" flipV="1">
            <a:off x="19244734" y="14342533"/>
            <a:ext cx="25379" cy="137158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18059405" y="14825138"/>
            <a:ext cx="115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rovo:used</a:t>
            </a:r>
            <a:endParaRPr 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8525063" y="11370734"/>
            <a:ext cx="220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Named Graph</a:t>
            </a:r>
            <a:endParaRPr lang="en-US" sz="1600" dirty="0" smtClean="0"/>
          </a:p>
        </p:txBody>
      </p:sp>
      <p:sp>
        <p:nvSpPr>
          <p:cNvPr id="216" name="Oval 215"/>
          <p:cNvSpPr/>
          <p:nvPr/>
        </p:nvSpPr>
        <p:spPr bwMode="auto">
          <a:xfrm>
            <a:off x="18186395" y="1735668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18635155" y="16476137"/>
            <a:ext cx="1315184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TargetWCS</a:t>
            </a:r>
            <a:endParaRPr lang="en-US" sz="1600" b="0" dirty="0" smtClean="0"/>
          </a:p>
          <a:p>
            <a:r>
              <a:rPr lang="en-US" sz="1600" b="0" dirty="0" smtClean="0"/>
              <a:t>Coverage</a:t>
            </a:r>
            <a:endParaRPr lang="en-US" sz="1600" b="0" dirty="0"/>
          </a:p>
        </p:txBody>
      </p:sp>
      <p:cxnSp>
        <p:nvCxnSpPr>
          <p:cNvPr id="219" name="Straight Arrow Connector 218"/>
          <p:cNvCxnSpPr>
            <a:stCxn id="216" idx="0"/>
            <a:endCxn id="220" idx="4"/>
          </p:cNvCxnSpPr>
          <p:nvPr/>
        </p:nvCxnSpPr>
        <p:spPr bwMode="auto">
          <a:xfrm flipV="1">
            <a:off x="18338795" y="16933343"/>
            <a:ext cx="1" cy="4233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0" name="Oval 219"/>
          <p:cNvSpPr/>
          <p:nvPr/>
        </p:nvSpPr>
        <p:spPr bwMode="auto">
          <a:xfrm>
            <a:off x="18186396" y="16628543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8567423" y="17170398"/>
            <a:ext cx="1636486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WCSCoverage</a:t>
            </a:r>
            <a:endParaRPr lang="en-US" sz="1600" b="0" dirty="0" smtClean="0"/>
          </a:p>
          <a:p>
            <a:r>
              <a:rPr lang="en-US" sz="1600" b="0" dirty="0" smtClean="0"/>
              <a:t>Sequence</a:t>
            </a:r>
            <a:endParaRPr lang="en-US" sz="1600" b="0" dirty="0"/>
          </a:p>
        </p:txBody>
      </p:sp>
      <p:sp>
        <p:nvSpPr>
          <p:cNvPr id="228" name="Rectangle 227"/>
          <p:cNvSpPr/>
          <p:nvPr/>
        </p:nvSpPr>
        <p:spPr bwMode="auto">
          <a:xfrm>
            <a:off x="17847739" y="16391477"/>
            <a:ext cx="2844794" cy="14562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30" name="Straight Arrow Connector 229"/>
          <p:cNvCxnSpPr>
            <a:stCxn id="228" idx="0"/>
            <a:endCxn id="203" idx="4"/>
          </p:cNvCxnSpPr>
          <p:nvPr/>
        </p:nvCxnSpPr>
        <p:spPr bwMode="auto">
          <a:xfrm flipH="1" flipV="1">
            <a:off x="19270113" y="16018922"/>
            <a:ext cx="23" cy="37255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1" name="TextBox 230"/>
          <p:cNvSpPr txBox="1"/>
          <p:nvPr/>
        </p:nvSpPr>
        <p:spPr>
          <a:xfrm>
            <a:off x="16755536" y="18448875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rovo:wasGeneratedBy</a:t>
            </a:r>
            <a:endParaRPr lang="en-US" sz="1200" dirty="0"/>
          </a:p>
        </p:txBody>
      </p:sp>
      <p:sp>
        <p:nvSpPr>
          <p:cNvPr id="232" name="Oval 231"/>
          <p:cNvSpPr/>
          <p:nvPr/>
        </p:nvSpPr>
        <p:spPr bwMode="auto">
          <a:xfrm>
            <a:off x="19117713" y="1820333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9532599" y="17983196"/>
            <a:ext cx="1741132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smtClean="0"/>
              <a:t>Extraction</a:t>
            </a:r>
          </a:p>
          <a:p>
            <a:r>
              <a:rPr lang="en-US" sz="2400" b="0" dirty="0" smtClean="0"/>
              <a:t>Activity</a:t>
            </a:r>
            <a:endParaRPr lang="en-US" sz="2400" b="0" dirty="0" smtClean="0"/>
          </a:p>
        </p:txBody>
      </p:sp>
      <p:cxnSp>
        <p:nvCxnSpPr>
          <p:cNvPr id="236" name="Straight Arrow Connector 235"/>
          <p:cNvCxnSpPr>
            <a:stCxn id="232" idx="0"/>
            <a:endCxn id="228" idx="2"/>
          </p:cNvCxnSpPr>
          <p:nvPr/>
        </p:nvCxnSpPr>
        <p:spPr bwMode="auto">
          <a:xfrm flipV="1">
            <a:off x="19270113" y="17847733"/>
            <a:ext cx="23" cy="3555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7" name="TextBox 236"/>
          <p:cNvSpPr txBox="1"/>
          <p:nvPr/>
        </p:nvSpPr>
        <p:spPr>
          <a:xfrm>
            <a:off x="17839272" y="17991681"/>
            <a:ext cx="115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rovo:used</a:t>
            </a:r>
            <a:endParaRPr lang="en-US" sz="1200" dirty="0"/>
          </a:p>
        </p:txBody>
      </p:sp>
      <p:sp>
        <p:nvSpPr>
          <p:cNvPr id="238" name="Oval 237"/>
          <p:cNvSpPr/>
          <p:nvPr/>
        </p:nvSpPr>
        <p:spPr bwMode="auto">
          <a:xfrm>
            <a:off x="17932413" y="19947489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8313441" y="19100810"/>
            <a:ext cx="1464764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WCSPayload</a:t>
            </a:r>
            <a:endParaRPr lang="en-US" sz="1600" b="0" dirty="0"/>
          </a:p>
        </p:txBody>
      </p:sp>
      <p:cxnSp>
        <p:nvCxnSpPr>
          <p:cNvPr id="240" name="Straight Arrow Connector 239"/>
          <p:cNvCxnSpPr>
            <a:stCxn id="238" idx="0"/>
            <a:endCxn id="241" idx="4"/>
          </p:cNvCxnSpPr>
          <p:nvPr/>
        </p:nvCxnSpPr>
        <p:spPr bwMode="auto">
          <a:xfrm flipV="1">
            <a:off x="18084813" y="19439485"/>
            <a:ext cx="1" cy="50800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17932414" y="19134685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8313441" y="19778138"/>
            <a:ext cx="1640794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ScenarioLayer</a:t>
            </a:r>
            <a:endParaRPr lang="en-US" sz="1600" b="0" dirty="0" smtClean="0"/>
          </a:p>
          <a:p>
            <a:r>
              <a:rPr lang="en-US" sz="1600" b="0" dirty="0" smtClean="0"/>
              <a:t>Sequence</a:t>
            </a:r>
            <a:endParaRPr lang="en-US" sz="1600" b="0" dirty="0"/>
          </a:p>
        </p:txBody>
      </p:sp>
      <p:sp>
        <p:nvSpPr>
          <p:cNvPr id="243" name="Rectangle 242"/>
          <p:cNvSpPr/>
          <p:nvPr/>
        </p:nvSpPr>
        <p:spPr bwMode="auto">
          <a:xfrm>
            <a:off x="17813886" y="18897619"/>
            <a:ext cx="2912514" cy="15070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4" name="Straight Arrow Connector 243"/>
          <p:cNvCxnSpPr>
            <a:stCxn id="243" idx="0"/>
            <a:endCxn id="232" idx="4"/>
          </p:cNvCxnSpPr>
          <p:nvPr/>
        </p:nvCxnSpPr>
        <p:spPr bwMode="auto">
          <a:xfrm flipH="1" flipV="1">
            <a:off x="19270113" y="18508132"/>
            <a:ext cx="30" cy="3894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0" name="TextBox 249"/>
          <p:cNvSpPr txBox="1"/>
          <p:nvPr/>
        </p:nvSpPr>
        <p:spPr>
          <a:xfrm>
            <a:off x="16992603" y="16010475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rovo:wasGeneratedBy</a:t>
            </a:r>
            <a:endParaRPr lang="en-US" sz="1200" dirty="0"/>
          </a:p>
        </p:txBody>
      </p:sp>
      <p:sp>
        <p:nvSpPr>
          <p:cNvPr id="271" name="Oval 270"/>
          <p:cNvSpPr/>
          <p:nvPr/>
        </p:nvSpPr>
        <p:spPr bwMode="auto">
          <a:xfrm>
            <a:off x="18389604" y="2194562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7619188" y="20929613"/>
            <a:ext cx="1640794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ScenarioLayer</a:t>
            </a:r>
            <a:endParaRPr lang="en-US" sz="1600" b="0" dirty="0" smtClean="0"/>
          </a:p>
          <a:p>
            <a:r>
              <a:rPr lang="en-US" sz="1600" b="0" dirty="0" smtClean="0"/>
              <a:t>Sequence</a:t>
            </a:r>
            <a:endParaRPr lang="en-US" sz="1600" b="0" dirty="0"/>
          </a:p>
        </p:txBody>
      </p:sp>
      <p:cxnSp>
        <p:nvCxnSpPr>
          <p:cNvPr id="274" name="Straight Arrow Connector 273"/>
          <p:cNvCxnSpPr>
            <a:stCxn id="271" idx="1"/>
            <a:endCxn id="276" idx="4"/>
          </p:cNvCxnSpPr>
          <p:nvPr/>
        </p:nvCxnSpPr>
        <p:spPr bwMode="auto">
          <a:xfrm flipH="1" flipV="1">
            <a:off x="17390561" y="21437618"/>
            <a:ext cx="1043680" cy="5526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6" name="Oval 275"/>
          <p:cNvSpPr/>
          <p:nvPr/>
        </p:nvSpPr>
        <p:spPr bwMode="auto">
          <a:xfrm>
            <a:off x="17238161" y="21132818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8770632" y="21928668"/>
            <a:ext cx="2267969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QualifiedExperiment</a:t>
            </a:r>
            <a:endParaRPr lang="en-US" sz="1600" b="0" dirty="0" smtClean="0"/>
          </a:p>
        </p:txBody>
      </p:sp>
      <p:sp>
        <p:nvSpPr>
          <p:cNvPr id="286" name="Rectangle 285"/>
          <p:cNvSpPr/>
          <p:nvPr/>
        </p:nvSpPr>
        <p:spPr bwMode="auto">
          <a:xfrm>
            <a:off x="17085724" y="20895752"/>
            <a:ext cx="4097867" cy="155784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9905180" y="21082010"/>
            <a:ext cx="1211790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err="1" smtClean="0"/>
              <a:t>SpeciesID</a:t>
            </a:r>
            <a:endParaRPr lang="en-US" sz="1600" b="0" dirty="0"/>
          </a:p>
        </p:txBody>
      </p:sp>
      <p:sp>
        <p:nvSpPr>
          <p:cNvPr id="288" name="Oval 287"/>
          <p:cNvSpPr/>
          <p:nvPr/>
        </p:nvSpPr>
        <p:spPr bwMode="auto">
          <a:xfrm>
            <a:off x="19558019" y="21132818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89" name="Straight Arrow Connector 288"/>
          <p:cNvCxnSpPr>
            <a:stCxn id="271" idx="7"/>
            <a:endCxn id="288" idx="3"/>
          </p:cNvCxnSpPr>
          <p:nvPr/>
        </p:nvCxnSpPr>
        <p:spPr bwMode="auto">
          <a:xfrm flipV="1">
            <a:off x="18649767" y="21392981"/>
            <a:ext cx="952889" cy="5972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0" name="Straight Arrow Connector 289"/>
          <p:cNvCxnSpPr>
            <a:stCxn id="286" idx="0"/>
            <a:endCxn id="242" idx="2"/>
          </p:cNvCxnSpPr>
          <p:nvPr/>
        </p:nvCxnSpPr>
        <p:spPr bwMode="auto">
          <a:xfrm flipH="1" flipV="1">
            <a:off x="19133838" y="20362914"/>
            <a:ext cx="820" cy="53283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1" name="TextBox 290"/>
          <p:cNvSpPr txBox="1"/>
          <p:nvPr/>
        </p:nvSpPr>
        <p:spPr>
          <a:xfrm>
            <a:off x="16738603" y="20514742"/>
            <a:ext cx="2200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provo:wasDerivedFrom</a:t>
            </a:r>
            <a:endParaRPr lang="en-US" sz="1200" dirty="0"/>
          </a:p>
        </p:txBody>
      </p:sp>
      <p:sp>
        <p:nvSpPr>
          <p:cNvPr id="292" name="Oval 291"/>
          <p:cNvSpPr/>
          <p:nvPr/>
        </p:nvSpPr>
        <p:spPr bwMode="auto">
          <a:xfrm>
            <a:off x="18372669" y="24705749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8669046" y="24553324"/>
            <a:ext cx="1364476" cy="5847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Completed</a:t>
            </a:r>
          </a:p>
          <a:p>
            <a:r>
              <a:rPr lang="en-US" sz="1600" b="0" dirty="0" smtClean="0"/>
              <a:t>Experiment</a:t>
            </a:r>
          </a:p>
        </p:txBody>
      </p:sp>
      <p:cxnSp>
        <p:nvCxnSpPr>
          <p:cNvPr id="294" name="Straight Arrow Connector 293"/>
          <p:cNvCxnSpPr>
            <a:stCxn id="292" idx="0"/>
            <a:endCxn id="295" idx="4"/>
          </p:cNvCxnSpPr>
          <p:nvPr/>
        </p:nvCxnSpPr>
        <p:spPr bwMode="auto">
          <a:xfrm flipV="1">
            <a:off x="18525069" y="24231616"/>
            <a:ext cx="24" cy="47413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5" name="Oval 294"/>
          <p:cNvSpPr/>
          <p:nvPr/>
        </p:nvSpPr>
        <p:spPr bwMode="auto">
          <a:xfrm>
            <a:off x="18372693" y="23926816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18101713" y="23859061"/>
            <a:ext cx="2082810" cy="138852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8770646" y="23875994"/>
            <a:ext cx="788497" cy="3385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Model</a:t>
            </a:r>
          </a:p>
        </p:txBody>
      </p:sp>
      <p:sp>
        <p:nvSpPr>
          <p:cNvPr id="302" name="Oval 301"/>
          <p:cNvSpPr/>
          <p:nvPr/>
        </p:nvSpPr>
        <p:spPr bwMode="auto">
          <a:xfrm>
            <a:off x="18982240" y="22944662"/>
            <a:ext cx="304800" cy="3048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9397126" y="22673727"/>
            <a:ext cx="1915909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0" dirty="0" err="1" smtClean="0"/>
              <a:t>Lifemapper</a:t>
            </a:r>
            <a:endParaRPr lang="en-US" sz="2400" b="0" dirty="0" smtClean="0"/>
          </a:p>
          <a:p>
            <a:r>
              <a:rPr lang="en-US" sz="2400" b="0" dirty="0" smtClean="0"/>
              <a:t>Activity</a:t>
            </a:r>
            <a:endParaRPr lang="en-US" sz="2400" b="0" dirty="0" smtClean="0"/>
          </a:p>
        </p:txBody>
      </p:sp>
      <p:cxnSp>
        <p:nvCxnSpPr>
          <p:cNvPr id="304" name="Straight Arrow Connector 303"/>
          <p:cNvCxnSpPr>
            <a:stCxn id="302" idx="0"/>
            <a:endCxn id="286" idx="2"/>
          </p:cNvCxnSpPr>
          <p:nvPr/>
        </p:nvCxnSpPr>
        <p:spPr bwMode="auto">
          <a:xfrm flipV="1">
            <a:off x="19134640" y="22453600"/>
            <a:ext cx="18" cy="49106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5" name="Straight Arrow Connector 304"/>
          <p:cNvCxnSpPr>
            <a:stCxn id="297" idx="0"/>
            <a:endCxn id="302" idx="4"/>
          </p:cNvCxnSpPr>
          <p:nvPr/>
        </p:nvCxnSpPr>
        <p:spPr bwMode="auto">
          <a:xfrm flipH="1" flipV="1">
            <a:off x="19134640" y="23249462"/>
            <a:ext cx="8478" cy="60959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06" name="Straight Arrow Connector 305"/>
          <p:cNvCxnSpPr>
            <a:stCxn id="295" idx="2"/>
            <a:endCxn id="1026" idx="3"/>
          </p:cNvCxnSpPr>
          <p:nvPr/>
        </p:nvCxnSpPr>
        <p:spPr bwMode="auto">
          <a:xfrm flipH="1">
            <a:off x="15911526" y="24079216"/>
            <a:ext cx="2461167" cy="106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1" name="TextBox 310"/>
          <p:cNvSpPr txBox="1"/>
          <p:nvPr/>
        </p:nvSpPr>
        <p:spPr>
          <a:xfrm>
            <a:off x="16840203" y="23478075"/>
            <a:ext cx="2200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provo:wasDerivedFrom</a:t>
            </a:r>
            <a:endParaRPr lang="en-US" sz="1200" dirty="0"/>
          </a:p>
        </p:txBody>
      </p:sp>
      <p:sp>
        <p:nvSpPr>
          <p:cNvPr id="312" name="TextBox 311"/>
          <p:cNvSpPr txBox="1"/>
          <p:nvPr/>
        </p:nvSpPr>
        <p:spPr>
          <a:xfrm>
            <a:off x="17805405" y="22580614"/>
            <a:ext cx="115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rovo:used</a:t>
            </a:r>
            <a:endParaRPr lang="en-US" sz="1200" dirty="0"/>
          </a:p>
        </p:txBody>
      </p:sp>
      <p:sp>
        <p:nvSpPr>
          <p:cNvPr id="313" name="TextBox 312"/>
          <p:cNvSpPr txBox="1"/>
          <p:nvPr/>
        </p:nvSpPr>
        <p:spPr>
          <a:xfrm>
            <a:off x="15993532" y="24138476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e</a:t>
            </a:r>
            <a:r>
              <a:rPr lang="en-US" sz="1200" dirty="0" err="1" smtClean="0"/>
              <a:t>lseweb:hasModelURL</a:t>
            </a:r>
            <a:endParaRPr lang="en-US" sz="1200" dirty="0"/>
          </a:p>
        </p:txBody>
      </p:sp>
      <p:sp>
        <p:nvSpPr>
          <p:cNvPr id="315" name="Down Arrow 314"/>
          <p:cNvSpPr/>
          <p:nvPr/>
        </p:nvSpPr>
        <p:spPr bwMode="auto">
          <a:xfrm>
            <a:off x="14605000" y="21175094"/>
            <a:ext cx="1371600" cy="457200"/>
          </a:xfrm>
          <a:prstGeom prst="downArrow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3716002" y="8898470"/>
            <a:ext cx="3031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A sequence of SADI services is executed that transforms EDAC data to the required form</a:t>
            </a:r>
            <a:endParaRPr lang="en-US" sz="1600" dirty="0" smtClean="0"/>
          </a:p>
        </p:txBody>
      </p:sp>
      <p:sp>
        <p:nvSpPr>
          <p:cNvPr id="320" name="TextBox 319"/>
          <p:cNvSpPr txBox="1"/>
          <p:nvPr/>
        </p:nvSpPr>
        <p:spPr>
          <a:xfrm>
            <a:off x="16696269" y="8864606"/>
            <a:ext cx="4724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The SADI services are equipped to capture the input and output RDF using PROV-O. The input and output RDF are grouped into named graphs.</a:t>
            </a:r>
            <a:endParaRPr lang="en-US" sz="16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9900"/>
    </a:hlink>
    <a:folHlink>
      <a:srgbClr val="008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13463</TotalTime>
  <Words>832</Words>
  <Application>Microsoft Macintosh PowerPoint</Application>
  <PresentationFormat>Custom</PresentationFormat>
  <Paragraphs>160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SDSC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altintas</dc:creator>
  <cp:lastModifiedBy>Nicholas Del Rio</cp:lastModifiedBy>
  <cp:revision>1002</cp:revision>
  <cp:lastPrinted>2006-04-18T03:07:23Z</cp:lastPrinted>
  <dcterms:created xsi:type="dcterms:W3CDTF">2003-10-08T20:39:21Z</dcterms:created>
  <dcterms:modified xsi:type="dcterms:W3CDTF">2013-10-01T04:19:42Z</dcterms:modified>
</cp:coreProperties>
</file>