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009" autoAdjust="0"/>
  </p:normalViewPr>
  <p:slideViewPr>
    <p:cSldViewPr snapToGrid="0">
      <p:cViewPr varScale="1">
        <p:scale>
          <a:sx n="106" d="100"/>
          <a:sy n="106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B7754-C3D1-4745-8C29-02CAAD4E59E1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23181-3C60-4F4A-8AF6-FD207A29F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2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rgbClr val="043F8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54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114" y="-1453244"/>
            <a:ext cx="10711543" cy="10727873"/>
          </a:xfrm>
          <a:prstGeom prst="rect">
            <a:avLst/>
          </a:prstGeom>
        </p:spPr>
      </p:pic>
      <p:sp>
        <p:nvSpPr>
          <p:cNvPr id="2" name="타원 1"/>
          <p:cNvSpPr/>
          <p:nvPr userDrawn="1"/>
        </p:nvSpPr>
        <p:spPr>
          <a:xfrm>
            <a:off x="3936000" y="1269000"/>
            <a:ext cx="4320000" cy="4320000"/>
          </a:xfrm>
          <a:prstGeom prst="ellipse">
            <a:avLst/>
          </a:prstGeom>
          <a:solidFill>
            <a:srgbClr val="043F83">
              <a:alpha val="70000"/>
            </a:srgbClr>
          </a:solidFill>
          <a:ln>
            <a:solidFill>
              <a:srgbClr val="043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440793" y="2203298"/>
            <a:ext cx="5285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ALOHA</a:t>
            </a:r>
            <a:endParaRPr lang="ko-KR" altLang="en-US" sz="9000" b="1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103790" y="6319165"/>
            <a:ext cx="59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Algorithm research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team of </a:t>
            </a:r>
            <a:r>
              <a:rPr lang="en-US" altLang="ko-KR" sz="2000" baseline="0" dirty="0" err="1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Hanyang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Univ.</a:t>
            </a:r>
            <a:endParaRPr lang="ko-KR" altLang="en-US" sz="20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4826273" y="3978434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주차</a:t>
            </a:r>
            <a:endParaRPr lang="en-US" altLang="ko-KR" dirty="0" smtClean="0"/>
          </a:p>
        </p:txBody>
      </p:sp>
      <p:sp>
        <p:nvSpPr>
          <p:cNvPr id="28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4826273" y="4458017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ㅇㅇㅇ</a:t>
            </a:r>
            <a:endParaRPr lang="en-US" altLang="ko-KR" dirty="0" smtClean="0"/>
          </a:p>
        </p:txBody>
      </p:sp>
      <p:pic>
        <p:nvPicPr>
          <p:cNvPr id="3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0"/>
            <a:ext cx="961589" cy="720000"/>
          </a:xfrm>
          <a:prstGeom prst="rect">
            <a:avLst/>
          </a:prstGeom>
          <a:noFill/>
        </p:spPr>
      </p:pic>
      <p:sp>
        <p:nvSpPr>
          <p:cNvPr id="13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3842056" y="3438375"/>
            <a:ext cx="4485703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과정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5658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09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43F8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6132875"/>
            <a:ext cx="961589" cy="720000"/>
          </a:xfrm>
          <a:prstGeom prst="rect">
            <a:avLst/>
          </a:prstGeom>
          <a:noFill/>
        </p:spPr>
      </p:pic>
      <p:sp>
        <p:nvSpPr>
          <p:cNvPr id="11" name="직각 삼각형 10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altLang="ko-KR" dirty="0" smtClean="0"/>
              <a:t>(Index)</a:t>
            </a:r>
            <a:endParaRPr lang="ko-KR" altLang="en-US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1449161" y="1387928"/>
            <a:ext cx="9293679" cy="4914901"/>
          </a:xfrm>
          <a:prstGeom prst="rect">
            <a:avLst/>
          </a:prstGeom>
          <a:solidFill>
            <a:schemeClr val="bg1">
              <a:alpha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1649185" y="1583871"/>
            <a:ext cx="8899071" cy="4549004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eriod"/>
              <a:defRPr sz="3600">
                <a:solidFill>
                  <a:srgbClr val="3B3B3B"/>
                </a:solidFill>
              </a:defRPr>
            </a:lvl1pPr>
            <a:lvl2pPr marL="971550" indent="-514350">
              <a:buFont typeface="+mj-lt"/>
              <a:buAutoNum type="arabicPeriod"/>
              <a:defRPr sz="3200">
                <a:solidFill>
                  <a:srgbClr val="3B3B3B"/>
                </a:solidFill>
              </a:defRPr>
            </a:lvl2pPr>
            <a:lvl3pPr marL="1428750" indent="-514350">
              <a:buFont typeface="+mj-lt"/>
              <a:buAutoNum type="arabicPeriod"/>
              <a:defRPr sz="2800">
                <a:solidFill>
                  <a:srgbClr val="3B3B3B"/>
                </a:solidFill>
              </a:defRPr>
            </a:lvl3pPr>
            <a:lvl4pPr marL="18288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4pPr>
            <a:lvl5pPr marL="22860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153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8775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 userDrawn="1"/>
        </p:nvSpPr>
        <p:spPr>
          <a:xfrm>
            <a:off x="3107871" y="1983922"/>
            <a:ext cx="5976258" cy="2890157"/>
          </a:xfrm>
          <a:prstGeom prst="rect">
            <a:avLst/>
          </a:prstGeom>
          <a:solidFill>
            <a:srgbClr val="1E5A9B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107871" y="2465388"/>
            <a:ext cx="5976258" cy="19272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(Title)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7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4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36" name="직각 삼각형 35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각 삼각형 37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(Contents)</a:t>
            </a:r>
            <a:endParaRPr lang="ko-KR" altLang="en-US" dirty="0"/>
          </a:p>
        </p:txBody>
      </p:sp>
      <p:sp>
        <p:nvSpPr>
          <p:cNvPr id="12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eriod"/>
              <a:defRPr sz="3600">
                <a:solidFill>
                  <a:srgbClr val="3B3B3B"/>
                </a:solidFill>
              </a:defRPr>
            </a:lvl1pPr>
            <a:lvl2pPr marL="971550" indent="-514350">
              <a:buFont typeface="+mj-lt"/>
              <a:buAutoNum type="arabicPeriod"/>
              <a:defRPr sz="3200">
                <a:solidFill>
                  <a:srgbClr val="3B3B3B"/>
                </a:solidFill>
              </a:defRPr>
            </a:lvl2pPr>
            <a:lvl3pPr marL="1428750" indent="-514350">
              <a:buFont typeface="+mj-lt"/>
              <a:buAutoNum type="arabicPeriod"/>
              <a:defRPr sz="2800">
                <a:solidFill>
                  <a:srgbClr val="3B3B3B"/>
                </a:solidFill>
              </a:defRPr>
            </a:lvl3pPr>
            <a:lvl4pPr marL="18288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4pPr>
            <a:lvl5pPr marL="22860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487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BC57-48FE-40C3-BF3F-AD1455CD876C}" type="datetime1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정채홍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err="1" smtClean="0"/>
              <a:t>심화반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6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073242" y="2376216"/>
            <a:ext cx="7585833" cy="3438718"/>
            <a:chOff x="2118510" y="2694157"/>
            <a:chExt cx="7585833" cy="3438718"/>
          </a:xfrm>
        </p:grpSpPr>
        <p:sp>
          <p:nvSpPr>
            <p:cNvPr id="34" name="타원 33"/>
            <p:cNvSpPr/>
            <p:nvPr/>
          </p:nvSpPr>
          <p:spPr>
            <a:xfrm>
              <a:off x="21185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468696" y="270161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474034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885971" y="2694157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6885972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352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/>
            <p:cNvCxnSpPr>
              <a:stCxn id="34" idx="7"/>
              <a:endCxn id="36" idx="2"/>
            </p:cNvCxnSpPr>
            <p:nvPr/>
          </p:nvCxnSpPr>
          <p:spPr>
            <a:xfrm flipV="1">
              <a:off x="2860361" y="3136180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371016" y="32587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16</a:t>
              </a:r>
              <a:endParaRPr lang="ko-KR" altLang="en-US" dirty="0"/>
            </a:p>
          </p:txBody>
        </p:sp>
        <p:cxnSp>
          <p:nvCxnSpPr>
            <p:cNvPr id="48" name="직선 화살표 연결선 47"/>
            <p:cNvCxnSpPr>
              <a:stCxn id="34" idx="5"/>
              <a:endCxn id="38" idx="2"/>
            </p:cNvCxnSpPr>
            <p:nvPr/>
          </p:nvCxnSpPr>
          <p:spPr>
            <a:xfrm>
              <a:off x="2860361" y="4701895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6" idx="3"/>
              <a:endCxn id="38" idx="1"/>
            </p:cNvCxnSpPr>
            <p:nvPr/>
          </p:nvCxnSpPr>
          <p:spPr>
            <a:xfrm>
              <a:off x="4595978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8" idx="7"/>
              <a:endCxn id="36" idx="5"/>
            </p:cNvCxnSpPr>
            <p:nvPr/>
          </p:nvCxnSpPr>
          <p:spPr>
            <a:xfrm flipH="1" flipV="1">
              <a:off x="5210547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6" idx="6"/>
              <a:endCxn id="42" idx="2"/>
            </p:cNvCxnSpPr>
            <p:nvPr/>
          </p:nvCxnSpPr>
          <p:spPr>
            <a:xfrm flipV="1">
              <a:off x="5337829" y="3128724"/>
              <a:ext cx="1548142" cy="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2" idx="6"/>
              <a:endCxn id="45" idx="1"/>
            </p:cNvCxnSpPr>
            <p:nvPr/>
          </p:nvCxnSpPr>
          <p:spPr>
            <a:xfrm>
              <a:off x="7755104" y="3128724"/>
              <a:ext cx="1207388" cy="95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38" idx="6"/>
              <a:endCxn id="44" idx="2"/>
            </p:cNvCxnSpPr>
            <p:nvPr/>
          </p:nvCxnSpPr>
          <p:spPr>
            <a:xfrm>
              <a:off x="5343167" y="5698309"/>
              <a:ext cx="1542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2" idx="3"/>
              <a:endCxn id="38" idx="7"/>
            </p:cNvCxnSpPr>
            <p:nvPr/>
          </p:nvCxnSpPr>
          <p:spPr>
            <a:xfrm flipH="1">
              <a:off x="5215885" y="3436008"/>
              <a:ext cx="1797368" cy="19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44" idx="0"/>
              <a:endCxn id="42" idx="4"/>
            </p:cNvCxnSpPr>
            <p:nvPr/>
          </p:nvCxnSpPr>
          <p:spPr>
            <a:xfrm flipH="1" flipV="1">
              <a:off x="7320538" y="3563290"/>
              <a:ext cx="1" cy="170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44" idx="6"/>
              <a:endCxn id="45" idx="3"/>
            </p:cNvCxnSpPr>
            <p:nvPr/>
          </p:nvCxnSpPr>
          <p:spPr>
            <a:xfrm flipV="1">
              <a:off x="7755105" y="4701895"/>
              <a:ext cx="1207387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371016" y="5200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80480" y="42013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60585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912009" y="27668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25274" y="42355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88251" y="57143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14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26346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48309" y="5200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79713" y="32281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</p:grpSp>
      <p:sp>
        <p:nvSpPr>
          <p:cNvPr id="3" name="오른쪽 화살표 2"/>
          <p:cNvSpPr/>
          <p:nvPr/>
        </p:nvSpPr>
        <p:spPr>
          <a:xfrm rot="5400000">
            <a:off x="4138624" y="3949655"/>
            <a:ext cx="1149790" cy="28065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9422" y="1674891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흘려보낸</a:t>
            </a:r>
            <a:r>
              <a:rPr lang="ko-KR" altLang="en-US" dirty="0" smtClean="0"/>
              <a:t> 유량</a:t>
            </a:r>
            <a:r>
              <a:rPr lang="en-US" altLang="ko-KR" dirty="0" smtClean="0"/>
              <a:t>: </a:t>
            </a:r>
            <a:r>
              <a:rPr lang="en-US" altLang="ko-KR" dirty="0" smtClean="0"/>
              <a:t>10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53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073242" y="2376216"/>
            <a:ext cx="7585833" cy="3438718"/>
            <a:chOff x="2118510" y="2694157"/>
            <a:chExt cx="7585833" cy="3438718"/>
          </a:xfrm>
        </p:grpSpPr>
        <p:sp>
          <p:nvSpPr>
            <p:cNvPr id="34" name="타원 33"/>
            <p:cNvSpPr/>
            <p:nvPr/>
          </p:nvSpPr>
          <p:spPr>
            <a:xfrm>
              <a:off x="21185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468696" y="270161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474034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885971" y="2694157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6885972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352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/>
            <p:cNvCxnSpPr>
              <a:stCxn id="34" idx="7"/>
              <a:endCxn id="36" idx="2"/>
            </p:cNvCxnSpPr>
            <p:nvPr/>
          </p:nvCxnSpPr>
          <p:spPr>
            <a:xfrm flipV="1">
              <a:off x="2860361" y="3136180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371016" y="32587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16</a:t>
              </a:r>
              <a:endParaRPr lang="ko-KR" altLang="en-US" dirty="0"/>
            </a:p>
          </p:txBody>
        </p:sp>
        <p:cxnSp>
          <p:nvCxnSpPr>
            <p:cNvPr id="48" name="직선 화살표 연결선 47"/>
            <p:cNvCxnSpPr>
              <a:stCxn id="34" idx="5"/>
              <a:endCxn id="38" idx="2"/>
            </p:cNvCxnSpPr>
            <p:nvPr/>
          </p:nvCxnSpPr>
          <p:spPr>
            <a:xfrm>
              <a:off x="2860361" y="4701895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6" idx="3"/>
              <a:endCxn id="38" idx="1"/>
            </p:cNvCxnSpPr>
            <p:nvPr/>
          </p:nvCxnSpPr>
          <p:spPr>
            <a:xfrm>
              <a:off x="4595978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8" idx="7"/>
              <a:endCxn id="36" idx="5"/>
            </p:cNvCxnSpPr>
            <p:nvPr/>
          </p:nvCxnSpPr>
          <p:spPr>
            <a:xfrm flipH="1" flipV="1">
              <a:off x="5210547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6" idx="6"/>
              <a:endCxn id="42" idx="2"/>
            </p:cNvCxnSpPr>
            <p:nvPr/>
          </p:nvCxnSpPr>
          <p:spPr>
            <a:xfrm flipV="1">
              <a:off x="5337829" y="3128724"/>
              <a:ext cx="1548142" cy="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2" idx="6"/>
              <a:endCxn id="45" idx="1"/>
            </p:cNvCxnSpPr>
            <p:nvPr/>
          </p:nvCxnSpPr>
          <p:spPr>
            <a:xfrm>
              <a:off x="7755104" y="3128724"/>
              <a:ext cx="1207388" cy="95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38" idx="6"/>
              <a:endCxn id="44" idx="2"/>
            </p:cNvCxnSpPr>
            <p:nvPr/>
          </p:nvCxnSpPr>
          <p:spPr>
            <a:xfrm>
              <a:off x="5343167" y="5698309"/>
              <a:ext cx="1542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2" idx="3"/>
              <a:endCxn id="38" idx="7"/>
            </p:cNvCxnSpPr>
            <p:nvPr/>
          </p:nvCxnSpPr>
          <p:spPr>
            <a:xfrm flipH="1">
              <a:off x="5215885" y="3436008"/>
              <a:ext cx="1797368" cy="19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44" idx="0"/>
              <a:endCxn id="42" idx="4"/>
            </p:cNvCxnSpPr>
            <p:nvPr/>
          </p:nvCxnSpPr>
          <p:spPr>
            <a:xfrm flipH="1" flipV="1">
              <a:off x="7320538" y="3563290"/>
              <a:ext cx="1" cy="170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44" idx="6"/>
              <a:endCxn id="45" idx="3"/>
            </p:cNvCxnSpPr>
            <p:nvPr/>
          </p:nvCxnSpPr>
          <p:spPr>
            <a:xfrm flipV="1">
              <a:off x="7755105" y="4701895"/>
              <a:ext cx="1207387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371016" y="5200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80480" y="42013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60585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912009" y="27668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25274" y="42355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88251" y="57143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14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26346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48309" y="5200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79713" y="32281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5491737" y="5703929"/>
            <a:ext cx="1149790" cy="28065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9422" y="1674891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흘려보낸</a:t>
            </a:r>
            <a:r>
              <a:rPr lang="ko-KR" altLang="en-US" dirty="0" smtClean="0"/>
              <a:t> 유량</a:t>
            </a:r>
            <a:r>
              <a:rPr lang="en-US" altLang="ko-KR" dirty="0" smtClean="0"/>
              <a:t>: 10</a:t>
            </a:r>
          </a:p>
        </p:txBody>
      </p:sp>
    </p:spTree>
    <p:extLst>
      <p:ext uri="{BB962C8B-B14F-4D97-AF65-F5344CB8AC3E}">
        <p14:creationId xmlns:p14="http://schemas.microsoft.com/office/powerpoint/2010/main" val="11794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073242" y="2376216"/>
            <a:ext cx="7585833" cy="3438718"/>
            <a:chOff x="2118510" y="2694157"/>
            <a:chExt cx="7585833" cy="3438718"/>
          </a:xfrm>
        </p:grpSpPr>
        <p:sp>
          <p:nvSpPr>
            <p:cNvPr id="34" name="타원 33"/>
            <p:cNvSpPr/>
            <p:nvPr/>
          </p:nvSpPr>
          <p:spPr>
            <a:xfrm>
              <a:off x="21185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468696" y="270161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474034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885971" y="2694157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6885972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352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/>
            <p:cNvCxnSpPr>
              <a:stCxn id="34" idx="7"/>
              <a:endCxn id="36" idx="2"/>
            </p:cNvCxnSpPr>
            <p:nvPr/>
          </p:nvCxnSpPr>
          <p:spPr>
            <a:xfrm flipV="1">
              <a:off x="2860361" y="3136180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371016" y="32587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16</a:t>
              </a:r>
              <a:endParaRPr lang="ko-KR" altLang="en-US" dirty="0"/>
            </a:p>
          </p:txBody>
        </p:sp>
        <p:cxnSp>
          <p:nvCxnSpPr>
            <p:cNvPr id="48" name="직선 화살표 연결선 47"/>
            <p:cNvCxnSpPr>
              <a:stCxn id="34" idx="5"/>
              <a:endCxn id="38" idx="2"/>
            </p:cNvCxnSpPr>
            <p:nvPr/>
          </p:nvCxnSpPr>
          <p:spPr>
            <a:xfrm>
              <a:off x="2860361" y="4701895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6" idx="3"/>
              <a:endCxn id="38" idx="1"/>
            </p:cNvCxnSpPr>
            <p:nvPr/>
          </p:nvCxnSpPr>
          <p:spPr>
            <a:xfrm>
              <a:off x="4595978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8" idx="7"/>
              <a:endCxn id="36" idx="5"/>
            </p:cNvCxnSpPr>
            <p:nvPr/>
          </p:nvCxnSpPr>
          <p:spPr>
            <a:xfrm flipH="1" flipV="1">
              <a:off x="5210547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6" idx="6"/>
              <a:endCxn id="42" idx="2"/>
            </p:cNvCxnSpPr>
            <p:nvPr/>
          </p:nvCxnSpPr>
          <p:spPr>
            <a:xfrm flipV="1">
              <a:off x="5337829" y="3128724"/>
              <a:ext cx="1548142" cy="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2" idx="6"/>
              <a:endCxn id="45" idx="1"/>
            </p:cNvCxnSpPr>
            <p:nvPr/>
          </p:nvCxnSpPr>
          <p:spPr>
            <a:xfrm>
              <a:off x="7755104" y="3128724"/>
              <a:ext cx="1207388" cy="95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38" idx="6"/>
              <a:endCxn id="44" idx="2"/>
            </p:cNvCxnSpPr>
            <p:nvPr/>
          </p:nvCxnSpPr>
          <p:spPr>
            <a:xfrm>
              <a:off x="5343167" y="5698309"/>
              <a:ext cx="1542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2" idx="3"/>
              <a:endCxn id="38" idx="7"/>
            </p:cNvCxnSpPr>
            <p:nvPr/>
          </p:nvCxnSpPr>
          <p:spPr>
            <a:xfrm flipH="1">
              <a:off x="5215885" y="3436008"/>
              <a:ext cx="1797368" cy="19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44" idx="0"/>
              <a:endCxn id="42" idx="4"/>
            </p:cNvCxnSpPr>
            <p:nvPr/>
          </p:nvCxnSpPr>
          <p:spPr>
            <a:xfrm flipH="1" flipV="1">
              <a:off x="7320538" y="3563290"/>
              <a:ext cx="1" cy="170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44" idx="6"/>
              <a:endCxn id="45" idx="3"/>
            </p:cNvCxnSpPr>
            <p:nvPr/>
          </p:nvCxnSpPr>
          <p:spPr>
            <a:xfrm flipV="1">
              <a:off x="7755105" y="4701895"/>
              <a:ext cx="1207387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371016" y="5200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80480" y="42013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60585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912009" y="27668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25274" y="42355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88251" y="57143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14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26346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48309" y="5200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79713" y="32281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</p:grpSp>
      <p:sp>
        <p:nvSpPr>
          <p:cNvPr id="3" name="오른쪽 화살표 2"/>
          <p:cNvSpPr/>
          <p:nvPr/>
        </p:nvSpPr>
        <p:spPr>
          <a:xfrm rot="19115516">
            <a:off x="7635347" y="4575395"/>
            <a:ext cx="1149790" cy="28065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9422" y="1674891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흘려보낸</a:t>
            </a:r>
            <a:r>
              <a:rPr lang="ko-KR" altLang="en-US" dirty="0" smtClean="0"/>
              <a:t> 유량</a:t>
            </a:r>
            <a:r>
              <a:rPr lang="en-US" altLang="ko-KR" dirty="0" smtClean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99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073242" y="2376216"/>
            <a:ext cx="7585833" cy="3438718"/>
            <a:chOff x="2118510" y="2694157"/>
            <a:chExt cx="7585833" cy="3438718"/>
          </a:xfrm>
        </p:grpSpPr>
        <p:sp>
          <p:nvSpPr>
            <p:cNvPr id="34" name="타원 33"/>
            <p:cNvSpPr/>
            <p:nvPr/>
          </p:nvSpPr>
          <p:spPr>
            <a:xfrm>
              <a:off x="21185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468696" y="270161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474034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885971" y="2694157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6885972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352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/>
            <p:cNvCxnSpPr>
              <a:stCxn id="34" idx="7"/>
              <a:endCxn id="36" idx="2"/>
            </p:cNvCxnSpPr>
            <p:nvPr/>
          </p:nvCxnSpPr>
          <p:spPr>
            <a:xfrm flipV="1">
              <a:off x="2860361" y="3136180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371016" y="32587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16</a:t>
              </a:r>
              <a:endParaRPr lang="ko-KR" altLang="en-US" dirty="0"/>
            </a:p>
          </p:txBody>
        </p:sp>
        <p:cxnSp>
          <p:nvCxnSpPr>
            <p:cNvPr id="48" name="직선 화살표 연결선 47"/>
            <p:cNvCxnSpPr>
              <a:stCxn id="34" idx="5"/>
              <a:endCxn id="38" idx="2"/>
            </p:cNvCxnSpPr>
            <p:nvPr/>
          </p:nvCxnSpPr>
          <p:spPr>
            <a:xfrm>
              <a:off x="2860361" y="4701895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6" idx="3"/>
              <a:endCxn id="38" idx="1"/>
            </p:cNvCxnSpPr>
            <p:nvPr/>
          </p:nvCxnSpPr>
          <p:spPr>
            <a:xfrm>
              <a:off x="4595978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8" idx="7"/>
              <a:endCxn id="36" idx="5"/>
            </p:cNvCxnSpPr>
            <p:nvPr/>
          </p:nvCxnSpPr>
          <p:spPr>
            <a:xfrm flipH="1" flipV="1">
              <a:off x="5210547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6" idx="6"/>
              <a:endCxn id="42" idx="2"/>
            </p:cNvCxnSpPr>
            <p:nvPr/>
          </p:nvCxnSpPr>
          <p:spPr>
            <a:xfrm flipV="1">
              <a:off x="5337829" y="3128724"/>
              <a:ext cx="1548142" cy="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2" idx="6"/>
              <a:endCxn id="45" idx="1"/>
            </p:cNvCxnSpPr>
            <p:nvPr/>
          </p:nvCxnSpPr>
          <p:spPr>
            <a:xfrm>
              <a:off x="7755104" y="3128724"/>
              <a:ext cx="1207388" cy="95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38" idx="6"/>
              <a:endCxn id="44" idx="2"/>
            </p:cNvCxnSpPr>
            <p:nvPr/>
          </p:nvCxnSpPr>
          <p:spPr>
            <a:xfrm>
              <a:off x="5343167" y="5698309"/>
              <a:ext cx="1542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2" idx="3"/>
              <a:endCxn id="38" idx="7"/>
            </p:cNvCxnSpPr>
            <p:nvPr/>
          </p:nvCxnSpPr>
          <p:spPr>
            <a:xfrm flipH="1">
              <a:off x="5215885" y="3436008"/>
              <a:ext cx="1797368" cy="19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44" idx="0"/>
              <a:endCxn id="42" idx="4"/>
            </p:cNvCxnSpPr>
            <p:nvPr/>
          </p:nvCxnSpPr>
          <p:spPr>
            <a:xfrm flipH="1" flipV="1">
              <a:off x="7320538" y="3563290"/>
              <a:ext cx="1" cy="170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44" idx="6"/>
              <a:endCxn id="45" idx="3"/>
            </p:cNvCxnSpPr>
            <p:nvPr/>
          </p:nvCxnSpPr>
          <p:spPr>
            <a:xfrm flipV="1">
              <a:off x="7755105" y="4701895"/>
              <a:ext cx="1207387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371016" y="5200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80480" y="42013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60585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912009" y="27668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25274" y="42355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88251" y="57143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14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26346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48309" y="5200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79713" y="32281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</p:grpSp>
      <p:sp>
        <p:nvSpPr>
          <p:cNvPr id="3" name="오른쪽 화살표 2"/>
          <p:cNvSpPr/>
          <p:nvPr/>
        </p:nvSpPr>
        <p:spPr>
          <a:xfrm rot="19115516">
            <a:off x="7635347" y="4575395"/>
            <a:ext cx="1149790" cy="28065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9422" y="1674891"/>
            <a:ext cx="5907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흘려보낸</a:t>
            </a:r>
            <a:r>
              <a:rPr lang="ko-KR" altLang="en-US" dirty="0" smtClean="0"/>
              <a:t> 유량</a:t>
            </a:r>
            <a:r>
              <a:rPr lang="en-US" altLang="ko-KR" dirty="0" smtClean="0"/>
              <a:t>: 4</a:t>
            </a:r>
          </a:p>
          <a:p>
            <a:r>
              <a:rPr lang="en-US" altLang="ko-KR" dirty="0" smtClean="0"/>
              <a:t>Sink</a:t>
            </a:r>
            <a:r>
              <a:rPr lang="ko-KR" altLang="en-US" dirty="0" smtClean="0"/>
              <a:t>에 도달했으므로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역간선을</a:t>
            </a:r>
            <a:r>
              <a:rPr lang="ko-KR" altLang="en-US" dirty="0" smtClean="0"/>
              <a:t> 생성하고 </a:t>
            </a:r>
            <a:r>
              <a:rPr lang="en-US" altLang="ko-KR" dirty="0" smtClean="0"/>
              <a:t>capacity</a:t>
            </a:r>
            <a:r>
              <a:rPr lang="ko-KR" altLang="en-US" dirty="0" smtClean="0"/>
              <a:t>를 빼준다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073242" y="2376216"/>
            <a:ext cx="7585833" cy="3438718"/>
            <a:chOff x="2118510" y="2694157"/>
            <a:chExt cx="7585833" cy="3438718"/>
          </a:xfrm>
        </p:grpSpPr>
        <p:sp>
          <p:nvSpPr>
            <p:cNvPr id="34" name="타원 33"/>
            <p:cNvSpPr/>
            <p:nvPr/>
          </p:nvSpPr>
          <p:spPr>
            <a:xfrm>
              <a:off x="21185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468696" y="270161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474034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885971" y="2694157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6885972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352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/>
            <p:cNvCxnSpPr>
              <a:stCxn id="34" idx="7"/>
              <a:endCxn id="36" idx="2"/>
            </p:cNvCxnSpPr>
            <p:nvPr/>
          </p:nvCxnSpPr>
          <p:spPr>
            <a:xfrm flipV="1">
              <a:off x="2860361" y="3136180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371016" y="32587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16</a:t>
              </a:r>
              <a:endParaRPr lang="ko-KR" altLang="en-US" dirty="0"/>
            </a:p>
          </p:txBody>
        </p:sp>
        <p:cxnSp>
          <p:nvCxnSpPr>
            <p:cNvPr id="48" name="직선 화살표 연결선 47"/>
            <p:cNvCxnSpPr>
              <a:stCxn id="34" idx="5"/>
              <a:endCxn id="38" idx="2"/>
            </p:cNvCxnSpPr>
            <p:nvPr/>
          </p:nvCxnSpPr>
          <p:spPr>
            <a:xfrm>
              <a:off x="2860361" y="4701895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6" idx="3"/>
              <a:endCxn id="38" idx="1"/>
            </p:cNvCxnSpPr>
            <p:nvPr/>
          </p:nvCxnSpPr>
          <p:spPr>
            <a:xfrm>
              <a:off x="4595978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8" idx="7"/>
              <a:endCxn id="36" idx="5"/>
            </p:cNvCxnSpPr>
            <p:nvPr/>
          </p:nvCxnSpPr>
          <p:spPr>
            <a:xfrm flipH="1" flipV="1">
              <a:off x="5210547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6" idx="6"/>
              <a:endCxn id="42" idx="2"/>
            </p:cNvCxnSpPr>
            <p:nvPr/>
          </p:nvCxnSpPr>
          <p:spPr>
            <a:xfrm flipV="1">
              <a:off x="5337829" y="3128724"/>
              <a:ext cx="1548142" cy="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2" idx="6"/>
              <a:endCxn id="45" idx="1"/>
            </p:cNvCxnSpPr>
            <p:nvPr/>
          </p:nvCxnSpPr>
          <p:spPr>
            <a:xfrm>
              <a:off x="7755104" y="3128724"/>
              <a:ext cx="1207388" cy="95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38" idx="6"/>
              <a:endCxn id="44" idx="2"/>
            </p:cNvCxnSpPr>
            <p:nvPr/>
          </p:nvCxnSpPr>
          <p:spPr>
            <a:xfrm>
              <a:off x="5343167" y="5698309"/>
              <a:ext cx="1542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2" idx="3"/>
              <a:endCxn id="38" idx="7"/>
            </p:cNvCxnSpPr>
            <p:nvPr/>
          </p:nvCxnSpPr>
          <p:spPr>
            <a:xfrm flipH="1">
              <a:off x="5215885" y="3436008"/>
              <a:ext cx="1797368" cy="19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44" idx="0"/>
              <a:endCxn id="42" idx="4"/>
            </p:cNvCxnSpPr>
            <p:nvPr/>
          </p:nvCxnSpPr>
          <p:spPr>
            <a:xfrm flipH="1" flipV="1">
              <a:off x="7320538" y="3563290"/>
              <a:ext cx="1" cy="170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44" idx="6"/>
              <a:endCxn id="45" idx="3"/>
            </p:cNvCxnSpPr>
            <p:nvPr/>
          </p:nvCxnSpPr>
          <p:spPr>
            <a:xfrm flipV="1">
              <a:off x="7755105" y="4701895"/>
              <a:ext cx="1207387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371016" y="5200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80480" y="42013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60585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912009" y="27668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25274" y="42355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88251" y="57143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14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26346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79713" y="32281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79422" y="1674891"/>
            <a:ext cx="5907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흘려보낸</a:t>
            </a:r>
            <a:r>
              <a:rPr lang="ko-KR" altLang="en-US" dirty="0" smtClean="0"/>
              <a:t> 유량</a:t>
            </a:r>
            <a:r>
              <a:rPr lang="en-US" altLang="ko-KR" dirty="0" smtClean="0"/>
              <a:t>: 4</a:t>
            </a:r>
          </a:p>
          <a:p>
            <a:r>
              <a:rPr lang="en-US" altLang="ko-KR" dirty="0" smtClean="0"/>
              <a:t>Sink</a:t>
            </a:r>
            <a:r>
              <a:rPr lang="ko-KR" altLang="en-US" dirty="0" smtClean="0"/>
              <a:t>에 도달했으므로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역간선을</a:t>
            </a:r>
            <a:r>
              <a:rPr lang="ko-KR" altLang="en-US" dirty="0" smtClean="0"/>
              <a:t> 생성하고 </a:t>
            </a:r>
            <a:r>
              <a:rPr lang="en-US" altLang="ko-KR" dirty="0" smtClean="0"/>
              <a:t>capacity</a:t>
            </a:r>
            <a:r>
              <a:rPr lang="ko-KR" altLang="en-US" dirty="0" smtClean="0"/>
              <a:t>를 빼준다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7695446" y="4222784"/>
            <a:ext cx="1076822" cy="90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94363" y="42920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377049" y="4789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8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073242" y="2376216"/>
            <a:ext cx="7585833" cy="3438718"/>
            <a:chOff x="2118510" y="2694157"/>
            <a:chExt cx="7585833" cy="3438718"/>
          </a:xfrm>
        </p:grpSpPr>
        <p:sp>
          <p:nvSpPr>
            <p:cNvPr id="34" name="타원 33"/>
            <p:cNvSpPr/>
            <p:nvPr/>
          </p:nvSpPr>
          <p:spPr>
            <a:xfrm>
              <a:off x="21185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468696" y="270161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474034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885971" y="2694157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6885972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352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/>
            <p:cNvCxnSpPr>
              <a:stCxn id="34" idx="7"/>
              <a:endCxn id="36" idx="2"/>
            </p:cNvCxnSpPr>
            <p:nvPr/>
          </p:nvCxnSpPr>
          <p:spPr>
            <a:xfrm flipV="1">
              <a:off x="2860361" y="3136180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371016" y="32587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16</a:t>
              </a:r>
              <a:endParaRPr lang="ko-KR" altLang="en-US" dirty="0"/>
            </a:p>
          </p:txBody>
        </p:sp>
        <p:cxnSp>
          <p:nvCxnSpPr>
            <p:cNvPr id="48" name="직선 화살표 연결선 47"/>
            <p:cNvCxnSpPr>
              <a:stCxn id="34" idx="5"/>
              <a:endCxn id="38" idx="2"/>
            </p:cNvCxnSpPr>
            <p:nvPr/>
          </p:nvCxnSpPr>
          <p:spPr>
            <a:xfrm>
              <a:off x="2860361" y="4701895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6" idx="3"/>
              <a:endCxn id="38" idx="1"/>
            </p:cNvCxnSpPr>
            <p:nvPr/>
          </p:nvCxnSpPr>
          <p:spPr>
            <a:xfrm>
              <a:off x="4595978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8" idx="7"/>
              <a:endCxn id="36" idx="5"/>
            </p:cNvCxnSpPr>
            <p:nvPr/>
          </p:nvCxnSpPr>
          <p:spPr>
            <a:xfrm flipH="1" flipV="1">
              <a:off x="5210547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6" idx="6"/>
              <a:endCxn id="42" idx="2"/>
            </p:cNvCxnSpPr>
            <p:nvPr/>
          </p:nvCxnSpPr>
          <p:spPr>
            <a:xfrm flipV="1">
              <a:off x="5337829" y="3128724"/>
              <a:ext cx="1548142" cy="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2" idx="6"/>
              <a:endCxn id="45" idx="1"/>
            </p:cNvCxnSpPr>
            <p:nvPr/>
          </p:nvCxnSpPr>
          <p:spPr>
            <a:xfrm>
              <a:off x="7755104" y="3128724"/>
              <a:ext cx="1207388" cy="95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38" idx="6"/>
              <a:endCxn id="44" idx="2"/>
            </p:cNvCxnSpPr>
            <p:nvPr/>
          </p:nvCxnSpPr>
          <p:spPr>
            <a:xfrm>
              <a:off x="5343167" y="5698309"/>
              <a:ext cx="1542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2" idx="3"/>
              <a:endCxn id="38" idx="7"/>
            </p:cNvCxnSpPr>
            <p:nvPr/>
          </p:nvCxnSpPr>
          <p:spPr>
            <a:xfrm flipH="1">
              <a:off x="5215885" y="3436008"/>
              <a:ext cx="1797368" cy="19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44" idx="0"/>
              <a:endCxn id="42" idx="4"/>
            </p:cNvCxnSpPr>
            <p:nvPr/>
          </p:nvCxnSpPr>
          <p:spPr>
            <a:xfrm flipH="1" flipV="1">
              <a:off x="7320538" y="3563290"/>
              <a:ext cx="1" cy="170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44" idx="6"/>
              <a:endCxn id="45" idx="3"/>
            </p:cNvCxnSpPr>
            <p:nvPr/>
          </p:nvCxnSpPr>
          <p:spPr>
            <a:xfrm flipV="1">
              <a:off x="7755105" y="4701895"/>
              <a:ext cx="1207387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371016" y="5200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80480" y="42013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60585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912009" y="27668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25274" y="42355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97862" y="57331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26346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422317" y="51078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79713" y="32281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79422" y="1674891"/>
            <a:ext cx="5907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흘려보낸</a:t>
            </a:r>
            <a:r>
              <a:rPr lang="ko-KR" altLang="en-US" dirty="0" smtClean="0"/>
              <a:t> 유량</a:t>
            </a:r>
            <a:r>
              <a:rPr lang="en-US" altLang="ko-KR" dirty="0" smtClean="0"/>
              <a:t>: 4</a:t>
            </a:r>
          </a:p>
          <a:p>
            <a:r>
              <a:rPr lang="en-US" altLang="ko-KR" dirty="0" smtClean="0"/>
              <a:t>Sink</a:t>
            </a:r>
            <a:r>
              <a:rPr lang="ko-KR" altLang="en-US" dirty="0" smtClean="0"/>
              <a:t>에 도달했으므로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역간선을</a:t>
            </a:r>
            <a:r>
              <a:rPr lang="ko-KR" altLang="en-US" dirty="0" smtClean="0"/>
              <a:t> 생성하고 </a:t>
            </a:r>
            <a:r>
              <a:rPr lang="en-US" altLang="ko-KR" dirty="0" smtClean="0"/>
              <a:t>capacity</a:t>
            </a:r>
            <a:r>
              <a:rPr lang="ko-KR" altLang="en-US" dirty="0" smtClean="0"/>
              <a:t>를 빼준다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7695446" y="4222784"/>
            <a:ext cx="1076822" cy="90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94363" y="42920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215317" y="5765762"/>
            <a:ext cx="162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00691" y="57733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073242" y="2376216"/>
            <a:ext cx="7585833" cy="3438718"/>
            <a:chOff x="2118510" y="2694157"/>
            <a:chExt cx="7585833" cy="3438718"/>
          </a:xfrm>
        </p:grpSpPr>
        <p:sp>
          <p:nvSpPr>
            <p:cNvPr id="34" name="타원 33"/>
            <p:cNvSpPr/>
            <p:nvPr/>
          </p:nvSpPr>
          <p:spPr>
            <a:xfrm>
              <a:off x="21185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468696" y="270161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474034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885971" y="2694157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6885972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352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/>
            <p:cNvCxnSpPr>
              <a:stCxn id="34" idx="7"/>
              <a:endCxn id="36" idx="2"/>
            </p:cNvCxnSpPr>
            <p:nvPr/>
          </p:nvCxnSpPr>
          <p:spPr>
            <a:xfrm flipV="1">
              <a:off x="2860361" y="3136180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371016" y="32587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16</a:t>
              </a:r>
              <a:endParaRPr lang="ko-KR" altLang="en-US" dirty="0"/>
            </a:p>
          </p:txBody>
        </p:sp>
        <p:cxnSp>
          <p:nvCxnSpPr>
            <p:cNvPr id="48" name="직선 화살표 연결선 47"/>
            <p:cNvCxnSpPr>
              <a:stCxn id="34" idx="5"/>
              <a:endCxn id="38" idx="2"/>
            </p:cNvCxnSpPr>
            <p:nvPr/>
          </p:nvCxnSpPr>
          <p:spPr>
            <a:xfrm>
              <a:off x="2860361" y="4701895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6" idx="3"/>
              <a:endCxn id="38" idx="1"/>
            </p:cNvCxnSpPr>
            <p:nvPr/>
          </p:nvCxnSpPr>
          <p:spPr>
            <a:xfrm>
              <a:off x="4595978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8" idx="7"/>
              <a:endCxn id="36" idx="5"/>
            </p:cNvCxnSpPr>
            <p:nvPr/>
          </p:nvCxnSpPr>
          <p:spPr>
            <a:xfrm flipH="1" flipV="1">
              <a:off x="5210547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6" idx="6"/>
              <a:endCxn id="42" idx="2"/>
            </p:cNvCxnSpPr>
            <p:nvPr/>
          </p:nvCxnSpPr>
          <p:spPr>
            <a:xfrm flipV="1">
              <a:off x="5337829" y="3128724"/>
              <a:ext cx="1548142" cy="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2" idx="6"/>
              <a:endCxn id="45" idx="1"/>
            </p:cNvCxnSpPr>
            <p:nvPr/>
          </p:nvCxnSpPr>
          <p:spPr>
            <a:xfrm>
              <a:off x="7755104" y="3128724"/>
              <a:ext cx="1207388" cy="95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38" idx="6"/>
              <a:endCxn id="44" idx="2"/>
            </p:cNvCxnSpPr>
            <p:nvPr/>
          </p:nvCxnSpPr>
          <p:spPr>
            <a:xfrm>
              <a:off x="5343167" y="5698309"/>
              <a:ext cx="1542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2" idx="3"/>
              <a:endCxn id="38" idx="7"/>
            </p:cNvCxnSpPr>
            <p:nvPr/>
          </p:nvCxnSpPr>
          <p:spPr>
            <a:xfrm flipH="1">
              <a:off x="5215885" y="3436008"/>
              <a:ext cx="1797368" cy="19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44" idx="0"/>
              <a:endCxn id="42" idx="4"/>
            </p:cNvCxnSpPr>
            <p:nvPr/>
          </p:nvCxnSpPr>
          <p:spPr>
            <a:xfrm flipH="1" flipV="1">
              <a:off x="7320538" y="3563290"/>
              <a:ext cx="1" cy="170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44" idx="6"/>
              <a:endCxn id="45" idx="3"/>
            </p:cNvCxnSpPr>
            <p:nvPr/>
          </p:nvCxnSpPr>
          <p:spPr>
            <a:xfrm flipV="1">
              <a:off x="7755105" y="4701895"/>
              <a:ext cx="1207387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371016" y="5200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80480" y="42013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60585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912009" y="27668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25274" y="42355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97862" y="57331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26346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422317" y="51078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79713" y="32281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79422" y="1674891"/>
            <a:ext cx="5907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흘려보낸</a:t>
            </a:r>
            <a:r>
              <a:rPr lang="ko-KR" altLang="en-US" dirty="0" smtClean="0"/>
              <a:t> 유량</a:t>
            </a:r>
            <a:r>
              <a:rPr lang="en-US" altLang="ko-KR" dirty="0" smtClean="0"/>
              <a:t>: 4</a:t>
            </a:r>
          </a:p>
          <a:p>
            <a:r>
              <a:rPr lang="en-US" altLang="ko-KR" dirty="0" smtClean="0"/>
              <a:t>Sink</a:t>
            </a:r>
            <a:r>
              <a:rPr lang="ko-KR" altLang="en-US" dirty="0" smtClean="0"/>
              <a:t>에 도달했으므로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역간선을</a:t>
            </a:r>
            <a:r>
              <a:rPr lang="ko-KR" altLang="en-US" dirty="0" smtClean="0"/>
              <a:t> 생성하고 </a:t>
            </a:r>
            <a:r>
              <a:rPr lang="en-US" altLang="ko-KR" dirty="0" smtClean="0"/>
              <a:t>capacity</a:t>
            </a:r>
            <a:r>
              <a:rPr lang="ko-KR" altLang="en-US" dirty="0" smtClean="0"/>
              <a:t>를 빼준다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7695446" y="4222784"/>
            <a:ext cx="1076822" cy="90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94363" y="42920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215317" y="5765762"/>
            <a:ext cx="162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00691" y="57733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4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073242" y="2376216"/>
            <a:ext cx="7585833" cy="3438718"/>
            <a:chOff x="2118510" y="2694157"/>
            <a:chExt cx="7585833" cy="3438718"/>
          </a:xfrm>
        </p:grpSpPr>
        <p:sp>
          <p:nvSpPr>
            <p:cNvPr id="34" name="타원 33"/>
            <p:cNvSpPr/>
            <p:nvPr/>
          </p:nvSpPr>
          <p:spPr>
            <a:xfrm>
              <a:off x="21185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468696" y="270161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474034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885971" y="2694157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6885972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352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/>
            <p:cNvCxnSpPr>
              <a:stCxn id="34" idx="7"/>
              <a:endCxn id="36" idx="2"/>
            </p:cNvCxnSpPr>
            <p:nvPr/>
          </p:nvCxnSpPr>
          <p:spPr>
            <a:xfrm flipV="1">
              <a:off x="2860361" y="3136180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371016" y="32587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cxnSp>
          <p:nvCxnSpPr>
            <p:cNvPr id="48" name="직선 화살표 연결선 47"/>
            <p:cNvCxnSpPr>
              <a:stCxn id="34" idx="5"/>
              <a:endCxn id="38" idx="2"/>
            </p:cNvCxnSpPr>
            <p:nvPr/>
          </p:nvCxnSpPr>
          <p:spPr>
            <a:xfrm>
              <a:off x="2860361" y="4701895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6" idx="3"/>
              <a:endCxn id="38" idx="1"/>
            </p:cNvCxnSpPr>
            <p:nvPr/>
          </p:nvCxnSpPr>
          <p:spPr>
            <a:xfrm>
              <a:off x="4595978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8" idx="7"/>
              <a:endCxn id="36" idx="5"/>
            </p:cNvCxnSpPr>
            <p:nvPr/>
          </p:nvCxnSpPr>
          <p:spPr>
            <a:xfrm flipH="1" flipV="1">
              <a:off x="5210547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6" idx="6"/>
              <a:endCxn id="42" idx="2"/>
            </p:cNvCxnSpPr>
            <p:nvPr/>
          </p:nvCxnSpPr>
          <p:spPr>
            <a:xfrm flipV="1">
              <a:off x="5337829" y="3128724"/>
              <a:ext cx="1548142" cy="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2" idx="6"/>
              <a:endCxn id="45" idx="1"/>
            </p:cNvCxnSpPr>
            <p:nvPr/>
          </p:nvCxnSpPr>
          <p:spPr>
            <a:xfrm>
              <a:off x="7755104" y="3128724"/>
              <a:ext cx="1207388" cy="95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38" idx="6"/>
              <a:endCxn id="44" idx="2"/>
            </p:cNvCxnSpPr>
            <p:nvPr/>
          </p:nvCxnSpPr>
          <p:spPr>
            <a:xfrm>
              <a:off x="5343167" y="5698309"/>
              <a:ext cx="1542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2" idx="3"/>
              <a:endCxn id="38" idx="7"/>
            </p:cNvCxnSpPr>
            <p:nvPr/>
          </p:nvCxnSpPr>
          <p:spPr>
            <a:xfrm flipH="1">
              <a:off x="5215885" y="3436008"/>
              <a:ext cx="1797368" cy="19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44" idx="0"/>
              <a:endCxn id="42" idx="4"/>
            </p:cNvCxnSpPr>
            <p:nvPr/>
          </p:nvCxnSpPr>
          <p:spPr>
            <a:xfrm flipH="1" flipV="1">
              <a:off x="7320538" y="3563290"/>
              <a:ext cx="1" cy="170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44" idx="6"/>
              <a:endCxn id="45" idx="3"/>
            </p:cNvCxnSpPr>
            <p:nvPr/>
          </p:nvCxnSpPr>
          <p:spPr>
            <a:xfrm flipV="1">
              <a:off x="7755105" y="4701895"/>
              <a:ext cx="1207387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371016" y="5200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80480" y="42013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60585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912009" y="27668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25274" y="42355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97862" y="57331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26346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422317" y="51078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79713" y="32281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79422" y="1674891"/>
            <a:ext cx="5907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흘려보낸</a:t>
            </a:r>
            <a:r>
              <a:rPr lang="ko-KR" altLang="en-US" dirty="0" smtClean="0"/>
              <a:t> 유량</a:t>
            </a:r>
            <a:r>
              <a:rPr lang="en-US" altLang="ko-KR" dirty="0" smtClean="0"/>
              <a:t>: 4</a:t>
            </a:r>
          </a:p>
          <a:p>
            <a:r>
              <a:rPr lang="en-US" altLang="ko-KR" dirty="0" smtClean="0"/>
              <a:t>Sink</a:t>
            </a:r>
            <a:r>
              <a:rPr lang="ko-KR" altLang="en-US" dirty="0" smtClean="0"/>
              <a:t>에 도달했으므로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역간선을</a:t>
            </a:r>
            <a:r>
              <a:rPr lang="ko-KR" altLang="en-US" dirty="0" smtClean="0"/>
              <a:t> 생성하고 </a:t>
            </a:r>
            <a:r>
              <a:rPr lang="en-US" altLang="ko-KR" dirty="0" smtClean="0"/>
              <a:t>capacity</a:t>
            </a:r>
            <a:r>
              <a:rPr lang="ko-KR" altLang="en-US" dirty="0" smtClean="0"/>
              <a:t>를 빼준다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7695446" y="4222784"/>
            <a:ext cx="1076822" cy="90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94363" y="42920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215317" y="5765762"/>
            <a:ext cx="162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00691" y="57733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942375" y="3014804"/>
            <a:ext cx="1481053" cy="86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19260" y="34326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1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더 이상 유량을 흘려 보낼 수 없을 때 까지 보낸다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Sink</a:t>
            </a:r>
            <a:r>
              <a:rPr lang="ko-KR" altLang="en-US" sz="2800" dirty="0" smtClean="0"/>
              <a:t>에 도달했을 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보낸 유량</a:t>
            </a:r>
            <a:r>
              <a:rPr lang="en-US" altLang="ko-KR" sz="2800" dirty="0" smtClean="0"/>
              <a:t>(Path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capacity</a:t>
            </a:r>
            <a:r>
              <a:rPr lang="ko-KR" altLang="en-US" sz="2800" dirty="0" smtClean="0"/>
              <a:t>의 최소값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을 계속 더해주면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그 값이 최대유량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87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문제점 시간복잡도 </a:t>
            </a:r>
            <a:r>
              <a:rPr lang="en-US" altLang="ko-KR" sz="2800" dirty="0" smtClean="0"/>
              <a:t>O(</a:t>
            </a:r>
            <a:r>
              <a:rPr lang="en-US" altLang="ko-KR" sz="2800" dirty="0" err="1" smtClean="0"/>
              <a:t>Ef</a:t>
            </a:r>
            <a:r>
              <a:rPr lang="en-US" altLang="ko-KR" sz="2800" dirty="0" smtClean="0"/>
              <a:t>), f: maximum flow</a:t>
            </a:r>
          </a:p>
          <a:p>
            <a:pPr lvl="1"/>
            <a:endParaRPr lang="en-US" altLang="ko-KR" sz="2400" dirty="0" smtClean="0"/>
          </a:p>
        </p:txBody>
      </p:sp>
      <p:grpSp>
        <p:nvGrpSpPr>
          <p:cNvPr id="45" name="그룹 44"/>
          <p:cNvGrpSpPr/>
          <p:nvPr/>
        </p:nvGrpSpPr>
        <p:grpSpPr>
          <a:xfrm>
            <a:off x="3234019" y="2555687"/>
            <a:ext cx="5666499" cy="3431262"/>
            <a:chOff x="2073242" y="2383672"/>
            <a:chExt cx="5666499" cy="3431262"/>
          </a:xfrm>
        </p:grpSpPr>
        <p:sp>
          <p:nvSpPr>
            <p:cNvPr id="7" name="타원 6"/>
            <p:cNvSpPr/>
            <p:nvPr/>
          </p:nvSpPr>
          <p:spPr>
            <a:xfrm>
              <a:off x="2073242" y="364210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423428" y="238367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28766" y="4945801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870608" y="364210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7" idx="7"/>
              <a:endCxn id="8" idx="2"/>
            </p:cNvCxnSpPr>
            <p:nvPr/>
          </p:nvCxnSpPr>
          <p:spPr>
            <a:xfrm flipV="1">
              <a:off x="2815093" y="2818239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5"/>
              <a:endCxn id="9" idx="2"/>
            </p:cNvCxnSpPr>
            <p:nvPr/>
          </p:nvCxnSpPr>
          <p:spPr>
            <a:xfrm>
              <a:off x="2815093" y="4383954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0"/>
              <a:endCxn id="8" idx="4"/>
            </p:cNvCxnSpPr>
            <p:nvPr/>
          </p:nvCxnSpPr>
          <p:spPr>
            <a:xfrm flipH="1" flipV="1">
              <a:off x="4857995" y="3252805"/>
              <a:ext cx="5338" cy="169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8" idx="6"/>
            </p:cNvCxnSpPr>
            <p:nvPr/>
          </p:nvCxnSpPr>
          <p:spPr>
            <a:xfrm>
              <a:off x="5292561" y="2818239"/>
              <a:ext cx="1732928" cy="951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9" idx="6"/>
              <a:endCxn id="12" idx="3"/>
            </p:cNvCxnSpPr>
            <p:nvPr/>
          </p:nvCxnSpPr>
          <p:spPr>
            <a:xfrm flipV="1">
              <a:off x="5297899" y="4383954"/>
              <a:ext cx="1699991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62158" y="3063473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62158" y="4697495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05034" y="3079449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20901" y="4686570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57994" y="38679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60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Network Flow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Maximum Flow </a:t>
            </a:r>
            <a:r>
              <a:rPr lang="ko-KR" altLang="en-US" sz="2800" dirty="0" smtClean="0"/>
              <a:t>문제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각 </a:t>
            </a:r>
            <a:r>
              <a:rPr lang="en-US" altLang="ko-KR" sz="2400" dirty="0" smtClean="0"/>
              <a:t>edge</a:t>
            </a:r>
            <a:r>
              <a:rPr lang="ko-KR" altLang="en-US" sz="2400" dirty="0" smtClean="0"/>
              <a:t>에서 숫자가 의미하는 것은 단위 시간당 최대 보낼 수 있는 유량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Source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Sink</a:t>
            </a:r>
            <a:r>
              <a:rPr lang="ko-KR" altLang="en-US" sz="2400" dirty="0" smtClean="0"/>
              <a:t>까지 단위 시간당 최대한 보낼 수 있는 유량은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2118510" y="2874157"/>
            <a:ext cx="7585833" cy="3438718"/>
            <a:chOff x="2118510" y="2694157"/>
            <a:chExt cx="7585833" cy="3438718"/>
          </a:xfrm>
        </p:grpSpPr>
        <p:sp>
          <p:nvSpPr>
            <p:cNvPr id="3" name="타원 2"/>
            <p:cNvSpPr/>
            <p:nvPr/>
          </p:nvSpPr>
          <p:spPr>
            <a:xfrm>
              <a:off x="21185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468696" y="270161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474034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885971" y="2694157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885972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8352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3" idx="7"/>
              <a:endCxn id="7" idx="2"/>
            </p:cNvCxnSpPr>
            <p:nvPr/>
          </p:nvCxnSpPr>
          <p:spPr>
            <a:xfrm flipV="1">
              <a:off x="2860361" y="3136180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371016" y="32587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16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>
              <a:stCxn id="3" idx="5"/>
              <a:endCxn id="8" idx="2"/>
            </p:cNvCxnSpPr>
            <p:nvPr/>
          </p:nvCxnSpPr>
          <p:spPr>
            <a:xfrm>
              <a:off x="2860361" y="4701895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7" idx="3"/>
              <a:endCxn id="8" idx="1"/>
            </p:cNvCxnSpPr>
            <p:nvPr/>
          </p:nvCxnSpPr>
          <p:spPr>
            <a:xfrm>
              <a:off x="4595978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8" idx="7"/>
              <a:endCxn id="7" idx="5"/>
            </p:cNvCxnSpPr>
            <p:nvPr/>
          </p:nvCxnSpPr>
          <p:spPr>
            <a:xfrm flipH="1" flipV="1">
              <a:off x="5210547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7" idx="6"/>
              <a:endCxn id="9" idx="2"/>
            </p:cNvCxnSpPr>
            <p:nvPr/>
          </p:nvCxnSpPr>
          <p:spPr>
            <a:xfrm flipV="1">
              <a:off x="5337829" y="3128724"/>
              <a:ext cx="1548142" cy="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9" idx="6"/>
              <a:endCxn id="11" idx="1"/>
            </p:cNvCxnSpPr>
            <p:nvPr/>
          </p:nvCxnSpPr>
          <p:spPr>
            <a:xfrm>
              <a:off x="7755104" y="3128724"/>
              <a:ext cx="1207388" cy="95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8" idx="6"/>
              <a:endCxn id="10" idx="2"/>
            </p:cNvCxnSpPr>
            <p:nvPr/>
          </p:nvCxnSpPr>
          <p:spPr>
            <a:xfrm>
              <a:off x="5343167" y="5698309"/>
              <a:ext cx="1542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9" idx="3"/>
              <a:endCxn id="8" idx="7"/>
            </p:cNvCxnSpPr>
            <p:nvPr/>
          </p:nvCxnSpPr>
          <p:spPr>
            <a:xfrm flipH="1">
              <a:off x="5215885" y="3436008"/>
              <a:ext cx="1797368" cy="19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10" idx="0"/>
              <a:endCxn id="9" idx="4"/>
            </p:cNvCxnSpPr>
            <p:nvPr/>
          </p:nvCxnSpPr>
          <p:spPr>
            <a:xfrm flipH="1" flipV="1">
              <a:off x="7320538" y="3563290"/>
              <a:ext cx="1" cy="170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10" idx="6"/>
              <a:endCxn id="11" idx="3"/>
            </p:cNvCxnSpPr>
            <p:nvPr/>
          </p:nvCxnSpPr>
          <p:spPr>
            <a:xfrm flipV="1">
              <a:off x="7755105" y="4701895"/>
              <a:ext cx="1207387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71016" y="5200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80480" y="42013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60585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12009" y="27668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25274" y="42355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88251" y="57143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14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26346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348309" y="5200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279713" y="32281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2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문제점 시간복잡도 </a:t>
            </a:r>
            <a:r>
              <a:rPr lang="en-US" altLang="ko-KR" sz="2800" dirty="0" smtClean="0"/>
              <a:t>O(</a:t>
            </a:r>
            <a:r>
              <a:rPr lang="en-US" altLang="ko-KR" sz="2800" dirty="0" err="1" smtClean="0"/>
              <a:t>Ef</a:t>
            </a:r>
            <a:r>
              <a:rPr lang="en-US" altLang="ko-KR" sz="2800" dirty="0" smtClean="0"/>
              <a:t>), f: maximum flow</a:t>
            </a:r>
          </a:p>
          <a:p>
            <a:pPr lvl="1"/>
            <a:endParaRPr lang="en-US" altLang="ko-KR" sz="2400" dirty="0" smtClean="0"/>
          </a:p>
        </p:txBody>
      </p:sp>
      <p:grpSp>
        <p:nvGrpSpPr>
          <p:cNvPr id="45" name="그룹 44"/>
          <p:cNvGrpSpPr/>
          <p:nvPr/>
        </p:nvGrpSpPr>
        <p:grpSpPr>
          <a:xfrm>
            <a:off x="3234019" y="2555687"/>
            <a:ext cx="5666499" cy="3431262"/>
            <a:chOff x="2073242" y="2383672"/>
            <a:chExt cx="5666499" cy="3431262"/>
          </a:xfrm>
        </p:grpSpPr>
        <p:sp>
          <p:nvSpPr>
            <p:cNvPr id="7" name="타원 6"/>
            <p:cNvSpPr/>
            <p:nvPr/>
          </p:nvSpPr>
          <p:spPr>
            <a:xfrm>
              <a:off x="2073242" y="364210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423428" y="238367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28766" y="4945801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870608" y="364210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7" idx="7"/>
              <a:endCxn id="8" idx="2"/>
            </p:cNvCxnSpPr>
            <p:nvPr/>
          </p:nvCxnSpPr>
          <p:spPr>
            <a:xfrm flipV="1">
              <a:off x="2815093" y="2818239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5"/>
              <a:endCxn id="9" idx="2"/>
            </p:cNvCxnSpPr>
            <p:nvPr/>
          </p:nvCxnSpPr>
          <p:spPr>
            <a:xfrm>
              <a:off x="2815093" y="4383954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0"/>
              <a:endCxn id="8" idx="4"/>
            </p:cNvCxnSpPr>
            <p:nvPr/>
          </p:nvCxnSpPr>
          <p:spPr>
            <a:xfrm flipH="1" flipV="1">
              <a:off x="4857995" y="3252805"/>
              <a:ext cx="5338" cy="169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8" idx="6"/>
            </p:cNvCxnSpPr>
            <p:nvPr/>
          </p:nvCxnSpPr>
          <p:spPr>
            <a:xfrm>
              <a:off x="5292561" y="2818239"/>
              <a:ext cx="1732928" cy="951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9" idx="6"/>
              <a:endCxn id="12" idx="3"/>
            </p:cNvCxnSpPr>
            <p:nvPr/>
          </p:nvCxnSpPr>
          <p:spPr>
            <a:xfrm flipV="1">
              <a:off x="5297899" y="4383954"/>
              <a:ext cx="1699991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62158" y="3063473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62158" y="4697495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05034" y="3079449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20901" y="4686570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57994" y="38679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20" name="오른쪽 화살표 19"/>
          <p:cNvSpPr/>
          <p:nvPr/>
        </p:nvSpPr>
        <p:spPr>
          <a:xfrm rot="2023945">
            <a:off x="4030247" y="5277415"/>
            <a:ext cx="1149790" cy="28065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문제점 시간복잡도 </a:t>
            </a:r>
            <a:r>
              <a:rPr lang="en-US" altLang="ko-KR" sz="2800" dirty="0" smtClean="0"/>
              <a:t>O(</a:t>
            </a:r>
            <a:r>
              <a:rPr lang="en-US" altLang="ko-KR" sz="2800" dirty="0" err="1" smtClean="0"/>
              <a:t>Ef</a:t>
            </a:r>
            <a:r>
              <a:rPr lang="en-US" altLang="ko-KR" sz="2800" dirty="0" smtClean="0"/>
              <a:t>), f: maximum flow</a:t>
            </a:r>
          </a:p>
          <a:p>
            <a:pPr lvl="1"/>
            <a:endParaRPr lang="en-US" altLang="ko-KR" sz="2400" dirty="0" smtClean="0"/>
          </a:p>
        </p:txBody>
      </p:sp>
      <p:grpSp>
        <p:nvGrpSpPr>
          <p:cNvPr id="45" name="그룹 44"/>
          <p:cNvGrpSpPr/>
          <p:nvPr/>
        </p:nvGrpSpPr>
        <p:grpSpPr>
          <a:xfrm>
            <a:off x="3234019" y="2555687"/>
            <a:ext cx="5666499" cy="3431262"/>
            <a:chOff x="2073242" y="2383672"/>
            <a:chExt cx="5666499" cy="3431262"/>
          </a:xfrm>
        </p:grpSpPr>
        <p:sp>
          <p:nvSpPr>
            <p:cNvPr id="7" name="타원 6"/>
            <p:cNvSpPr/>
            <p:nvPr/>
          </p:nvSpPr>
          <p:spPr>
            <a:xfrm>
              <a:off x="2073242" y="364210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423428" y="238367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28766" y="4945801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870608" y="364210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7" idx="7"/>
              <a:endCxn id="8" idx="2"/>
            </p:cNvCxnSpPr>
            <p:nvPr/>
          </p:nvCxnSpPr>
          <p:spPr>
            <a:xfrm flipV="1">
              <a:off x="2815093" y="2818239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5"/>
              <a:endCxn id="9" idx="2"/>
            </p:cNvCxnSpPr>
            <p:nvPr/>
          </p:nvCxnSpPr>
          <p:spPr>
            <a:xfrm>
              <a:off x="2815093" y="4383954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0"/>
              <a:endCxn id="8" idx="4"/>
            </p:cNvCxnSpPr>
            <p:nvPr/>
          </p:nvCxnSpPr>
          <p:spPr>
            <a:xfrm flipH="1" flipV="1">
              <a:off x="4857995" y="3252805"/>
              <a:ext cx="5338" cy="169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8" idx="6"/>
            </p:cNvCxnSpPr>
            <p:nvPr/>
          </p:nvCxnSpPr>
          <p:spPr>
            <a:xfrm>
              <a:off x="5292561" y="2818239"/>
              <a:ext cx="1732928" cy="951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9" idx="6"/>
              <a:endCxn id="12" idx="3"/>
            </p:cNvCxnSpPr>
            <p:nvPr/>
          </p:nvCxnSpPr>
          <p:spPr>
            <a:xfrm flipV="1">
              <a:off x="5297899" y="4383954"/>
              <a:ext cx="1699991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62158" y="3063473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62158" y="4697495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05034" y="3079449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20901" y="4686570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57994" y="38679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20" name="오른쪽 화살표 19"/>
          <p:cNvSpPr/>
          <p:nvPr/>
        </p:nvSpPr>
        <p:spPr>
          <a:xfrm rot="16200000">
            <a:off x="5884287" y="4171998"/>
            <a:ext cx="1149790" cy="28065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문제점 시간복잡도 </a:t>
            </a:r>
            <a:r>
              <a:rPr lang="en-US" altLang="ko-KR" sz="2800" dirty="0" smtClean="0"/>
              <a:t>O(</a:t>
            </a:r>
            <a:r>
              <a:rPr lang="en-US" altLang="ko-KR" sz="2800" dirty="0" err="1" smtClean="0"/>
              <a:t>Ef</a:t>
            </a:r>
            <a:r>
              <a:rPr lang="en-US" altLang="ko-KR" sz="2800" dirty="0" smtClean="0"/>
              <a:t>), f: maximum flow</a:t>
            </a:r>
          </a:p>
          <a:p>
            <a:pPr lvl="1"/>
            <a:endParaRPr lang="en-US" altLang="ko-KR" sz="2400" dirty="0" smtClean="0"/>
          </a:p>
        </p:txBody>
      </p:sp>
      <p:grpSp>
        <p:nvGrpSpPr>
          <p:cNvPr id="45" name="그룹 44"/>
          <p:cNvGrpSpPr/>
          <p:nvPr/>
        </p:nvGrpSpPr>
        <p:grpSpPr>
          <a:xfrm>
            <a:off x="3234019" y="2555687"/>
            <a:ext cx="5666499" cy="3431262"/>
            <a:chOff x="2073242" y="2383672"/>
            <a:chExt cx="5666499" cy="3431262"/>
          </a:xfrm>
        </p:grpSpPr>
        <p:sp>
          <p:nvSpPr>
            <p:cNvPr id="7" name="타원 6"/>
            <p:cNvSpPr/>
            <p:nvPr/>
          </p:nvSpPr>
          <p:spPr>
            <a:xfrm>
              <a:off x="2073242" y="364210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423428" y="238367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28766" y="4945801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870608" y="364210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7" idx="7"/>
              <a:endCxn id="8" idx="2"/>
            </p:cNvCxnSpPr>
            <p:nvPr/>
          </p:nvCxnSpPr>
          <p:spPr>
            <a:xfrm flipV="1">
              <a:off x="2815093" y="2818239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5"/>
              <a:endCxn id="9" idx="2"/>
            </p:cNvCxnSpPr>
            <p:nvPr/>
          </p:nvCxnSpPr>
          <p:spPr>
            <a:xfrm>
              <a:off x="2815093" y="4383954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0"/>
              <a:endCxn id="8" idx="4"/>
            </p:cNvCxnSpPr>
            <p:nvPr/>
          </p:nvCxnSpPr>
          <p:spPr>
            <a:xfrm flipH="1" flipV="1">
              <a:off x="4857995" y="3252805"/>
              <a:ext cx="5338" cy="169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8" idx="6"/>
            </p:cNvCxnSpPr>
            <p:nvPr/>
          </p:nvCxnSpPr>
          <p:spPr>
            <a:xfrm>
              <a:off x="5292561" y="2818239"/>
              <a:ext cx="1732928" cy="951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9" idx="6"/>
              <a:endCxn id="12" idx="3"/>
            </p:cNvCxnSpPr>
            <p:nvPr/>
          </p:nvCxnSpPr>
          <p:spPr>
            <a:xfrm flipV="1">
              <a:off x="5297899" y="4383954"/>
              <a:ext cx="1699991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62158" y="3063473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62158" y="4697495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05034" y="3079449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20901" y="4686570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57994" y="38679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20" name="오른쪽 화살표 19"/>
          <p:cNvSpPr/>
          <p:nvPr/>
        </p:nvSpPr>
        <p:spPr>
          <a:xfrm rot="1949916">
            <a:off x="7123799" y="2970599"/>
            <a:ext cx="1149790" cy="28065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문제점 시간복잡도 </a:t>
            </a:r>
            <a:r>
              <a:rPr lang="en-US" altLang="ko-KR" sz="2800" dirty="0" smtClean="0"/>
              <a:t>O(</a:t>
            </a:r>
            <a:r>
              <a:rPr lang="en-US" altLang="ko-KR" sz="2800" dirty="0" err="1" smtClean="0"/>
              <a:t>Ef</a:t>
            </a:r>
            <a:r>
              <a:rPr lang="en-US" altLang="ko-KR" sz="2800" dirty="0" smtClean="0"/>
              <a:t>), f: maximum flow</a:t>
            </a:r>
          </a:p>
          <a:p>
            <a:pPr lvl="1"/>
            <a:endParaRPr lang="en-US" altLang="ko-KR" sz="2400" dirty="0" smtClean="0"/>
          </a:p>
        </p:txBody>
      </p:sp>
      <p:grpSp>
        <p:nvGrpSpPr>
          <p:cNvPr id="45" name="그룹 44"/>
          <p:cNvGrpSpPr/>
          <p:nvPr/>
        </p:nvGrpSpPr>
        <p:grpSpPr>
          <a:xfrm>
            <a:off x="3234019" y="2555687"/>
            <a:ext cx="5666499" cy="3431262"/>
            <a:chOff x="2073242" y="2383672"/>
            <a:chExt cx="5666499" cy="3431262"/>
          </a:xfrm>
        </p:grpSpPr>
        <p:sp>
          <p:nvSpPr>
            <p:cNvPr id="7" name="타원 6"/>
            <p:cNvSpPr/>
            <p:nvPr/>
          </p:nvSpPr>
          <p:spPr>
            <a:xfrm>
              <a:off x="2073242" y="364210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423428" y="238367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28766" y="4945801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870608" y="364210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7" idx="7"/>
              <a:endCxn id="8" idx="2"/>
            </p:cNvCxnSpPr>
            <p:nvPr/>
          </p:nvCxnSpPr>
          <p:spPr>
            <a:xfrm flipV="1">
              <a:off x="2815093" y="2818239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5"/>
              <a:endCxn id="9" idx="2"/>
            </p:cNvCxnSpPr>
            <p:nvPr/>
          </p:nvCxnSpPr>
          <p:spPr>
            <a:xfrm>
              <a:off x="2815093" y="4383954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endCxn id="9" idx="0"/>
            </p:cNvCxnSpPr>
            <p:nvPr/>
          </p:nvCxnSpPr>
          <p:spPr>
            <a:xfrm>
              <a:off x="4861550" y="3252805"/>
              <a:ext cx="1783" cy="169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8" idx="6"/>
            </p:cNvCxnSpPr>
            <p:nvPr/>
          </p:nvCxnSpPr>
          <p:spPr>
            <a:xfrm>
              <a:off x="5292561" y="2818239"/>
              <a:ext cx="1732928" cy="951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9" idx="6"/>
              <a:endCxn id="12" idx="3"/>
            </p:cNvCxnSpPr>
            <p:nvPr/>
          </p:nvCxnSpPr>
          <p:spPr>
            <a:xfrm flipV="1">
              <a:off x="5297899" y="4383954"/>
              <a:ext cx="1699991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62158" y="3063473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62158" y="4697495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1/100,000,000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05034" y="3079449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1/100,000,000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20901" y="4686570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57994" y="38679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0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문제점 시간복잡도 </a:t>
            </a:r>
            <a:r>
              <a:rPr lang="en-US" altLang="ko-KR" sz="2800" dirty="0" smtClean="0"/>
              <a:t>O(</a:t>
            </a:r>
            <a:r>
              <a:rPr lang="en-US" altLang="ko-KR" sz="2800" dirty="0" err="1" smtClean="0"/>
              <a:t>Ef</a:t>
            </a:r>
            <a:r>
              <a:rPr lang="en-US" altLang="ko-KR" sz="2800" dirty="0" smtClean="0"/>
              <a:t>), f: maximum flow</a:t>
            </a:r>
          </a:p>
          <a:p>
            <a:pPr lvl="1"/>
            <a:endParaRPr lang="en-US" altLang="ko-KR" sz="2400" dirty="0" smtClean="0"/>
          </a:p>
        </p:txBody>
      </p:sp>
      <p:grpSp>
        <p:nvGrpSpPr>
          <p:cNvPr id="45" name="그룹 44"/>
          <p:cNvGrpSpPr/>
          <p:nvPr/>
        </p:nvGrpSpPr>
        <p:grpSpPr>
          <a:xfrm>
            <a:off x="3234019" y="2555687"/>
            <a:ext cx="5666499" cy="3431262"/>
            <a:chOff x="2073242" y="2383672"/>
            <a:chExt cx="5666499" cy="3431262"/>
          </a:xfrm>
        </p:grpSpPr>
        <p:sp>
          <p:nvSpPr>
            <p:cNvPr id="7" name="타원 6"/>
            <p:cNvSpPr/>
            <p:nvPr/>
          </p:nvSpPr>
          <p:spPr>
            <a:xfrm>
              <a:off x="2073242" y="364210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423428" y="238367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28766" y="4945801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870608" y="364210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7" idx="7"/>
              <a:endCxn id="8" idx="2"/>
            </p:cNvCxnSpPr>
            <p:nvPr/>
          </p:nvCxnSpPr>
          <p:spPr>
            <a:xfrm flipV="1">
              <a:off x="2815093" y="2818239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5"/>
              <a:endCxn id="9" idx="2"/>
            </p:cNvCxnSpPr>
            <p:nvPr/>
          </p:nvCxnSpPr>
          <p:spPr>
            <a:xfrm>
              <a:off x="2815093" y="4383954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endCxn id="9" idx="0"/>
            </p:cNvCxnSpPr>
            <p:nvPr/>
          </p:nvCxnSpPr>
          <p:spPr>
            <a:xfrm>
              <a:off x="4861550" y="3252805"/>
              <a:ext cx="1783" cy="169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8" idx="6"/>
            </p:cNvCxnSpPr>
            <p:nvPr/>
          </p:nvCxnSpPr>
          <p:spPr>
            <a:xfrm>
              <a:off x="5292561" y="2818239"/>
              <a:ext cx="1732928" cy="951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9" idx="6"/>
              <a:endCxn id="12" idx="3"/>
            </p:cNvCxnSpPr>
            <p:nvPr/>
          </p:nvCxnSpPr>
          <p:spPr>
            <a:xfrm flipV="1">
              <a:off x="5297899" y="4383954"/>
              <a:ext cx="1699991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62158" y="3063473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62158" y="4697495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1/100,000,000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05034" y="3079449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1/100,000,000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20901" y="4686570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57994" y="38679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20" name="오른쪽 화살표 19"/>
          <p:cNvSpPr/>
          <p:nvPr/>
        </p:nvSpPr>
        <p:spPr>
          <a:xfrm rot="19829459">
            <a:off x="4054442" y="2886746"/>
            <a:ext cx="1149790" cy="28065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문제점 시간복잡도 </a:t>
            </a:r>
            <a:r>
              <a:rPr lang="en-US" altLang="ko-KR" sz="2800" dirty="0" smtClean="0"/>
              <a:t>O(</a:t>
            </a:r>
            <a:r>
              <a:rPr lang="en-US" altLang="ko-KR" sz="2800" dirty="0" err="1" smtClean="0"/>
              <a:t>Ef</a:t>
            </a:r>
            <a:r>
              <a:rPr lang="en-US" altLang="ko-KR" sz="2800" dirty="0" smtClean="0"/>
              <a:t>), f: maximum flow</a:t>
            </a:r>
          </a:p>
          <a:p>
            <a:pPr lvl="1"/>
            <a:endParaRPr lang="en-US" altLang="ko-KR" sz="2400" dirty="0" smtClean="0"/>
          </a:p>
        </p:txBody>
      </p:sp>
      <p:grpSp>
        <p:nvGrpSpPr>
          <p:cNvPr id="45" name="그룹 44"/>
          <p:cNvGrpSpPr/>
          <p:nvPr/>
        </p:nvGrpSpPr>
        <p:grpSpPr>
          <a:xfrm>
            <a:off x="3234019" y="2555687"/>
            <a:ext cx="5666499" cy="3431262"/>
            <a:chOff x="2073242" y="2383672"/>
            <a:chExt cx="5666499" cy="3431262"/>
          </a:xfrm>
        </p:grpSpPr>
        <p:sp>
          <p:nvSpPr>
            <p:cNvPr id="7" name="타원 6"/>
            <p:cNvSpPr/>
            <p:nvPr/>
          </p:nvSpPr>
          <p:spPr>
            <a:xfrm>
              <a:off x="2073242" y="364210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423428" y="238367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28766" y="4945801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870608" y="364210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7" idx="7"/>
              <a:endCxn id="8" idx="2"/>
            </p:cNvCxnSpPr>
            <p:nvPr/>
          </p:nvCxnSpPr>
          <p:spPr>
            <a:xfrm flipV="1">
              <a:off x="2815093" y="2818239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5"/>
              <a:endCxn id="9" idx="2"/>
            </p:cNvCxnSpPr>
            <p:nvPr/>
          </p:nvCxnSpPr>
          <p:spPr>
            <a:xfrm>
              <a:off x="2815093" y="4383954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endCxn id="9" idx="0"/>
            </p:cNvCxnSpPr>
            <p:nvPr/>
          </p:nvCxnSpPr>
          <p:spPr>
            <a:xfrm>
              <a:off x="4861550" y="3252805"/>
              <a:ext cx="1783" cy="169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8" idx="6"/>
            </p:cNvCxnSpPr>
            <p:nvPr/>
          </p:nvCxnSpPr>
          <p:spPr>
            <a:xfrm>
              <a:off x="5292561" y="2818239"/>
              <a:ext cx="1732928" cy="951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9" idx="6"/>
              <a:endCxn id="12" idx="3"/>
            </p:cNvCxnSpPr>
            <p:nvPr/>
          </p:nvCxnSpPr>
          <p:spPr>
            <a:xfrm flipV="1">
              <a:off x="5297899" y="4383954"/>
              <a:ext cx="1699991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62158" y="3063473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62158" y="4697495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1/100,000,000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05034" y="3079449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1/100,000,000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20901" y="4686570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57994" y="38679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20" name="오른쪽 화살표 19"/>
          <p:cNvSpPr/>
          <p:nvPr/>
        </p:nvSpPr>
        <p:spPr>
          <a:xfrm rot="5400000">
            <a:off x="5218767" y="4057439"/>
            <a:ext cx="1149790" cy="28065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6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문제점 시간복잡도 </a:t>
            </a:r>
            <a:r>
              <a:rPr lang="en-US" altLang="ko-KR" sz="2800" dirty="0" smtClean="0"/>
              <a:t>O(</a:t>
            </a:r>
            <a:r>
              <a:rPr lang="en-US" altLang="ko-KR" sz="2800" dirty="0" err="1" smtClean="0"/>
              <a:t>Ef</a:t>
            </a:r>
            <a:r>
              <a:rPr lang="en-US" altLang="ko-KR" sz="2800" dirty="0" smtClean="0"/>
              <a:t>), f: maximum flow</a:t>
            </a:r>
          </a:p>
          <a:p>
            <a:pPr lvl="1"/>
            <a:endParaRPr lang="en-US" altLang="ko-KR" sz="2400" dirty="0" smtClean="0"/>
          </a:p>
        </p:txBody>
      </p:sp>
      <p:grpSp>
        <p:nvGrpSpPr>
          <p:cNvPr id="45" name="그룹 44"/>
          <p:cNvGrpSpPr/>
          <p:nvPr/>
        </p:nvGrpSpPr>
        <p:grpSpPr>
          <a:xfrm>
            <a:off x="3234019" y="2555687"/>
            <a:ext cx="5666499" cy="3431262"/>
            <a:chOff x="2073242" y="2383672"/>
            <a:chExt cx="5666499" cy="3431262"/>
          </a:xfrm>
        </p:grpSpPr>
        <p:sp>
          <p:nvSpPr>
            <p:cNvPr id="7" name="타원 6"/>
            <p:cNvSpPr/>
            <p:nvPr/>
          </p:nvSpPr>
          <p:spPr>
            <a:xfrm>
              <a:off x="2073242" y="364210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423428" y="238367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28766" y="4945801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870608" y="364210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7" idx="7"/>
              <a:endCxn id="8" idx="2"/>
            </p:cNvCxnSpPr>
            <p:nvPr/>
          </p:nvCxnSpPr>
          <p:spPr>
            <a:xfrm flipV="1">
              <a:off x="2815093" y="2818239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5"/>
              <a:endCxn id="9" idx="2"/>
            </p:cNvCxnSpPr>
            <p:nvPr/>
          </p:nvCxnSpPr>
          <p:spPr>
            <a:xfrm>
              <a:off x="2815093" y="4383954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endCxn id="9" idx="0"/>
            </p:cNvCxnSpPr>
            <p:nvPr/>
          </p:nvCxnSpPr>
          <p:spPr>
            <a:xfrm>
              <a:off x="4861550" y="3252805"/>
              <a:ext cx="1783" cy="169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8" idx="6"/>
            </p:cNvCxnSpPr>
            <p:nvPr/>
          </p:nvCxnSpPr>
          <p:spPr>
            <a:xfrm>
              <a:off x="5292561" y="2818239"/>
              <a:ext cx="1732928" cy="951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9" idx="6"/>
              <a:endCxn id="12" idx="3"/>
            </p:cNvCxnSpPr>
            <p:nvPr/>
          </p:nvCxnSpPr>
          <p:spPr>
            <a:xfrm flipV="1">
              <a:off x="5297899" y="4383954"/>
              <a:ext cx="1699991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62158" y="3063473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62158" y="4697495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1/100,000,000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05034" y="3079449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1/100,000,000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20901" y="4686570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100,000,000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57994" y="38679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21" name="오른쪽 화살표 20"/>
          <p:cNvSpPr/>
          <p:nvPr/>
        </p:nvSpPr>
        <p:spPr>
          <a:xfrm rot="19829459">
            <a:off x="7250387" y="5267590"/>
            <a:ext cx="1149790" cy="28065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문제점 시간복잡도 </a:t>
            </a:r>
            <a:r>
              <a:rPr lang="en-US" altLang="ko-KR" sz="2800" dirty="0" smtClean="0"/>
              <a:t>O(</a:t>
            </a:r>
            <a:r>
              <a:rPr lang="en-US" altLang="ko-KR" sz="2800" dirty="0" err="1" smtClean="0"/>
              <a:t>Ef</a:t>
            </a:r>
            <a:r>
              <a:rPr lang="en-US" altLang="ko-KR" sz="2800" dirty="0" smtClean="0"/>
              <a:t>), f: maximum flow</a:t>
            </a:r>
          </a:p>
          <a:p>
            <a:pPr lvl="1"/>
            <a:endParaRPr lang="en-US" altLang="ko-KR" sz="2400" dirty="0" smtClean="0"/>
          </a:p>
        </p:txBody>
      </p:sp>
      <p:grpSp>
        <p:nvGrpSpPr>
          <p:cNvPr id="45" name="그룹 44"/>
          <p:cNvGrpSpPr/>
          <p:nvPr/>
        </p:nvGrpSpPr>
        <p:grpSpPr>
          <a:xfrm>
            <a:off x="3234019" y="2555687"/>
            <a:ext cx="5666499" cy="3431262"/>
            <a:chOff x="2073242" y="2383672"/>
            <a:chExt cx="5666499" cy="3431262"/>
          </a:xfrm>
        </p:grpSpPr>
        <p:sp>
          <p:nvSpPr>
            <p:cNvPr id="7" name="타원 6"/>
            <p:cNvSpPr/>
            <p:nvPr/>
          </p:nvSpPr>
          <p:spPr>
            <a:xfrm>
              <a:off x="2073242" y="364210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423428" y="238367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28766" y="4945801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870608" y="364210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7" idx="7"/>
              <a:endCxn id="8" idx="2"/>
            </p:cNvCxnSpPr>
            <p:nvPr/>
          </p:nvCxnSpPr>
          <p:spPr>
            <a:xfrm flipV="1">
              <a:off x="2815093" y="2818239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5"/>
              <a:endCxn id="9" idx="2"/>
            </p:cNvCxnSpPr>
            <p:nvPr/>
          </p:nvCxnSpPr>
          <p:spPr>
            <a:xfrm>
              <a:off x="2815093" y="4383954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8" idx="6"/>
            </p:cNvCxnSpPr>
            <p:nvPr/>
          </p:nvCxnSpPr>
          <p:spPr>
            <a:xfrm>
              <a:off x="5292561" y="2818239"/>
              <a:ext cx="1732928" cy="951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9" idx="6"/>
              <a:endCxn id="12" idx="3"/>
            </p:cNvCxnSpPr>
            <p:nvPr/>
          </p:nvCxnSpPr>
          <p:spPr>
            <a:xfrm flipV="1">
              <a:off x="5297899" y="4383954"/>
              <a:ext cx="1699991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62158" y="3063473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1/100,000,000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62158" y="4697495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1/100,000,000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05034" y="3079449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1/100,000,000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20901" y="4686570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1/100,000,000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57994" y="38679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 flipH="1" flipV="1">
            <a:off x="6018772" y="3424820"/>
            <a:ext cx="5338" cy="169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Edmonds-Karp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Ford-Fulkerson</a:t>
            </a:r>
            <a:r>
              <a:rPr lang="ko-KR" altLang="en-US" sz="2800" dirty="0" smtClean="0"/>
              <a:t>은 </a:t>
            </a:r>
            <a:r>
              <a:rPr lang="en-US" altLang="ko-KR" sz="2800" dirty="0" smtClean="0"/>
              <a:t>S-T Path</a:t>
            </a:r>
            <a:r>
              <a:rPr lang="ko-KR" altLang="en-US" sz="2800" dirty="0" smtClean="0"/>
              <a:t>를 찾기 위해 </a:t>
            </a:r>
            <a:r>
              <a:rPr lang="en-US" altLang="ko-KR" sz="2800" dirty="0" smtClean="0"/>
              <a:t>DFS</a:t>
            </a:r>
            <a:r>
              <a:rPr lang="ko-KR" altLang="en-US" sz="2800" dirty="0" smtClean="0"/>
              <a:t>로 구현하여 시간복잡도가 </a:t>
            </a:r>
            <a:r>
              <a:rPr lang="en-US" altLang="ko-KR" sz="2800" dirty="0" smtClean="0"/>
              <a:t>O(</a:t>
            </a:r>
            <a:r>
              <a:rPr lang="en-US" altLang="ko-KR" sz="2800" dirty="0" err="1" smtClean="0"/>
              <a:t>Ef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Edmonds-Karp</a:t>
            </a:r>
            <a:r>
              <a:rPr lang="ko-KR" altLang="en-US" sz="2800" dirty="0" smtClean="0"/>
              <a:t>는 </a:t>
            </a:r>
            <a:r>
              <a:rPr lang="en-US" altLang="ko-KR" sz="2800" dirty="0" smtClean="0"/>
              <a:t>Path</a:t>
            </a:r>
            <a:r>
              <a:rPr lang="ko-KR" altLang="en-US" sz="2800" dirty="0" smtClean="0"/>
              <a:t>찾는 과정을 </a:t>
            </a:r>
            <a:r>
              <a:rPr lang="en-US" altLang="ko-KR" sz="2800" dirty="0" smtClean="0"/>
              <a:t>BFS</a:t>
            </a:r>
            <a:r>
              <a:rPr lang="ko-KR" altLang="en-US" sz="2800" dirty="0" smtClean="0"/>
              <a:t>로 구현한다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시간복잡도는 </a:t>
            </a:r>
            <a:r>
              <a:rPr lang="en-US" altLang="ko-KR" sz="2800" dirty="0" smtClean="0"/>
              <a:t>O(VE^2)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33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Edmonds-Karp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53347" y="1250875"/>
            <a:ext cx="4098971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vector&lt;</a:t>
            </a:r>
            <a:r>
              <a:rPr lang="en-US" altLang="ko-KR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 parent(</a:t>
            </a:r>
            <a:r>
              <a:rPr lang="en-US" altLang="ko-KR" sz="105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node_num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queue&lt;</a:t>
            </a:r>
            <a:r>
              <a:rPr lang="en-US" altLang="ko-KR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 q;</a:t>
            </a:r>
          </a:p>
          <a:p>
            <a:r>
              <a:rPr lang="en-US" altLang="ko-KR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flow = INF;</a:t>
            </a:r>
          </a:p>
          <a:p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fill(</a:t>
            </a:r>
            <a:r>
              <a:rPr lang="en-US" altLang="ko-KR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parent.begin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05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parent.end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(), -1);</a:t>
            </a:r>
          </a:p>
          <a:p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q.push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(source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(!</a:t>
            </a:r>
            <a:r>
              <a:rPr lang="en-US" altLang="ko-KR" sz="105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q.empty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 &amp;&amp; parent[sink] == -1) {</a:t>
            </a:r>
          </a:p>
          <a:p>
            <a:r>
              <a:rPr lang="en-US" altLang="ko-KR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 = </a:t>
            </a:r>
            <a:r>
              <a:rPr lang="en-US" altLang="ko-KR" sz="105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q.top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q.pop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nn-NO" altLang="ko-KR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for</a:t>
            </a:r>
            <a:r>
              <a:rPr lang="nn-NO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105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&lt;= E; i++) {</a:t>
            </a:r>
          </a:p>
          <a:p>
            <a:r>
              <a:rPr lang="en-US" altLang="ko-KR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if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(cap[now][</a:t>
            </a:r>
            <a:r>
              <a:rPr lang="en-US" altLang="ko-KR" sz="105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!= 0 &amp;&amp; parent[</a:t>
            </a:r>
            <a:r>
              <a:rPr lang="en-US" altLang="ko-KR" sz="105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== -1) {</a:t>
            </a:r>
          </a:p>
          <a:p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parent[</a:t>
            </a:r>
            <a:r>
              <a:rPr lang="en-US" altLang="ko-KR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= now;</a:t>
            </a:r>
          </a:p>
          <a:p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q.push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}</a:t>
            </a:r>
            <a:endParaRPr lang="en-US" altLang="ko-KR" sz="105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  <a:endParaRPr lang="en-US" altLang="ko-KR" sz="105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  <a:endParaRPr lang="en-US" altLang="ko-KR" sz="105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(parent[sink] == -1) </a:t>
            </a:r>
            <a:r>
              <a:rPr lang="en-US" altLang="ko-KR" sz="105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node = sink;</a:t>
            </a:r>
          </a:p>
          <a:p>
            <a:r>
              <a:rPr lang="en-US" altLang="ko-KR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(node != source) {</a:t>
            </a:r>
          </a:p>
          <a:p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flow 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 min(flow, cap[parent[node]][node]);</a:t>
            </a:r>
          </a:p>
          <a:p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node 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 parent[node];</a:t>
            </a:r>
          </a:p>
          <a:p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  <a:endParaRPr lang="en-US" altLang="ko-KR" sz="105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5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node 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 sink;</a:t>
            </a:r>
          </a:p>
          <a:p>
            <a:r>
              <a:rPr lang="en-US" altLang="ko-KR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(node != source) {</a:t>
            </a:r>
          </a:p>
          <a:p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cap[node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][parent[node]] += flow;</a:t>
            </a:r>
          </a:p>
          <a:p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cap[parent[node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]][node] -= flow;</a:t>
            </a:r>
          </a:p>
          <a:p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node 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 parent[node];</a:t>
            </a:r>
          </a:p>
          <a:p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  <a:endParaRPr lang="en-US" altLang="ko-KR" sz="105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5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result </a:t>
            </a:r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+= flow;</a:t>
            </a:r>
          </a:p>
          <a:p>
            <a:r>
              <a:rPr lang="en-US" altLang="ko-KR" sz="105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200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Network Flow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Network Flow</a:t>
            </a:r>
          </a:p>
          <a:p>
            <a:pPr lvl="1"/>
            <a:r>
              <a:rPr lang="en-US" altLang="ko-KR" sz="2400" dirty="0" smtClean="0"/>
              <a:t>Capacity</a:t>
            </a:r>
            <a:r>
              <a:rPr lang="ko-KR" altLang="en-US" sz="2400" dirty="0" smtClean="0"/>
              <a:t>의 정의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두 </a:t>
            </a:r>
            <a:r>
              <a:rPr lang="ko-KR" altLang="en-US" sz="2400" dirty="0" err="1" smtClean="0"/>
              <a:t>노드에서</a:t>
            </a:r>
            <a:r>
              <a:rPr lang="ko-KR" altLang="en-US" sz="2400" dirty="0" smtClean="0"/>
              <a:t> 흐를 수 있는 음수가 아닌 최대 유량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(u, v)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E</a:t>
            </a:r>
            <a:r>
              <a:rPr lang="ko-KR" altLang="en-US" sz="2000" dirty="0" smtClean="0"/>
              <a:t>에 속하지 않는 경우</a:t>
            </a:r>
            <a:r>
              <a:rPr lang="en-US" altLang="ko-KR" sz="2000" dirty="0" smtClean="0"/>
              <a:t>, (</a:t>
            </a:r>
            <a:r>
              <a:rPr lang="ko-KR" altLang="en-US" sz="2000" dirty="0" smtClean="0"/>
              <a:t>연결 되어있지 않은 경우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최대 유량은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설정한다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en-US" altLang="ko-KR" sz="2000" dirty="0" smtClean="0"/>
              <a:t>c(s, 1) = 16, c(1, 3) = 10, c(2, 4) = 0, c(1, 4) = 0</a:t>
            </a:r>
            <a:endParaRPr lang="ko-KR" altLang="en-US" sz="20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3183740" y="3858373"/>
            <a:ext cx="5767058" cy="2573794"/>
            <a:chOff x="2118510" y="2694157"/>
            <a:chExt cx="7585833" cy="3438718"/>
          </a:xfrm>
        </p:grpSpPr>
        <p:sp>
          <p:nvSpPr>
            <p:cNvPr id="3" name="타원 2"/>
            <p:cNvSpPr/>
            <p:nvPr/>
          </p:nvSpPr>
          <p:spPr>
            <a:xfrm>
              <a:off x="21185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468696" y="270161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474034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885971" y="2694157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885972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8352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3" idx="7"/>
              <a:endCxn id="7" idx="2"/>
            </p:cNvCxnSpPr>
            <p:nvPr/>
          </p:nvCxnSpPr>
          <p:spPr>
            <a:xfrm flipV="1">
              <a:off x="2860361" y="3136180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261309" y="3219918"/>
              <a:ext cx="41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16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>
              <a:stCxn id="3" idx="5"/>
              <a:endCxn id="8" idx="2"/>
            </p:cNvCxnSpPr>
            <p:nvPr/>
          </p:nvCxnSpPr>
          <p:spPr>
            <a:xfrm>
              <a:off x="2860361" y="4701895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7" idx="3"/>
              <a:endCxn id="8" idx="1"/>
            </p:cNvCxnSpPr>
            <p:nvPr/>
          </p:nvCxnSpPr>
          <p:spPr>
            <a:xfrm>
              <a:off x="4595978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8" idx="7"/>
              <a:endCxn id="7" idx="5"/>
            </p:cNvCxnSpPr>
            <p:nvPr/>
          </p:nvCxnSpPr>
          <p:spPr>
            <a:xfrm flipH="1" flipV="1">
              <a:off x="5210547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7" idx="6"/>
              <a:endCxn id="9" idx="2"/>
            </p:cNvCxnSpPr>
            <p:nvPr/>
          </p:nvCxnSpPr>
          <p:spPr>
            <a:xfrm flipV="1">
              <a:off x="5337829" y="3128724"/>
              <a:ext cx="1548142" cy="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9" idx="6"/>
              <a:endCxn id="11" idx="1"/>
            </p:cNvCxnSpPr>
            <p:nvPr/>
          </p:nvCxnSpPr>
          <p:spPr>
            <a:xfrm>
              <a:off x="7755104" y="3128724"/>
              <a:ext cx="1207388" cy="95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8" idx="6"/>
              <a:endCxn id="10" idx="2"/>
            </p:cNvCxnSpPr>
            <p:nvPr/>
          </p:nvCxnSpPr>
          <p:spPr>
            <a:xfrm>
              <a:off x="5343167" y="5698309"/>
              <a:ext cx="1542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9" idx="3"/>
              <a:endCxn id="8" idx="7"/>
            </p:cNvCxnSpPr>
            <p:nvPr/>
          </p:nvCxnSpPr>
          <p:spPr>
            <a:xfrm flipH="1">
              <a:off x="5215885" y="3436008"/>
              <a:ext cx="1797368" cy="19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10" idx="0"/>
              <a:endCxn id="9" idx="4"/>
            </p:cNvCxnSpPr>
            <p:nvPr/>
          </p:nvCxnSpPr>
          <p:spPr>
            <a:xfrm flipH="1" flipV="1">
              <a:off x="7320538" y="3563290"/>
              <a:ext cx="1" cy="170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10" idx="6"/>
              <a:endCxn id="11" idx="3"/>
            </p:cNvCxnSpPr>
            <p:nvPr/>
          </p:nvCxnSpPr>
          <p:spPr>
            <a:xfrm flipV="1">
              <a:off x="7755105" y="4701895"/>
              <a:ext cx="1207387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71016" y="5200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80480" y="42013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60585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12009" y="27668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25274" y="42355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88251" y="57143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14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26346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348309" y="5200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279713" y="32281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Bipartite Matching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이분 </a:t>
            </a:r>
            <a:r>
              <a:rPr lang="ko-KR" altLang="en-US" sz="2800" dirty="0" err="1" smtClean="0"/>
              <a:t>매칭</a:t>
            </a:r>
            <a:r>
              <a:rPr lang="ko-KR" altLang="en-US" sz="2800" dirty="0" smtClean="0"/>
              <a:t> 문제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왼쪽 그룹과 오른쪽 그룹을 매치 시킬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최대 얼만큼의 매치가 될까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4194770" y="2991837"/>
            <a:ext cx="4175474" cy="3249683"/>
            <a:chOff x="4194770" y="2991837"/>
            <a:chExt cx="4175474" cy="3249683"/>
          </a:xfrm>
        </p:grpSpPr>
        <p:sp>
          <p:nvSpPr>
            <p:cNvPr id="5" name="타원 4"/>
            <p:cNvSpPr/>
            <p:nvPr/>
          </p:nvSpPr>
          <p:spPr>
            <a:xfrm>
              <a:off x="4217407" y="2991837"/>
              <a:ext cx="624689" cy="6246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" name="타원 5"/>
            <p:cNvSpPr/>
            <p:nvPr/>
          </p:nvSpPr>
          <p:spPr>
            <a:xfrm>
              <a:off x="4217406" y="3866835"/>
              <a:ext cx="624689" cy="6246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타원 6"/>
            <p:cNvSpPr/>
            <p:nvPr/>
          </p:nvSpPr>
          <p:spPr>
            <a:xfrm>
              <a:off x="4194771" y="4741833"/>
              <a:ext cx="624689" cy="6246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8" name="타원 7"/>
            <p:cNvSpPr/>
            <p:nvPr/>
          </p:nvSpPr>
          <p:spPr>
            <a:xfrm>
              <a:off x="4194770" y="5616831"/>
              <a:ext cx="624689" cy="6246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9" name="타원 8"/>
            <p:cNvSpPr/>
            <p:nvPr/>
          </p:nvSpPr>
          <p:spPr>
            <a:xfrm>
              <a:off x="7734236" y="2991837"/>
              <a:ext cx="624689" cy="6246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타원 9"/>
            <p:cNvSpPr/>
            <p:nvPr/>
          </p:nvSpPr>
          <p:spPr>
            <a:xfrm>
              <a:off x="7734235" y="3866835"/>
              <a:ext cx="624689" cy="6246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1" name="타원 10"/>
            <p:cNvSpPr/>
            <p:nvPr/>
          </p:nvSpPr>
          <p:spPr>
            <a:xfrm>
              <a:off x="7745555" y="4741833"/>
              <a:ext cx="624689" cy="6246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" name="타원 11"/>
            <p:cNvSpPr/>
            <p:nvPr/>
          </p:nvSpPr>
          <p:spPr>
            <a:xfrm>
              <a:off x="7745555" y="5616830"/>
              <a:ext cx="624689" cy="6246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cxnSp>
          <p:nvCxnSpPr>
            <p:cNvPr id="17" name="직선 화살표 연결선 16"/>
            <p:cNvCxnSpPr>
              <a:stCxn id="5" idx="6"/>
              <a:endCxn id="9" idx="2"/>
            </p:cNvCxnSpPr>
            <p:nvPr/>
          </p:nvCxnSpPr>
          <p:spPr>
            <a:xfrm>
              <a:off x="4842096" y="3304182"/>
              <a:ext cx="2892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5" idx="6"/>
              <a:endCxn id="11" idx="2"/>
            </p:cNvCxnSpPr>
            <p:nvPr/>
          </p:nvCxnSpPr>
          <p:spPr>
            <a:xfrm>
              <a:off x="4842096" y="3304182"/>
              <a:ext cx="2903459" cy="1749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6" idx="6"/>
              <a:endCxn id="10" idx="2"/>
            </p:cNvCxnSpPr>
            <p:nvPr/>
          </p:nvCxnSpPr>
          <p:spPr>
            <a:xfrm>
              <a:off x="4842095" y="4179180"/>
              <a:ext cx="2892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8" idx="6"/>
              <a:endCxn id="12" idx="2"/>
            </p:cNvCxnSpPr>
            <p:nvPr/>
          </p:nvCxnSpPr>
          <p:spPr>
            <a:xfrm flipV="1">
              <a:off x="4819459" y="5929175"/>
              <a:ext cx="29260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8" idx="6"/>
              <a:endCxn id="11" idx="2"/>
            </p:cNvCxnSpPr>
            <p:nvPr/>
          </p:nvCxnSpPr>
          <p:spPr>
            <a:xfrm flipV="1">
              <a:off x="4819459" y="5054178"/>
              <a:ext cx="2926096" cy="87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7" idx="6"/>
              <a:endCxn id="10" idx="2"/>
            </p:cNvCxnSpPr>
            <p:nvPr/>
          </p:nvCxnSpPr>
          <p:spPr>
            <a:xfrm flipV="1">
              <a:off x="4819460" y="4179180"/>
              <a:ext cx="2914775" cy="87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7" idx="6"/>
              <a:endCxn id="9" idx="2"/>
            </p:cNvCxnSpPr>
            <p:nvPr/>
          </p:nvCxnSpPr>
          <p:spPr>
            <a:xfrm flipV="1">
              <a:off x="4819460" y="3304182"/>
              <a:ext cx="2914776" cy="1749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Bipartite Matching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이분 </a:t>
            </a:r>
            <a:r>
              <a:rPr lang="ko-KR" altLang="en-US" sz="2800" dirty="0" err="1" smtClean="0"/>
              <a:t>매칭</a:t>
            </a:r>
            <a:r>
              <a:rPr lang="ko-KR" altLang="en-US" sz="2800" dirty="0" smtClean="0"/>
              <a:t> 문제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왼쪽 그룹과 오른쪽 그룹을 매치 시킬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최대 얼만큼의 매치가 될까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4194770" y="2991837"/>
            <a:ext cx="4175474" cy="3249683"/>
            <a:chOff x="4194770" y="2991837"/>
            <a:chExt cx="4175474" cy="3249683"/>
          </a:xfrm>
        </p:grpSpPr>
        <p:sp>
          <p:nvSpPr>
            <p:cNvPr id="59" name="타원 58"/>
            <p:cNvSpPr/>
            <p:nvPr/>
          </p:nvSpPr>
          <p:spPr>
            <a:xfrm>
              <a:off x="4217407" y="2991837"/>
              <a:ext cx="624689" cy="6246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0" name="타원 59"/>
            <p:cNvSpPr/>
            <p:nvPr/>
          </p:nvSpPr>
          <p:spPr>
            <a:xfrm>
              <a:off x="4217406" y="3866835"/>
              <a:ext cx="624689" cy="6246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1" name="타원 60"/>
            <p:cNvSpPr/>
            <p:nvPr/>
          </p:nvSpPr>
          <p:spPr>
            <a:xfrm>
              <a:off x="4194771" y="4741833"/>
              <a:ext cx="624689" cy="62468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2" name="타원 61"/>
            <p:cNvSpPr/>
            <p:nvPr/>
          </p:nvSpPr>
          <p:spPr>
            <a:xfrm>
              <a:off x="4194770" y="5616831"/>
              <a:ext cx="624689" cy="62468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3" name="타원 62"/>
            <p:cNvSpPr/>
            <p:nvPr/>
          </p:nvSpPr>
          <p:spPr>
            <a:xfrm>
              <a:off x="7734236" y="2991837"/>
              <a:ext cx="624689" cy="624689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4" name="타원 63"/>
            <p:cNvSpPr/>
            <p:nvPr/>
          </p:nvSpPr>
          <p:spPr>
            <a:xfrm>
              <a:off x="7734235" y="3866835"/>
              <a:ext cx="624689" cy="6246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5" name="타원 64"/>
            <p:cNvSpPr/>
            <p:nvPr/>
          </p:nvSpPr>
          <p:spPr>
            <a:xfrm>
              <a:off x="7745555" y="4741833"/>
              <a:ext cx="624689" cy="62468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6" name="타원 65"/>
            <p:cNvSpPr/>
            <p:nvPr/>
          </p:nvSpPr>
          <p:spPr>
            <a:xfrm>
              <a:off x="7745555" y="5616830"/>
              <a:ext cx="624689" cy="62468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cxnSp>
          <p:nvCxnSpPr>
            <p:cNvPr id="67" name="직선 화살표 연결선 66"/>
            <p:cNvCxnSpPr>
              <a:stCxn id="59" idx="6"/>
              <a:endCxn id="63" idx="2"/>
            </p:cNvCxnSpPr>
            <p:nvPr/>
          </p:nvCxnSpPr>
          <p:spPr>
            <a:xfrm>
              <a:off x="4842096" y="3304182"/>
              <a:ext cx="2892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59" idx="6"/>
              <a:endCxn id="65" idx="2"/>
            </p:cNvCxnSpPr>
            <p:nvPr/>
          </p:nvCxnSpPr>
          <p:spPr>
            <a:xfrm>
              <a:off x="4842096" y="3304182"/>
              <a:ext cx="2903459" cy="1749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60" idx="6"/>
              <a:endCxn id="64" idx="2"/>
            </p:cNvCxnSpPr>
            <p:nvPr/>
          </p:nvCxnSpPr>
          <p:spPr>
            <a:xfrm>
              <a:off x="4842095" y="4179180"/>
              <a:ext cx="2892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62" idx="6"/>
              <a:endCxn id="66" idx="2"/>
            </p:cNvCxnSpPr>
            <p:nvPr/>
          </p:nvCxnSpPr>
          <p:spPr>
            <a:xfrm flipV="1">
              <a:off x="4819459" y="5929175"/>
              <a:ext cx="29260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62" idx="6"/>
              <a:endCxn id="65" idx="2"/>
            </p:cNvCxnSpPr>
            <p:nvPr/>
          </p:nvCxnSpPr>
          <p:spPr>
            <a:xfrm flipV="1">
              <a:off x="4819459" y="5054178"/>
              <a:ext cx="2926096" cy="87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61" idx="6"/>
              <a:endCxn id="64" idx="2"/>
            </p:cNvCxnSpPr>
            <p:nvPr/>
          </p:nvCxnSpPr>
          <p:spPr>
            <a:xfrm flipV="1">
              <a:off x="4819460" y="4179180"/>
              <a:ext cx="2914775" cy="87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61" idx="6"/>
              <a:endCxn id="63" idx="2"/>
            </p:cNvCxnSpPr>
            <p:nvPr/>
          </p:nvCxnSpPr>
          <p:spPr>
            <a:xfrm flipV="1">
              <a:off x="4819460" y="3304182"/>
              <a:ext cx="2914776" cy="1749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5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Bipartite Matching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Network Flow </a:t>
            </a:r>
            <a:r>
              <a:rPr lang="ko-KR" altLang="en-US" sz="2800" dirty="0" smtClean="0"/>
              <a:t>적용</a:t>
            </a:r>
            <a:endParaRPr lang="en-US" altLang="ko-KR" sz="2800" dirty="0" smtClean="0"/>
          </a:p>
          <a:p>
            <a:pPr lvl="1"/>
            <a:r>
              <a:rPr lang="ko-KR" altLang="en-US" sz="2000" dirty="0" err="1" smtClean="0"/>
              <a:t>매칭</a:t>
            </a:r>
            <a:r>
              <a:rPr lang="ko-KR" altLang="en-US" sz="2000" dirty="0" smtClean="0"/>
              <a:t> 그래프에서 각 간선을 유량을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로 두고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양 끝에 </a:t>
            </a:r>
            <a:r>
              <a:rPr lang="en-US" altLang="ko-KR" sz="2000" dirty="0" smtClean="0"/>
              <a:t>Source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Sink</a:t>
            </a:r>
            <a:r>
              <a:rPr lang="ko-KR" altLang="en-US" sz="2000" dirty="0" smtClean="0"/>
              <a:t>를 놓고 </a:t>
            </a:r>
            <a:r>
              <a:rPr lang="en-US" altLang="ko-KR" sz="2000" dirty="0" smtClean="0"/>
              <a:t>network flow</a:t>
            </a:r>
            <a:r>
              <a:rPr lang="ko-KR" altLang="en-US" sz="2000" dirty="0" smtClean="0"/>
              <a:t>를 돌리면 최대 </a:t>
            </a:r>
            <a:r>
              <a:rPr lang="ko-KR" altLang="en-US" sz="2000" dirty="0" err="1" smtClean="0"/>
              <a:t>매칭이</a:t>
            </a:r>
            <a:r>
              <a:rPr lang="ko-KR" altLang="en-US" sz="2000" dirty="0" smtClean="0"/>
              <a:t> 나온다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4194770" y="2991837"/>
            <a:ext cx="4175474" cy="3249683"/>
            <a:chOff x="4194770" y="2991837"/>
            <a:chExt cx="4175474" cy="3249683"/>
          </a:xfrm>
        </p:grpSpPr>
        <p:sp>
          <p:nvSpPr>
            <p:cNvPr id="5" name="타원 4"/>
            <p:cNvSpPr/>
            <p:nvPr/>
          </p:nvSpPr>
          <p:spPr>
            <a:xfrm>
              <a:off x="4217407" y="2991837"/>
              <a:ext cx="624689" cy="6246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" name="타원 5"/>
            <p:cNvSpPr/>
            <p:nvPr/>
          </p:nvSpPr>
          <p:spPr>
            <a:xfrm>
              <a:off x="4217406" y="3866835"/>
              <a:ext cx="624689" cy="6246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타원 6"/>
            <p:cNvSpPr/>
            <p:nvPr/>
          </p:nvSpPr>
          <p:spPr>
            <a:xfrm>
              <a:off x="4194771" y="4741833"/>
              <a:ext cx="624689" cy="6246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8" name="타원 7"/>
            <p:cNvSpPr/>
            <p:nvPr/>
          </p:nvSpPr>
          <p:spPr>
            <a:xfrm>
              <a:off x="4194770" y="5616831"/>
              <a:ext cx="624689" cy="6246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9" name="타원 8"/>
            <p:cNvSpPr/>
            <p:nvPr/>
          </p:nvSpPr>
          <p:spPr>
            <a:xfrm>
              <a:off x="7734236" y="2991837"/>
              <a:ext cx="624689" cy="6246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타원 9"/>
            <p:cNvSpPr/>
            <p:nvPr/>
          </p:nvSpPr>
          <p:spPr>
            <a:xfrm>
              <a:off x="7734235" y="3866835"/>
              <a:ext cx="624689" cy="6246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1" name="타원 10"/>
            <p:cNvSpPr/>
            <p:nvPr/>
          </p:nvSpPr>
          <p:spPr>
            <a:xfrm>
              <a:off x="7745555" y="4741833"/>
              <a:ext cx="624689" cy="6246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" name="타원 11"/>
            <p:cNvSpPr/>
            <p:nvPr/>
          </p:nvSpPr>
          <p:spPr>
            <a:xfrm>
              <a:off x="7745555" y="5616830"/>
              <a:ext cx="624689" cy="6246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cxnSp>
          <p:nvCxnSpPr>
            <p:cNvPr id="17" name="직선 화살표 연결선 16"/>
            <p:cNvCxnSpPr>
              <a:stCxn id="5" idx="6"/>
              <a:endCxn id="9" idx="2"/>
            </p:cNvCxnSpPr>
            <p:nvPr/>
          </p:nvCxnSpPr>
          <p:spPr>
            <a:xfrm>
              <a:off x="4842096" y="3304182"/>
              <a:ext cx="2892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5" idx="6"/>
              <a:endCxn id="11" idx="2"/>
            </p:cNvCxnSpPr>
            <p:nvPr/>
          </p:nvCxnSpPr>
          <p:spPr>
            <a:xfrm>
              <a:off x="4842096" y="3304182"/>
              <a:ext cx="2903459" cy="1749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6" idx="6"/>
              <a:endCxn id="10" idx="2"/>
            </p:cNvCxnSpPr>
            <p:nvPr/>
          </p:nvCxnSpPr>
          <p:spPr>
            <a:xfrm>
              <a:off x="4842095" y="4179180"/>
              <a:ext cx="2892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8" idx="6"/>
              <a:endCxn id="12" idx="2"/>
            </p:cNvCxnSpPr>
            <p:nvPr/>
          </p:nvCxnSpPr>
          <p:spPr>
            <a:xfrm flipV="1">
              <a:off x="4819459" y="5929175"/>
              <a:ext cx="29260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8" idx="6"/>
              <a:endCxn id="11" idx="2"/>
            </p:cNvCxnSpPr>
            <p:nvPr/>
          </p:nvCxnSpPr>
          <p:spPr>
            <a:xfrm flipV="1">
              <a:off x="4819459" y="5054178"/>
              <a:ext cx="2926096" cy="87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7" idx="6"/>
              <a:endCxn id="10" idx="2"/>
            </p:cNvCxnSpPr>
            <p:nvPr/>
          </p:nvCxnSpPr>
          <p:spPr>
            <a:xfrm flipV="1">
              <a:off x="4819460" y="4179180"/>
              <a:ext cx="2914775" cy="87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7" idx="6"/>
              <a:endCxn id="9" idx="2"/>
            </p:cNvCxnSpPr>
            <p:nvPr/>
          </p:nvCxnSpPr>
          <p:spPr>
            <a:xfrm flipV="1">
              <a:off x="4819460" y="3304182"/>
              <a:ext cx="2914776" cy="1749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타원 21"/>
          <p:cNvSpPr/>
          <p:nvPr/>
        </p:nvSpPr>
        <p:spPr>
          <a:xfrm>
            <a:off x="2140987" y="4304334"/>
            <a:ext cx="624689" cy="6246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22" idx="6"/>
            <a:endCxn id="5" idx="2"/>
          </p:cNvCxnSpPr>
          <p:nvPr/>
        </p:nvCxnSpPr>
        <p:spPr>
          <a:xfrm flipV="1">
            <a:off x="2765676" y="3304182"/>
            <a:ext cx="1451731" cy="13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2" idx="6"/>
            <a:endCxn id="6" idx="2"/>
          </p:cNvCxnSpPr>
          <p:nvPr/>
        </p:nvCxnSpPr>
        <p:spPr>
          <a:xfrm flipV="1">
            <a:off x="2765676" y="4179180"/>
            <a:ext cx="1451730" cy="43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2" idx="6"/>
            <a:endCxn id="7" idx="2"/>
          </p:cNvCxnSpPr>
          <p:nvPr/>
        </p:nvCxnSpPr>
        <p:spPr>
          <a:xfrm>
            <a:off x="2765676" y="4616679"/>
            <a:ext cx="1429095" cy="43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6"/>
            <a:endCxn id="8" idx="2"/>
          </p:cNvCxnSpPr>
          <p:nvPr/>
        </p:nvCxnSpPr>
        <p:spPr>
          <a:xfrm>
            <a:off x="2765676" y="4616679"/>
            <a:ext cx="1429094" cy="13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9834924" y="4304334"/>
            <a:ext cx="624689" cy="6246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9" idx="6"/>
            <a:endCxn id="30" idx="2"/>
          </p:cNvCxnSpPr>
          <p:nvPr/>
        </p:nvCxnSpPr>
        <p:spPr>
          <a:xfrm>
            <a:off x="8358925" y="3304182"/>
            <a:ext cx="1475999" cy="13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6"/>
            <a:endCxn id="30" idx="2"/>
          </p:cNvCxnSpPr>
          <p:nvPr/>
        </p:nvCxnSpPr>
        <p:spPr>
          <a:xfrm>
            <a:off x="8358924" y="4179180"/>
            <a:ext cx="1476000" cy="43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1" idx="6"/>
            <a:endCxn id="30" idx="2"/>
          </p:cNvCxnSpPr>
          <p:nvPr/>
        </p:nvCxnSpPr>
        <p:spPr>
          <a:xfrm flipV="1">
            <a:off x="8370244" y="4616679"/>
            <a:ext cx="1464680" cy="43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2" idx="6"/>
            <a:endCxn id="30" idx="2"/>
          </p:cNvCxnSpPr>
          <p:nvPr/>
        </p:nvCxnSpPr>
        <p:spPr>
          <a:xfrm flipV="1">
            <a:off x="8370244" y="4616679"/>
            <a:ext cx="1464680" cy="131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Network Flow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Network Flow</a:t>
            </a:r>
          </a:p>
          <a:p>
            <a:pPr lvl="1"/>
            <a:r>
              <a:rPr lang="en-US" altLang="ko-KR" sz="2400" dirty="0" smtClean="0"/>
              <a:t>Flow</a:t>
            </a:r>
            <a:r>
              <a:rPr lang="ko-KR" altLang="en-US" sz="2400" dirty="0" smtClean="0"/>
              <a:t>의 정의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유량을 흘려 보냈을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두 </a:t>
            </a:r>
            <a:r>
              <a:rPr lang="ko-KR" altLang="en-US" sz="2400" dirty="0" err="1" smtClean="0"/>
              <a:t>노드에서</a:t>
            </a:r>
            <a:r>
              <a:rPr lang="ko-KR" altLang="en-US" sz="2400" dirty="0" smtClean="0"/>
              <a:t> 실제 </a:t>
            </a:r>
            <a:r>
              <a:rPr lang="ko-KR" altLang="en-US" sz="2400" dirty="0" err="1" smtClean="0"/>
              <a:t>흘라가는</a:t>
            </a:r>
            <a:r>
              <a:rPr lang="ko-KR" altLang="en-US" sz="2400" dirty="0" smtClean="0"/>
              <a:t> 유량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f(u, v)</a:t>
            </a:r>
            <a:endParaRPr lang="ko-KR" altLang="en-US" sz="20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3183740" y="3858373"/>
            <a:ext cx="5767058" cy="2573794"/>
            <a:chOff x="2118510" y="2694157"/>
            <a:chExt cx="7585833" cy="3438718"/>
          </a:xfrm>
        </p:grpSpPr>
        <p:sp>
          <p:nvSpPr>
            <p:cNvPr id="3" name="타원 2"/>
            <p:cNvSpPr/>
            <p:nvPr/>
          </p:nvSpPr>
          <p:spPr>
            <a:xfrm>
              <a:off x="21185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468696" y="270161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474034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885971" y="2694157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885972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8352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3" idx="7"/>
              <a:endCxn id="7" idx="2"/>
            </p:cNvCxnSpPr>
            <p:nvPr/>
          </p:nvCxnSpPr>
          <p:spPr>
            <a:xfrm flipV="1">
              <a:off x="2860361" y="3136180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261309" y="3219918"/>
              <a:ext cx="41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16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>
              <a:stCxn id="3" idx="5"/>
              <a:endCxn id="8" idx="2"/>
            </p:cNvCxnSpPr>
            <p:nvPr/>
          </p:nvCxnSpPr>
          <p:spPr>
            <a:xfrm>
              <a:off x="2860361" y="4701895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7" idx="3"/>
              <a:endCxn id="8" idx="1"/>
            </p:cNvCxnSpPr>
            <p:nvPr/>
          </p:nvCxnSpPr>
          <p:spPr>
            <a:xfrm>
              <a:off x="4595978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8" idx="7"/>
              <a:endCxn id="7" idx="5"/>
            </p:cNvCxnSpPr>
            <p:nvPr/>
          </p:nvCxnSpPr>
          <p:spPr>
            <a:xfrm flipH="1" flipV="1">
              <a:off x="5210547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7" idx="6"/>
              <a:endCxn id="9" idx="2"/>
            </p:cNvCxnSpPr>
            <p:nvPr/>
          </p:nvCxnSpPr>
          <p:spPr>
            <a:xfrm flipV="1">
              <a:off x="5337829" y="3128724"/>
              <a:ext cx="1548142" cy="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9" idx="6"/>
              <a:endCxn id="11" idx="1"/>
            </p:cNvCxnSpPr>
            <p:nvPr/>
          </p:nvCxnSpPr>
          <p:spPr>
            <a:xfrm>
              <a:off x="7755104" y="3128724"/>
              <a:ext cx="1207388" cy="95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8" idx="6"/>
              <a:endCxn id="10" idx="2"/>
            </p:cNvCxnSpPr>
            <p:nvPr/>
          </p:nvCxnSpPr>
          <p:spPr>
            <a:xfrm>
              <a:off x="5343167" y="5698309"/>
              <a:ext cx="1542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9" idx="3"/>
              <a:endCxn id="8" idx="7"/>
            </p:cNvCxnSpPr>
            <p:nvPr/>
          </p:nvCxnSpPr>
          <p:spPr>
            <a:xfrm flipH="1">
              <a:off x="5215885" y="3436008"/>
              <a:ext cx="1797368" cy="19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10" idx="0"/>
              <a:endCxn id="9" idx="4"/>
            </p:cNvCxnSpPr>
            <p:nvPr/>
          </p:nvCxnSpPr>
          <p:spPr>
            <a:xfrm flipH="1" flipV="1">
              <a:off x="7320538" y="3563290"/>
              <a:ext cx="1" cy="170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10" idx="6"/>
              <a:endCxn id="11" idx="3"/>
            </p:cNvCxnSpPr>
            <p:nvPr/>
          </p:nvCxnSpPr>
          <p:spPr>
            <a:xfrm flipV="1">
              <a:off x="7755105" y="4701895"/>
              <a:ext cx="1207387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71016" y="5200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80480" y="42013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60585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12009" y="27668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25274" y="42355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88251" y="57143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14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26346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348309" y="5200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279713" y="32281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0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Network Flow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800" dirty="0" smtClean="0"/>
                  <a:t>Network Flow</a:t>
                </a:r>
              </a:p>
              <a:p>
                <a:pPr lvl="1"/>
                <a:r>
                  <a:rPr lang="ko-KR" altLang="en-US" sz="2400" dirty="0" smtClean="0"/>
                  <a:t>다음 세 가지는 </a:t>
                </a:r>
                <a:r>
                  <a:rPr lang="en-US" altLang="ko-KR" sz="2400" dirty="0" smtClean="0"/>
                  <a:t>Maximum Flow</a:t>
                </a:r>
                <a:r>
                  <a:rPr lang="ko-KR" altLang="en-US" sz="2400" dirty="0" smtClean="0"/>
                  <a:t>에 만족하는 조건이다</a:t>
                </a:r>
                <a:r>
                  <a:rPr lang="en-US" altLang="ko-KR" sz="2400" dirty="0" smtClean="0"/>
                  <a:t>.</a:t>
                </a:r>
              </a:p>
              <a:p>
                <a:pPr lvl="1"/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pPr lvl="1"/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altLang="ko-KR" sz="20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marL="457200" lvl="1" indent="0">
                  <a:buNone/>
                </a:pPr>
                <a:endParaRPr lang="en-US" altLang="ko-KR" sz="2000" dirty="0" smtClean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 rotWithShape="0">
                <a:blip r:embed="rId2"/>
                <a:stretch>
                  <a:fillRect l="-875" t="-24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그룹 53"/>
          <p:cNvGrpSpPr/>
          <p:nvPr/>
        </p:nvGrpSpPr>
        <p:grpSpPr>
          <a:xfrm>
            <a:off x="3183740" y="3858373"/>
            <a:ext cx="5767058" cy="2573794"/>
            <a:chOff x="2118510" y="2694157"/>
            <a:chExt cx="7585833" cy="3438718"/>
          </a:xfrm>
        </p:grpSpPr>
        <p:sp>
          <p:nvSpPr>
            <p:cNvPr id="3" name="타원 2"/>
            <p:cNvSpPr/>
            <p:nvPr/>
          </p:nvSpPr>
          <p:spPr>
            <a:xfrm>
              <a:off x="21185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468696" y="270161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474034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885971" y="2694157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885972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8352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3" idx="7"/>
              <a:endCxn id="7" idx="2"/>
            </p:cNvCxnSpPr>
            <p:nvPr/>
          </p:nvCxnSpPr>
          <p:spPr>
            <a:xfrm flipV="1">
              <a:off x="2860361" y="3136180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261309" y="3219918"/>
              <a:ext cx="41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16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>
              <a:stCxn id="3" idx="5"/>
              <a:endCxn id="8" idx="2"/>
            </p:cNvCxnSpPr>
            <p:nvPr/>
          </p:nvCxnSpPr>
          <p:spPr>
            <a:xfrm>
              <a:off x="2860361" y="4701895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7" idx="3"/>
              <a:endCxn id="8" idx="1"/>
            </p:cNvCxnSpPr>
            <p:nvPr/>
          </p:nvCxnSpPr>
          <p:spPr>
            <a:xfrm>
              <a:off x="4595978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8" idx="7"/>
              <a:endCxn id="7" idx="5"/>
            </p:cNvCxnSpPr>
            <p:nvPr/>
          </p:nvCxnSpPr>
          <p:spPr>
            <a:xfrm flipH="1" flipV="1">
              <a:off x="5210547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7" idx="6"/>
              <a:endCxn id="9" idx="2"/>
            </p:cNvCxnSpPr>
            <p:nvPr/>
          </p:nvCxnSpPr>
          <p:spPr>
            <a:xfrm flipV="1">
              <a:off x="5337829" y="3128724"/>
              <a:ext cx="1548142" cy="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9" idx="6"/>
              <a:endCxn id="11" idx="1"/>
            </p:cNvCxnSpPr>
            <p:nvPr/>
          </p:nvCxnSpPr>
          <p:spPr>
            <a:xfrm>
              <a:off x="7755104" y="3128724"/>
              <a:ext cx="1207388" cy="95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8" idx="6"/>
              <a:endCxn id="10" idx="2"/>
            </p:cNvCxnSpPr>
            <p:nvPr/>
          </p:nvCxnSpPr>
          <p:spPr>
            <a:xfrm>
              <a:off x="5343167" y="5698309"/>
              <a:ext cx="1542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9" idx="3"/>
              <a:endCxn id="8" idx="7"/>
            </p:cNvCxnSpPr>
            <p:nvPr/>
          </p:nvCxnSpPr>
          <p:spPr>
            <a:xfrm flipH="1">
              <a:off x="5215885" y="3436008"/>
              <a:ext cx="1797368" cy="19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10" idx="0"/>
              <a:endCxn id="9" idx="4"/>
            </p:cNvCxnSpPr>
            <p:nvPr/>
          </p:nvCxnSpPr>
          <p:spPr>
            <a:xfrm flipH="1" flipV="1">
              <a:off x="7320538" y="3563290"/>
              <a:ext cx="1" cy="170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10" idx="6"/>
              <a:endCxn id="11" idx="3"/>
            </p:cNvCxnSpPr>
            <p:nvPr/>
          </p:nvCxnSpPr>
          <p:spPr>
            <a:xfrm flipV="1">
              <a:off x="7755105" y="4701895"/>
              <a:ext cx="1207387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71016" y="5200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80480" y="42013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60585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12009" y="27668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25274" y="42355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88251" y="57143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14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26346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348309" y="5200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279713" y="32281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62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Network Flow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Network Flow</a:t>
            </a:r>
          </a:p>
          <a:p>
            <a:pPr lvl="1"/>
            <a:r>
              <a:rPr lang="ko-KR" altLang="en-US" sz="2400" dirty="0" smtClean="0"/>
              <a:t>아래 예제에서 실제로 유량을 흘려 보내면 다음과 같은 결과가 나온다</a:t>
            </a:r>
            <a:r>
              <a:rPr lang="en-US" altLang="ko-KR" sz="2400" dirty="0" smtClean="0"/>
              <a:t>.</a:t>
            </a:r>
            <a:endParaRPr lang="en-US" altLang="ko-KR" sz="2000" dirty="0"/>
          </a:p>
          <a:p>
            <a:pPr lvl="1"/>
            <a:r>
              <a:rPr lang="en-US" altLang="ko-KR" sz="2000" dirty="0" smtClean="0"/>
              <a:t>x/y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f(u, v), y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c(u, v)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/>
            <a:endParaRPr lang="ko-KR" altLang="en-US" sz="20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2118510" y="2874157"/>
            <a:ext cx="7585833" cy="3438718"/>
            <a:chOff x="2118510" y="2694157"/>
            <a:chExt cx="7585833" cy="3438718"/>
          </a:xfrm>
        </p:grpSpPr>
        <p:sp>
          <p:nvSpPr>
            <p:cNvPr id="35" name="타원 34"/>
            <p:cNvSpPr/>
            <p:nvPr/>
          </p:nvSpPr>
          <p:spPr>
            <a:xfrm>
              <a:off x="21185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468696" y="270161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474034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885971" y="2694157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6885972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88352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35" idx="7"/>
              <a:endCxn id="37" idx="2"/>
            </p:cNvCxnSpPr>
            <p:nvPr/>
          </p:nvCxnSpPr>
          <p:spPr>
            <a:xfrm flipV="1">
              <a:off x="2860361" y="3136180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24439" y="3258798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11/16</a:t>
              </a:r>
              <a:endParaRPr lang="ko-KR" altLang="en-US" dirty="0"/>
            </a:p>
          </p:txBody>
        </p:sp>
        <p:cxnSp>
          <p:nvCxnSpPr>
            <p:cNvPr id="57" name="직선 화살표 연결선 56"/>
            <p:cNvCxnSpPr>
              <a:stCxn id="35" idx="5"/>
              <a:endCxn id="39" idx="2"/>
            </p:cNvCxnSpPr>
            <p:nvPr/>
          </p:nvCxnSpPr>
          <p:spPr>
            <a:xfrm>
              <a:off x="2860361" y="4701895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37" idx="3"/>
              <a:endCxn id="39" idx="1"/>
            </p:cNvCxnSpPr>
            <p:nvPr/>
          </p:nvCxnSpPr>
          <p:spPr>
            <a:xfrm>
              <a:off x="4595978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39" idx="7"/>
              <a:endCxn id="37" idx="5"/>
            </p:cNvCxnSpPr>
            <p:nvPr/>
          </p:nvCxnSpPr>
          <p:spPr>
            <a:xfrm flipH="1" flipV="1">
              <a:off x="5210547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37" idx="6"/>
              <a:endCxn id="40" idx="2"/>
            </p:cNvCxnSpPr>
            <p:nvPr/>
          </p:nvCxnSpPr>
          <p:spPr>
            <a:xfrm flipV="1">
              <a:off x="5337829" y="3128724"/>
              <a:ext cx="1548142" cy="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0" idx="6"/>
              <a:endCxn id="43" idx="1"/>
            </p:cNvCxnSpPr>
            <p:nvPr/>
          </p:nvCxnSpPr>
          <p:spPr>
            <a:xfrm>
              <a:off x="7755104" y="3128724"/>
              <a:ext cx="1207388" cy="95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39" idx="6"/>
              <a:endCxn id="41" idx="2"/>
            </p:cNvCxnSpPr>
            <p:nvPr/>
          </p:nvCxnSpPr>
          <p:spPr>
            <a:xfrm>
              <a:off x="5343167" y="5698309"/>
              <a:ext cx="1542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40" idx="3"/>
              <a:endCxn id="39" idx="7"/>
            </p:cNvCxnSpPr>
            <p:nvPr/>
          </p:nvCxnSpPr>
          <p:spPr>
            <a:xfrm flipH="1">
              <a:off x="5215885" y="3436008"/>
              <a:ext cx="1797368" cy="19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41" idx="0"/>
              <a:endCxn id="40" idx="4"/>
            </p:cNvCxnSpPr>
            <p:nvPr/>
          </p:nvCxnSpPr>
          <p:spPr>
            <a:xfrm flipH="1" flipV="1">
              <a:off x="7320538" y="3563290"/>
              <a:ext cx="1" cy="170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41" idx="6"/>
              <a:endCxn id="43" idx="3"/>
            </p:cNvCxnSpPr>
            <p:nvPr/>
          </p:nvCxnSpPr>
          <p:spPr>
            <a:xfrm flipV="1">
              <a:off x="7755105" y="4701895"/>
              <a:ext cx="1207387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132978" y="5200102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12/13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16911" y="420070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0/10</a:t>
              </a:r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13216" y="4209944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1/4</a:t>
              </a:r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775065" y="2766847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12/12</a:t>
              </a:r>
              <a:endParaRPr lang="ko-KR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25274" y="4235548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0/9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75065" y="5708366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11/14</a:t>
              </a:r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26346" y="4209944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7/7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348309" y="5200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4/4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279713" y="3228128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19/20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95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Source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Sink</a:t>
            </a:r>
            <a:r>
              <a:rPr lang="ko-KR" altLang="en-US" sz="2800" dirty="0" smtClean="0"/>
              <a:t>로 유량을 하나의 </a:t>
            </a:r>
            <a:r>
              <a:rPr lang="en-US" altLang="ko-KR" sz="2800" dirty="0" smtClean="0"/>
              <a:t>Path</a:t>
            </a:r>
            <a:r>
              <a:rPr lang="ko-KR" altLang="en-US" sz="2800" dirty="0" smtClean="0"/>
              <a:t>로 흘려 보내고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난 뒤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흘려 보낸 </a:t>
            </a:r>
            <a:r>
              <a:rPr lang="en-US" altLang="ko-KR" sz="2800" dirty="0" smtClean="0"/>
              <a:t>Path</a:t>
            </a:r>
            <a:r>
              <a:rPr lang="ko-KR" altLang="en-US" sz="2800" dirty="0" smtClean="0"/>
              <a:t>에 모두 </a:t>
            </a:r>
            <a:r>
              <a:rPr lang="ko-KR" altLang="en-US" sz="2800" dirty="0" err="1" smtClean="0"/>
              <a:t>흘려보낸</a:t>
            </a:r>
            <a:r>
              <a:rPr lang="ko-KR" altLang="en-US" sz="2800" dirty="0" smtClean="0"/>
              <a:t> 유량을 빼주고 </a:t>
            </a:r>
            <a:r>
              <a:rPr lang="ko-KR" altLang="en-US" sz="2800" dirty="0" err="1" smtClean="0"/>
              <a:t>역간선을</a:t>
            </a:r>
            <a:r>
              <a:rPr lang="ko-KR" altLang="en-US" sz="2800" dirty="0" smtClean="0"/>
              <a:t> 생성한다</a:t>
            </a:r>
            <a:r>
              <a:rPr lang="en-US" altLang="ko-KR" sz="2800" dirty="0" smtClean="0"/>
              <a:t>.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118510" y="2874157"/>
            <a:ext cx="7585833" cy="3438718"/>
            <a:chOff x="2118510" y="2694157"/>
            <a:chExt cx="7585833" cy="3438718"/>
          </a:xfrm>
        </p:grpSpPr>
        <p:sp>
          <p:nvSpPr>
            <p:cNvPr id="34" name="타원 33"/>
            <p:cNvSpPr/>
            <p:nvPr/>
          </p:nvSpPr>
          <p:spPr>
            <a:xfrm>
              <a:off x="21185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468696" y="270161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474034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885971" y="2694157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6885972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352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/>
            <p:cNvCxnSpPr>
              <a:stCxn id="34" idx="7"/>
              <a:endCxn id="36" idx="2"/>
            </p:cNvCxnSpPr>
            <p:nvPr/>
          </p:nvCxnSpPr>
          <p:spPr>
            <a:xfrm flipV="1">
              <a:off x="2860361" y="3136180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371016" y="32587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16</a:t>
              </a:r>
              <a:endParaRPr lang="ko-KR" altLang="en-US" dirty="0"/>
            </a:p>
          </p:txBody>
        </p:sp>
        <p:cxnSp>
          <p:nvCxnSpPr>
            <p:cNvPr id="48" name="직선 화살표 연결선 47"/>
            <p:cNvCxnSpPr>
              <a:stCxn id="34" idx="5"/>
              <a:endCxn id="38" idx="2"/>
            </p:cNvCxnSpPr>
            <p:nvPr/>
          </p:nvCxnSpPr>
          <p:spPr>
            <a:xfrm>
              <a:off x="2860361" y="4701895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6" idx="3"/>
              <a:endCxn id="38" idx="1"/>
            </p:cNvCxnSpPr>
            <p:nvPr/>
          </p:nvCxnSpPr>
          <p:spPr>
            <a:xfrm>
              <a:off x="4595978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8" idx="7"/>
              <a:endCxn id="36" idx="5"/>
            </p:cNvCxnSpPr>
            <p:nvPr/>
          </p:nvCxnSpPr>
          <p:spPr>
            <a:xfrm flipH="1" flipV="1">
              <a:off x="5210547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6" idx="6"/>
              <a:endCxn id="42" idx="2"/>
            </p:cNvCxnSpPr>
            <p:nvPr/>
          </p:nvCxnSpPr>
          <p:spPr>
            <a:xfrm flipV="1">
              <a:off x="5337829" y="3128724"/>
              <a:ext cx="1548142" cy="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2" idx="6"/>
              <a:endCxn id="45" idx="1"/>
            </p:cNvCxnSpPr>
            <p:nvPr/>
          </p:nvCxnSpPr>
          <p:spPr>
            <a:xfrm>
              <a:off x="7755104" y="3128724"/>
              <a:ext cx="1207388" cy="95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38" idx="6"/>
              <a:endCxn id="44" idx="2"/>
            </p:cNvCxnSpPr>
            <p:nvPr/>
          </p:nvCxnSpPr>
          <p:spPr>
            <a:xfrm>
              <a:off x="5343167" y="5698309"/>
              <a:ext cx="1542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2" idx="3"/>
              <a:endCxn id="38" idx="7"/>
            </p:cNvCxnSpPr>
            <p:nvPr/>
          </p:nvCxnSpPr>
          <p:spPr>
            <a:xfrm flipH="1">
              <a:off x="5215885" y="3436008"/>
              <a:ext cx="1797368" cy="19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44" idx="0"/>
              <a:endCxn id="42" idx="4"/>
            </p:cNvCxnSpPr>
            <p:nvPr/>
          </p:nvCxnSpPr>
          <p:spPr>
            <a:xfrm flipH="1" flipV="1">
              <a:off x="7320538" y="3563290"/>
              <a:ext cx="1" cy="170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44" idx="6"/>
              <a:endCxn id="45" idx="3"/>
            </p:cNvCxnSpPr>
            <p:nvPr/>
          </p:nvCxnSpPr>
          <p:spPr>
            <a:xfrm flipV="1">
              <a:off x="7755105" y="4701895"/>
              <a:ext cx="1207387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371016" y="5200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80480" y="42013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60585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912009" y="27668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25274" y="42355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88251" y="57143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14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26346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48309" y="5200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79713" y="32281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0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흘려보낸</a:t>
            </a:r>
            <a:r>
              <a:rPr lang="ko-KR" altLang="en-US" sz="2800" dirty="0" smtClean="0"/>
              <a:t> 유량은 경로의 </a:t>
            </a:r>
            <a:r>
              <a:rPr lang="en-US" altLang="ko-KR" sz="2800" dirty="0" smtClean="0"/>
              <a:t>capacity</a:t>
            </a:r>
            <a:r>
              <a:rPr lang="ko-KR" altLang="en-US" sz="2800" dirty="0" smtClean="0"/>
              <a:t>의 최소값</a:t>
            </a:r>
            <a:endParaRPr lang="ko-KR" altLang="en-US" sz="20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118510" y="2874157"/>
            <a:ext cx="7585833" cy="3438718"/>
            <a:chOff x="2118510" y="2694157"/>
            <a:chExt cx="7585833" cy="3438718"/>
          </a:xfrm>
        </p:grpSpPr>
        <p:sp>
          <p:nvSpPr>
            <p:cNvPr id="34" name="타원 33"/>
            <p:cNvSpPr/>
            <p:nvPr/>
          </p:nvSpPr>
          <p:spPr>
            <a:xfrm>
              <a:off x="21185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468696" y="270161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474034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885971" y="2694157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6885972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352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/>
            <p:cNvCxnSpPr>
              <a:stCxn id="34" idx="7"/>
              <a:endCxn id="36" idx="2"/>
            </p:cNvCxnSpPr>
            <p:nvPr/>
          </p:nvCxnSpPr>
          <p:spPr>
            <a:xfrm flipV="1">
              <a:off x="2860361" y="3136180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371016" y="32587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16</a:t>
              </a:r>
              <a:endParaRPr lang="ko-KR" altLang="en-US" dirty="0"/>
            </a:p>
          </p:txBody>
        </p:sp>
        <p:cxnSp>
          <p:nvCxnSpPr>
            <p:cNvPr id="48" name="직선 화살표 연결선 47"/>
            <p:cNvCxnSpPr>
              <a:stCxn id="34" idx="5"/>
              <a:endCxn id="38" idx="2"/>
            </p:cNvCxnSpPr>
            <p:nvPr/>
          </p:nvCxnSpPr>
          <p:spPr>
            <a:xfrm>
              <a:off x="2860361" y="4701895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6" idx="3"/>
              <a:endCxn id="38" idx="1"/>
            </p:cNvCxnSpPr>
            <p:nvPr/>
          </p:nvCxnSpPr>
          <p:spPr>
            <a:xfrm>
              <a:off x="4595978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8" idx="7"/>
              <a:endCxn id="36" idx="5"/>
            </p:cNvCxnSpPr>
            <p:nvPr/>
          </p:nvCxnSpPr>
          <p:spPr>
            <a:xfrm flipH="1" flipV="1">
              <a:off x="5210547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6" idx="6"/>
              <a:endCxn id="42" idx="2"/>
            </p:cNvCxnSpPr>
            <p:nvPr/>
          </p:nvCxnSpPr>
          <p:spPr>
            <a:xfrm flipV="1">
              <a:off x="5337829" y="3128724"/>
              <a:ext cx="1548142" cy="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2" idx="6"/>
              <a:endCxn id="45" idx="1"/>
            </p:cNvCxnSpPr>
            <p:nvPr/>
          </p:nvCxnSpPr>
          <p:spPr>
            <a:xfrm>
              <a:off x="7755104" y="3128724"/>
              <a:ext cx="1207388" cy="95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38" idx="6"/>
              <a:endCxn id="44" idx="2"/>
            </p:cNvCxnSpPr>
            <p:nvPr/>
          </p:nvCxnSpPr>
          <p:spPr>
            <a:xfrm>
              <a:off x="5343167" y="5698309"/>
              <a:ext cx="1542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2" idx="3"/>
              <a:endCxn id="38" idx="7"/>
            </p:cNvCxnSpPr>
            <p:nvPr/>
          </p:nvCxnSpPr>
          <p:spPr>
            <a:xfrm flipH="1">
              <a:off x="5215885" y="3436008"/>
              <a:ext cx="1797368" cy="19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44" idx="0"/>
              <a:endCxn id="42" idx="4"/>
            </p:cNvCxnSpPr>
            <p:nvPr/>
          </p:nvCxnSpPr>
          <p:spPr>
            <a:xfrm flipH="1" flipV="1">
              <a:off x="7320538" y="3563290"/>
              <a:ext cx="1" cy="170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44" idx="6"/>
              <a:endCxn id="45" idx="3"/>
            </p:cNvCxnSpPr>
            <p:nvPr/>
          </p:nvCxnSpPr>
          <p:spPr>
            <a:xfrm flipV="1">
              <a:off x="7755105" y="4701895"/>
              <a:ext cx="1207387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371016" y="5200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80480" y="42013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60585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912009" y="27668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25274" y="42355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88251" y="57143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14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26346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48309" y="5200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79713" y="32281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941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Ford-Fulkerson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073242" y="2376216"/>
            <a:ext cx="7585833" cy="3438718"/>
            <a:chOff x="2118510" y="2694157"/>
            <a:chExt cx="7585833" cy="3438718"/>
          </a:xfrm>
        </p:grpSpPr>
        <p:sp>
          <p:nvSpPr>
            <p:cNvPr id="34" name="타원 33"/>
            <p:cNvSpPr/>
            <p:nvPr/>
          </p:nvSpPr>
          <p:spPr>
            <a:xfrm>
              <a:off x="21185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468696" y="2701613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474034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885971" y="2694157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6885972" y="5263742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35210" y="3960044"/>
              <a:ext cx="869133" cy="8691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/>
            <p:cNvCxnSpPr>
              <a:stCxn id="34" idx="7"/>
              <a:endCxn id="36" idx="2"/>
            </p:cNvCxnSpPr>
            <p:nvPr/>
          </p:nvCxnSpPr>
          <p:spPr>
            <a:xfrm flipV="1">
              <a:off x="2860361" y="3136180"/>
              <a:ext cx="1608335" cy="95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371016" y="32587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16</a:t>
              </a:r>
              <a:endParaRPr lang="ko-KR" altLang="en-US" dirty="0"/>
            </a:p>
          </p:txBody>
        </p:sp>
        <p:cxnSp>
          <p:nvCxnSpPr>
            <p:cNvPr id="48" name="직선 화살표 연결선 47"/>
            <p:cNvCxnSpPr>
              <a:stCxn id="34" idx="5"/>
              <a:endCxn id="38" idx="2"/>
            </p:cNvCxnSpPr>
            <p:nvPr/>
          </p:nvCxnSpPr>
          <p:spPr>
            <a:xfrm>
              <a:off x="2860361" y="4701895"/>
              <a:ext cx="1613673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6" idx="3"/>
              <a:endCxn id="38" idx="1"/>
            </p:cNvCxnSpPr>
            <p:nvPr/>
          </p:nvCxnSpPr>
          <p:spPr>
            <a:xfrm>
              <a:off x="4595978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8" idx="7"/>
              <a:endCxn id="36" idx="5"/>
            </p:cNvCxnSpPr>
            <p:nvPr/>
          </p:nvCxnSpPr>
          <p:spPr>
            <a:xfrm flipH="1" flipV="1">
              <a:off x="5210547" y="3443464"/>
              <a:ext cx="5338" cy="1947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6" idx="6"/>
              <a:endCxn id="42" idx="2"/>
            </p:cNvCxnSpPr>
            <p:nvPr/>
          </p:nvCxnSpPr>
          <p:spPr>
            <a:xfrm flipV="1">
              <a:off x="5337829" y="3128724"/>
              <a:ext cx="1548142" cy="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2" idx="6"/>
              <a:endCxn id="45" idx="1"/>
            </p:cNvCxnSpPr>
            <p:nvPr/>
          </p:nvCxnSpPr>
          <p:spPr>
            <a:xfrm>
              <a:off x="7755104" y="3128724"/>
              <a:ext cx="1207388" cy="95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38" idx="6"/>
              <a:endCxn id="44" idx="2"/>
            </p:cNvCxnSpPr>
            <p:nvPr/>
          </p:nvCxnSpPr>
          <p:spPr>
            <a:xfrm>
              <a:off x="5343167" y="5698309"/>
              <a:ext cx="1542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2" idx="3"/>
              <a:endCxn id="38" idx="7"/>
            </p:cNvCxnSpPr>
            <p:nvPr/>
          </p:nvCxnSpPr>
          <p:spPr>
            <a:xfrm flipH="1">
              <a:off x="5215885" y="3436008"/>
              <a:ext cx="1797368" cy="19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44" idx="0"/>
              <a:endCxn id="42" idx="4"/>
            </p:cNvCxnSpPr>
            <p:nvPr/>
          </p:nvCxnSpPr>
          <p:spPr>
            <a:xfrm flipH="1" flipV="1">
              <a:off x="7320538" y="3563290"/>
              <a:ext cx="1" cy="170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44" idx="6"/>
              <a:endCxn id="45" idx="3"/>
            </p:cNvCxnSpPr>
            <p:nvPr/>
          </p:nvCxnSpPr>
          <p:spPr>
            <a:xfrm flipV="1">
              <a:off x="7755105" y="4701895"/>
              <a:ext cx="1207387" cy="99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371016" y="5200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80480" y="42013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60585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912009" y="27668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25274" y="42355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88251" y="57143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14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26346" y="42099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48309" y="5200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79713" y="32281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</p:grpSp>
      <p:sp>
        <p:nvSpPr>
          <p:cNvPr id="3" name="오른쪽 화살표 2"/>
          <p:cNvSpPr/>
          <p:nvPr/>
        </p:nvSpPr>
        <p:spPr>
          <a:xfrm rot="19680069">
            <a:off x="2826429" y="2769859"/>
            <a:ext cx="1149790" cy="28065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9422" y="1674891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흘려보낸</a:t>
            </a:r>
            <a:r>
              <a:rPr lang="ko-KR" altLang="en-US" dirty="0" smtClean="0"/>
              <a:t> 유량</a:t>
            </a:r>
            <a:r>
              <a:rPr lang="en-US" altLang="ko-KR" dirty="0" smtClean="0"/>
              <a:t>: 16</a:t>
            </a:r>
          </a:p>
        </p:txBody>
      </p:sp>
    </p:spTree>
    <p:extLst>
      <p:ext uri="{BB962C8B-B14F-4D97-AF65-F5344CB8AC3E}">
        <p14:creationId xmlns:p14="http://schemas.microsoft.com/office/powerpoint/2010/main" val="6641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서울남산체 EB"/>
        <a:ea typeface="서울남산체 EB"/>
        <a:cs typeface=""/>
      </a:majorFont>
      <a:minorFont>
        <a:latin typeface="서울남산체 B"/>
        <a:ea typeface="서울남산체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1091</Words>
  <Application>Microsoft Office PowerPoint</Application>
  <PresentationFormat>와이드스크린</PresentationFormat>
  <Paragraphs>500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a옛날목욕탕B</vt:lpstr>
      <vt:lpstr>HY견고딕</vt:lpstr>
      <vt:lpstr>나눔손글씨 펜</vt:lpstr>
      <vt:lpstr>돋움체</vt:lpstr>
      <vt:lpstr>맑은 고딕</vt:lpstr>
      <vt:lpstr>서울남산체 B</vt:lpstr>
      <vt:lpstr>서울남산체 EB</vt:lpstr>
      <vt:lpstr>Arial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이주홍</dc:creator>
  <cp:lastModifiedBy>Brcps</cp:lastModifiedBy>
  <cp:revision>49</cp:revision>
  <dcterms:created xsi:type="dcterms:W3CDTF">2015-05-03T15:07:32Z</dcterms:created>
  <dcterms:modified xsi:type="dcterms:W3CDTF">2016-05-19T06:34:20Z</dcterms:modified>
</cp:coreProperties>
</file>