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009" autoAdjust="0"/>
  </p:normalViewPr>
  <p:slideViewPr>
    <p:cSldViewPr snapToGrid="0">
      <p:cViewPr varScale="1">
        <p:scale>
          <a:sx n="109" d="100"/>
          <a:sy n="10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B7754-C3D1-4745-8C29-02CAAD4E59E1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23181-3C60-4F4A-8AF6-FD207A29F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2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 smtClean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주차</a:t>
            </a:r>
            <a:endParaRPr lang="en-US" altLang="ko-KR" dirty="0" smtClean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ㅇㅇㅇ</a:t>
            </a:r>
            <a:endParaRPr lang="en-US" altLang="ko-KR" dirty="0" smtClean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과정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(Contents)</a:t>
            </a:r>
            <a:endParaRPr lang="ko-KR" altLang="en-US" dirty="0"/>
          </a:p>
        </p:txBody>
      </p:sp>
      <p:sp>
        <p:nvSpPr>
          <p:cNvPr id="12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C57-48FE-40C3-BF3F-AD1455CD876C}" type="datetime1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smtClean="0"/>
              <a:t>정채홍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err="1" smtClean="0"/>
              <a:t>심화반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52128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77567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083354" y="2961711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083354" y="448430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311954" y="4897315"/>
            <a:ext cx="1387284" cy="92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94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59984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24645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083354" y="2961711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609600" y="4501887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6612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303208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566931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083354" y="448430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20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321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62942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566931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083354" y="448430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97654" y="4914900"/>
            <a:ext cx="1484000" cy="90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52970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48272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566931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609600" y="4493094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52970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48272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2120846" y="3045378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083354" y="4493877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54017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586889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2120846" y="3045378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083354" y="4493877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320257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36142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2651948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593308" y="4481231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91772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19876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3179486" y="3015289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2112054" y="4465949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7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15256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75086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3698232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2651948" y="4490418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8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관련 알고리즘</a:t>
            </a:r>
            <a:endParaRPr lang="en-US" altLang="ko-KR" dirty="0" smtClean="0"/>
          </a:p>
          <a:p>
            <a:r>
              <a:rPr lang="en-US" altLang="ko-KR" dirty="0" smtClean="0"/>
              <a:t>KMP, LCP, Suffix Array, Palindrome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2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47409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64816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5838669" y="3028560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4747447" y="4465949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44572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52989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6366207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5292570" y="448430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44572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52989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6366207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5292570" y="448430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521170" y="4792034"/>
            <a:ext cx="1662145" cy="92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17697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25914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6366207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2651948" y="448430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48020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805083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6366207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2651948" y="448430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50564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48532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6884953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3179486" y="4481231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0519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1787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1171753" y="302846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7435362" y="4458708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4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52500" y="1873213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kmp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*pat) {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(pat);</a:t>
            </a: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-1, j = 0;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pi[j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(j &lt; n) {</a:t>
            </a:r>
          </a:p>
          <a:p>
            <a:r>
              <a:rPr lang="sv-SE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sv-SE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 == -1 || (i &gt;= 0 &amp;&amp; pat[i] == pat[j]))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j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++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pi[j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else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pi[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 smtClean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5692" y="157556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문자열 비교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find_pattern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*pat) 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(pat);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0, j = 0;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while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&lt;n) 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(j == -1 || (j &gt;= 0 &amp;&amp;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== pat[j]))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++,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j++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!= pat[j]) j = pi[j];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(j == m)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"The matching %d\n"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m + 1);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j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 pi[j];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12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Suffix Array, LCP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/>
          <a:lstStyle/>
          <a:p>
            <a:r>
              <a:rPr lang="en-US" altLang="ko-KR" dirty="0" smtClean="0"/>
              <a:t>Suffix Array</a:t>
            </a:r>
          </a:p>
          <a:p>
            <a:pPr lvl="1"/>
            <a:r>
              <a:rPr lang="ko-KR" altLang="en-US" dirty="0" smtClean="0"/>
              <a:t>접미사 배열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S=banana</a:t>
            </a:r>
            <a:r>
              <a:rPr lang="ko-KR" altLang="en-US" dirty="0" smtClean="0"/>
              <a:t>의 접미사</a:t>
            </a:r>
            <a:r>
              <a:rPr lang="ko-KR" altLang="en-US" dirty="0" smtClean="0"/>
              <a:t>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83923"/>
              </p:ext>
            </p:extLst>
          </p:nvPr>
        </p:nvGraphicFramePr>
        <p:xfrm>
          <a:off x="3113454" y="3268457"/>
          <a:ext cx="5037016" cy="286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508"/>
                <a:gridCol w="2518508"/>
              </a:tblGrid>
              <a:tr h="404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8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Suffix Array, LCP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/>
          <a:lstStyle/>
          <a:p>
            <a:r>
              <a:rPr lang="en-US" altLang="ko-KR" dirty="0" smtClean="0"/>
              <a:t>Suffix Array</a:t>
            </a:r>
          </a:p>
          <a:p>
            <a:pPr lvl="1"/>
            <a:r>
              <a:rPr lang="ko-KR" altLang="en-US" dirty="0" smtClean="0"/>
              <a:t>접미사 배열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S=banana</a:t>
            </a:r>
            <a:r>
              <a:rPr lang="ko-KR" altLang="en-US" dirty="0" smtClean="0"/>
              <a:t>의 </a:t>
            </a:r>
            <a:r>
              <a:rPr lang="ko-KR" altLang="en-US" dirty="0" smtClean="0"/>
              <a:t>접미사들을 정렬한 접미사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89546"/>
              </p:ext>
            </p:extLst>
          </p:nvPr>
        </p:nvGraphicFramePr>
        <p:xfrm>
          <a:off x="3113454" y="3268457"/>
          <a:ext cx="5037016" cy="286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508"/>
                <a:gridCol w="2518508"/>
              </a:tblGrid>
              <a:tr h="404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KMP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문자열 비교함수</a:t>
            </a:r>
            <a:endParaRPr lang="en-US" altLang="ko-KR" dirty="0" smtClean="0"/>
          </a:p>
          <a:p>
            <a:r>
              <a:rPr lang="en-US" altLang="ko-KR" dirty="0" smtClean="0"/>
              <a:t>S1 = </a:t>
            </a:r>
            <a:r>
              <a:rPr lang="en-US" altLang="ko-KR" dirty="0" err="1" smtClean="0"/>
              <a:t>aabbaababbacd</a:t>
            </a:r>
            <a:endParaRPr lang="en-US" altLang="ko-KR" dirty="0" smtClean="0"/>
          </a:p>
          <a:p>
            <a:r>
              <a:rPr lang="en-US" altLang="ko-KR" dirty="0" smtClean="0"/>
              <a:t>S2 = </a:t>
            </a:r>
            <a:r>
              <a:rPr lang="en-US" altLang="ko-KR" dirty="0" err="1" smtClean="0"/>
              <a:t>abba</a:t>
            </a:r>
            <a:endParaRPr lang="en-US" altLang="ko-KR" dirty="0" smtClean="0"/>
          </a:p>
          <a:p>
            <a:r>
              <a:rPr lang="en-US" altLang="ko-KR" dirty="0" smtClean="0"/>
              <a:t>S1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substring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, S2</a:t>
            </a:r>
            <a:r>
              <a:rPr lang="ko-KR" altLang="en-US" dirty="0" smtClean="0"/>
              <a:t>가 있는지 여부 확인</a:t>
            </a:r>
            <a:endParaRPr lang="en-US" altLang="ko-KR" dirty="0" smtClean="0"/>
          </a:p>
          <a:p>
            <a:r>
              <a:rPr lang="ko-KR" altLang="en-US" dirty="0" smtClean="0"/>
              <a:t>간단히 생각하면 </a:t>
            </a:r>
            <a:r>
              <a:rPr lang="en-US" altLang="ko-KR" dirty="0" smtClean="0"/>
              <a:t>O(NM)</a:t>
            </a:r>
            <a:r>
              <a:rPr lang="ko-KR" altLang="en-US" dirty="0" smtClean="0"/>
              <a:t>의 시간복잡도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5615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Suffix Array, LCP</a:t>
            </a:r>
            <a:endParaRPr lang="ko-KR" altLang="en-US" dirty="0"/>
          </a:p>
        </p:txBody>
      </p:sp>
      <p:sp>
        <p:nvSpPr>
          <p:cNvPr id="6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838200" y="1583871"/>
            <a:ext cx="10458139" cy="4549004"/>
          </a:xfrm>
        </p:spPr>
        <p:txBody>
          <a:bodyPr/>
          <a:lstStyle/>
          <a:p>
            <a:r>
              <a:rPr lang="en-US" altLang="ko-KR" dirty="0" smtClean="0"/>
              <a:t>LCP Array</a:t>
            </a:r>
          </a:p>
          <a:p>
            <a:pPr lvl="1"/>
            <a:r>
              <a:rPr lang="en-US" altLang="ko-KR" dirty="0" smtClean="0"/>
              <a:t>Longest Common Prefix</a:t>
            </a:r>
          </a:p>
          <a:p>
            <a:pPr lvl="1"/>
            <a:r>
              <a:rPr lang="ko-KR" altLang="en-US" dirty="0" smtClean="0"/>
              <a:t>공통 접미사의 길이를 저장하는 배열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36523"/>
              </p:ext>
            </p:extLst>
          </p:nvPr>
        </p:nvGraphicFramePr>
        <p:xfrm>
          <a:off x="2752970" y="3268457"/>
          <a:ext cx="6839439" cy="286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813"/>
                <a:gridCol w="2279813"/>
                <a:gridCol w="2279813"/>
              </a:tblGrid>
              <a:tr h="404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LCP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banana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410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nana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3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Suffix Array, LCP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23745" y="114053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Suffix Array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생성</a:t>
            </a:r>
            <a:r>
              <a:rPr lang="en-US" altLang="ko-KR" sz="12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LCP Array </a:t>
            </a:r>
            <a:r>
              <a:rPr lang="ko-KR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생성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a, 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b) {</a:t>
            </a:r>
          </a:p>
          <a:p>
            <a:r>
              <a:rPr lang="pt-BR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if</a:t>
            </a:r>
            <a:r>
              <a:rPr lang="pt-BR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(o[a] != o[b]) </a:t>
            </a:r>
            <a:r>
              <a:rPr lang="pt-BR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pt-BR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o[a] &lt; o[b];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x = a + gap;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y = b + gap;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return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((x&lt;n &amp;&amp; y&lt;n) ? o[x] &lt; o[y] : x &gt; y);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2423745" y="2525531"/>
            <a:ext cx="6693877" cy="2146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makeSA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 = 0; 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 &lt; n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i++) o[i] = s[i] - </a:t>
            </a:r>
            <a:r>
              <a:rPr lang="nn-NO" altLang="ko-KR" sz="12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sa[i] = i;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(gap = 1;; gap &lt;&lt;= 1) {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sort(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n,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[0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= 0;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 &lt; n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- 1;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+ 1]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+ 1]);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if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[n - 1] == n - 1)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 &lt; n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++) o[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]] =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2423745" y="4671844"/>
            <a:ext cx="89886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makeLCP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j;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k = 0;</a:t>
            </a: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 = 0; i&lt;n; i++) Rank[sa[i]] = i;</a:t>
            </a:r>
          </a:p>
          <a:p>
            <a:r>
              <a:rPr lang="nn-NO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 = 0; i&lt;n; lcp[Rank[i++]] = k) {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for</a:t>
            </a:r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((k ? k-- : 0), j = (Rank[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?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[Rank[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- 1] : n);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k&lt;n &amp;&amp; j + k&lt;n &amp;&amp; s[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k] == s[j + k]; k++);</a:t>
            </a:r>
          </a:p>
          <a:p>
            <a:r>
              <a:rPr lang="en-US" altLang="ko-K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64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문자열의 경계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접두부와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접미부가</a:t>
            </a:r>
            <a:r>
              <a:rPr lang="ko-KR" altLang="en-US" dirty="0" smtClean="0"/>
              <a:t> 같은 최장 길이의 구간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0717"/>
              </p:ext>
            </p:extLst>
          </p:nvPr>
        </p:nvGraphicFramePr>
        <p:xfrm>
          <a:off x="2269395" y="3110245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58314"/>
              </p:ext>
            </p:extLst>
          </p:nvPr>
        </p:nvGraphicFramePr>
        <p:xfrm>
          <a:off x="2269395" y="4239696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아래쪽 화살표 6"/>
          <p:cNvSpPr/>
          <p:nvPr/>
        </p:nvSpPr>
        <p:spPr>
          <a:xfrm>
            <a:off x="5572858" y="3655853"/>
            <a:ext cx="276469" cy="447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16200000">
            <a:off x="5551610" y="3571505"/>
            <a:ext cx="342900" cy="258640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6780" y="5229479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경계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8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KMP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비교할 필요가 없으면 버리자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39122"/>
              </p:ext>
            </p:extLst>
          </p:nvPr>
        </p:nvGraphicFramePr>
        <p:xfrm>
          <a:off x="1830693" y="3487533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05809"/>
              </p:ext>
            </p:extLst>
          </p:nvPr>
        </p:nvGraphicFramePr>
        <p:xfrm>
          <a:off x="770849" y="3023326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979488" y="265866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불일치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8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KMP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비교할 필요가 없으면 버리자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39122"/>
              </p:ext>
            </p:extLst>
          </p:nvPr>
        </p:nvGraphicFramePr>
        <p:xfrm>
          <a:off x="1830693" y="3487533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05809"/>
              </p:ext>
            </p:extLst>
          </p:nvPr>
        </p:nvGraphicFramePr>
        <p:xfrm>
          <a:off x="770849" y="3023326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979488" y="265866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불일치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5363308" y="3972189"/>
            <a:ext cx="395654" cy="24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20939"/>
              </p:ext>
            </p:extLst>
          </p:nvPr>
        </p:nvGraphicFramePr>
        <p:xfrm>
          <a:off x="2358233" y="4892107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8432"/>
              </p:ext>
            </p:extLst>
          </p:nvPr>
        </p:nvGraphicFramePr>
        <p:xfrm>
          <a:off x="770849" y="4398100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1930399" y="4912783"/>
            <a:ext cx="360484" cy="27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&quot;없음&quot; 기호 17"/>
          <p:cNvSpPr/>
          <p:nvPr/>
        </p:nvSpPr>
        <p:spPr>
          <a:xfrm>
            <a:off x="5320750" y="4653471"/>
            <a:ext cx="958362" cy="940777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2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KMP 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원리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비교할 필요가 없으면 버리자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39122"/>
              </p:ext>
            </p:extLst>
          </p:nvPr>
        </p:nvGraphicFramePr>
        <p:xfrm>
          <a:off x="1830693" y="3487533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05809"/>
              </p:ext>
            </p:extLst>
          </p:nvPr>
        </p:nvGraphicFramePr>
        <p:xfrm>
          <a:off x="770849" y="3023326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979488" y="265866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불일치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5363308" y="3972189"/>
            <a:ext cx="395654" cy="246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994928"/>
              </p:ext>
            </p:extLst>
          </p:nvPr>
        </p:nvGraphicFramePr>
        <p:xfrm>
          <a:off x="4480293" y="4866217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8432"/>
              </p:ext>
            </p:extLst>
          </p:nvPr>
        </p:nvGraphicFramePr>
        <p:xfrm>
          <a:off x="770849" y="4398100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오른쪽 화살표 12"/>
          <p:cNvSpPr/>
          <p:nvPr/>
        </p:nvSpPr>
        <p:spPr>
          <a:xfrm>
            <a:off x="1930399" y="4912783"/>
            <a:ext cx="2482544" cy="27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경계를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모든 접미사에 대하여 경계를 구해야 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O(N)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317067"/>
              </p:ext>
            </p:extLst>
          </p:nvPr>
        </p:nvGraphicFramePr>
        <p:xfrm>
          <a:off x="2208762" y="318859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94517"/>
              </p:ext>
            </p:extLst>
          </p:nvPr>
        </p:nvGraphicFramePr>
        <p:xfrm>
          <a:off x="2208762" y="4122088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115698" y="457884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경계 배열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7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KMP </a:t>
            </a:r>
            <a:r>
              <a:rPr lang="ko-KR" altLang="en-US" dirty="0" smtClean="0"/>
              <a:t>알고리즘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불필요한 비교는 하지 않는다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77897"/>
              </p:ext>
            </p:extLst>
          </p:nvPr>
        </p:nvGraphicFramePr>
        <p:xfrm>
          <a:off x="911526" y="4040249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36902"/>
              </p:ext>
            </p:extLst>
          </p:nvPr>
        </p:nvGraphicFramePr>
        <p:xfrm>
          <a:off x="2766248" y="5819004"/>
          <a:ext cx="68833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  <a:gridCol w="529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3728"/>
              </p:ext>
            </p:extLst>
          </p:nvPr>
        </p:nvGraphicFramePr>
        <p:xfrm>
          <a:off x="911526" y="3393162"/>
          <a:ext cx="10592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  <a:gridCol w="529642"/>
              </a:tblGrid>
              <a:tr h="360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>
            <a:off x="1083354" y="2961711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 rot="10800000">
            <a:off x="1083354" y="4484302"/>
            <a:ext cx="228600" cy="307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53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1936</Words>
  <Application>Microsoft Office PowerPoint</Application>
  <PresentationFormat>와이드스크린</PresentationFormat>
  <Paragraphs>1284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a옛날목욕탕B</vt:lpstr>
      <vt:lpstr>HY견고딕</vt:lpstr>
      <vt:lpstr>나눔손글씨 펜</vt:lpstr>
      <vt:lpstr>돋움체</vt:lpstr>
      <vt:lpstr>맑은 고딕</vt:lpstr>
      <vt:lpstr>서울남산체 B</vt:lpstr>
      <vt:lpstr>서울남산체 EB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Brcps</cp:lastModifiedBy>
  <cp:revision>38</cp:revision>
  <dcterms:created xsi:type="dcterms:W3CDTF">2015-05-03T15:07:32Z</dcterms:created>
  <dcterms:modified xsi:type="dcterms:W3CDTF">2016-04-07T05:37:14Z</dcterms:modified>
</cp:coreProperties>
</file>