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009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7754-C3D1-4745-8C29-02CAAD4E59E1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3181-3C60-4F4A-8AF6-FD207A29F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2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3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8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3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9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91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2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7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83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1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24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1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77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43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3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6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6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4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6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4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23181-3C60-4F4A-8AF6-FD207A29F0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6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(Contents)</a:t>
            </a:r>
            <a:endParaRPr lang="ko-KR" altLang="en-US" dirty="0"/>
          </a:p>
        </p:txBody>
      </p:sp>
      <p:sp>
        <p:nvSpPr>
          <p:cNvPr id="12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정채홍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심화반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9346" y="3110810"/>
            <a:ext cx="27988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sum(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long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res = 0;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0)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res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+= tree[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-= (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 -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res;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315808" y="3082091"/>
            <a:ext cx="45075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diff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&lt;= N) {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tree[</a:t>
            </a:r>
            <a:r>
              <a:rPr lang="en-US" altLang="ko-KR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+=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diff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+= (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 -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677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5229069" cy="432456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평면에 그려진 사각형들의 면적 구하기</a:t>
            </a:r>
            <a:endParaRPr lang="en-US" altLang="ko-KR" sz="2400" dirty="0" smtClean="0"/>
          </a:p>
          <a:p>
            <a:r>
              <a:rPr lang="ko-KR" altLang="en-US" sz="2400" dirty="0" smtClean="0"/>
              <a:t>겹쳐진 부분은 한번만 계산해야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69" y="1583871"/>
            <a:ext cx="5632938" cy="42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1367834"/>
            <a:ext cx="7118113" cy="5125041"/>
          </a:xfrm>
          <a:prstGeom prst="rect">
            <a:avLst/>
          </a:prstGeom>
        </p:spPr>
      </p:pic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Y </a:t>
            </a:r>
            <a:r>
              <a:rPr lang="ko-KR" altLang="en-US" sz="1800" dirty="0" smtClean="0"/>
              <a:t>축의 선으로 모두 나누고 구간을 각각을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까지 번호를 메긴다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각 구간을 세그먼트 </a:t>
            </a:r>
            <a:r>
              <a:rPr lang="ko-KR" altLang="en-US" sz="1800" dirty="0" err="1" smtClean="0"/>
              <a:t>트리로</a:t>
            </a:r>
            <a:r>
              <a:rPr lang="ko-KR" altLang="en-US" sz="1800" dirty="0" smtClean="0"/>
              <a:t> 잡는다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2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Y </a:t>
            </a:r>
            <a:r>
              <a:rPr lang="ko-KR" altLang="en-US" sz="1800" dirty="0" smtClean="0"/>
              <a:t>축의 선으로 모두 나누고 구간을 각각을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까지 번호를 메긴다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각 구간을 세그먼트 </a:t>
            </a:r>
            <a:r>
              <a:rPr lang="ko-KR" altLang="en-US" sz="1800" dirty="0" err="1" smtClean="0"/>
              <a:t>트리로</a:t>
            </a:r>
            <a:r>
              <a:rPr lang="ko-KR" altLang="en-US" sz="1800" dirty="0" smtClean="0"/>
              <a:t> 잡는다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X</a:t>
            </a:r>
            <a:r>
              <a:rPr lang="ko-KR" altLang="en-US" sz="1800" dirty="0" smtClean="0"/>
              <a:t>축은 정렬하고 시작점과 끝점으로 나눈다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87" y="1408528"/>
            <a:ext cx="7568711" cy="54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X</a:t>
            </a:r>
            <a:r>
              <a:rPr lang="ko-KR" altLang="en-US" sz="1800" dirty="0" smtClean="0"/>
              <a:t>값이 빠른 순부터 시작한다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시작 라인일 경우에 담당하는 구간에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을 해준다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0" y="1347298"/>
            <a:ext cx="7400193" cy="53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두 번째 라인을 볼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전 라인의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값의 차이 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Δ</a:t>
            </a:r>
            <a:r>
              <a:rPr lang="en-US" altLang="ko-KR" sz="1800" dirty="0" smtClean="0"/>
              <a:t>x1)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 구간이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이상인 범위를 곱해서 결과값에 저장한다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18699"/>
            <a:ext cx="7717692" cy="5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두 번째 라인을 볼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전 라인의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값의 차이 </a:t>
            </a:r>
            <a:r>
              <a:rPr lang="en-US" altLang="ko-KR" sz="1800" dirty="0" smtClean="0"/>
              <a:t>(</a:t>
            </a:r>
            <a:r>
              <a:rPr lang="el-GR" altLang="ko-KR" sz="1800" dirty="0" smtClean="0"/>
              <a:t>Δ</a:t>
            </a:r>
            <a:r>
              <a:rPr lang="en-US" altLang="ko-KR" sz="1800" dirty="0" smtClean="0"/>
              <a:t>x1)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 구간이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이상인 범위를 곱해서 결과값에 저장한다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두 번째 라인이 시작점이므로 담당하는 구간을 </a:t>
            </a:r>
            <a:r>
              <a:rPr lang="en-US" altLang="ko-KR" sz="1800" dirty="0" smtClean="0"/>
              <a:t>+1</a:t>
            </a:r>
            <a:r>
              <a:rPr lang="ko-KR" altLang="en-US" sz="1800" dirty="0" smtClean="0"/>
              <a:t>씩 해준다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15" y="1158122"/>
            <a:ext cx="7537938" cy="54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같은 방법을 반복한다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1095170"/>
            <a:ext cx="8003931" cy="57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같은 방법을 반복한다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93" y="1190127"/>
            <a:ext cx="7872046" cy="56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끝점이 나왔을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마찬가지로 일단 결과값을 계산한다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57299"/>
            <a:ext cx="8112254" cy="58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Time Complexity: 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Space Complexity: O(N)</a:t>
            </a:r>
          </a:p>
          <a:p>
            <a:endParaRPr lang="en-US" altLang="ko-KR" dirty="0"/>
          </a:p>
          <a:p>
            <a:r>
              <a:rPr lang="ko-KR" altLang="en-US" dirty="0" smtClean="0"/>
              <a:t>구간 합을 구하는데 코드가 더 간결하다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40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4384431" cy="43245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끝 라인이 나왔을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마찬가지로 일단 결과값을 계산한다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끝 라인이 담당하는 구간을 </a:t>
            </a:r>
            <a:r>
              <a:rPr lang="en-US" altLang="ko-KR" sz="1800" dirty="0" smtClean="0"/>
              <a:t>-1 </a:t>
            </a:r>
            <a:r>
              <a:rPr lang="ko-KR" altLang="en-US" sz="1800" dirty="0" smtClean="0"/>
              <a:t>해준다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22" y="1422174"/>
            <a:ext cx="7420709" cy="53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0"/>
            <a:ext cx="10468708" cy="4474029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반복하면 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t</a:t>
            </a:r>
            <a:r>
              <a:rPr lang="en-US" altLang="ko-KR" sz="1800" dirty="0" smtClean="0"/>
              <a:t>ree: </a:t>
            </a:r>
          </a:p>
          <a:p>
            <a:pPr lvl="1"/>
            <a:r>
              <a:rPr lang="en-US" altLang="ko-KR" sz="1400" dirty="0" smtClean="0"/>
              <a:t>Lazy: </a:t>
            </a:r>
            <a:r>
              <a:rPr lang="ko-KR" altLang="en-US" sz="1400" dirty="0" smtClean="0"/>
              <a:t>해당 인덱스가 담당하는 범위가 포함되어 있는지 체크하는 것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Value: </a:t>
            </a:r>
            <a:r>
              <a:rPr lang="ko-KR" altLang="en-US" sz="1400" dirty="0" smtClean="0"/>
              <a:t>해당 인덱스가 담당하는 범위의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값의 합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9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3" y="2705465"/>
            <a:ext cx="5260292" cy="378741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4" name="타원 3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7" idx="3"/>
              <a:endCxn id="9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5"/>
              <a:endCxn id="10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  <a:endCxn id="7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3" idx="5"/>
              <a:endCxn id="12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  <a:endCxn id="13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  <a:endCxn id="14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4" idx="3"/>
              <a:endCxn id="15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5"/>
              <a:endCxn id="18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3"/>
              <a:endCxn id="16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5" idx="5"/>
              <a:endCxn id="17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7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4" name="타원 3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7" idx="3"/>
              <a:endCxn id="9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5"/>
              <a:endCxn id="10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  <a:endCxn id="7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3" idx="5"/>
              <a:endCxn id="12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  <a:endCxn id="13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  <a:endCxn id="14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4" idx="3"/>
              <a:endCxn id="15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5"/>
              <a:endCxn id="18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3"/>
              <a:endCxn id="16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5" idx="5"/>
              <a:endCxn id="17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2" y="2696840"/>
            <a:ext cx="5250954" cy="37806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9109" y="233976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결과값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루트노트 값</a:t>
            </a:r>
            <a:r>
              <a:rPr lang="en-US" altLang="ko-KR" dirty="0" smtClean="0"/>
              <a:t>(18)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el-GR" altLang="ko-KR" dirty="0"/>
              <a:t>Δ</a:t>
            </a:r>
            <a:r>
              <a:rPr lang="en-US" altLang="ko-KR" dirty="0"/>
              <a:t>x1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4" name="타원 3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34(0)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16(1)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7" idx="3"/>
              <a:endCxn id="9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5"/>
              <a:endCxn id="10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  <a:endCxn id="7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3" idx="5"/>
              <a:endCxn id="12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  <a:endCxn id="13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  <a:endCxn id="14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4" idx="3"/>
              <a:endCxn id="15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5"/>
              <a:endCxn id="18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3"/>
              <a:endCxn id="16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5" idx="5"/>
              <a:endCxn id="17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2" y="2696840"/>
            <a:ext cx="5250954" cy="37806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9109" y="233976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109" y="233976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결과값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루트노트 값</a:t>
            </a:r>
            <a:r>
              <a:rPr lang="en-US" altLang="ko-KR" dirty="0" smtClean="0"/>
              <a:t>(34)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el-GR" altLang="ko-KR" dirty="0"/>
              <a:t>Δ</a:t>
            </a:r>
            <a:r>
              <a:rPr lang="en-US" altLang="ko-KR" dirty="0" smtClean="0"/>
              <a:t>x2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9" y="2729570"/>
            <a:ext cx="5299426" cy="3815587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36" name="타원 35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34(0)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18(1)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16(1)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38" idx="3"/>
              <a:endCxn id="39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8" idx="5"/>
              <a:endCxn id="40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2" idx="3"/>
              <a:endCxn id="38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2" idx="5"/>
              <a:endCxn id="41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6" idx="2"/>
              <a:endCxn id="42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36" idx="6"/>
              <a:endCxn id="43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3" idx="3"/>
              <a:endCxn id="44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5"/>
              <a:endCxn id="47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4" idx="3"/>
              <a:endCxn id="45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4" idx="5"/>
              <a:endCxn id="46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7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4" name="타원 3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43(0)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27(1)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16(1)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7" idx="3"/>
              <a:endCxn id="9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5"/>
              <a:endCxn id="10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  <a:endCxn id="7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3" idx="5"/>
              <a:endCxn id="12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  <a:endCxn id="13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4" idx="6"/>
              <a:endCxn id="14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4" idx="3"/>
              <a:endCxn id="15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5"/>
              <a:endCxn id="18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3"/>
              <a:endCxn id="16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5" idx="5"/>
              <a:endCxn id="17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109" y="233976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8" y="2741784"/>
            <a:ext cx="5479655" cy="39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109" y="233976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결과값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루트노트 값</a:t>
            </a:r>
            <a:r>
              <a:rPr lang="en-US" altLang="ko-KR" dirty="0" smtClean="0"/>
              <a:t>(43)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el-GR" altLang="ko-KR" dirty="0"/>
              <a:t>Δ</a:t>
            </a:r>
            <a:r>
              <a:rPr lang="en-US" altLang="ko-KR" dirty="0" smtClean="0"/>
              <a:t>x2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1" y="2741784"/>
            <a:ext cx="5643897" cy="406360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33" name="타원 32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43(0)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27(1)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16(1)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5" idx="3"/>
              <a:endCxn id="37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35" idx="5"/>
              <a:endCxn id="58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1" idx="3"/>
              <a:endCxn id="35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1" idx="5"/>
              <a:endCxn id="60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33" idx="2"/>
              <a:endCxn id="61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33" idx="6"/>
              <a:endCxn id="62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2" idx="3"/>
              <a:endCxn id="63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2" idx="5"/>
              <a:endCxn id="66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63" idx="3"/>
              <a:endCxn id="64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3" idx="5"/>
              <a:endCxn id="65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9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Plane Sweeping with Lazy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30528" y="193774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축이 차례대로 </a:t>
            </a:r>
            <a:r>
              <a:rPr lang="en-US" altLang="ko-KR" dirty="0" smtClean="0"/>
              <a:t>1, 5, 10, 15, 23, 28, 31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9109" y="2339764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pdate</a:t>
            </a:r>
          </a:p>
          <a:p>
            <a:r>
              <a:rPr lang="en-US" altLang="ko-KR" dirty="0" smtClean="0"/>
              <a:t>Lazy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담당 구간을 빼준다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340895" y="2092569"/>
            <a:ext cx="6646111" cy="3253154"/>
            <a:chOff x="7126164" y="885955"/>
            <a:chExt cx="4930290" cy="2413290"/>
          </a:xfrm>
        </p:grpSpPr>
        <p:sp>
          <p:nvSpPr>
            <p:cNvPr id="33" name="타원 32"/>
            <p:cNvSpPr/>
            <p:nvPr/>
          </p:nvSpPr>
          <p:spPr>
            <a:xfrm>
              <a:off x="9464921" y="88595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25(0)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7543362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126164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990009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904410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271363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9(0)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0755191" y="1474069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16(1)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0016637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9601200" y="273653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0473837" y="2705465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11493746" y="2142757"/>
              <a:ext cx="562708" cy="5627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0(0)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5" idx="3"/>
              <a:endCxn id="37" idx="0"/>
            </p:cNvCxnSpPr>
            <p:nvPr/>
          </p:nvCxnSpPr>
          <p:spPr>
            <a:xfrm flipH="1">
              <a:off x="7407518" y="2623058"/>
              <a:ext cx="218251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35" idx="5"/>
              <a:endCxn id="58" idx="0"/>
            </p:cNvCxnSpPr>
            <p:nvPr/>
          </p:nvCxnSpPr>
          <p:spPr>
            <a:xfrm>
              <a:off x="8023663" y="2623058"/>
              <a:ext cx="24770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1" idx="3"/>
              <a:endCxn id="35" idx="0"/>
            </p:cNvCxnSpPr>
            <p:nvPr/>
          </p:nvCxnSpPr>
          <p:spPr>
            <a:xfrm flipH="1">
              <a:off x="7824716" y="1954370"/>
              <a:ext cx="529054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1" idx="5"/>
              <a:endCxn id="60" idx="0"/>
            </p:cNvCxnSpPr>
            <p:nvPr/>
          </p:nvCxnSpPr>
          <p:spPr>
            <a:xfrm>
              <a:off x="8751664" y="1954370"/>
              <a:ext cx="434100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33" idx="2"/>
              <a:endCxn id="61" idx="0"/>
            </p:cNvCxnSpPr>
            <p:nvPr/>
          </p:nvCxnSpPr>
          <p:spPr>
            <a:xfrm flipH="1">
              <a:off x="8552717" y="1167309"/>
              <a:ext cx="912204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33" idx="6"/>
              <a:endCxn id="62" idx="0"/>
            </p:cNvCxnSpPr>
            <p:nvPr/>
          </p:nvCxnSpPr>
          <p:spPr>
            <a:xfrm>
              <a:off x="10027629" y="1167309"/>
              <a:ext cx="1008916" cy="306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2" idx="3"/>
              <a:endCxn id="63" idx="0"/>
            </p:cNvCxnSpPr>
            <p:nvPr/>
          </p:nvCxnSpPr>
          <p:spPr>
            <a:xfrm flipH="1">
              <a:off x="10297991" y="1954370"/>
              <a:ext cx="539607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62" idx="5"/>
              <a:endCxn id="66" idx="0"/>
            </p:cNvCxnSpPr>
            <p:nvPr/>
          </p:nvCxnSpPr>
          <p:spPr>
            <a:xfrm>
              <a:off x="11235492" y="1954370"/>
              <a:ext cx="539608" cy="18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63" idx="3"/>
              <a:endCxn id="64" idx="0"/>
            </p:cNvCxnSpPr>
            <p:nvPr/>
          </p:nvCxnSpPr>
          <p:spPr>
            <a:xfrm flipH="1">
              <a:off x="9882554" y="2623058"/>
              <a:ext cx="216490" cy="11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3" idx="5"/>
              <a:endCxn id="65" idx="0"/>
            </p:cNvCxnSpPr>
            <p:nvPr/>
          </p:nvCxnSpPr>
          <p:spPr>
            <a:xfrm>
              <a:off x="10496938" y="2623058"/>
              <a:ext cx="258253" cy="8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1" y="2851557"/>
            <a:ext cx="5495030" cy="39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Segment vs. Fenwick Tree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​</a:t>
            </a:r>
            <a:r>
              <a:rPr lang="en-US" altLang="ko-KR" sz="3200" b="1" dirty="0"/>
              <a:t>Segment tree</a:t>
            </a:r>
            <a:endParaRPr lang="ko-KR" altLang="en-US" sz="3200" dirty="0"/>
          </a:p>
          <a:p>
            <a:pPr lvl="1"/>
            <a:r>
              <a:rPr lang="en-US" altLang="ko-KR" sz="2800" dirty="0" smtClean="0"/>
              <a:t>RMQ</a:t>
            </a:r>
            <a:r>
              <a:rPr lang="en-US" altLang="ko-KR" sz="2800" dirty="0"/>
              <a:t>(</a:t>
            </a:r>
            <a:r>
              <a:rPr lang="ko-KR" altLang="en-US" sz="2800" dirty="0"/>
              <a:t>구간 최대</a:t>
            </a:r>
            <a:r>
              <a:rPr lang="en-US" altLang="ko-KR" sz="2800" dirty="0"/>
              <a:t>/</a:t>
            </a:r>
            <a:r>
              <a:rPr lang="ko-KR" altLang="en-US" sz="2800" dirty="0"/>
              <a:t>최소 찾기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lvl="1"/>
            <a:r>
              <a:rPr lang="ko-KR" altLang="en-US" sz="2800" dirty="0" smtClean="0"/>
              <a:t>특정구간에서 </a:t>
            </a:r>
            <a:r>
              <a:rPr lang="ko-KR" altLang="en-US" sz="2800" dirty="0"/>
              <a:t>최대</a:t>
            </a:r>
            <a:r>
              <a:rPr lang="en-US" altLang="ko-KR" sz="2800" dirty="0"/>
              <a:t>, </a:t>
            </a:r>
            <a:r>
              <a:rPr lang="ko-KR" altLang="en-US" sz="2800" dirty="0"/>
              <a:t>최소치 </a:t>
            </a:r>
            <a:r>
              <a:rPr lang="en-US" altLang="ko-KR" sz="2800" dirty="0"/>
              <a:t>1,2</a:t>
            </a:r>
            <a:r>
              <a:rPr lang="ko-KR" altLang="en-US" sz="2800" dirty="0"/>
              <a:t>등 찾기</a:t>
            </a:r>
          </a:p>
          <a:p>
            <a:pPr lvl="1"/>
            <a:r>
              <a:rPr lang="ko-KR" altLang="en-US" sz="2800" dirty="0" smtClean="0"/>
              <a:t>정렬된 </a:t>
            </a:r>
            <a:r>
              <a:rPr lang="ko-KR" altLang="en-US" sz="2800" dirty="0"/>
              <a:t>수열의 특정구간에서 최대 출현 빈도 계산</a:t>
            </a:r>
          </a:p>
          <a:p>
            <a:pPr lvl="1"/>
            <a:r>
              <a:rPr lang="en-US" altLang="ko-KR" sz="2800" dirty="0" smtClean="0"/>
              <a:t>LCA</a:t>
            </a:r>
            <a:endParaRPr lang="en-US" altLang="ko-KR" sz="2800" dirty="0"/>
          </a:p>
          <a:p>
            <a:r>
              <a:rPr lang="en-US" altLang="ko-KR" sz="3200" b="1" dirty="0" smtClean="0"/>
              <a:t>Fenwick Tree</a:t>
            </a:r>
            <a:endParaRPr lang="ko-KR" altLang="en-US" sz="3200" dirty="0" smtClean="0"/>
          </a:p>
          <a:p>
            <a:pPr lvl="1"/>
            <a:r>
              <a:rPr lang="ko-KR" altLang="en-US" sz="2800" dirty="0" err="1" smtClean="0"/>
              <a:t>구간합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(by adding </a:t>
            </a:r>
            <a:r>
              <a:rPr lang="en-US" altLang="ko-KR" sz="2800" b="1" dirty="0"/>
              <a:t>element</a:t>
            </a:r>
            <a:r>
              <a:rPr lang="en-US" altLang="ko-KR" sz="2800" dirty="0"/>
              <a:t>)</a:t>
            </a:r>
            <a:endParaRPr lang="ko-KR" altLang="en-US" sz="2800" dirty="0"/>
          </a:p>
          <a:p>
            <a:pPr lvl="1"/>
            <a:r>
              <a:rPr lang="ko-KR" altLang="en-US" sz="2800" dirty="0" smtClean="0"/>
              <a:t>특정 </a:t>
            </a:r>
            <a:r>
              <a:rPr lang="ko-KR" altLang="en-US" sz="2800" dirty="0"/>
              <a:t>구간에서 특정조건 빈도 계산 </a:t>
            </a:r>
            <a:r>
              <a:rPr lang="en-US" altLang="ko-KR" sz="2800" dirty="0"/>
              <a:t>(by </a:t>
            </a:r>
            <a:r>
              <a:rPr lang="en-US" altLang="ko-KR" sz="2800" dirty="0" smtClean="0"/>
              <a:t>adding</a:t>
            </a:r>
            <a:r>
              <a:rPr lang="en-US" altLang="ko-KR" sz="2800" dirty="0"/>
              <a:t> </a:t>
            </a:r>
            <a:r>
              <a:rPr lang="en-US" altLang="ko-KR" sz="2800" b="1" dirty="0"/>
              <a:t>1(frequency</a:t>
            </a:r>
            <a:r>
              <a:rPr lang="en-US" altLang="ko-KR" sz="2800" b="1" dirty="0" smtClean="0"/>
              <a:t>)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15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Fenwick Tree</a:t>
            </a:r>
            <a:r>
              <a:rPr lang="ko-KR" altLang="en-US" sz="2400" dirty="0" smtClean="0"/>
              <a:t>의 구성</a:t>
            </a:r>
            <a:endParaRPr lang="ko-KR" altLang="en-US" sz="2400" dirty="0"/>
          </a:p>
        </p:txBody>
      </p:sp>
      <p:pic>
        <p:nvPicPr>
          <p:cNvPr id="1026" name="Picture 2" descr="https://onlinejudgeimages.s3-ap-northeast-1.amazonaws.com/blog/b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93" y="2488062"/>
            <a:ext cx="9956614" cy="339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97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숫자를 이진법으로 나타냈을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마지막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나타내는 숫자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그 숫자는 해당 값이 담당하는 범위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</a:t>
            </a:r>
            <a:endParaRPr lang="en-US" altLang="ko-KR" sz="2000" dirty="0"/>
          </a:p>
          <a:p>
            <a:pPr marL="228600" lvl="1" indent="0">
              <a:buNone/>
            </a:pPr>
            <a:r>
              <a:rPr lang="en-US" altLang="ko-KR" sz="2000" dirty="0"/>
              <a:t>3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5 = </a:t>
            </a:r>
            <a:r>
              <a:rPr lang="en-US" altLang="ko-KR" sz="2000" dirty="0" smtClean="0"/>
              <a:t>10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6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:2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8 = 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:8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9 = </a:t>
            </a:r>
            <a:r>
              <a:rPr lang="en-US" altLang="ko-KR" sz="2000" dirty="0" smtClean="0"/>
              <a:t>100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10 = </a:t>
            </a:r>
            <a:r>
              <a:rPr lang="en-US" altLang="ko-KR" sz="2000" dirty="0" smtClean="0"/>
              <a:t>10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:2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11 = </a:t>
            </a:r>
            <a:r>
              <a:rPr lang="en-US" altLang="ko-KR" sz="2000" dirty="0" smtClean="0"/>
              <a:t>101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12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:4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16 = 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:16</a:t>
            </a:r>
            <a:endParaRPr lang="ko-KR" altLang="en-US" sz="2000" dirty="0"/>
          </a:p>
        </p:txBody>
      </p:sp>
      <p:pic>
        <p:nvPicPr>
          <p:cNvPr id="5" name="Picture 2" descr="https://onlinejudgeimages.s3-ap-northeast-1.amazonaws.com/blog/bi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93" y="3288323"/>
            <a:ext cx="6449251" cy="21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859823" y="3077308"/>
            <a:ext cx="1538654" cy="7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86200" y="4088423"/>
            <a:ext cx="694893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859823" y="4595574"/>
            <a:ext cx="3879918" cy="8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65331" y="5319346"/>
            <a:ext cx="3640015" cy="4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2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구하려는 숫자가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라고 할 때</a:t>
            </a:r>
            <a:r>
              <a:rPr lang="en-US" altLang="ko-KR" sz="2000" dirty="0" smtClean="0"/>
              <a:t>,</a:t>
            </a:r>
          </a:p>
          <a:p>
            <a:pPr lvl="1"/>
            <a:r>
              <a:rPr lang="ko-KR" altLang="en-US" sz="2000" dirty="0" smtClean="0"/>
              <a:t>담당하는 구간의 숫자는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&amp; -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	</a:t>
            </a:r>
            <a:endParaRPr lang="en-US" altLang="ko-KR" sz="2000" dirty="0"/>
          </a:p>
          <a:p>
            <a:pPr marL="228600" lvl="1" indent="0">
              <a:buNone/>
            </a:pPr>
            <a:r>
              <a:rPr lang="en-US" altLang="ko-KR" sz="2000" dirty="0"/>
              <a:t>3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5 = </a:t>
            </a:r>
            <a:r>
              <a:rPr lang="en-US" altLang="ko-KR" sz="2000" dirty="0" smtClean="0"/>
              <a:t>10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6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:2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8 = 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:8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9 = </a:t>
            </a:r>
            <a:r>
              <a:rPr lang="en-US" altLang="ko-KR" sz="2000" dirty="0" smtClean="0"/>
              <a:t>100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10 = </a:t>
            </a:r>
            <a:r>
              <a:rPr lang="en-US" altLang="ko-KR" sz="2000" dirty="0" smtClean="0"/>
              <a:t>10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:2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11 = </a:t>
            </a:r>
            <a:r>
              <a:rPr lang="en-US" altLang="ko-KR" sz="2000" dirty="0" smtClean="0"/>
              <a:t>101</a:t>
            </a:r>
            <a:r>
              <a:rPr lang="en-US" altLang="ko-KR" sz="2000" b="1" u="sng" dirty="0" smtClean="0"/>
              <a:t>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12 = </a:t>
            </a:r>
            <a:r>
              <a:rPr lang="en-US" altLang="ko-KR" sz="2000" dirty="0" smtClean="0"/>
              <a:t>1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:4</a:t>
            </a:r>
            <a:endParaRPr lang="ko-KR" altLang="en-US" sz="2000" dirty="0"/>
          </a:p>
          <a:p>
            <a:pPr marL="228600" lvl="1" indent="0">
              <a:buNone/>
            </a:pPr>
            <a:r>
              <a:rPr lang="en-US" altLang="ko-KR" sz="2000" dirty="0"/>
              <a:t>16 = </a:t>
            </a:r>
            <a:r>
              <a:rPr lang="en-US" altLang="ko-KR" sz="2000" b="1" u="sng" dirty="0" smtClean="0"/>
              <a:t>1</a:t>
            </a:r>
            <a:r>
              <a:rPr lang="en-US" altLang="ko-KR" sz="2000" dirty="0" smtClean="0"/>
              <a:t>0000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/>
              <a:t>		</a:t>
            </a:r>
            <a:r>
              <a:rPr lang="en-US" altLang="ko-KR" sz="2000" dirty="0" smtClean="0"/>
              <a:t>:16</a:t>
            </a:r>
            <a:endParaRPr lang="ko-KR" altLang="en-US" sz="2000" dirty="0"/>
          </a:p>
        </p:txBody>
      </p:sp>
      <p:pic>
        <p:nvPicPr>
          <p:cNvPr id="5" name="Picture 2" descr="https://onlinejudgeimages.s3-ap-northeast-1.amazonaws.com/blog/bi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93" y="3288323"/>
            <a:ext cx="6449251" cy="21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859823" y="3077308"/>
            <a:ext cx="1538654" cy="7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86200" y="4088423"/>
            <a:ext cx="694893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859823" y="4595574"/>
            <a:ext cx="3879918" cy="8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65331" y="5319346"/>
            <a:ext cx="3640015" cy="4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          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-num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~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num + 1</a:t>
            </a:r>
            <a:endParaRPr lang="en-US" altLang="ko-KR" sz="2000" dirty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           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num</a:t>
            </a: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100110101110101</a:t>
            </a:r>
            <a:r>
              <a:rPr lang="ko-KR" altLang="ko-KR" sz="2000" b="1" u="sng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00000000000</a:t>
            </a:r>
            <a:endParaRPr lang="en-US" altLang="ko-KR" sz="2000" dirty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         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~num</a:t>
            </a: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011001010001010011111111111</a:t>
            </a:r>
            <a:endParaRPr lang="en-US" altLang="ko-KR" sz="2000" dirty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           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-num</a:t>
            </a: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011001010001010100000000000</a:t>
            </a:r>
            <a:endParaRPr lang="en-US" altLang="ko-KR" sz="2000" dirty="0">
              <a:solidFill>
                <a:srgbClr val="333333"/>
              </a:solidFill>
              <a:latin typeface="Arial Unicode MS" panose="020B0604020202020204" pitchFamily="50" charset="-127"/>
              <a:ea typeface="Menl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num &amp; -num</a:t>
            </a:r>
            <a:r>
              <a:rPr lang="en-US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= </a:t>
            </a:r>
            <a:r>
              <a:rPr lang="en-US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	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000000000000000</a:t>
            </a:r>
            <a:r>
              <a:rPr lang="ko-KR" altLang="ko-KR" sz="2000" b="1" u="sng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1</a:t>
            </a:r>
            <a:r>
              <a:rPr lang="ko-KR" altLang="ko-KR" sz="2000" dirty="0" smtClean="0">
                <a:solidFill>
                  <a:srgbClr val="333333"/>
                </a:solidFill>
                <a:latin typeface="Arial Unicode MS" panose="020B0604020202020204" pitchFamily="50" charset="-127"/>
                <a:ea typeface="Menlo"/>
              </a:rPr>
              <a:t>00000000000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83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pic>
        <p:nvPicPr>
          <p:cNvPr id="5124" name="Picture 4" descr="https://onlinejudgeimages.s3-ap-northeast-1.amazonaws.com/blog/bi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49" y="3140049"/>
            <a:ext cx="9116639" cy="30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합 구하기</a:t>
            </a:r>
            <a:endParaRPr lang="en-US" altLang="ko-KR" sz="2800" dirty="0" smtClean="0"/>
          </a:p>
          <a:p>
            <a:pPr lvl="1"/>
            <a:r>
              <a:rPr lang="pt-BR" altLang="ko-KR" sz="2000" dirty="0"/>
              <a:t>A = [3, 2, 5, 7, 10, 3, 2, 7, 8, 2, 1, 9, 5, 10, 7, 4</a:t>
            </a:r>
            <a:r>
              <a:rPr lang="pt-BR" altLang="ko-KR" sz="2000" dirty="0" smtClean="0"/>
              <a:t>]</a:t>
            </a:r>
          </a:p>
          <a:p>
            <a:pPr lvl="1"/>
            <a:r>
              <a:rPr lang="pt-BR" altLang="ko-KR" sz="2000" dirty="0" smtClean="0"/>
              <a:t>1</a:t>
            </a:r>
            <a:r>
              <a:rPr lang="ko-KR" altLang="en-US" sz="2000" dirty="0" smtClean="0"/>
              <a:t>번째 </a:t>
            </a:r>
            <a:r>
              <a:rPr lang="ko-KR" altLang="en-US" sz="2000" dirty="0" err="1" smtClean="0"/>
              <a:t>부터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ko-KR" altLang="en-US" sz="2000" dirty="0" smtClean="0"/>
              <a:t>번째 까지 합</a:t>
            </a:r>
            <a:endParaRPr lang="pt-BR" altLang="ko-KR" sz="2000" dirty="0" smtClean="0"/>
          </a:p>
          <a:p>
            <a:pPr lvl="1"/>
            <a:r>
              <a:rPr lang="en-US" altLang="ko-KR" sz="2000" dirty="0"/>
              <a:t>A[1] + ... + A[13] = </a:t>
            </a:r>
            <a:r>
              <a:rPr lang="en-US" altLang="ko-KR" sz="2000" dirty="0" smtClean="0"/>
              <a:t>Tree[1101</a:t>
            </a:r>
            <a:r>
              <a:rPr lang="en-US" altLang="ko-KR" sz="2000" baseline="-25000" dirty="0"/>
              <a:t>2</a:t>
            </a:r>
            <a:r>
              <a:rPr lang="en-US" altLang="ko-KR" sz="2000" dirty="0" smtClean="0"/>
              <a:t>]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Tree[1100</a:t>
            </a:r>
            <a:r>
              <a:rPr lang="en-US" altLang="ko-KR" sz="2000" baseline="-25000" dirty="0"/>
              <a:t>2</a:t>
            </a:r>
            <a:r>
              <a:rPr lang="en-US" altLang="ko-KR" sz="2000" dirty="0" smtClean="0"/>
              <a:t>]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Tree[1000</a:t>
            </a:r>
            <a:r>
              <a:rPr lang="en-US" altLang="ko-KR" sz="2000" baseline="-25000" dirty="0"/>
              <a:t>2</a:t>
            </a:r>
            <a:r>
              <a:rPr lang="en-US" altLang="ko-KR" sz="2000" dirty="0" smtClean="0"/>
              <a:t>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652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Fenwick Tree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값 변경</a:t>
            </a:r>
            <a:endParaRPr lang="en-US" altLang="ko-KR" sz="2800" dirty="0" smtClean="0"/>
          </a:p>
          <a:p>
            <a:pPr lvl="1"/>
            <a:r>
              <a:rPr lang="pt-BR" altLang="ko-KR" sz="2000" dirty="0"/>
              <a:t>A = [3, 2, 5, 7, 10, 3, 2, 7, 8, 2, 1, 9, 5, 10, 7, 4</a:t>
            </a:r>
            <a:r>
              <a:rPr lang="pt-BR" altLang="ko-KR" sz="2000" dirty="0" smtClean="0"/>
              <a:t>]</a:t>
            </a:r>
          </a:p>
          <a:p>
            <a:pPr lvl="1"/>
            <a:r>
              <a:rPr lang="en-US" altLang="ko-KR" sz="2000" dirty="0" smtClean="0"/>
              <a:t>11</a:t>
            </a:r>
            <a:r>
              <a:rPr lang="ko-KR" altLang="en-US" sz="2000" dirty="0" smtClean="0"/>
              <a:t>번째 값 변경</a:t>
            </a:r>
            <a:endParaRPr lang="pt-BR" altLang="ko-KR" sz="2000" dirty="0" smtClean="0"/>
          </a:p>
          <a:p>
            <a:pPr lvl="1"/>
            <a:r>
              <a:rPr lang="en-US" altLang="ko-KR" sz="2000" dirty="0" smtClean="0"/>
              <a:t>A[11], Tree[1011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]-&gt;Tree[1100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]-&gt;Tree[10000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]</a:t>
            </a:r>
            <a:endParaRPr lang="ko-KR" altLang="en-US" sz="2000" dirty="0"/>
          </a:p>
          <a:p>
            <a:pPr lvl="1"/>
            <a:endParaRPr lang="ko-KR" altLang="en-US" sz="2000" dirty="0"/>
          </a:p>
          <a:p>
            <a:pPr lvl="1"/>
            <a:endParaRPr lang="ko-KR" altLang="en-US" sz="2000" dirty="0"/>
          </a:p>
        </p:txBody>
      </p:sp>
      <p:pic>
        <p:nvPicPr>
          <p:cNvPr id="6146" name="Picture 2" descr="https://onlinejudgeimages.s3-ap-northeast-1.amazonaws.com/blog/bit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65" y="3201595"/>
            <a:ext cx="7997608" cy="33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929</Words>
  <Application>Microsoft Office PowerPoint</Application>
  <PresentationFormat>와이드스크린</PresentationFormat>
  <Paragraphs>258</Paragraphs>
  <Slides>28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a옛날목욕탕B</vt:lpstr>
      <vt:lpstr>HY견고딕</vt:lpstr>
      <vt:lpstr>Menlo</vt:lpstr>
      <vt:lpstr>나눔손글씨 펜</vt:lpstr>
      <vt:lpstr>돋움체</vt:lpstr>
      <vt:lpstr>맑은 고딕</vt:lpstr>
      <vt:lpstr>서울남산체 B</vt:lpstr>
      <vt:lpstr>서울남산체 EB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Brcps</cp:lastModifiedBy>
  <cp:revision>29</cp:revision>
  <dcterms:created xsi:type="dcterms:W3CDTF">2015-05-03T15:07:32Z</dcterms:created>
  <dcterms:modified xsi:type="dcterms:W3CDTF">2016-03-31T07:10:30Z</dcterms:modified>
</cp:coreProperties>
</file>