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009" autoAdjust="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B7754-C3D1-4745-8C29-02CAAD4E59E1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23181-3C60-4F4A-8AF6-FD207A29F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2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rgbClr val="043F8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54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114" y="-1453244"/>
            <a:ext cx="10711543" cy="10727873"/>
          </a:xfrm>
          <a:prstGeom prst="rect">
            <a:avLst/>
          </a:prstGeom>
        </p:spPr>
      </p:pic>
      <p:sp>
        <p:nvSpPr>
          <p:cNvPr id="2" name="타원 1"/>
          <p:cNvSpPr/>
          <p:nvPr userDrawn="1"/>
        </p:nvSpPr>
        <p:spPr>
          <a:xfrm>
            <a:off x="3936000" y="1269000"/>
            <a:ext cx="4320000" cy="4320000"/>
          </a:xfrm>
          <a:prstGeom prst="ellipse">
            <a:avLst/>
          </a:prstGeom>
          <a:solidFill>
            <a:srgbClr val="043F83">
              <a:alpha val="70000"/>
            </a:srgbClr>
          </a:solidFill>
          <a:ln>
            <a:solidFill>
              <a:srgbClr val="043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440793" y="2203298"/>
            <a:ext cx="5285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ALOHA</a:t>
            </a:r>
            <a:endParaRPr lang="ko-KR" altLang="en-US" sz="9000" b="1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103790" y="6319165"/>
            <a:ext cx="59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Algorithm research</a:t>
            </a:r>
            <a:r>
              <a:rPr lang="en-US" altLang="ko-KR" sz="2000" baseline="0" dirty="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team of </a:t>
            </a:r>
            <a:r>
              <a:rPr lang="en-US" altLang="ko-KR" sz="2000" baseline="0" dirty="0" err="1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Hanyang</a:t>
            </a:r>
            <a:r>
              <a:rPr lang="en-US" altLang="ko-KR" sz="2000" baseline="0" dirty="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Univ.</a:t>
            </a:r>
            <a:endParaRPr lang="ko-KR" altLang="en-US" sz="20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4826273" y="3978434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주차</a:t>
            </a:r>
            <a:endParaRPr lang="en-US" altLang="ko-KR" dirty="0" smtClean="0"/>
          </a:p>
        </p:txBody>
      </p:sp>
      <p:sp>
        <p:nvSpPr>
          <p:cNvPr id="28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4826273" y="4458017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ㅇㅇㅇ</a:t>
            </a:r>
            <a:endParaRPr lang="en-US" altLang="ko-KR" dirty="0" smtClean="0"/>
          </a:p>
        </p:txBody>
      </p:sp>
      <p:pic>
        <p:nvPicPr>
          <p:cNvPr id="3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0"/>
            <a:ext cx="961589" cy="720000"/>
          </a:xfrm>
          <a:prstGeom prst="rect">
            <a:avLst/>
          </a:prstGeom>
          <a:noFill/>
        </p:spPr>
      </p:pic>
      <p:sp>
        <p:nvSpPr>
          <p:cNvPr id="13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3842056" y="3438375"/>
            <a:ext cx="4485703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과정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5658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09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43F8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6132875"/>
            <a:ext cx="961589" cy="720000"/>
          </a:xfrm>
          <a:prstGeom prst="rect">
            <a:avLst/>
          </a:prstGeom>
          <a:noFill/>
        </p:spPr>
      </p:pic>
      <p:sp>
        <p:nvSpPr>
          <p:cNvPr id="11" name="직각 삼각형 10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각 삼각형 11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altLang="ko-KR" dirty="0" smtClean="0"/>
              <a:t>(Index)</a:t>
            </a:r>
            <a:endParaRPr lang="ko-KR" altLang="en-US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1449161" y="1387928"/>
            <a:ext cx="9293679" cy="4914901"/>
          </a:xfrm>
          <a:prstGeom prst="rect">
            <a:avLst/>
          </a:prstGeom>
          <a:solidFill>
            <a:schemeClr val="bg1">
              <a:alpha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4"/>
          </p:nvPr>
        </p:nvSpPr>
        <p:spPr>
          <a:xfrm>
            <a:off x="1649185" y="1583871"/>
            <a:ext cx="8899071" cy="4549004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eriod"/>
              <a:defRPr sz="3600">
                <a:solidFill>
                  <a:srgbClr val="3B3B3B"/>
                </a:solidFill>
              </a:defRPr>
            </a:lvl1pPr>
            <a:lvl2pPr marL="971550" indent="-514350">
              <a:buFont typeface="+mj-lt"/>
              <a:buAutoNum type="arabicPeriod"/>
              <a:defRPr sz="3200">
                <a:solidFill>
                  <a:srgbClr val="3B3B3B"/>
                </a:solidFill>
              </a:defRPr>
            </a:lvl2pPr>
            <a:lvl3pPr marL="1428750" indent="-514350">
              <a:buFont typeface="+mj-lt"/>
              <a:buAutoNum type="arabicPeriod"/>
              <a:defRPr sz="2800">
                <a:solidFill>
                  <a:srgbClr val="3B3B3B"/>
                </a:solidFill>
              </a:defRPr>
            </a:lvl3pPr>
            <a:lvl4pPr marL="18288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4pPr>
            <a:lvl5pPr marL="22860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153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87750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 userDrawn="1"/>
        </p:nvSpPr>
        <p:spPr>
          <a:xfrm>
            <a:off x="3107871" y="1983922"/>
            <a:ext cx="5976258" cy="2890157"/>
          </a:xfrm>
          <a:prstGeom prst="rect">
            <a:avLst/>
          </a:prstGeom>
          <a:solidFill>
            <a:srgbClr val="1E5A9B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107871" y="2465388"/>
            <a:ext cx="5976258" cy="19272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(Title)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76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4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36" name="직각 삼각형 35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각 삼각형 37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(Contents)</a:t>
            </a:r>
            <a:endParaRPr lang="ko-KR" altLang="en-US" dirty="0"/>
          </a:p>
        </p:txBody>
      </p:sp>
      <p:sp>
        <p:nvSpPr>
          <p:cNvPr id="12" name="텍스트 개체 틀 23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10458139" cy="4549004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eriod"/>
              <a:defRPr sz="3600">
                <a:solidFill>
                  <a:srgbClr val="3B3B3B"/>
                </a:solidFill>
              </a:defRPr>
            </a:lvl1pPr>
            <a:lvl2pPr marL="971550" indent="-514350">
              <a:buFont typeface="+mj-lt"/>
              <a:buAutoNum type="arabicPeriod"/>
              <a:defRPr sz="3200">
                <a:solidFill>
                  <a:srgbClr val="3B3B3B"/>
                </a:solidFill>
              </a:defRPr>
            </a:lvl2pPr>
            <a:lvl3pPr marL="1428750" indent="-514350">
              <a:buFont typeface="+mj-lt"/>
              <a:buAutoNum type="arabicPeriod"/>
              <a:defRPr sz="2800">
                <a:solidFill>
                  <a:srgbClr val="3B3B3B"/>
                </a:solidFill>
              </a:defRPr>
            </a:lvl3pPr>
            <a:lvl4pPr marL="18288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4pPr>
            <a:lvl5pPr marL="22860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487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BC57-48FE-40C3-BF3F-AD1455CD876C}" type="datetime1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0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9463" TargetMode="External"/><Relationship Id="rId2" Type="http://schemas.openxmlformats.org/officeDocument/2006/relationships/hyperlink" Target="https://www.acmicpc.net/problem/2568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999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정채홍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err="1" smtClean="0"/>
              <a:t>심화반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6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cfile2.uf.tistory.com/image/25185D3E565D0DDA27AA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198562"/>
            <a:ext cx="69342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73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endParaRPr lang="ko-KR" altLang="en-US" dirty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10458139" cy="45490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갱신을 시켜주고 완료된 후에 자신의 값은 자식들의 값의 합으로 정해준다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780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Lazy Propagation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97655" y="1227792"/>
            <a:ext cx="909813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update(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lld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(tree[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].lazy != 0) {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tree[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].value += tree[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].lazy * (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+ 1);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tree[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 2].lazy += tree[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].lazy;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tree[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 2 + 1].lazy += tree[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].lazy;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tree[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].lazy = 0;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||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&lt;=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&lt;=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tree[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].value += </a:t>
            </a:r>
            <a:r>
              <a:rPr lang="en-US" altLang="ko-KR" sz="12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(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+ 1);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tree[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 2].lazy += </a:t>
            </a:r>
            <a:r>
              <a:rPr lang="en-US" altLang="ko-KR" sz="12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tree[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 2 + 1].lazy += </a:t>
            </a:r>
            <a:r>
              <a:rPr lang="en-US" altLang="ko-KR" sz="12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mid = (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/ 2;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update(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 2,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mid,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update(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 2 + 1, mid + 1,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tree[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].value = tree[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2].value + tree[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2 + 1].value;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613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Lazy Propagation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68619" y="1327199"/>
            <a:ext cx="102547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en-US" altLang="ko-K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long </a:t>
            </a:r>
            <a:r>
              <a:rPr lang="en-US" altLang="ko-K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lld</a:t>
            </a:r>
            <a:r>
              <a:rPr lang="en-US" altLang="ko-K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*/</a:t>
            </a:r>
          </a:p>
          <a:p>
            <a:r>
              <a:rPr lang="en-US" altLang="ko-K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lld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sum(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(tree[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].lazy != 0) {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tree[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].value += tree[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].lazy * (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+ 1);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tree[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 2].lazy += tree[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].lazy;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tree[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 2 + 1].lazy += tree[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].lazy;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tree[</a:t>
            </a:r>
            <a:r>
              <a:rPr lang="en-US" altLang="ko-K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].lazy = 0;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||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&lt;=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&lt;=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tree[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].value;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mid = (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/ 2;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sum(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2,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mid,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+ sum(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now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2 + 1, mid + 1,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873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몸풀기 문제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전깃줄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- </a:t>
            </a:r>
            <a:r>
              <a:rPr lang="en-US" altLang="ko-KR" sz="2400" dirty="0" smtClean="0">
                <a:hlinkClick r:id="rId2"/>
              </a:rPr>
              <a:t>https</a:t>
            </a:r>
            <a:r>
              <a:rPr lang="en-US" altLang="ko-KR" sz="2400" dirty="0">
                <a:hlinkClick r:id="rId2"/>
              </a:rPr>
              <a:t>://</a:t>
            </a:r>
            <a:r>
              <a:rPr lang="en-US" altLang="ko-KR" sz="2400" dirty="0" smtClean="0">
                <a:hlinkClick r:id="rId2"/>
              </a:rPr>
              <a:t>www.acmicpc.net/problem/2568</a:t>
            </a:r>
            <a:endParaRPr lang="en-US" altLang="ko-KR" sz="2400" dirty="0" smtClean="0"/>
          </a:p>
          <a:p>
            <a:r>
              <a:rPr lang="ko-KR" altLang="en-US" sz="2400" dirty="0" smtClean="0"/>
              <a:t>순열그래프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3"/>
              </a:rPr>
              <a:t>https://</a:t>
            </a:r>
            <a:r>
              <a:rPr lang="en-US" altLang="ko-KR" sz="2400" dirty="0" smtClean="0">
                <a:hlinkClick r:id="rId3"/>
              </a:rPr>
              <a:t>www.acmicpc.net/problem/9463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BIT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Segment Tree</a:t>
            </a:r>
            <a:r>
              <a:rPr lang="ko-KR" altLang="en-US" sz="2400" dirty="0" smtClean="0"/>
              <a:t>이용하여 풀면 됨</a:t>
            </a:r>
            <a:endParaRPr lang="en-US" altLang="ko-KR" sz="2400" dirty="0" smtClean="0"/>
          </a:p>
          <a:p>
            <a:r>
              <a:rPr lang="ko-KR" altLang="en-US" sz="2400" dirty="0" smtClean="0"/>
              <a:t>전깃줄 같은 경우 </a:t>
            </a:r>
            <a:r>
              <a:rPr lang="en-US" altLang="ko-KR" sz="2400" dirty="0" smtClean="0"/>
              <a:t>LIS </a:t>
            </a:r>
            <a:r>
              <a:rPr lang="ko-KR" altLang="en-US" sz="2400" dirty="0" smtClean="0"/>
              <a:t>문제이나 </a:t>
            </a:r>
            <a:r>
              <a:rPr lang="en-US" altLang="ko-KR" sz="2400" dirty="0" smtClean="0"/>
              <a:t>DP</a:t>
            </a:r>
            <a:r>
              <a:rPr lang="ko-KR" altLang="en-US" sz="2400" dirty="0" smtClean="0"/>
              <a:t>말고 </a:t>
            </a:r>
            <a:r>
              <a:rPr lang="ko-KR" altLang="en-US" sz="2400" dirty="0" err="1" smtClean="0"/>
              <a:t>트리로</a:t>
            </a:r>
            <a:r>
              <a:rPr lang="ko-KR" altLang="en-US" sz="2400" dirty="0" smtClean="0"/>
              <a:t> 풀어보세요</a:t>
            </a:r>
            <a:r>
              <a:rPr lang="en-US" altLang="ko-KR" sz="2400" dirty="0" smtClean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00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구간합</a:t>
            </a:r>
            <a:r>
              <a:rPr lang="ko-KR" altLang="en-US" sz="2800" dirty="0" smtClean="0"/>
              <a:t> 구하기</a:t>
            </a:r>
            <a:r>
              <a:rPr lang="en-US" altLang="ko-KR" sz="2800" dirty="0"/>
              <a:t>2 - </a:t>
            </a:r>
            <a:r>
              <a:rPr lang="en-US" altLang="ko-KR" sz="2800" dirty="0">
                <a:hlinkClick r:id="rId2"/>
              </a:rPr>
              <a:t>https://</a:t>
            </a:r>
            <a:r>
              <a:rPr lang="en-US" altLang="ko-KR" sz="2800" dirty="0" smtClean="0">
                <a:hlinkClick r:id="rId2"/>
              </a:rPr>
              <a:t>www.acmicpc.net/problem/10999</a:t>
            </a:r>
            <a:endParaRPr lang="en-US" altLang="ko-KR" sz="2800" dirty="0" smtClean="0"/>
          </a:p>
          <a:p>
            <a:r>
              <a:rPr lang="ko-KR" altLang="en-US" sz="2800" dirty="0" smtClean="0"/>
              <a:t>인덱스 </a:t>
            </a:r>
            <a:r>
              <a:rPr lang="ko-KR" altLang="en-US" sz="2800" dirty="0" err="1" smtClean="0"/>
              <a:t>트리로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값이 바뀌었을 때 </a:t>
            </a:r>
            <a:r>
              <a:rPr lang="en-US" altLang="ko-KR" sz="2800" dirty="0" smtClean="0"/>
              <a:t>O(</a:t>
            </a:r>
            <a:r>
              <a:rPr lang="en-US" altLang="ko-KR" sz="2800" dirty="0" err="1" smtClean="0"/>
              <a:t>lgN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만에 갱신할 수 있다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하지만 구간 전체에 일정한 값을 더하거나 빼줄 때 시간복잡도는 </a:t>
            </a:r>
            <a:r>
              <a:rPr lang="en-US" altLang="ko-KR" sz="2800" dirty="0" smtClean="0"/>
              <a:t>O(</a:t>
            </a:r>
            <a:r>
              <a:rPr lang="en-US" altLang="ko-KR" sz="2800" dirty="0" err="1" smtClean="0"/>
              <a:t>NlgN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이다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이 문제는 단순히 값을 갱신해주어야 하면 안되고</a:t>
            </a:r>
            <a:r>
              <a:rPr lang="en-US" altLang="ko-KR" sz="2800" dirty="0" smtClean="0"/>
              <a:t>, Lazy Propagation</a:t>
            </a:r>
            <a:r>
              <a:rPr lang="ko-KR" altLang="en-US" sz="2800" dirty="0" smtClean="0"/>
              <a:t>을 이용해야 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55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endParaRPr lang="ko-KR" altLang="en-US" dirty="0"/>
          </a:p>
        </p:txBody>
      </p:sp>
      <p:pic>
        <p:nvPicPr>
          <p:cNvPr id="1026" name="Picture 2" descr="http://cfile10.uf.tistory.com/image/2511F14D565B27940DB6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68" y="1466283"/>
            <a:ext cx="69342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38201" y="1583871"/>
            <a:ext cx="3653118" cy="657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수열 </a:t>
            </a:r>
            <a:r>
              <a:rPr lang="en-US" altLang="ko-KR" sz="1800" dirty="0" smtClean="0"/>
              <a:t>{</a:t>
            </a:r>
            <a:r>
              <a:rPr lang="en-US" altLang="ko-KR" sz="1800" dirty="0" smtClean="0"/>
              <a:t>1</a:t>
            </a:r>
            <a:r>
              <a:rPr lang="en-US" altLang="ko-KR" sz="1800" dirty="0"/>
              <a:t>, 10, 3, 6, 5, 6, </a:t>
            </a:r>
            <a:r>
              <a:rPr lang="en-US" altLang="ko-KR" sz="1800" dirty="0" smtClean="0"/>
              <a:t>4}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152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endParaRPr lang="ko-KR" altLang="en-US" dirty="0"/>
          </a:p>
        </p:txBody>
      </p:sp>
      <p:pic>
        <p:nvPicPr>
          <p:cNvPr id="2050" name="Picture 2" descr="http://cfile6.uf.tistory.com/image/27016B3D565CFFA42C87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556770"/>
            <a:ext cx="693420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38201" y="1583871"/>
            <a:ext cx="3653118" cy="2683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수열 </a:t>
            </a:r>
            <a:r>
              <a:rPr lang="en-US" altLang="ko-KR" sz="1800" dirty="0" smtClean="0"/>
              <a:t>{</a:t>
            </a:r>
            <a:r>
              <a:rPr lang="en-US" altLang="ko-KR" sz="1800" dirty="0" smtClean="0"/>
              <a:t>1</a:t>
            </a:r>
            <a:r>
              <a:rPr lang="en-US" altLang="ko-KR" sz="1800" dirty="0"/>
              <a:t>, 10, 3, 6, 5, 6, </a:t>
            </a:r>
            <a:r>
              <a:rPr lang="en-US" altLang="ko-KR" sz="1800" dirty="0" smtClean="0"/>
              <a:t>4}</a:t>
            </a:r>
          </a:p>
          <a:p>
            <a:pPr marL="0" indent="0">
              <a:buNone/>
            </a:pPr>
            <a:r>
              <a:rPr lang="ko-KR" altLang="en-US" sz="1800" dirty="0" smtClean="0"/>
              <a:t>구간 </a:t>
            </a:r>
            <a:r>
              <a:rPr lang="en-US" altLang="ko-KR" sz="1800" dirty="0" smtClean="0"/>
              <a:t>[1-6]</a:t>
            </a:r>
            <a:r>
              <a:rPr lang="ko-KR" altLang="en-US" sz="1800" dirty="0" smtClean="0"/>
              <a:t>에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를 더하라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0890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file28.uf.tistory.com/image/2454BB35565D01EF0C9B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44" y="1518670"/>
            <a:ext cx="693420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endParaRPr lang="ko-KR" alt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4129453" cy="2683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수열 </a:t>
            </a:r>
            <a:r>
              <a:rPr lang="en-US" altLang="ko-KR" sz="1800" dirty="0" smtClean="0"/>
              <a:t>{</a:t>
            </a:r>
            <a:r>
              <a:rPr lang="en-US" altLang="ko-KR" sz="1800" dirty="0" smtClean="0"/>
              <a:t>1</a:t>
            </a:r>
            <a:r>
              <a:rPr lang="en-US" altLang="ko-KR" sz="1800" dirty="0"/>
              <a:t>, 10, 3, 6, 5, 6, </a:t>
            </a:r>
            <a:r>
              <a:rPr lang="en-US" altLang="ko-KR" sz="1800" dirty="0" smtClean="0"/>
              <a:t>4}</a:t>
            </a:r>
          </a:p>
          <a:p>
            <a:pPr marL="0" indent="0">
              <a:buNone/>
            </a:pPr>
            <a:r>
              <a:rPr lang="ko-KR" altLang="en-US" sz="1800" dirty="0" smtClean="0"/>
              <a:t>구간 </a:t>
            </a:r>
            <a:r>
              <a:rPr lang="en-US" altLang="ko-KR" sz="1800" dirty="0" smtClean="0"/>
              <a:t>[2-4]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합을 구하는 명령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선택되는 부분은 빨간색으로 칠해진 곳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갱신되지 않아서 잘못된 값이 나온다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7343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endParaRPr lang="ko-KR" altLang="en-US" dirty="0"/>
          </a:p>
        </p:txBody>
      </p:sp>
      <p:pic>
        <p:nvPicPr>
          <p:cNvPr id="4098" name="Picture 2" descr="http://cfile30.uf.tistory.com/image/25042549565D0AAD292F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609158"/>
            <a:ext cx="69342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2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endParaRPr lang="ko-KR" altLang="en-US" dirty="0"/>
          </a:p>
        </p:txBody>
      </p:sp>
      <p:pic>
        <p:nvPicPr>
          <p:cNvPr id="5122" name="Picture 2" descr="http://cfile27.uf.tistory.com/image/23077E4D565D0C2C2E2F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604395"/>
            <a:ext cx="69342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58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endParaRPr lang="ko-KR" altLang="en-US" dirty="0"/>
          </a:p>
        </p:txBody>
      </p:sp>
      <p:pic>
        <p:nvPicPr>
          <p:cNvPr id="6146" name="Picture 2" descr="http://cfile23.uf.tistory.com/image/274D1941565D0CE417683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390083"/>
            <a:ext cx="69342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1983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서울남산체 EB"/>
        <a:ea typeface="서울남산체 EB"/>
        <a:cs typeface=""/>
      </a:majorFont>
      <a:minorFont>
        <a:latin typeface="서울남산체 B"/>
        <a:ea typeface="서울남산체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180</Words>
  <Application>Microsoft Office PowerPoint</Application>
  <PresentationFormat>와이드스크린</PresentationFormat>
  <Paragraphs>93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a옛날목욕탕B</vt:lpstr>
      <vt:lpstr>HY견고딕</vt:lpstr>
      <vt:lpstr>나눔손글씨 펜</vt:lpstr>
      <vt:lpstr>돋움체</vt:lpstr>
      <vt:lpstr>맑은 고딕</vt:lpstr>
      <vt:lpstr>서울남산체 B</vt:lpstr>
      <vt:lpstr>서울남산체 EB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이주홍</dc:creator>
  <cp:lastModifiedBy>Brcps</cp:lastModifiedBy>
  <cp:revision>15</cp:revision>
  <dcterms:created xsi:type="dcterms:W3CDTF">2015-05-03T15:07:32Z</dcterms:created>
  <dcterms:modified xsi:type="dcterms:W3CDTF">2016-03-24T06:36:15Z</dcterms:modified>
</cp:coreProperties>
</file>