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0" r:id="rId4"/>
    <p:sldId id="273" r:id="rId5"/>
    <p:sldId id="274" r:id="rId6"/>
    <p:sldId id="275" r:id="rId7"/>
    <p:sldId id="27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3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28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3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46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89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98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25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51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44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1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19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6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BF0C0-F9B1-419E-A28F-601BE6310890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37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979" y="0"/>
            <a:ext cx="1119210" cy="1122363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10796" y="2316163"/>
            <a:ext cx="61704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Introdução ao</a:t>
            </a:r>
          </a:p>
          <a:p>
            <a:pPr algn="ctr"/>
            <a:r>
              <a:rPr lang="pt-BR" sz="4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Mercado de Opções</a:t>
            </a:r>
            <a:endParaRPr lang="pt-BR" sz="4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7251"/>
            <a:ext cx="12192000" cy="1020749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44699" y="5905500"/>
            <a:ext cx="8100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Black </a:t>
            </a:r>
            <a:r>
              <a:rPr lang="pt-BR" sz="28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and</a:t>
            </a:r>
            <a:r>
              <a:rPr lang="pt-BR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Scholes</a:t>
            </a:r>
          </a:p>
        </p:txBody>
      </p:sp>
    </p:spTree>
    <p:extLst>
      <p:ext uri="{BB962C8B-B14F-4D97-AF65-F5344CB8AC3E}">
        <p14:creationId xmlns:p14="http://schemas.microsoft.com/office/powerpoint/2010/main" val="130628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58" y="0"/>
            <a:ext cx="967944" cy="97067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04800" y="212019"/>
            <a:ext cx="958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Black &amp; </a:t>
            </a:r>
            <a:r>
              <a:rPr lang="pt-BR" sz="32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Sholes</a:t>
            </a:r>
            <a:endParaRPr lang="pt-BR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0668"/>
            <a:ext cx="12192000" cy="563335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0887074" y="6248382"/>
            <a:ext cx="130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England Signature" pitchFamily="50" charset="0"/>
              </a:rPr>
              <a:t>Ronaldo </a:t>
            </a:r>
            <a:r>
              <a:rPr lang="pt-BR" sz="2000" dirty="0" err="1" smtClean="0">
                <a:solidFill>
                  <a:schemeClr val="bg1"/>
                </a:solidFill>
                <a:latin typeface="England Signature" pitchFamily="50" charset="0"/>
              </a:rPr>
              <a:t>Onório</a:t>
            </a:r>
            <a:endParaRPr lang="pt-BR" sz="2000" dirty="0">
              <a:solidFill>
                <a:schemeClr val="bg1"/>
              </a:solidFill>
              <a:latin typeface="England Signature" pitchFamily="50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61233" y="1802188"/>
            <a:ext cx="1046953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Conjunto de equações que visam o cálculo do prêmio justo 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das opções levando em consideração algumas variáveis:</a:t>
            </a:r>
          </a:p>
          <a:p>
            <a:endParaRPr lang="pt-BR" sz="28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Preço do Ativo-Objeto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Preço de Exercício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Volatilidade do Ativo-Objeto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Taxa de Juros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Dias para o Vencimento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Tipo de Opção ( CALL/PUT )</a:t>
            </a:r>
          </a:p>
        </p:txBody>
      </p:sp>
    </p:spTree>
    <p:extLst>
      <p:ext uri="{BB962C8B-B14F-4D97-AF65-F5344CB8AC3E}">
        <p14:creationId xmlns:p14="http://schemas.microsoft.com/office/powerpoint/2010/main" val="232934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58" y="0"/>
            <a:ext cx="967944" cy="97067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04800" y="212019"/>
            <a:ext cx="958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Gregas</a:t>
            </a:r>
            <a:endParaRPr lang="pt-BR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0668"/>
            <a:ext cx="12192000" cy="563335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0887074" y="6248382"/>
            <a:ext cx="130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England Signature" pitchFamily="50" charset="0"/>
              </a:rPr>
              <a:t>Ronaldo </a:t>
            </a:r>
            <a:r>
              <a:rPr lang="pt-BR" sz="2000" dirty="0" err="1" smtClean="0">
                <a:solidFill>
                  <a:schemeClr val="bg1"/>
                </a:solidFill>
                <a:latin typeface="England Signature" pitchFamily="50" charset="0"/>
              </a:rPr>
              <a:t>Onório</a:t>
            </a:r>
            <a:endParaRPr lang="pt-BR" sz="2000" dirty="0">
              <a:solidFill>
                <a:schemeClr val="bg1"/>
              </a:solidFill>
              <a:latin typeface="England Signature" pitchFamily="50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448" y="1478228"/>
            <a:ext cx="7157103" cy="461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7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58" y="0"/>
            <a:ext cx="967944" cy="97067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04800" y="212019"/>
            <a:ext cx="958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Taxa de Variação do Delta</a:t>
            </a:r>
            <a:endParaRPr lang="pt-BR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0668"/>
            <a:ext cx="12192000" cy="563335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0887074" y="6248382"/>
            <a:ext cx="130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England Signature" pitchFamily="50" charset="0"/>
              </a:rPr>
              <a:t>Ronaldo </a:t>
            </a:r>
            <a:r>
              <a:rPr lang="pt-BR" sz="2000" dirty="0" err="1" smtClean="0">
                <a:solidFill>
                  <a:schemeClr val="bg1"/>
                </a:solidFill>
                <a:latin typeface="England Signature" pitchFamily="50" charset="0"/>
              </a:rPr>
              <a:t>Onório</a:t>
            </a:r>
            <a:endParaRPr lang="pt-BR" sz="2000" dirty="0">
              <a:solidFill>
                <a:schemeClr val="bg1"/>
              </a:solidFill>
              <a:latin typeface="England Signature" pitchFamily="50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28034" y="2025793"/>
            <a:ext cx="97437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Ex</a:t>
            </a:r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:</a:t>
            </a:r>
          </a:p>
          <a:p>
            <a:r>
              <a:rPr lang="pt-BR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    PETR4  =  R$ 22,20      Opção   PETR H 206 = 0,48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     </a:t>
            </a:r>
          </a:p>
          <a:p>
            <a:r>
              <a:rPr lang="pt-BR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    DELTA = 36%    GAMMA = 18%</a:t>
            </a:r>
          </a:p>
          <a:p>
            <a:endParaRPr lang="pt-BR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     Se o papel sobe R$ 1,00   -&gt;      PERT H206 = 0,65</a:t>
            </a:r>
          </a:p>
          <a:p>
            <a:endParaRPr lang="pt-BR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      DELTA = 42.5%</a:t>
            </a:r>
            <a:endParaRPr lang="pt-BR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635618" y="3121223"/>
            <a:ext cx="4078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VELOCIDADE                                ACELERAÇÃO</a:t>
            </a:r>
            <a:endParaRPr lang="pt-BR" sz="1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88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58" y="0"/>
            <a:ext cx="967944" cy="97067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04800" y="212019"/>
            <a:ext cx="958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Taxa de Desvalorização no dia</a:t>
            </a:r>
            <a:endParaRPr lang="pt-BR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0668"/>
            <a:ext cx="12192000" cy="563335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0887074" y="6248382"/>
            <a:ext cx="130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England Signature" pitchFamily="50" charset="0"/>
              </a:rPr>
              <a:t>Ronaldo </a:t>
            </a:r>
            <a:r>
              <a:rPr lang="pt-BR" sz="2000" dirty="0" err="1" smtClean="0">
                <a:solidFill>
                  <a:schemeClr val="bg1"/>
                </a:solidFill>
                <a:latin typeface="England Signature" pitchFamily="50" charset="0"/>
              </a:rPr>
              <a:t>Onório</a:t>
            </a:r>
            <a:endParaRPr lang="pt-BR" sz="2000" dirty="0">
              <a:solidFill>
                <a:schemeClr val="bg1"/>
              </a:solidFill>
              <a:latin typeface="England Signature" pitchFamily="50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28034" y="1802188"/>
            <a:ext cx="97437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THETA</a:t>
            </a:r>
          </a:p>
          <a:p>
            <a:r>
              <a:rPr lang="pt-BR" sz="28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Ex</a:t>
            </a:r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:</a:t>
            </a:r>
          </a:p>
          <a:p>
            <a:r>
              <a:rPr lang="pt-BR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    PETR4  =  R$ 22,20      Opção   PETR H 206 = 0,48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     </a:t>
            </a:r>
          </a:p>
          <a:p>
            <a:r>
              <a:rPr lang="pt-BR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    THETA =    - 0,04</a:t>
            </a:r>
          </a:p>
          <a:p>
            <a:endParaRPr lang="pt-BR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     No dia seguinte   -&gt;      PERT H206 = 0,44</a:t>
            </a:r>
          </a:p>
          <a:p>
            <a:endParaRPr lang="pt-BR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      Perde valor a cada dia que passa</a:t>
            </a:r>
            <a:endParaRPr lang="pt-BR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00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58" y="0"/>
            <a:ext cx="967944" cy="97067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04800" y="212019"/>
            <a:ext cx="958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Taxa de Variação na Volatilidade</a:t>
            </a:r>
            <a:endParaRPr lang="pt-BR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0668"/>
            <a:ext cx="12192000" cy="563335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0887074" y="6248382"/>
            <a:ext cx="130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England Signature" pitchFamily="50" charset="0"/>
              </a:rPr>
              <a:t>Ronaldo </a:t>
            </a:r>
            <a:r>
              <a:rPr lang="pt-BR" sz="2000" dirty="0" err="1" smtClean="0">
                <a:solidFill>
                  <a:schemeClr val="bg1"/>
                </a:solidFill>
                <a:latin typeface="England Signature" pitchFamily="50" charset="0"/>
              </a:rPr>
              <a:t>Onório</a:t>
            </a:r>
            <a:endParaRPr lang="pt-BR" sz="2000" dirty="0">
              <a:solidFill>
                <a:schemeClr val="bg1"/>
              </a:solidFill>
              <a:latin typeface="England Signature" pitchFamily="50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28034" y="1802188"/>
            <a:ext cx="97437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VEGA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Muda a cada 1% de variação  na Volatilidade</a:t>
            </a:r>
          </a:p>
          <a:p>
            <a:r>
              <a:rPr lang="pt-BR" sz="28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Ex</a:t>
            </a:r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:</a:t>
            </a:r>
          </a:p>
          <a:p>
            <a:r>
              <a:rPr lang="pt-BR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    PETR4  =  R$ 22,20      Opção   PETR H 206 = 0,48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     </a:t>
            </a:r>
          </a:p>
          <a:p>
            <a:r>
              <a:rPr lang="pt-BR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    VEGA  =    0,10</a:t>
            </a:r>
          </a:p>
          <a:p>
            <a:endParaRPr lang="pt-BR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     Se a VOL sobe 1%   -&gt;      PERT H206 = 0,58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     </a:t>
            </a:r>
            <a:r>
              <a:rPr lang="pt-BR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 a VOL </a:t>
            </a:r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CAI   </a:t>
            </a:r>
            <a:r>
              <a:rPr lang="pt-BR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1%   -&gt;      PERT H206 = </a:t>
            </a:r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0,38</a:t>
            </a:r>
            <a:endParaRPr lang="pt-BR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56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58" y="0"/>
            <a:ext cx="967944" cy="97067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04800" y="212019"/>
            <a:ext cx="958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Entradas / Períodos</a:t>
            </a:r>
            <a:endParaRPr lang="pt-BR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0668"/>
            <a:ext cx="12192000" cy="563335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0887074" y="6248382"/>
            <a:ext cx="130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England Signature" pitchFamily="50" charset="0"/>
              </a:rPr>
              <a:t>Ronaldo </a:t>
            </a:r>
            <a:r>
              <a:rPr lang="pt-BR" sz="2000" dirty="0" err="1" smtClean="0">
                <a:solidFill>
                  <a:schemeClr val="bg1"/>
                </a:solidFill>
                <a:latin typeface="England Signature" pitchFamily="50" charset="0"/>
              </a:rPr>
              <a:t>Onório</a:t>
            </a:r>
            <a:endParaRPr lang="pt-BR" sz="2000" dirty="0">
              <a:solidFill>
                <a:schemeClr val="bg1"/>
              </a:solidFill>
              <a:latin typeface="England Signature" pitchFamily="50" charset="0"/>
            </a:endParaRP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867966"/>
              </p:ext>
            </p:extLst>
          </p:nvPr>
        </p:nvGraphicFramePr>
        <p:xfrm>
          <a:off x="1054921" y="2611414"/>
          <a:ext cx="9700809" cy="199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CorelDRAW" r:id="rId6" imgW="7252560" imgH="1492560" progId="CorelDraw.Graphic.21">
                  <p:embed/>
                </p:oleObj>
              </mc:Choice>
              <mc:Fallback>
                <p:oleObj name="CorelDRAW" r:id="rId6" imgW="7252560" imgH="1492560" progId="CorelDraw.Graphic.2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54921" y="2611414"/>
                        <a:ext cx="9700809" cy="199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37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2143</TotalTime>
  <Words>217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England Signature</vt:lpstr>
      <vt:lpstr>Tema do Office</vt:lpstr>
      <vt:lpstr>CorelDRAW 2019 Graphic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RooNDoSS</dc:creator>
  <cp:lastModifiedBy>RooNDoSS</cp:lastModifiedBy>
  <cp:revision>41</cp:revision>
  <dcterms:created xsi:type="dcterms:W3CDTF">2020-07-25T23:48:06Z</dcterms:created>
  <dcterms:modified xsi:type="dcterms:W3CDTF">2020-08-03T17:36:52Z</dcterms:modified>
</cp:coreProperties>
</file>