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4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89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1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4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1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79" y="0"/>
            <a:ext cx="1119210" cy="112236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10796" y="2316163"/>
            <a:ext cx="61704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Introdução ao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Mercado de Opções</a:t>
            </a:r>
            <a:endParaRPr lang="pt-BR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7251"/>
            <a:ext cx="12192000" cy="10207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6062" y="5905500"/>
            <a:ext cx="813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Utilidade e Alavancagem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96215" y="212019"/>
            <a:ext cx="980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Termo ou Margem</a:t>
            </a:r>
            <a:endParaRPr lang="pt-BR" sz="32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921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white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prstClr val="white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prstClr val="white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37127" y="1228397"/>
            <a:ext cx="9434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É o exemplo citado no primeiro slide sobre o assunto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Onde o capital é alavancado em 300% e caso o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Mercado caia 20%, passa para 1500%</a:t>
            </a:r>
          </a:p>
          <a:p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Esse tipo de alavancagem quebra a conta</a:t>
            </a:r>
          </a:p>
          <a:p>
            <a:endParaRPr lang="pt-BR" sz="28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endParaRPr lang="pt-BR" sz="28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-&gt;  Deixa Aleijado</a:t>
            </a:r>
          </a:p>
        </p:txBody>
      </p:sp>
    </p:spTree>
    <p:extLst>
      <p:ext uri="{BB962C8B-B14F-4D97-AF65-F5344CB8AC3E}">
        <p14:creationId xmlns:p14="http://schemas.microsoft.com/office/powerpoint/2010/main" val="9528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96215" y="212019"/>
            <a:ext cx="980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Venda de Opções a Descoberto</a:t>
            </a:r>
            <a:endParaRPr lang="pt-BR" sz="32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921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white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prstClr val="white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prstClr val="white"/>
              </a:solidFill>
              <a:latin typeface="England Signature" pitchFamily="50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94703" y="1228397"/>
            <a:ext cx="10157887" cy="4950402"/>
            <a:chOff x="576757" y="1228397"/>
            <a:chExt cx="10675834" cy="4950402"/>
          </a:xfrm>
        </p:grpSpPr>
        <p:sp>
          <p:nvSpPr>
            <p:cNvPr id="12" name="CaixaDeTexto 11"/>
            <p:cNvSpPr txBox="1"/>
            <p:nvPr/>
          </p:nvSpPr>
          <p:spPr>
            <a:xfrm>
              <a:off x="576757" y="1228397"/>
              <a:ext cx="48682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EX: 1 -  VALE a R$ 14,00</a:t>
              </a: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Capital:  R$ 300.000,00</a:t>
              </a: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Vende:   OPC de R$ 15,00</a:t>
              </a:r>
            </a:p>
            <a:p>
              <a:r>
                <a:rPr lang="pt-BR" dirty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                400k a R$ 0,25</a:t>
              </a: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618186" y="3008713"/>
              <a:ext cx="48267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Recebe: </a:t>
              </a:r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 R$ 100.000,00</a:t>
              </a: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Ganho:    33%</a:t>
              </a:r>
              <a:endParaRPr lang="pt-BR" dirty="0">
                <a:solidFill>
                  <a:prstClr val="white"/>
                </a:solidFill>
                <a:latin typeface="Arial Rounded MT Bold" panose="020F0704030504030204" pitchFamily="34" charset="0"/>
              </a:endParaRPr>
            </a:p>
            <a:p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97469" y="2466369"/>
              <a:ext cx="9653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Mercado fica Parado ou Cai</a:t>
              </a:r>
              <a:endParaRPr lang="pt-BR" sz="24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18187" y="3799681"/>
              <a:ext cx="9653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Mercado SOBE  -  </a:t>
              </a:r>
              <a:r>
                <a:rPr lang="pt-BR" sz="2400" dirty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VALE a R$ </a:t>
              </a:r>
              <a:r>
                <a:rPr lang="pt-BR" sz="2400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30,00 - Opção  a R$ 15,00</a:t>
              </a:r>
              <a:endParaRPr lang="pt-BR" sz="24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18186" y="4424473"/>
              <a:ext cx="482678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Compra:  R$ - 6.000.000,00</a:t>
              </a: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Capital:    R$      400.000,00</a:t>
              </a: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Carro:       R$        70.000,00</a:t>
              </a:r>
            </a:p>
            <a:p>
              <a:r>
                <a:rPr lang="pt-BR" dirty="0" err="1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Apt</a:t>
              </a:r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:           R$       700.000,00</a:t>
              </a:r>
            </a:p>
            <a:p>
              <a:endParaRPr lang="pt-BR" dirty="0" smtClean="0">
                <a:solidFill>
                  <a:prstClr val="white"/>
                </a:solidFill>
                <a:latin typeface="Arial Rounded MT Bold" panose="020F0704030504030204" pitchFamily="34" charset="0"/>
              </a:endParaRP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Devendo R$  - </a:t>
              </a:r>
              <a:r>
                <a:rPr lang="pt-BR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4.830.000,00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384378" y="1229223"/>
              <a:ext cx="48682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EX: 2 -  VALE a R$ 14,00</a:t>
              </a: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Capital:  R$ 100.000,00</a:t>
              </a: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Compra:   OPC de R$ 15,00</a:t>
              </a:r>
            </a:p>
            <a:p>
              <a:r>
                <a:rPr lang="pt-BR" dirty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                   400k a R$ 0,25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425806" y="2981105"/>
              <a:ext cx="48267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Vira Pó:  R$  </a:t>
              </a:r>
              <a:r>
                <a:rPr lang="pt-BR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- 100.000,00</a:t>
              </a: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Perde:     100%</a:t>
              </a:r>
              <a:endParaRPr lang="pt-BR" dirty="0">
                <a:solidFill>
                  <a:prstClr val="white"/>
                </a:solidFill>
                <a:latin typeface="Arial Rounded MT Bold" panose="020F0704030504030204" pitchFamily="34" charset="0"/>
              </a:endParaRPr>
            </a:p>
            <a:p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384378" y="4510191"/>
              <a:ext cx="48267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Vende:      400k  a  R$ 15,00</a:t>
              </a: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Ganho:     R$      6.000.000,00</a:t>
              </a: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Custo:       R$         100.000,00</a:t>
              </a:r>
            </a:p>
            <a:p>
              <a:endParaRPr lang="pt-BR" dirty="0" smtClean="0">
                <a:solidFill>
                  <a:prstClr val="white"/>
                </a:solidFill>
                <a:latin typeface="Arial Rounded MT Bold" panose="020F0704030504030204" pitchFamily="34" charset="0"/>
              </a:endParaRPr>
            </a:p>
            <a:p>
              <a:r>
                <a:rPr lang="pt-BR" dirty="0" smtClean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Lucro:       R$      5.900.000,00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4502333" y="5717134"/>
            <a:ext cx="138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-&gt; MATA</a:t>
            </a:r>
            <a:endParaRPr lang="pt-BR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797299" y="212019"/>
            <a:ext cx="499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Utilidade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37127" y="1767462"/>
            <a:ext cx="94346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HEDGE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Proteger produção e ou carteira de ações contra oscilações de mercado (Seguro de Carteira).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INVESTIMENTO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Insegurança de mercado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quanto aos valores das ações.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ESPECULAÇÃO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Compra e Venda de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contratos de opções.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4699" y="212019"/>
            <a:ext cx="985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Hedge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71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37127" y="1225428"/>
            <a:ext cx="94346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Um produtor de café tem a expectativa de vender sua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Produção a R$ 200,00 a saca de café, mas diante das 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Incertezas ele decide se proteger contra as variáveis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Que pode afetar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 valor na data da venda</a:t>
            </a:r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37127" y="4167663"/>
            <a:ext cx="409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Saca hoje         </a:t>
            </a:r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-  </a:t>
            </a:r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R$ 200,00</a:t>
            </a:r>
          </a:p>
          <a:p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Custo </a:t>
            </a:r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- </a:t>
            </a:r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R$ 120,00</a:t>
            </a:r>
          </a:p>
          <a:p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Lucro líquido </a:t>
            </a:r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- </a:t>
            </a:r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R$ </a:t>
            </a:r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80,00</a:t>
            </a:r>
            <a:endParaRPr lang="pt-BR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689285" y="3429000"/>
            <a:ext cx="45824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garantir o mesmo preço </a:t>
            </a:r>
            <a:endParaRPr lang="pt-BR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nos </a:t>
            </a:r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próximos 6 meses</a:t>
            </a:r>
          </a:p>
          <a:p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Saca </a:t>
            </a:r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</a:t>
            </a:r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 R$ 200,00</a:t>
            </a:r>
          </a:p>
          <a:p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Custo                 - R$ 120,00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Seguro              - R$ 10,00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Lucro </a:t>
            </a:r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líquido   - R$ </a:t>
            </a:r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70,00</a:t>
            </a:r>
            <a:endParaRPr lang="pt-BR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pt-BR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1821" y="212019"/>
            <a:ext cx="983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Investimento</a:t>
            </a:r>
            <a:endParaRPr lang="pt-BR" sz="32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white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prstClr val="white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prstClr val="white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37127" y="1767462"/>
            <a:ext cx="9434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Quando se tem a intensão de comprar ações mas se 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Vê diante de incertezas como, situação da empresa,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Cenário politico, etc...</a:t>
            </a:r>
          </a:p>
          <a:p>
            <a:endParaRPr lang="pt-BR" sz="28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Compra se opções</a:t>
            </a:r>
          </a:p>
          <a:p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Se a ação confirmar a expectativa de alta, exerce  o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direito de compra da ação, se não, deixa sua opção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Virar pó</a:t>
            </a:r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96215" y="212019"/>
            <a:ext cx="980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Especulação</a:t>
            </a:r>
            <a:endParaRPr lang="pt-BR" sz="32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white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prstClr val="white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prstClr val="white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37127" y="2305615"/>
            <a:ext cx="94346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Compra e Venda de contratos de opções</a:t>
            </a:r>
          </a:p>
          <a:p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Diante da expectativa compra se a opção, mas não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Esperamos a data de exercício, assim que a mesma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Se valorizar vendemos o contrato.</a:t>
            </a:r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96215" y="212019"/>
            <a:ext cx="980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Alavancagem</a:t>
            </a:r>
            <a:endParaRPr lang="pt-BR" sz="32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4163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white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prstClr val="white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prstClr val="white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37127" y="1516646"/>
            <a:ext cx="94346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Aumento do poder de compra  EX:</a:t>
            </a:r>
          </a:p>
          <a:p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Capital                     -  R$ 1,00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Alavancagem         -  R$ 3,00        3/1  = 300%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Poder de compra  -  R$ 4,00</a:t>
            </a:r>
          </a:p>
          <a:p>
            <a:endParaRPr lang="pt-BR" sz="28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Se o mercado sobe 20% seu capital vai pra R$ 4,80</a:t>
            </a:r>
          </a:p>
          <a:p>
            <a:endParaRPr lang="pt-BR" sz="14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endParaRPr lang="pt-BR" sz="14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                                      ALAVANCAGEM                  CAPITAL                            LUCRO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R$ 4,80  -  R$ 3,00  -  R$ 1,00  =  R$ 0,80       80%</a:t>
            </a:r>
          </a:p>
        </p:txBody>
      </p:sp>
    </p:spTree>
    <p:extLst>
      <p:ext uri="{BB962C8B-B14F-4D97-AF65-F5344CB8AC3E}">
        <p14:creationId xmlns:p14="http://schemas.microsoft.com/office/powerpoint/2010/main" val="30072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96215" y="212019"/>
            <a:ext cx="980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Alavancagem</a:t>
            </a:r>
            <a:endParaRPr lang="pt-BR" sz="32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71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white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prstClr val="white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prstClr val="white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37127" y="1085758"/>
            <a:ext cx="943463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Se o mercado cai 20% seu capital vai pra R$ 3,20</a:t>
            </a:r>
          </a:p>
          <a:p>
            <a:endParaRPr lang="pt-BR" sz="14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endParaRPr lang="pt-BR" sz="14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                                      ALAVANCAGEM                  CAPITAL                        PREJUIZO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R$ 3,20  -  R$ 3,00  =  R$ 0,20       R$ 0,80       - 80%</a:t>
            </a:r>
          </a:p>
          <a:p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Capital                     -  R$ </a:t>
            </a:r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0,20</a:t>
            </a:r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Alavancagem         -  R$ 3,00        </a:t>
            </a:r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3/0,20  </a:t>
            </a:r>
            <a:r>
              <a:rPr lang="pt-BR" sz="28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= </a:t>
            </a:r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1500%</a:t>
            </a:r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Poder de compra  -  R$ </a:t>
            </a:r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3,20</a:t>
            </a:r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endParaRPr lang="pt-BR" sz="28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Agora você esta alavancado em 15 vezes, ou seja, 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Quando descontar as taxas e o mercado cair mais</a:t>
            </a: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Um pouco, quebrou a conta.</a:t>
            </a:r>
          </a:p>
        </p:txBody>
      </p:sp>
    </p:spTree>
    <p:extLst>
      <p:ext uri="{BB962C8B-B14F-4D97-AF65-F5344CB8AC3E}">
        <p14:creationId xmlns:p14="http://schemas.microsoft.com/office/powerpoint/2010/main" val="22568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96215" y="212019"/>
            <a:ext cx="980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Tipos de Alavancagem</a:t>
            </a:r>
            <a:endParaRPr lang="pt-BR" sz="32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71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white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prstClr val="white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prstClr val="white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37127" y="2305615"/>
            <a:ext cx="94346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u="sng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Compra de Opções</a:t>
            </a:r>
          </a:p>
          <a:p>
            <a:pPr marL="457200" indent="-457200">
              <a:buFontTx/>
              <a:buChar char="-"/>
            </a:pPr>
            <a:endParaRPr lang="pt-BR" sz="2800" u="sng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u="sng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Termo ou Margem</a:t>
            </a:r>
          </a:p>
          <a:p>
            <a:pPr marL="457200" indent="-457200">
              <a:buFontTx/>
              <a:buChar char="-"/>
            </a:pPr>
            <a:endParaRPr lang="pt-BR" sz="2800" u="sng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u="sng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Venda de Opções Descoberto</a:t>
            </a:r>
          </a:p>
        </p:txBody>
      </p:sp>
    </p:spTree>
    <p:extLst>
      <p:ext uri="{BB962C8B-B14F-4D97-AF65-F5344CB8AC3E}">
        <p14:creationId xmlns:p14="http://schemas.microsoft.com/office/powerpoint/2010/main" val="25347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96215" y="212019"/>
            <a:ext cx="980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Compra de Opções</a:t>
            </a:r>
            <a:endParaRPr lang="pt-BR" sz="32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921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white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prstClr val="white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prstClr val="white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37127" y="1085758"/>
            <a:ext cx="94346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Seguindo o exemplo da compra do Imóvel</a:t>
            </a:r>
          </a:p>
          <a:p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Se </a:t>
            </a:r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valorizar</a:t>
            </a:r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  </a:t>
            </a:r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ganha-se    X + N</a:t>
            </a:r>
          </a:p>
          <a:p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Se </a:t>
            </a:r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desvalorizar </a:t>
            </a:r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perde-se     X</a:t>
            </a:r>
          </a:p>
          <a:p>
            <a:endParaRPr lang="pt-BR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Já entra na operação sabendo o quanto pode perder</a:t>
            </a:r>
          </a:p>
          <a:p>
            <a:endParaRPr lang="pt-BR" sz="2800" dirty="0" smtClean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-&gt;  Machuca</a:t>
            </a:r>
          </a:p>
        </p:txBody>
      </p:sp>
    </p:spTree>
    <p:extLst>
      <p:ext uri="{BB962C8B-B14F-4D97-AF65-F5344CB8AC3E}">
        <p14:creationId xmlns:p14="http://schemas.microsoft.com/office/powerpoint/2010/main" val="41789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626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England Signature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RooNDoSS</dc:creator>
  <cp:lastModifiedBy>RooNDoSS</cp:lastModifiedBy>
  <cp:revision>55</cp:revision>
  <dcterms:created xsi:type="dcterms:W3CDTF">2020-07-25T23:48:06Z</dcterms:created>
  <dcterms:modified xsi:type="dcterms:W3CDTF">2020-08-03T14:48:39Z</dcterms:modified>
</cp:coreProperties>
</file>