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28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3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46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89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98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25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51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44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1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19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6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F0C0-F9B1-419E-A28F-601BE6310890}" type="datetimeFigureOut">
              <a:rPr lang="pt-BR" smtClean="0"/>
              <a:t>03/08/2020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2D743-DE9A-4E93-8E02-369CC1976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37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979" y="0"/>
            <a:ext cx="1119210" cy="112236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010796" y="2316163"/>
            <a:ext cx="61704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Introdução ao</a:t>
            </a:r>
          </a:p>
          <a:p>
            <a:pPr algn="ctr"/>
            <a:r>
              <a:rPr lang="pt-BR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Mercado de Opções</a:t>
            </a:r>
            <a:endParaRPr lang="pt-BR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7251"/>
            <a:ext cx="12192000" cy="102074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54545" y="5905500"/>
            <a:ext cx="8242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Volatilidade</a:t>
            </a:r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04800" y="212019"/>
            <a:ext cx="958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VOLATILIDADE</a:t>
            </a:r>
            <a:endParaRPr lang="pt-BR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68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schemeClr val="bg1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schemeClr val="bg1"/>
              </a:solidFill>
              <a:latin typeface="England Signature" pitchFamily="50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26576" y="1329353"/>
            <a:ext cx="1081296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Quanto maior a expectativa de grandes movimentos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no preço do ativo, maior a probabilidade de que 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 opção seja exercida obtendo-se um ganho e, 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portanto, maior será o prêmio pago por esta opção.</a:t>
            </a:r>
          </a:p>
          <a:p>
            <a:endParaRPr lang="pt-BR" sz="28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HISTÓRICA - Medida pelo desvio padrão dos movimentos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              no preço do ativo-objeto  (Variação do Passado)</a:t>
            </a:r>
          </a:p>
          <a:p>
            <a:endParaRPr lang="pt-BR" sz="28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IMPLÍCITA   - Medida com base no prêmio da opção mais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              líquida do mercado (Expectativa do Futuro)</a:t>
            </a:r>
          </a:p>
          <a:p>
            <a:endParaRPr lang="pt-BR" sz="28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04800" y="212019"/>
            <a:ext cx="958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VOLATILIDADE</a:t>
            </a:r>
            <a:endParaRPr lang="pt-BR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68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schemeClr val="bg1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schemeClr val="bg1"/>
              </a:solidFill>
              <a:latin typeface="England Signature" pitchFamily="50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4313"/>
              </p:ext>
            </p:extLst>
          </p:nvPr>
        </p:nvGraphicFramePr>
        <p:xfrm>
          <a:off x="1365162" y="1254131"/>
          <a:ext cx="8435660" cy="4829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4021"/>
                <a:gridCol w="1458234"/>
                <a:gridCol w="1630569"/>
                <a:gridCol w="2792738"/>
                <a:gridCol w="1520098"/>
              </a:tblGrid>
              <a:tr h="14232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Abertura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 R$      10,00 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10,00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</a:tr>
              <a:tr h="1423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  10,25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10,50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</a:tr>
              <a:tr h="1423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  10,50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11,00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</a:tr>
              <a:tr h="1423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  10,75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11,50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</a:tr>
              <a:tr h="1423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 R$      10,50 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11,00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</a:tr>
              <a:tr h="1423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  10,50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10,50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</a:tr>
              <a:tr h="1423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  11,00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10,00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</a:tr>
              <a:tr h="1423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  11,50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  9,50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</a:tr>
              <a:tr h="1423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  11,25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10,00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</a:tr>
              <a:tr h="1423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  11,00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10,50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</a:tr>
              <a:tr h="1423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  10,75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11,00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</a:tr>
              <a:tr h="1423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  10,50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11,50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</a:tr>
              <a:tr h="1423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  10,25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11,00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</a:tr>
              <a:tr h="1423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  10,00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10,50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</a:tr>
              <a:tr h="1423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    9,75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10,00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</a:tr>
              <a:tr h="1423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    9,50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10,50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</a:tr>
              <a:tr h="1423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    9,75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11,00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</a:tr>
              <a:tr h="1423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  10,00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10,50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</a:tr>
              <a:tr h="1423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  10,25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10,00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</a:tr>
              <a:tr h="1423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  10,00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  9,50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</a:tr>
              <a:tr h="1423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    9,75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10,00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</a:tr>
              <a:tr h="1423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    9,50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10,50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</a:tr>
              <a:tr h="1423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    9,75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10,00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</a:tr>
              <a:tr h="14232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Fechamento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    9,50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  9,50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</a:tr>
              <a:tr h="1423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</a:tr>
              <a:tr h="1423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</a:tr>
              <a:tr h="1423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Máxima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  11,50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11,50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</a:tr>
              <a:tr h="1423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 err="1">
                          <a:effectLst/>
                        </a:rPr>
                        <a:t>Minima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    9,50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 R$      9,50 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</a:tr>
              <a:tr h="2670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Amplitude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</a:tr>
              <a:tr h="2670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VOL </a:t>
                      </a:r>
                      <a:r>
                        <a:rPr lang="pt-BR" sz="900" u="none" strike="noStrike" dirty="0" err="1">
                          <a:effectLst/>
                        </a:rPr>
                        <a:t>Diaria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2,40%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>
                          <a:effectLst/>
                        </a:rPr>
                        <a:t>4,91%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</a:tr>
              <a:tr h="2670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VOL Anual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38,11%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77,90%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6162" marR="6162" marT="616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4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04800" y="212019"/>
            <a:ext cx="958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Evolução do Prêmio</a:t>
            </a:r>
            <a:endParaRPr lang="pt-BR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68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schemeClr val="bg1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schemeClr val="bg1"/>
              </a:solidFill>
              <a:latin typeface="England Signature" pitchFamily="50" charset="0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331124"/>
              </p:ext>
            </p:extLst>
          </p:nvPr>
        </p:nvGraphicFramePr>
        <p:xfrm>
          <a:off x="1261269" y="1527180"/>
          <a:ext cx="966946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CorelDRAW" r:id="rId6" imgW="9669012" imgH="4467671" progId="CorelDraw.Graphic.21">
                  <p:embed/>
                </p:oleObj>
              </mc:Choice>
              <mc:Fallback>
                <p:oleObj name="CorelDRAW" r:id="rId6" imgW="9669012" imgH="4467671" progId="CorelDraw.Graphic.2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61269" y="1527180"/>
                        <a:ext cx="966946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832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58" y="0"/>
            <a:ext cx="967944" cy="9706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04800" y="212019"/>
            <a:ext cx="958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TEMPO</a:t>
            </a:r>
            <a:endParaRPr lang="pt-BR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668"/>
            <a:ext cx="12192000" cy="56333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887074" y="6248382"/>
            <a:ext cx="130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England Signature" pitchFamily="50" charset="0"/>
              </a:rPr>
              <a:t>Ronaldo </a:t>
            </a:r>
            <a:r>
              <a:rPr lang="pt-BR" sz="2000" dirty="0" err="1" smtClean="0">
                <a:solidFill>
                  <a:schemeClr val="bg1"/>
                </a:solidFill>
                <a:latin typeface="England Signature" pitchFamily="50" charset="0"/>
              </a:rPr>
              <a:t>Onório</a:t>
            </a:r>
            <a:endParaRPr lang="pt-BR" sz="2000" dirty="0">
              <a:solidFill>
                <a:schemeClr val="bg1"/>
              </a:solidFill>
              <a:latin typeface="England Signature" pitchFamily="50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36098" y="1802188"/>
            <a:ext cx="94356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Opções no dinheiro são muito sensíveis a volatilidade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Principalmente se houver  tempo</a:t>
            </a:r>
          </a:p>
          <a:p>
            <a:endParaRPr lang="pt-BR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Quanto   Mais Tempo</a:t>
            </a:r>
          </a:p>
          <a:p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    Mais VE</a:t>
            </a:r>
          </a:p>
          <a:p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    Mais Expectativa</a:t>
            </a:r>
          </a:p>
          <a:p>
            <a:r>
              <a:rPr lang="pt-BR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    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Volatilidade Alta  =  Prêmio alto</a:t>
            </a:r>
          </a:p>
          <a:p>
            <a:endParaRPr lang="pt-BR" sz="28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2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348</Words>
  <Application>Microsoft Office PowerPoint</Application>
  <PresentationFormat>Widescreen</PresentationFormat>
  <Paragraphs>182</Paragraphs>
  <Slides>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England Signature</vt:lpstr>
      <vt:lpstr>Tema do Office</vt:lpstr>
      <vt:lpstr>CorelDRAW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RooNDoSS</dc:creator>
  <cp:lastModifiedBy>RooNDoSS</cp:lastModifiedBy>
  <cp:revision>35</cp:revision>
  <dcterms:created xsi:type="dcterms:W3CDTF">2020-07-25T23:48:06Z</dcterms:created>
  <dcterms:modified xsi:type="dcterms:W3CDTF">2020-08-03T14:51:58Z</dcterms:modified>
</cp:coreProperties>
</file>