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</p:sldIdLst>
  <p:sldSz cy="6858000" cx="9144000"/>
  <p:notesSz cx="6805600" cy="9939325"/>
  <p:embeddedFontLst>
    <p:embeddedFont>
      <p:font typeface="Tahoma"/>
      <p:regular r:id="rId68"/>
      <p:bold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70" roundtripDataSignature="AMtx7mgQLLw0bx+6+JE9o8jQZPvfbcsr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36D01A-FD5D-4C91-BDFE-635EB7AD1CE3}">
  <a:tblStyle styleId="{3F36D01A-FD5D-4C91-BDFE-635EB7AD1CE3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C9001A3-CE2A-4C6D-BD0F-21EEC6371ED4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AF02D543-3185-4D4B-81C1-91A49D3688CF}" styleName="Table_2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0F4"/>
          </a:solidFill>
        </a:fill>
      </a:tcStyle>
    </a:wholeTbl>
    <a:band1H>
      <a:tcTxStyle/>
      <a:tcStyle>
        <a:fill>
          <a:solidFill>
            <a:srgbClr val="CCDFE8"/>
          </a:solidFill>
        </a:fill>
      </a:tcStyle>
    </a:band1H>
    <a:band2H>
      <a:tcTxStyle/>
    </a:band2H>
    <a:band1V>
      <a:tcTxStyle/>
      <a:tcStyle>
        <a:fill>
          <a:solidFill>
            <a:srgbClr val="CCDFE8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D2991CB2-7A3F-4E04-878D-5221275DE18F}" styleName="Table_3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7F0F4"/>
          </a:solidFill>
        </a:fill>
      </a:tcStyle>
    </a:band1H>
    <a:band2H>
      <a:tcTxStyle/>
    </a:band2H>
    <a:band1V>
      <a:tcTxStyle/>
      <a:tcStyle>
        <a:fill>
          <a:solidFill>
            <a:srgbClr val="E7F0F4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6" orient="horz"/>
        <p:guide pos="1164" orient="horz"/>
        <p:guide pos="278" orient="horz"/>
        <p:guide pos="848" orient="horz"/>
        <p:guide pos="1348" orient="horz"/>
        <p:guide pos="559" orient="horz"/>
        <p:guide pos="3866" orient="horz"/>
        <p:guide pos="1664" orient="horz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31" orient="horz"/>
        <p:guide pos="214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0" Type="http://customschemas.google.com/relationships/presentationmetadata" Target="meta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Tahoma-regular.fntdata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Tahoma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4940" y="0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1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2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2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3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4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4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5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5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6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6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17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7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18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8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19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9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20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0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21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22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2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3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23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3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4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24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4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25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5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26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6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7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27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7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8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28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8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9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p29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9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0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30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0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1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p31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1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2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32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2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3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33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3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4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p34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4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p35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5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6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p36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6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7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p37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7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8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p38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8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9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p39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9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0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p40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0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1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6" name="Google Shape;586;p41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1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2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0" name="Google Shape;600;p42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2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3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2" name="Google Shape;612;p43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3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4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2" name="Google Shape;622;p44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4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5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3" name="Google Shape;633;p45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45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6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4" name="Google Shape;644;p46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46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7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p47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7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8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5" name="Google Shape;665;p48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48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9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7" name="Google Shape;677;p49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49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50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3" name="Google Shape;693;p50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0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51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5" name="Google Shape;705;p51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51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52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9" name="Google Shape;719;p52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52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3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3" name="Google Shape;733;p53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53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4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4" name="Google Shape;744;p54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54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55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4" name="Google Shape;754;p55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55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6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4" name="Google Shape;764;p56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56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57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4" name="Google Shape;774;p57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57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58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4" name="Google Shape;784;p58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58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59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4" name="Google Shape;794;p59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59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60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4" name="Google Shape;804;p60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60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61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5" name="Google Shape;815;p61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61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9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65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cap="flat" cmpd="sng" w="12700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65"/>
          <p:cNvCxnSpPr/>
          <p:nvPr/>
        </p:nvCxnSpPr>
        <p:spPr>
          <a:xfrm>
            <a:off x="364803" y="3989119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65"/>
          <p:cNvCxnSpPr/>
          <p:nvPr/>
        </p:nvCxnSpPr>
        <p:spPr>
          <a:xfrm>
            <a:off x="364803" y="4299115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65"/>
          <p:cNvCxnSpPr/>
          <p:nvPr/>
        </p:nvCxnSpPr>
        <p:spPr>
          <a:xfrm>
            <a:off x="364803" y="4611730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65"/>
          <p:cNvCxnSpPr/>
          <p:nvPr/>
        </p:nvCxnSpPr>
        <p:spPr>
          <a:xfrm>
            <a:off x="364803" y="4923517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지">
  <p:cSld name="내지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66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_텍스트">
  <p:cSld name="표지_텍스트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67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cap="flat" cmpd="sng" w="12700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" name="Google Shape;40;p67"/>
          <p:cNvCxnSpPr/>
          <p:nvPr/>
        </p:nvCxnSpPr>
        <p:spPr>
          <a:xfrm>
            <a:off x="364803" y="3989119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" name="Google Shape;41;p67"/>
          <p:cNvCxnSpPr/>
          <p:nvPr/>
        </p:nvCxnSpPr>
        <p:spPr>
          <a:xfrm>
            <a:off x="364803" y="4299115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" name="Google Shape;42;p67"/>
          <p:cNvCxnSpPr/>
          <p:nvPr/>
        </p:nvCxnSpPr>
        <p:spPr>
          <a:xfrm>
            <a:off x="364803" y="4611730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" name="Google Shape;43;p67"/>
          <p:cNvCxnSpPr/>
          <p:nvPr/>
        </p:nvCxnSpPr>
        <p:spPr>
          <a:xfrm>
            <a:off x="364803" y="4923517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67"/>
          <p:cNvSpPr txBox="1"/>
          <p:nvPr>
            <p:ph idx="1" type="body"/>
          </p:nvPr>
        </p:nvSpPr>
        <p:spPr>
          <a:xfrm>
            <a:off x="312059" y="246743"/>
            <a:ext cx="8338457" cy="18514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5400"/>
              <a:buNone/>
              <a:defRPr b="1" sz="54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5" name="Google Shape;45;p67"/>
          <p:cNvSpPr txBox="1"/>
          <p:nvPr>
            <p:ph type="title"/>
          </p:nvPr>
        </p:nvSpPr>
        <p:spPr>
          <a:xfrm>
            <a:off x="268519" y="4005064"/>
            <a:ext cx="8418281" cy="304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None/>
              <a:def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지_텍스트">
  <p:cSld name="내지_텍스트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0" name="Google Shape;50;p68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68"/>
          <p:cNvSpPr txBox="1"/>
          <p:nvPr>
            <p:ph type="title"/>
          </p:nvPr>
        </p:nvSpPr>
        <p:spPr>
          <a:xfrm>
            <a:off x="368300" y="571500"/>
            <a:ext cx="8394700" cy="846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  <a:defRPr b="1" sz="40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8"/>
          <p:cNvSpPr txBox="1"/>
          <p:nvPr>
            <p:ph idx="1" type="body"/>
          </p:nvPr>
        </p:nvSpPr>
        <p:spPr>
          <a:xfrm>
            <a:off x="368300" y="1574801"/>
            <a:ext cx="1905000" cy="317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rgbClr val="3D3C3E"/>
              </a:buClr>
              <a:buSzPts val="1200"/>
              <a:buFont typeface="Arial"/>
              <a:buNone/>
              <a:defRPr b="1" sz="1200">
                <a:solidFill>
                  <a:srgbClr val="3D3C3E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68"/>
          <p:cNvSpPr txBox="1"/>
          <p:nvPr>
            <p:ph idx="2" type="body"/>
          </p:nvPr>
        </p:nvSpPr>
        <p:spPr>
          <a:xfrm>
            <a:off x="2336800" y="1574801"/>
            <a:ext cx="6426200" cy="33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rgbClr val="3D3C3E"/>
              </a:buClr>
              <a:buSzPts val="1200"/>
              <a:buNone/>
              <a:defRPr b="1" sz="12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화면">
  <p:cSld name="빈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6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atom.io/" TargetMode="External"/><Relationship Id="rId9" Type="http://schemas.openxmlformats.org/officeDocument/2006/relationships/hyperlink" Target="https://developer.mozilla.org/en-US/docs/Web/Media/Formats/Containers" TargetMode="External"/><Relationship Id="rId5" Type="http://schemas.openxmlformats.org/officeDocument/2006/relationships/hyperlink" Target="http://www.sublimetext.com/" TargetMode="External"/><Relationship Id="rId6" Type="http://schemas.openxmlformats.org/officeDocument/2006/relationships/hyperlink" Target="https://notepad-plus-plus.org/download/v7.5.1.html" TargetMode="External"/><Relationship Id="rId7" Type="http://schemas.openxmlformats.org/officeDocument/2006/relationships/hyperlink" Target="https://devdocs.io/" TargetMode="External"/><Relationship Id="rId8" Type="http://schemas.openxmlformats.org/officeDocument/2006/relationships/hyperlink" Target="https://www.w3schools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Relationship Id="rId4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Relationship Id="rId4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3.png"/><Relationship Id="rId4" Type="http://schemas.openxmlformats.org/officeDocument/2006/relationships/hyperlink" Target="mailto:funcom@gmail.com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1.png"/><Relationship Id="rId4" Type="http://schemas.openxmlformats.org/officeDocument/2006/relationships/image" Target="../media/image2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developer.mozilla.org/en-US/docs/Web/Media/Formats/Containers" TargetMode="External"/><Relationship Id="rId4" Type="http://schemas.openxmlformats.org/officeDocument/2006/relationships/image" Target="../media/image3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9.png"/><Relationship Id="rId4" Type="http://schemas.openxmlformats.org/officeDocument/2006/relationships/hyperlink" Target="https://developer.mozilla.org/ko/docs/Web/HTML/Element/header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developer.mozilla.org/ko/docs/Web/HTML/Element/footer" TargetMode="External"/><Relationship Id="rId4" Type="http://schemas.openxmlformats.org/officeDocument/2006/relationships/image" Target="../media/image3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developer.mozilla.org/ko/docs/Web/HTML/Element/article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developer.mozilla.org/ko/docs/Web/HTML/Element/section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developer.mozilla.org/ko/docs/Web/HTML/Element/aside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developer.mozilla.org/ko/docs/Web/HTML/Element/nav" TargetMode="External"/><Relationship Id="rId4" Type="http://schemas.openxmlformats.org/officeDocument/2006/relationships/hyperlink" Target="https://www.w3schools.com/tags/tag_nav.asp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developer.mozilla.org/ko/docs/Web/HTML/Element/address" TargetMode="External"/><Relationship Id="rId4" Type="http://schemas.openxmlformats.org/officeDocument/2006/relationships/hyperlink" Target="https://www.w3schools.com/tags/tag_address.asp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developer.mozilla.org/ko/docs/Web/CSS/CSS_%EC%84%A0%ED%83%9D%EC%9E%90" TargetMode="External"/><Relationship Id="rId4" Type="http://schemas.openxmlformats.org/officeDocument/2006/relationships/hyperlink" Target="https://developer.mozilla.org/ko/docs/Web/API/Document/getElementsByClassName" TargetMode="External"/><Relationship Id="rId5" Type="http://schemas.openxmlformats.org/officeDocument/2006/relationships/hyperlink" Target="https://developer.mozilla.org/ko/docs/Web/API/Document/querySelectorAll" TargetMode="External"/><Relationship Id="rId6" Type="http://schemas.openxmlformats.org/officeDocument/2006/relationships/hyperlink" Target="https://ko.wikipedia.org/wiki/ISO_639-1_%EC%BD%94%EB%93%9C_%EB%AA%A9%EB%A1%9D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developer.mozilla.org/en-US/docs/Web/API/HTML_Drag_and_Drop_API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news.netcraft.com/archives/2019/11/27/november-2019-web-server-survey.html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231054" y="253649"/>
            <a:ext cx="7772400" cy="1969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1C314E"/>
                </a:solidFill>
              </a:rPr>
              <a:t>HTML</a:t>
            </a:r>
            <a:endParaRPr b="1" sz="54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>
            <p:ph idx="1" type="subTitle"/>
          </p:nvPr>
        </p:nvSpPr>
        <p:spPr>
          <a:xfrm>
            <a:off x="260715" y="3948830"/>
            <a:ext cx="21602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b="1"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2019.11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b="1" lang="en-US" sz="1200">
                <a:solidFill>
                  <a:srgbClr val="3F3F3F"/>
                </a:solidFill>
              </a:rPr>
              <a:t>SW개발자 양성과정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b="1" lang="en-US" sz="1200">
                <a:solidFill>
                  <a:srgbClr val="3F3F3F"/>
                </a:solidFill>
              </a:rPr>
              <a:t>by Kyung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1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cap="flat" cmpd="sng" w="12700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Google Shape;66;p1"/>
          <p:cNvCxnSpPr/>
          <p:nvPr/>
        </p:nvCxnSpPr>
        <p:spPr>
          <a:xfrm>
            <a:off x="364803" y="3989119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" name="Google Shape;67;p1"/>
          <p:cNvCxnSpPr/>
          <p:nvPr/>
        </p:nvCxnSpPr>
        <p:spPr>
          <a:xfrm>
            <a:off x="364803" y="4299115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"/>
          <p:cNvCxnSpPr/>
          <p:nvPr/>
        </p:nvCxnSpPr>
        <p:spPr>
          <a:xfrm>
            <a:off x="364803" y="4611730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"/>
          <p:cNvCxnSpPr/>
          <p:nvPr/>
        </p:nvCxnSpPr>
        <p:spPr>
          <a:xfrm>
            <a:off x="364803" y="4923517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10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10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HTML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204" name="Google Shape;204;p10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0"/>
          <p:cNvSpPr txBox="1"/>
          <p:nvPr/>
        </p:nvSpPr>
        <p:spPr>
          <a:xfrm>
            <a:off x="364801" y="1370086"/>
            <a:ext cx="8405999" cy="4604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1" marL="53975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B1AE6B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yper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arkup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anguage</a:t>
            </a:r>
            <a:endParaRPr/>
          </a:p>
          <a:p>
            <a:pPr indent="-182562" lvl="1" marL="539750" marR="0" rtl="0" algn="just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B1AE6B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웹을 구성하는  프로그램을 구축할 때 HTML 사용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1" marL="539750" marR="0" rtl="0" algn="just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B1AE6B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HTML은 홈페이지에 표시되는 텍스트, 이미지, 영상과 음향, 배경 그림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등을 화면에 뿌려주고, 사용자의 정보를 입력 받아 전달해주는 등의 기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능을 제공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1" marL="539750" marR="0" rtl="0" algn="just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B1AE6B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화면의 구조(Semantic)를 설정하기 위해 사용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5562" lvl="1" marL="539750" marR="0" rtl="0" algn="just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B1AE6B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11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" name="Google Shape;213;p11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HTML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214" name="Google Shape;214;p1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1"/>
          <p:cNvSpPr txBox="1"/>
          <p:nvPr/>
        </p:nvSpPr>
        <p:spPr>
          <a:xfrm>
            <a:off x="364801" y="1370087"/>
            <a:ext cx="8405999" cy="2287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구성요소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1" marL="5397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1AE6B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태그(Tags) : 문서 중간에 들어가는 일종의 꼬리표로, ‘&lt; ’ 기호와 ‘ &gt;’ 기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호로 둘러싸여 있는 코드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1" marL="5397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1AE6B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속성(Attributes) : 태그의 내부에서 그 태그의 형태를 구체적으로 나타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냄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1" marL="5397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1AE6B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변수(Arguments) :  태그를 구성하는 속성의 실제 값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5562" lvl="1" marL="5397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1AE6B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7754" y="3794143"/>
            <a:ext cx="7640607" cy="2031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12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" name="Google Shape;224;p12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HTML – 개발환경 구축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225" name="Google Shape;225;p12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2"/>
          <p:cNvSpPr/>
          <p:nvPr/>
        </p:nvSpPr>
        <p:spPr>
          <a:xfrm>
            <a:off x="364802" y="1370087"/>
            <a:ext cx="8362286" cy="5170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간편한 Editor 사용하기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 Studio Code    </a:t>
            </a: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https://code.visualstudio.com/download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Atom    </a:t>
            </a: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atom.io</a:t>
            </a:r>
            <a:endParaRPr b="0" i="0" sz="2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Sublime     </a:t>
            </a: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www.sublimetext.com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Notepad++    </a:t>
            </a: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notepad-plus-plus.org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이클립스에서 개발환경 구축하기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emmet  [Help]-[Eclipse Marketplace] – emmet 검색 후 설치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참고 사이트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https://devdocs.io/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p13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" name="Google Shape;234;p13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HTML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235" name="Google Shape;235;p13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364802" y="1370087"/>
            <a:ext cx="8362286" cy="961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문서의 구조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703" y="1914048"/>
            <a:ext cx="8039100" cy="2581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" name="Google Shape;238;p13"/>
          <p:cNvGrpSpPr/>
          <p:nvPr/>
        </p:nvGrpSpPr>
        <p:grpSpPr>
          <a:xfrm>
            <a:off x="2558175" y="1850988"/>
            <a:ext cx="5285389" cy="597299"/>
            <a:chOff x="2116741" y="1853452"/>
            <a:chExt cx="5285389" cy="597299"/>
          </a:xfrm>
        </p:grpSpPr>
        <p:sp>
          <p:nvSpPr>
            <p:cNvPr id="239" name="Google Shape;239;p13"/>
            <p:cNvSpPr txBox="1"/>
            <p:nvPr/>
          </p:nvSpPr>
          <p:spPr>
            <a:xfrm>
              <a:off x="2630433" y="2112197"/>
              <a:ext cx="477169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HTML 문서의 시작(웹 문서 전체를 감싸고 있음)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3"/>
            <p:cNvSpPr txBox="1"/>
            <p:nvPr/>
          </p:nvSpPr>
          <p:spPr>
            <a:xfrm>
              <a:off x="2630433" y="1853452"/>
              <a:ext cx="477169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HTML이 지켜야 하는 표준을 알려주는 DTD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1" name="Google Shape;241;p13"/>
            <p:cNvCxnSpPr/>
            <p:nvPr/>
          </p:nvCxnSpPr>
          <p:spPr>
            <a:xfrm>
              <a:off x="2116741" y="2022729"/>
              <a:ext cx="475155" cy="0"/>
            </a:xfrm>
            <a:prstGeom prst="straightConnector1">
              <a:avLst/>
            </a:prstGeom>
            <a:noFill/>
            <a:ln cap="flat" cmpd="sng" w="28575">
              <a:solidFill>
                <a:srgbClr val="D8192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2" name="Google Shape;242;p13"/>
            <p:cNvCxnSpPr/>
            <p:nvPr/>
          </p:nvCxnSpPr>
          <p:spPr>
            <a:xfrm>
              <a:off x="2116741" y="2281474"/>
              <a:ext cx="475155" cy="0"/>
            </a:xfrm>
            <a:prstGeom prst="straightConnector1">
              <a:avLst/>
            </a:prstGeom>
            <a:noFill/>
            <a:ln cap="flat" cmpd="sng" w="28575">
              <a:solidFill>
                <a:srgbClr val="D8192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43" name="Google Shape;243;p13"/>
          <p:cNvSpPr txBox="1"/>
          <p:nvPr/>
        </p:nvSpPr>
        <p:spPr>
          <a:xfrm>
            <a:off x="903889" y="4787466"/>
            <a:ext cx="768306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&lt;head&gt; ~ &lt;/head&gt; : &lt;title&gt;, &lt;script&gt;, &lt;link&gt;, &lt;meta&gt; 와 같은 태그들이 존재</a:t>
            </a:r>
            <a:endParaRPr/>
          </a:p>
        </p:txBody>
      </p:sp>
      <p:cxnSp>
        <p:nvCxnSpPr>
          <p:cNvPr id="244" name="Google Shape;244;p13"/>
          <p:cNvCxnSpPr/>
          <p:nvPr/>
        </p:nvCxnSpPr>
        <p:spPr>
          <a:xfrm flipH="1" rot="-5400000">
            <a:off x="-147257" y="4091885"/>
            <a:ext cx="1884000" cy="153600"/>
          </a:xfrm>
          <a:prstGeom prst="bentConnector3">
            <a:avLst>
              <a:gd fmla="val 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5" name="Google Shape;245;p13"/>
          <p:cNvSpPr/>
          <p:nvPr/>
        </p:nvSpPr>
        <p:spPr>
          <a:xfrm>
            <a:off x="731702" y="2564524"/>
            <a:ext cx="172187" cy="1328147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13"/>
          <p:cNvSpPr txBox="1"/>
          <p:nvPr/>
        </p:nvSpPr>
        <p:spPr>
          <a:xfrm>
            <a:off x="903889" y="5538345"/>
            <a:ext cx="768306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&lt;meta&gt; : 브라우저에는 표현되지 않지만 현재 HTML의 모든 정보를 요약해서 담고 있는 데이터</a:t>
            </a:r>
            <a:endParaRPr/>
          </a:p>
        </p:txBody>
      </p:sp>
      <p:sp>
        <p:nvSpPr>
          <p:cNvPr id="247" name="Google Shape;247;p13"/>
          <p:cNvSpPr txBox="1"/>
          <p:nvPr/>
        </p:nvSpPr>
        <p:spPr>
          <a:xfrm>
            <a:off x="2977274" y="3957437"/>
            <a:ext cx="477169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브라우저에 표현되는 내용이 담김</a:t>
            </a:r>
            <a:endParaRPr/>
          </a:p>
        </p:txBody>
      </p:sp>
      <p:cxnSp>
        <p:nvCxnSpPr>
          <p:cNvPr id="248" name="Google Shape;248;p13"/>
          <p:cNvCxnSpPr/>
          <p:nvPr/>
        </p:nvCxnSpPr>
        <p:spPr>
          <a:xfrm>
            <a:off x="2463582" y="4126714"/>
            <a:ext cx="475155" cy="0"/>
          </a:xfrm>
          <a:prstGeom prst="straightConnector1">
            <a:avLst/>
          </a:prstGeom>
          <a:noFill/>
          <a:ln cap="flat" cmpd="sng" w="28575">
            <a:solidFill>
              <a:srgbClr val="D8192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" name="Google Shape;255;p1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" name="Google Shape;256;p14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HTML 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257" name="Google Shape;257;p14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4"/>
          <p:cNvSpPr/>
          <p:nvPr/>
        </p:nvSpPr>
        <p:spPr>
          <a:xfrm>
            <a:off x="364802" y="1370087"/>
            <a:ext cx="8362286" cy="3577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&lt;p&gt; : 단락(Paragraph)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&lt;br&gt; : 줄바꿈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&lt;pre&gt; : 입력한 그대로 화면에 보여주기(Preformatted text)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4"/>
          <p:cNvSpPr txBox="1"/>
          <p:nvPr/>
        </p:nvSpPr>
        <p:spPr>
          <a:xfrm>
            <a:off x="495611" y="1821782"/>
            <a:ext cx="6781800" cy="59776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&lt;p&gt;이것이 하나의 단락입니다.&lt;/p&gt;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4"/>
          <p:cNvSpPr txBox="1"/>
          <p:nvPr/>
        </p:nvSpPr>
        <p:spPr>
          <a:xfrm>
            <a:off x="495611" y="3130116"/>
            <a:ext cx="6781800" cy="59776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&lt;p&gt;여기는&lt;br&gt; br 태그를 사용하여 &lt;br&gt; 줄을 바꾸었습니다.&lt;/p&gt;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4"/>
          <p:cNvSpPr txBox="1"/>
          <p:nvPr/>
        </p:nvSpPr>
        <p:spPr>
          <a:xfrm>
            <a:off x="495611" y="4237896"/>
            <a:ext cx="6781800" cy="232357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&lt;pre&gt;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여기는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 태그를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사용하여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줄을 바꾸었습니다.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&lt;/pre&gt;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15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9" name="Google Shape;269;p15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HTML 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270" name="Google Shape;270;p15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5"/>
          <p:cNvSpPr/>
          <p:nvPr/>
        </p:nvSpPr>
        <p:spPr>
          <a:xfrm>
            <a:off x="364802" y="1370087"/>
            <a:ext cx="8362286" cy="48705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헤딩(heading) 태그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문서의 목차를 만드는 데 사용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h1 은 한 페이지에 하나만 사용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제목 단계를 건너뛰어서 작성하지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말기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주석 태그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5"/>
          <p:cNvSpPr txBox="1"/>
          <p:nvPr/>
        </p:nvSpPr>
        <p:spPr>
          <a:xfrm>
            <a:off x="788096" y="4577062"/>
            <a:ext cx="6781800" cy="59776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&lt;!– 이것은 주석입니다. -- &gt;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323" y="1731700"/>
            <a:ext cx="357187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p16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1" name="Google Shape;281;p16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HTML 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282" name="Google Shape;282;p1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6"/>
          <p:cNvSpPr/>
          <p:nvPr/>
        </p:nvSpPr>
        <p:spPr>
          <a:xfrm>
            <a:off x="364801" y="1370087"/>
            <a:ext cx="840599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텍스트 서식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문자의 형태는 굵기, 밑줄, 이탤릭 체 등과 같은 문자의 모양을 표현하는 데 사용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4" name="Google Shape;284;p16"/>
          <p:cNvGraphicFramePr/>
          <p:nvPr/>
        </p:nvGraphicFramePr>
        <p:xfrm>
          <a:off x="494350" y="25042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{3F36D01A-FD5D-4C91-BDFE-635EB7AD1CE3}</a:tableStyleId>
              </a:tblPr>
              <a:tblGrid>
                <a:gridCol w="3640150"/>
                <a:gridCol w="4439200"/>
              </a:tblGrid>
              <a:tr h="37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태그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&lt;b&gt; ….. &lt;/b&gt;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볼드체로 만든다.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&lt;i&gt; …… &lt;/i&gt;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이탤릭체로 만든다.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&lt;strong&gt; …..  &lt;/strong&gt;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텍스트를 강하게 표시한다.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&lt;em&gt; …… &lt;/em&gt;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텍스트를 강조한다.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&lt;code&gt; ….  &lt;/code&gt;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텍스트가 코드임을 표시한다.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&lt;sup&gt; …… &lt;/sup&gt;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위첨자(superscript)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&lt;sub&gt; …… &lt;/sub&gt;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아래첨자(subscript)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85" name="Google Shape;285;p16"/>
          <p:cNvSpPr txBox="1"/>
          <p:nvPr/>
        </p:nvSpPr>
        <p:spPr>
          <a:xfrm>
            <a:off x="364801" y="5607661"/>
            <a:ext cx="8208912" cy="1055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HTML5 SPEC 에 따르면 &lt;b&gt;, &lt;i&gt; 태그는 되도록 사용하지 않도록 권고함. 강조해야 하는 텍스트는 &lt;em&gt;을 사용하고, 중요한 텍스트는 &lt;strong&gt; 태그 쓰기</a:t>
            </a:r>
            <a:endParaRPr b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p17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3" name="Google Shape;293;p17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HTML  - 실습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294" name="Google Shape;294;p1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7"/>
          <p:cNvSpPr/>
          <p:nvPr/>
        </p:nvSpPr>
        <p:spPr>
          <a:xfrm>
            <a:off x="364801" y="1370087"/>
            <a:ext cx="840599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아래와 같은 화면 작성하기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509" y="2003071"/>
            <a:ext cx="7015980" cy="1308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3" name="Google Shape;303;p18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4" name="Google Shape;304;p18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HTML  -  텍스트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305" name="Google Shape;305;p1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8"/>
          <p:cNvSpPr/>
          <p:nvPr/>
        </p:nvSpPr>
        <p:spPr>
          <a:xfrm>
            <a:off x="364801" y="1370087"/>
            <a:ext cx="840599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특수문자 태그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7" name="Google Shape;307;p18"/>
          <p:cNvGraphicFramePr/>
          <p:nvPr/>
        </p:nvGraphicFramePr>
        <p:xfrm>
          <a:off x="463232" y="20030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{3F36D01A-FD5D-4C91-BDFE-635EB7AD1CE3}</a:tableStyleId>
              </a:tblPr>
              <a:tblGrid>
                <a:gridCol w="2243250"/>
                <a:gridCol w="5922175"/>
              </a:tblGrid>
              <a:tr h="37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특수문자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&amp;nbsp;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Non-breaking space의 약자로 공백 문자 한 개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&amp;lt;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&amp;gt;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&amp;quot;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“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&amp;amp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&amp;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" name="Google Shape;314;p19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5" name="Google Shape;315;p19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HTML  -  수평선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316" name="Google Shape;316;p19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9"/>
          <p:cNvSpPr/>
          <p:nvPr/>
        </p:nvSpPr>
        <p:spPr>
          <a:xfrm>
            <a:off x="364801" y="1370087"/>
            <a:ext cx="8405999" cy="1546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&lt;hr&gt; : 수평선 태그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문단의 분리(주제에 의한)를 위해 설정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대부분의 경우 수평선으로 표시되나 의미적 관점으로 사용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931546" y="3130116"/>
            <a:ext cx="6781800" cy="59776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&lt;hr /&gt;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1.  WEB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2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2"/>
          <p:cNvSpPr txBox="1"/>
          <p:nvPr>
            <p:ph type="title"/>
          </p:nvPr>
        </p:nvSpPr>
        <p:spPr>
          <a:xfrm>
            <a:off x="256544" y="700126"/>
            <a:ext cx="8470546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WEB</a:t>
            </a:r>
            <a:r>
              <a:rPr lang="en-US" sz="4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4000">
                <a:solidFill>
                  <a:srgbClr val="1C314E"/>
                </a:solidFill>
              </a:rPr>
              <a:t>(World Wide Web)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364803" y="1570503"/>
            <a:ext cx="840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 세계의 컴퓨터들을 연결하여 정보 공유가 가능함</a:t>
            </a:r>
            <a:endParaRPr/>
          </a:p>
        </p:txBody>
      </p:sp>
      <p:pic>
        <p:nvPicPr>
          <p:cNvPr id="80" name="Google Shape;8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2326" y="2303695"/>
            <a:ext cx="43434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5" name="Google Shape;325;p20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6" name="Google Shape;326;p20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HTML  -  리스트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327" name="Google Shape;327;p20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364801" y="1370087"/>
            <a:ext cx="8406000" cy="2885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문서 목록 관련 태그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70008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홈페이지에 정보가 보기 좋게 목록화되어 있거나 나열되어 있으면 가독성이 좋아짐 </a:t>
            </a:r>
            <a:endParaRPr/>
          </a:p>
          <a:p>
            <a:pPr indent="-342900" lvl="1" marL="700087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문서 목록 태그란 특정 단어나 문장을 목록화하여 화면에 뿌려주는 태그. </a:t>
            </a:r>
            <a:endParaRPr/>
          </a:p>
          <a:p>
            <a:pPr indent="-342900" lvl="1" marL="700087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각각의 문장이나 단어를 숫자로 목록화하거나 글머리 기호로 표시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543" y="4229132"/>
            <a:ext cx="6755581" cy="2433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6" name="Google Shape;336;p21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7" name="Google Shape;337;p21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HTML  -  리스트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338" name="Google Shape;338;p2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1"/>
          <p:cNvSpPr txBox="1"/>
          <p:nvPr/>
        </p:nvSpPr>
        <p:spPr>
          <a:xfrm>
            <a:off x="364802" y="1536281"/>
            <a:ext cx="8208912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825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ul 태그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1"/>
          <p:cNvSpPr txBox="1"/>
          <p:nvPr/>
        </p:nvSpPr>
        <p:spPr>
          <a:xfrm>
            <a:off x="767511" y="1963865"/>
            <a:ext cx="4320480" cy="175329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&lt;ul&gt;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&lt;li&gt;첫째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&lt;li&gt;둘째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&lt;li&gt;셋째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&lt;/ul&gt;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1"/>
          <p:cNvSpPr txBox="1"/>
          <p:nvPr/>
        </p:nvSpPr>
        <p:spPr>
          <a:xfrm>
            <a:off x="364802" y="3809551"/>
            <a:ext cx="8208912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ol 태그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1"/>
          <p:cNvSpPr txBox="1"/>
          <p:nvPr/>
        </p:nvSpPr>
        <p:spPr>
          <a:xfrm>
            <a:off x="767511" y="4336949"/>
            <a:ext cx="4320480" cy="197319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&lt;ol&gt;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&lt;li&gt;모닝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&lt;li&gt;런치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&lt;li&gt;이브닝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&lt;/ol&gt;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9" name="Google Shape;349;p22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0" name="Google Shape;350;p22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HTML  -  리스트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351" name="Google Shape;351;p22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2" name="Google Shape;352;p22"/>
          <p:cNvGraphicFramePr/>
          <p:nvPr/>
        </p:nvGraphicFramePr>
        <p:xfrm>
          <a:off x="524541" y="20030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{CC9001A3-CE2A-4C6D-BD0F-21EEC6371ED4}</a:tableStyleId>
              </a:tblPr>
              <a:tblGrid>
                <a:gridCol w="783275"/>
                <a:gridCol w="4253025"/>
                <a:gridCol w="2115875"/>
                <a:gridCol w="1050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속성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의미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특징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start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항목에 매겨지는 번호의 시작 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숫자(Number)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type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항목에 매겨지는 번호의 유형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A, A, i, I, 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53" name="Google Shape;353;p22"/>
          <p:cNvSpPr txBox="1"/>
          <p:nvPr/>
        </p:nvSpPr>
        <p:spPr>
          <a:xfrm>
            <a:off x="364802" y="1536281"/>
            <a:ext cx="8362286" cy="466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825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ol 태그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2"/>
          <p:cNvSpPr txBox="1"/>
          <p:nvPr/>
        </p:nvSpPr>
        <p:spPr>
          <a:xfrm>
            <a:off x="364802" y="3704399"/>
            <a:ext cx="8362286" cy="466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825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 태그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5" name="Google Shape;355;p22"/>
          <p:cNvGraphicFramePr/>
          <p:nvPr/>
        </p:nvGraphicFramePr>
        <p:xfrm>
          <a:off x="524541" y="4171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{CC9001A3-CE2A-4C6D-BD0F-21EEC6371ED4}</a:tableStyleId>
              </a:tblPr>
              <a:tblGrid>
                <a:gridCol w="783275"/>
                <a:gridCol w="2402950"/>
                <a:gridCol w="1733100"/>
                <a:gridCol w="32832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속성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의미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특징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value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항목의 순서를 설정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숫자(Number)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이하 항목들의 순서가 다시 지정됨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2" name="Google Shape;362;p23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3" name="Google Shape;363;p23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HTML  - 리스트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364" name="Google Shape;364;p23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3"/>
          <p:cNvSpPr txBox="1"/>
          <p:nvPr/>
        </p:nvSpPr>
        <p:spPr>
          <a:xfrm>
            <a:off x="364802" y="1392033"/>
            <a:ext cx="8208912" cy="3821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&lt;dl&gt;, &lt;dt&gt;, &lt;dd&gt; 태그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871537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&lt;dl&gt; : 용어(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Description List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514350" lvl="1" marL="871537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&lt;dt&gt; : 정의(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Definition Details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514350" lvl="1" marL="871537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&lt;dd&gt; : 쌍들의 영역(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Definition Term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87350" lvl="1" marL="871537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&lt;dl&gt;은  &lt;dt&gt;, &lt;dd&gt; 만을 포함해야 함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437" lvl="0" marL="414337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4252" y="1079920"/>
            <a:ext cx="2861175" cy="3821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94253" y="5139670"/>
            <a:ext cx="2876550" cy="14001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4" name="Google Shape;374;p2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5" name="Google Shape;375;p24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HTML  -  실습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376" name="Google Shape;376;p24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4"/>
          <p:cNvSpPr txBox="1"/>
          <p:nvPr/>
        </p:nvSpPr>
        <p:spPr>
          <a:xfrm>
            <a:off x="386658" y="4630980"/>
            <a:ext cx="8318573" cy="2031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[조건]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브라우저의 제목 표시줄에 ‘수습 기자를 모집합니다.’ 라고 표시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제목은 가장 큰 제목부터 단계별로 작아지는 태그 사용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순서 목록의 숫자는 알파벳 소문자로 지정</a:t>
            </a:r>
            <a:endParaRPr/>
          </a:p>
        </p:txBody>
      </p:sp>
      <p:pic>
        <p:nvPicPr>
          <p:cNvPr id="378" name="Google Shape;37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658" y="1456344"/>
            <a:ext cx="8362287" cy="3005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5" name="Google Shape;385;p25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6" name="Google Shape;386;p25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HTML  -  a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387" name="Google Shape;387;p25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5"/>
          <p:cNvSpPr txBox="1"/>
          <p:nvPr/>
        </p:nvSpPr>
        <p:spPr>
          <a:xfrm>
            <a:off x="364802" y="1337487"/>
            <a:ext cx="8208912" cy="1728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태그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700087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하이퍼텍스트는 사용자의 선택에 따라 관련된 특정 정보로 이동할 수 있도록 조직된 문서를 의미하는 것으로, 브라우저에서 특정 링크를 클릭하면 해당 사이트로 이동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700087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속성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5"/>
          <p:cNvSpPr txBox="1"/>
          <p:nvPr/>
        </p:nvSpPr>
        <p:spPr>
          <a:xfrm>
            <a:off x="1323980" y="5519418"/>
            <a:ext cx="151365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&lt;a&gt; 링크는 다른 페이지로 링크를 생성할 때 사용</a:t>
            </a:r>
            <a:endParaRPr/>
          </a:p>
        </p:txBody>
      </p:sp>
      <p:sp>
        <p:nvSpPr>
          <p:cNvPr id="390" name="Google Shape;390;p25"/>
          <p:cNvSpPr txBox="1"/>
          <p:nvPr/>
        </p:nvSpPr>
        <p:spPr>
          <a:xfrm>
            <a:off x="3457580" y="5598684"/>
            <a:ext cx="161054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href 속성은 링크의 목적지를 나타냄</a:t>
            </a:r>
            <a:endParaRPr/>
          </a:p>
        </p:txBody>
      </p:sp>
      <p:sp>
        <p:nvSpPr>
          <p:cNvPr id="391" name="Google Shape;391;p25"/>
          <p:cNvSpPr txBox="1"/>
          <p:nvPr/>
        </p:nvSpPr>
        <p:spPr>
          <a:xfrm>
            <a:off x="5511080" y="5490962"/>
            <a:ext cx="21336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링크 텍스트(클릭할 수 있다는 것을 나타내기 위해 화면에서 밑줄이 그려짐)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2" name="Google Shape;392;p25"/>
          <p:cNvCxnSpPr/>
          <p:nvPr/>
        </p:nvCxnSpPr>
        <p:spPr>
          <a:xfrm>
            <a:off x="3067508" y="5281905"/>
            <a:ext cx="299628" cy="418114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3" name="Google Shape;393;p25"/>
          <p:cNvCxnSpPr/>
          <p:nvPr/>
        </p:nvCxnSpPr>
        <p:spPr>
          <a:xfrm>
            <a:off x="5258816" y="5362914"/>
            <a:ext cx="252264" cy="156504"/>
          </a:xfrm>
          <a:prstGeom prst="straightConnector1">
            <a:avLst/>
          </a:prstGeom>
          <a:noFill/>
          <a:ln cap="flat" cmpd="sng" w="9525">
            <a:solidFill>
              <a:srgbClr val="A3171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4" name="Google Shape;394;p25"/>
          <p:cNvSpPr/>
          <p:nvPr/>
        </p:nvSpPr>
        <p:spPr>
          <a:xfrm>
            <a:off x="2158280" y="5058114"/>
            <a:ext cx="4209145" cy="304800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u="sng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=“info.html”&gt;</a:t>
            </a:r>
            <a:r>
              <a:rPr lang="en-US" sz="1800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추가정보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&lt;/a&gt;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5" name="Google Shape;395;p25"/>
          <p:cNvCxnSpPr>
            <a:endCxn id="389" idx="0"/>
          </p:cNvCxnSpPr>
          <p:nvPr/>
        </p:nvCxnSpPr>
        <p:spPr>
          <a:xfrm flipH="1">
            <a:off x="2080808" y="5281818"/>
            <a:ext cx="651000" cy="237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396" name="Google Shape;396;p25"/>
          <p:cNvGraphicFramePr/>
          <p:nvPr/>
        </p:nvGraphicFramePr>
        <p:xfrm>
          <a:off x="1181410" y="30891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{AF02D543-3185-4D4B-81C1-91A49D3688CF}</a:tableStyleId>
              </a:tblPr>
              <a:tblGrid>
                <a:gridCol w="1578850"/>
                <a:gridCol w="6010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속성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기능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name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같은 HTML 문서 내에서 이동할 곳의 이름을 지정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href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이동할 다른 문서의 이름을 지정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target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새롭게 열리는 웹 브라우저의 이름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6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3" name="Google Shape;403;p26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4" name="Google Shape;404;p26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HTML  - a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405" name="Google Shape;405;p2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6"/>
          <p:cNvSpPr txBox="1"/>
          <p:nvPr/>
        </p:nvSpPr>
        <p:spPr>
          <a:xfrm>
            <a:off x="364802" y="1337486"/>
            <a:ext cx="8208912" cy="5163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하이퍼링크 기본 색상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700087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청색 : 방문하지 않은 링크는 밑줄이 그어져 있고 청색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700087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보라색 : 방문한 링크는 밑줄이 그어져 있고 보라색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700087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빨간색 : active link 는 밑줄이 그어져 있고 빨간색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700087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하이퍼링크 경로 지정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3986" lvl="0" marL="242886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3986" lvl="0" marL="242886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3986" lvl="0" marL="242886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7" name="Google Shape;407;p26"/>
          <p:cNvGraphicFramePr/>
          <p:nvPr/>
        </p:nvGraphicFramePr>
        <p:xfrm>
          <a:off x="518177" y="37093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{D2991CB2-7A3F-4E04-878D-5221275DE18F}</a:tableStyleId>
              </a:tblPr>
              <a:tblGrid>
                <a:gridCol w="1248000"/>
                <a:gridCol w="3382025"/>
                <a:gridCol w="3578900"/>
              </a:tblGrid>
              <a:tr h="266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범위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예제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설명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453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절대경로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href=“http://www.google.com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다른 웹 사이트의 페이지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401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상대경로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href=“../doc/info.html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웹 사이트 안에서의 다른 페이지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401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내부 파일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href=“#anchor1”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현재 페이지 안의 다른 위치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7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4" name="Google Shape;414;p27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5" name="Google Shape;415;p27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HTML  - a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416" name="Google Shape;416;p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7"/>
          <p:cNvSpPr txBox="1"/>
          <p:nvPr/>
        </p:nvSpPr>
        <p:spPr>
          <a:xfrm>
            <a:off x="453024" y="1337486"/>
            <a:ext cx="8208912" cy="5163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하이퍼링크 target 속성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주요 예제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8" name="Google Shape;418;p27"/>
          <p:cNvGraphicFramePr/>
          <p:nvPr/>
        </p:nvGraphicFramePr>
        <p:xfrm>
          <a:off x="453024" y="18612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{AF02D543-3185-4D4B-81C1-91A49D3688CF}</a:tableStyleId>
              </a:tblPr>
              <a:tblGrid>
                <a:gridCol w="1663875"/>
                <a:gridCol w="6676375"/>
              </a:tblGrid>
              <a:tr h="290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Target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예제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63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_blank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새로운 윈도우에서 새로운 페이지를 연다.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68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_self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현재 윈도우에 새로운 페이지를 적재한다.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68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_parent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부모 프레임에 새로운 페이지를 적재한다.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68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_top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현재 프레임에 새로운 페이지를 적재하고 모든 프레임을 취소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419" name="Google Shape;41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284" y="4587092"/>
            <a:ext cx="8134097" cy="423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8283" y="5238395"/>
            <a:ext cx="7094609" cy="423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8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7" name="Google Shape;427;p28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8" name="Google Shape;428;p28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HTML  -  이미지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429" name="Google Shape;429;p2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8"/>
          <p:cNvSpPr txBox="1"/>
          <p:nvPr/>
        </p:nvSpPr>
        <p:spPr>
          <a:xfrm>
            <a:off x="453024" y="1337486"/>
            <a:ext cx="8208912" cy="5163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8"/>
          <p:cNvSpPr txBox="1"/>
          <p:nvPr/>
        </p:nvSpPr>
        <p:spPr>
          <a:xfrm>
            <a:off x="453023" y="1500800"/>
            <a:ext cx="8317779" cy="1728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이미지를 HTML 문서에 삽입할 때는 &lt;img&gt; 태그를 사용 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외부파일을 HTML에 불러들이는 것이므로 사이즈가 큰 이미지의 사용이나 과도한 호출은 HTML의 실행 속도를 느리게 함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속성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2" name="Google Shape;432;p28"/>
          <p:cNvGraphicFramePr/>
          <p:nvPr/>
        </p:nvGraphicFramePr>
        <p:xfrm>
          <a:off x="872646" y="30593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{AF02D543-3185-4D4B-81C1-91A49D3688CF}</a:tableStyleId>
              </a:tblPr>
              <a:tblGrid>
                <a:gridCol w="1319400"/>
                <a:gridCol w="4776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속성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기능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src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이미지의 위치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href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이미지 클릭 시 하이퍼링크 주소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alt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이미지 캡션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33" name="Google Shape;433;p28"/>
          <p:cNvSpPr txBox="1"/>
          <p:nvPr/>
        </p:nvSpPr>
        <p:spPr>
          <a:xfrm>
            <a:off x="605424" y="1489887"/>
            <a:ext cx="8208912" cy="1478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0" name="Google Shape;440;p29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1" name="Google Shape;441;p29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HTML  -  테이블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442" name="Google Shape;442;p29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9"/>
          <p:cNvSpPr txBox="1"/>
          <p:nvPr/>
        </p:nvSpPr>
        <p:spPr>
          <a:xfrm>
            <a:off x="453024" y="1337486"/>
            <a:ext cx="8208912" cy="5163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9"/>
          <p:cNvSpPr txBox="1"/>
          <p:nvPr/>
        </p:nvSpPr>
        <p:spPr>
          <a:xfrm>
            <a:off x="364801" y="1500807"/>
            <a:ext cx="8362287" cy="2261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2886" lvl="0" marL="242886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 형태의 데이터를 표시하는 데 사용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행(Row)은 ‘줄’이라고 하며 글이나 그림이 들어갈 수 있는 위에서 아래로 연결된 사각형 공간을 말함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열(Column)은 ‘칸’이라고 하며 왼쪽에서 오른쪽으로 연결되는 공간을 말함 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표를 생성하는 태그는 &lt;table&gt;을 비롯하여 &lt;tr&gt;, &lt;td&gt;, &lt;th&gt;가 있음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5" name="Google Shape;44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5821" y="3919246"/>
            <a:ext cx="7516689" cy="1532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1.  WEB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3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3"/>
          <p:cNvSpPr txBox="1"/>
          <p:nvPr>
            <p:ph type="title"/>
          </p:nvPr>
        </p:nvSpPr>
        <p:spPr>
          <a:xfrm>
            <a:off x="364802" y="700126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URL(Uniform Resource Locator)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364803" y="1570503"/>
            <a:ext cx="8406000" cy="3270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인터넷 상의 자원의 위치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특정 웹 서버의 특정 파일에 접근하기 위한 경로 혹은 주소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프로토콜(Protocol) : 네트워크 상에서 약속한 통신규약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96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ex) https, http, FTP, SMTP, POP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 : 네트워크 상에서 컴퓨터를 식별할 수 있는 주소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 : IP 주소를 인간이 쉽게 외우도록 맵핑한 문자열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 : 해당 컴퓨터의 구동되고 있는 프로그램을 구분할 수 있는 번호</a:t>
            </a:r>
            <a:endParaRPr/>
          </a:p>
        </p:txBody>
      </p:sp>
      <p:grpSp>
        <p:nvGrpSpPr>
          <p:cNvPr id="91" name="Google Shape;91;p3"/>
          <p:cNvGrpSpPr/>
          <p:nvPr/>
        </p:nvGrpSpPr>
        <p:grpSpPr>
          <a:xfrm>
            <a:off x="1215024" y="4840629"/>
            <a:ext cx="7162800" cy="1763112"/>
            <a:chOff x="990600" y="3266088"/>
            <a:chExt cx="7162800" cy="1763112"/>
          </a:xfrm>
        </p:grpSpPr>
        <p:sp>
          <p:nvSpPr>
            <p:cNvPr id="92" name="Google Shape;92;p3"/>
            <p:cNvSpPr/>
            <p:nvPr/>
          </p:nvSpPr>
          <p:spPr>
            <a:xfrm>
              <a:off x="990600" y="3810000"/>
              <a:ext cx="7162800" cy="12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http</a:t>
              </a:r>
              <a:r>
                <a:rPr lang="en-US" sz="3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://</a:t>
              </a:r>
              <a:r>
                <a:rPr lang="en-US" sz="30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www.naver.com</a:t>
              </a:r>
              <a:r>
                <a:rPr lang="en-US" sz="3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lang="en-US" sz="30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80</a:t>
              </a:r>
              <a:r>
                <a:rPr lang="en-US" sz="3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en-US" sz="30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kr/index</a:t>
              </a:r>
              <a:endParaRPr sz="3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"/>
            <p:cNvSpPr txBox="1"/>
            <p:nvPr/>
          </p:nvSpPr>
          <p:spPr>
            <a:xfrm>
              <a:off x="1219200" y="4438590"/>
              <a:ext cx="9906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프로토콜</a:t>
              </a:r>
              <a:endParaRPr/>
            </a:p>
          </p:txBody>
        </p:sp>
        <p:sp>
          <p:nvSpPr>
            <p:cNvPr id="94" name="Google Shape;94;p3"/>
            <p:cNvSpPr txBox="1"/>
            <p:nvPr/>
          </p:nvSpPr>
          <p:spPr>
            <a:xfrm>
              <a:off x="2438400" y="4439950"/>
              <a:ext cx="3505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컴퓨터 주소(DNS를 통한 IP주소로 변경)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"/>
            <p:cNvSpPr txBox="1"/>
            <p:nvPr/>
          </p:nvSpPr>
          <p:spPr>
            <a:xfrm>
              <a:off x="5523230" y="3266088"/>
              <a:ext cx="749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Port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" name="Google Shape;96;p3"/>
            <p:cNvCxnSpPr/>
            <p:nvPr/>
          </p:nvCxnSpPr>
          <p:spPr>
            <a:xfrm>
              <a:off x="1752600" y="4267200"/>
              <a:ext cx="0" cy="1015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3886200" y="4267200"/>
              <a:ext cx="0" cy="1015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8" name="Google Shape;98;p3"/>
            <p:cNvSpPr txBox="1"/>
            <p:nvPr/>
          </p:nvSpPr>
          <p:spPr>
            <a:xfrm>
              <a:off x="6172201" y="4377034"/>
              <a:ext cx="18288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Information path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" name="Google Shape;99;p3"/>
            <p:cNvCxnSpPr>
              <a:endCxn id="95" idx="2"/>
            </p:cNvCxnSpPr>
            <p:nvPr/>
          </p:nvCxnSpPr>
          <p:spPr>
            <a:xfrm rot="10800000">
              <a:off x="5897880" y="3666198"/>
              <a:ext cx="0" cy="180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7086601" y="4267200"/>
              <a:ext cx="0" cy="1015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2" name="Google Shape;452;p30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3" name="Google Shape;453;p30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HTML  -  테이블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454" name="Google Shape;454;p30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30"/>
          <p:cNvSpPr txBox="1"/>
          <p:nvPr/>
        </p:nvSpPr>
        <p:spPr>
          <a:xfrm>
            <a:off x="453024" y="1337486"/>
            <a:ext cx="8208912" cy="5163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30"/>
          <p:cNvSpPr txBox="1"/>
          <p:nvPr/>
        </p:nvSpPr>
        <p:spPr>
          <a:xfrm>
            <a:off x="453023" y="1500799"/>
            <a:ext cx="8362287" cy="5156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2886" lvl="0" marL="242886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병합(Span)</a:t>
            </a:r>
            <a:endParaRPr/>
          </a:p>
          <a:p>
            <a:pPr indent="-457200" lvl="1" marL="814387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rowspan : 행 병합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814387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colspan : 열 병합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814387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814387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814387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814387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814387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814387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814387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814387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814387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 제목(Caption)</a:t>
            </a:r>
            <a:endParaRPr/>
          </a:p>
          <a:p>
            <a:pPr indent="-330200" lvl="1" marL="814387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6" lvl="0" marL="242886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6" lvl="0" marL="242886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7" name="Google Shape;45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7011" y="3257110"/>
            <a:ext cx="20604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6011" y="3081348"/>
            <a:ext cx="2962275" cy="252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9" name="Google Shape;459;p30"/>
          <p:cNvCxnSpPr/>
          <p:nvPr/>
        </p:nvCxnSpPr>
        <p:spPr>
          <a:xfrm>
            <a:off x="3693011" y="3409510"/>
            <a:ext cx="1524000" cy="381000"/>
          </a:xfrm>
          <a:prstGeom prst="straightConnector1">
            <a:avLst/>
          </a:prstGeom>
          <a:noFill/>
          <a:ln cap="flat" cmpd="sng" w="9525">
            <a:solidFill>
              <a:srgbClr val="27A0B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0" name="Google Shape;460;p30"/>
          <p:cNvCxnSpPr/>
          <p:nvPr/>
        </p:nvCxnSpPr>
        <p:spPr>
          <a:xfrm flipH="1" rot="10800000">
            <a:off x="3693011" y="4343410"/>
            <a:ext cx="1524000" cy="971100"/>
          </a:xfrm>
          <a:prstGeom prst="straightConnector1">
            <a:avLst/>
          </a:prstGeom>
          <a:noFill/>
          <a:ln cap="flat" cmpd="sng" w="9525">
            <a:solidFill>
              <a:srgbClr val="27A0BD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7" name="Google Shape;467;p31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8" name="Google Shape;468;p31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실습  -  테이블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469" name="Google Shape;469;p3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0" name="Google Shape;47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471" y="1621077"/>
            <a:ext cx="3657600" cy="1333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471" y="3395066"/>
            <a:ext cx="492442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8" name="Google Shape;478;p32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9" name="Google Shape;479;p32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HTML  -  FORM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480" name="Google Shape;480;p32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2"/>
          <p:cNvSpPr/>
          <p:nvPr/>
        </p:nvSpPr>
        <p:spPr>
          <a:xfrm>
            <a:off x="364802" y="1499100"/>
            <a:ext cx="836228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 양식(Form)</a:t>
            </a:r>
            <a:endParaRPr/>
          </a:p>
          <a:p>
            <a:pPr indent="-342900" lvl="1" marL="8001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아이디와 패스워드를 입력하는 화면처럼, 사용자에게 무엇인가를 입력하게 하는 것을 입력 양식, 혹은 폼(Form)이라고 부름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폼 태그는 &lt;input&gt; 태그를 기본으로 일반 텍스트, 비밀번호, 체크박스, 라디오 버튼 등의 입력 방법을 속성으로 지정 가능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32"/>
          <p:cNvSpPr/>
          <p:nvPr/>
        </p:nvSpPr>
        <p:spPr>
          <a:xfrm>
            <a:off x="492689" y="3571682"/>
            <a:ext cx="8234399" cy="13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&lt;form   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=“input.jsp”  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=“post”&gt;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=“text”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=“input”&gt;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=“submit”&gt;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32"/>
          <p:cNvSpPr/>
          <p:nvPr/>
        </p:nvSpPr>
        <p:spPr>
          <a:xfrm>
            <a:off x="492689" y="5031069"/>
            <a:ext cx="8234399" cy="1509537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: URL 주소 뒤에 파라미터를 붙여서 데이터 전달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: 사용자가 입력한 데이터를  HTTP Request 헤더에 포함시켜서 전송하는 방식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3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0" name="Google Shape;490;p33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1" name="Google Shape;491;p33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HTML  -  FORM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492" name="Google Shape;492;p33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3"/>
          <p:cNvSpPr/>
          <p:nvPr/>
        </p:nvSpPr>
        <p:spPr>
          <a:xfrm>
            <a:off x="364802" y="1499100"/>
            <a:ext cx="836228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 양식(Form) – input 태그 속성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4" name="Google Shape;49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063" y="2001955"/>
            <a:ext cx="7472358" cy="2854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1" name="Google Shape;501;p3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2" name="Google Shape;502;p34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HTML  -  FORM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503" name="Google Shape;503;p34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34"/>
          <p:cNvSpPr/>
          <p:nvPr/>
        </p:nvSpPr>
        <p:spPr>
          <a:xfrm>
            <a:off x="364802" y="1499100"/>
            <a:ext cx="836228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 양식(Form) – input 태그 속성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5" name="Google Shape;505;p34"/>
          <p:cNvGraphicFramePr/>
          <p:nvPr/>
        </p:nvGraphicFramePr>
        <p:xfrm>
          <a:off x="498954" y="21001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{AF02D543-3185-4D4B-81C1-91A49D3688CF}</a:tableStyleId>
              </a:tblPr>
              <a:tblGrid>
                <a:gridCol w="1956150"/>
                <a:gridCol w="6271975"/>
              </a:tblGrid>
              <a:tr h="333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속성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autocomplete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자동으로 입력을 완성한다.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autofocus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페이지가 로드되면 자동으로 입력 포커스를 갖는다.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placeholder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입력 값에 대한 힌트를 희미하게 보여준다.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readonly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읽기 전용 필드임을 나타낼 때 사용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required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입력 양식을 제출하기 위해 반드시 채워져 있어야 함을 나타낸다.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pattern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허용하는 입력의 형태를 정규식으로 지정한다.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5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2" name="Google Shape;512;p35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3" name="Google Shape;513;p35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HTML  -  FORM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514" name="Google Shape;514;p35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5"/>
          <p:cNvSpPr/>
          <p:nvPr/>
        </p:nvSpPr>
        <p:spPr>
          <a:xfrm>
            <a:off x="364802" y="1499100"/>
            <a:ext cx="836228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에 올 수 있는 속성 값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16" name="Google Shape;516;p35"/>
          <p:cNvGraphicFramePr/>
          <p:nvPr/>
        </p:nvGraphicFramePr>
        <p:xfrm>
          <a:off x="487472" y="22174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{AF02D543-3185-4D4B-81C1-91A49D3688CF}</a:tableStyleId>
              </a:tblPr>
              <a:tblGrid>
                <a:gridCol w="1508225"/>
                <a:gridCol w="6775125"/>
              </a:tblGrid>
              <a:tr h="333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type 속성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3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텍스트를 입력할 수 있는 한 줄 짜리 필드 생성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3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password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비밀번호를 입력할 수 있는 한 줄 짜리 필드 생성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3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radio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라디오 버튼 생성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3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checkbox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체크 박스 생성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3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file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파일 이름을 입력하는 필드 생성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3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reset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초기화 버튼 생성, 버튼을 누르면 모든 입력 필드가 초기화 됨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3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image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이미지를 전송 버튼으로 만든다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3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hidden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사용자에게는 보이지 않지만 서버로 전송된다.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33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submit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제출 버튼 생성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6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3" name="Google Shape;523;p36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4" name="Google Shape;524;p36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HTML  -  FORM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525" name="Google Shape;525;p3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6"/>
          <p:cNvSpPr/>
          <p:nvPr/>
        </p:nvSpPr>
        <p:spPr>
          <a:xfrm>
            <a:off x="364802" y="1499100"/>
            <a:ext cx="8362286" cy="400110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type=“text”&gt;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6"/>
          <p:cNvSpPr/>
          <p:nvPr/>
        </p:nvSpPr>
        <p:spPr>
          <a:xfrm>
            <a:off x="364800" y="2027883"/>
            <a:ext cx="836228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사용자가 입력할 수 있는 한 줄 짜리 입력 필드를 정의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텍스트의 기본 크기는 20글자</a:t>
            </a:r>
            <a:endParaRPr/>
          </a:p>
        </p:txBody>
      </p:sp>
      <p:sp>
        <p:nvSpPr>
          <p:cNvPr id="528" name="Google Shape;528;p36"/>
          <p:cNvSpPr/>
          <p:nvPr/>
        </p:nvSpPr>
        <p:spPr>
          <a:xfrm>
            <a:off x="364802" y="3228945"/>
            <a:ext cx="8362286" cy="400110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type=“password”&gt;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9" name="Google Shape;52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3513" y="5047727"/>
            <a:ext cx="4121859" cy="1262414"/>
          </a:xfrm>
          <a:prstGeom prst="rect">
            <a:avLst/>
          </a:prstGeom>
          <a:noFill/>
          <a:ln cap="sq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530" name="Google Shape;530;p36"/>
          <p:cNvSpPr/>
          <p:nvPr/>
        </p:nvSpPr>
        <p:spPr>
          <a:xfrm>
            <a:off x="475989" y="3808752"/>
            <a:ext cx="814975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1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패스워드 필드를 정의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사용자가 입력한 글자는 보이지 않는다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7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7" name="Google Shape;537;p37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8" name="Google Shape;538;p37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HTML  -  FORM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539" name="Google Shape;539;p3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37"/>
          <p:cNvSpPr/>
          <p:nvPr/>
        </p:nvSpPr>
        <p:spPr>
          <a:xfrm>
            <a:off x="364802" y="1499100"/>
            <a:ext cx="8362286" cy="400110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type=“checkbox”&gt;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37"/>
          <p:cNvSpPr/>
          <p:nvPr/>
        </p:nvSpPr>
        <p:spPr>
          <a:xfrm>
            <a:off x="364801" y="2027883"/>
            <a:ext cx="609030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checkbox는 사용자에게 여러 개의 체크를 입력하는 화면을 제공하는 속성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속성에 checkbox가 설정되면 사용자가 체크한 결과가 value로 지정된 변수에 저장되고, 이 변수 값은 프로그램에서 사용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37"/>
          <p:cNvSpPr/>
          <p:nvPr/>
        </p:nvSpPr>
        <p:spPr>
          <a:xfrm>
            <a:off x="364801" y="4287827"/>
            <a:ext cx="8362286" cy="400110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type=“radio”&gt;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37"/>
          <p:cNvSpPr/>
          <p:nvPr/>
        </p:nvSpPr>
        <p:spPr>
          <a:xfrm>
            <a:off x="364801" y="4687937"/>
            <a:ext cx="814975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radio는 제공되는 여러 개의 선택 사항 중 오직 1개의 체크만을 받아들일 때 사용되는 속성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44" name="Google Shape;5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227" y="5471989"/>
            <a:ext cx="3056698" cy="647887"/>
          </a:xfrm>
          <a:prstGeom prst="rect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545" name="Google Shape;54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5100" y="2053313"/>
            <a:ext cx="2324100" cy="1562100"/>
          </a:xfrm>
          <a:prstGeom prst="rect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8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2" name="Google Shape;552;p38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3" name="Google Shape;553;p38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HTML  -  FORM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554" name="Google Shape;554;p3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38"/>
          <p:cNvSpPr/>
          <p:nvPr/>
        </p:nvSpPr>
        <p:spPr>
          <a:xfrm>
            <a:off x="364802" y="1499100"/>
            <a:ext cx="8362286" cy="400110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type=“textarea”&gt;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38"/>
          <p:cNvSpPr/>
          <p:nvPr/>
        </p:nvSpPr>
        <p:spPr>
          <a:xfrm>
            <a:off x="364800" y="2027883"/>
            <a:ext cx="836228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여러 줄의 텍스트를 입력 받을 때 사용하는 태그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사용자가 초기 공간보다 더 많은 텍스트를 입력하면 자동으로 스크롤바가 생성됨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7" name="Google Shape;55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7631" y="3458113"/>
            <a:ext cx="3705225" cy="1104900"/>
          </a:xfrm>
          <a:prstGeom prst="rect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4" name="Google Shape;564;p39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5" name="Google Shape;565;p39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HTML  -  FORM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566" name="Google Shape;566;p39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39"/>
          <p:cNvSpPr/>
          <p:nvPr/>
        </p:nvSpPr>
        <p:spPr>
          <a:xfrm>
            <a:off x="408517" y="1664446"/>
            <a:ext cx="8362286" cy="1508105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&lt;select&gt;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&lt;option  value=“BMW”&gt;BMW&lt;/option&gt;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&lt;option  value=“자동차”&gt;자동차&lt;/option&gt;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&lt;/select&gt;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39"/>
          <p:cNvSpPr/>
          <p:nvPr/>
        </p:nvSpPr>
        <p:spPr>
          <a:xfrm>
            <a:off x="408517" y="3429000"/>
            <a:ext cx="831857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메뉴를 표시하고 사용자로 하여금 선택하게 한다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&lt;option&gt; 요소와 함께 사용되며, &lt;option&gt;요소는 value 속성을 가지고 있다.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selected 속성을 사용해 특정 항목을 초기에 선택할 수 있다.</a:t>
            </a:r>
            <a:endParaRPr/>
          </a:p>
        </p:txBody>
      </p:sp>
      <p:pic>
        <p:nvPicPr>
          <p:cNvPr id="569" name="Google Shape;569;p39"/>
          <p:cNvPicPr preferRelativeResize="0"/>
          <p:nvPr/>
        </p:nvPicPr>
        <p:blipFill rotWithShape="1">
          <a:blip r:embed="rId3">
            <a:alphaModFix/>
          </a:blip>
          <a:srcRect b="12852" l="3359" r="10154" t="1"/>
          <a:stretch/>
        </p:blipFill>
        <p:spPr>
          <a:xfrm>
            <a:off x="2516686" y="4770399"/>
            <a:ext cx="1792267" cy="1822246"/>
          </a:xfrm>
          <a:prstGeom prst="rect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1.  WEB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4"/>
          <p:cNvSpPr txBox="1"/>
          <p:nvPr>
            <p:ph type="title"/>
          </p:nvPr>
        </p:nvSpPr>
        <p:spPr>
          <a:xfrm>
            <a:off x="364803" y="579671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HTTP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4"/>
          <p:cNvGrpSpPr/>
          <p:nvPr/>
        </p:nvGrpSpPr>
        <p:grpSpPr>
          <a:xfrm>
            <a:off x="417848" y="1192408"/>
            <a:ext cx="8256196" cy="5571698"/>
            <a:chOff x="371962" y="890331"/>
            <a:chExt cx="8256196" cy="5571698"/>
          </a:xfrm>
        </p:grpSpPr>
        <p:pic>
          <p:nvPicPr>
            <p:cNvPr id="111" name="Google Shape;111;p4"/>
            <p:cNvPicPr preferRelativeResize="0"/>
            <p:nvPr/>
          </p:nvPicPr>
          <p:blipFill rotWithShape="1">
            <a:blip r:embed="rId3">
              <a:alphaModFix/>
            </a:blip>
            <a:srcRect b="26315" l="2830" r="77359" t="23684"/>
            <a:stretch/>
          </p:blipFill>
          <p:spPr>
            <a:xfrm>
              <a:off x="806633" y="890331"/>
              <a:ext cx="1295400" cy="11720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4"/>
            <p:cNvPicPr preferRelativeResize="0"/>
            <p:nvPr/>
          </p:nvPicPr>
          <p:blipFill rotWithShape="1">
            <a:blip r:embed="rId3">
              <a:alphaModFix/>
            </a:blip>
            <a:srcRect b="19367" l="59747" r="25977" t="22428"/>
            <a:stretch/>
          </p:blipFill>
          <p:spPr>
            <a:xfrm>
              <a:off x="7968872" y="969765"/>
              <a:ext cx="659286" cy="96357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3" name="Google Shape;113;p4"/>
            <p:cNvCxnSpPr/>
            <p:nvPr/>
          </p:nvCxnSpPr>
          <p:spPr>
            <a:xfrm>
              <a:off x="2100616" y="1524000"/>
              <a:ext cx="5519384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4" name="Google Shape;114;p4"/>
            <p:cNvSpPr txBox="1"/>
            <p:nvPr/>
          </p:nvSpPr>
          <p:spPr>
            <a:xfrm>
              <a:off x="2100616" y="1091522"/>
              <a:ext cx="2133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① connect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"/>
            <p:cNvSpPr txBox="1"/>
            <p:nvPr/>
          </p:nvSpPr>
          <p:spPr>
            <a:xfrm>
              <a:off x="6039896" y="3933257"/>
              <a:ext cx="1600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③ response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6" name="Google Shape;116;p4"/>
            <p:cNvCxnSpPr/>
            <p:nvPr/>
          </p:nvCxnSpPr>
          <p:spPr>
            <a:xfrm>
              <a:off x="2100616" y="2091673"/>
              <a:ext cx="5519384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7" name="Google Shape;117;p4"/>
            <p:cNvSpPr txBox="1"/>
            <p:nvPr/>
          </p:nvSpPr>
          <p:spPr>
            <a:xfrm>
              <a:off x="2100616" y="1676400"/>
              <a:ext cx="2133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② request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8" name="Google Shape;118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67106" y="2483649"/>
              <a:ext cx="6029325" cy="1476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4"/>
            <p:cNvSpPr txBox="1"/>
            <p:nvPr/>
          </p:nvSpPr>
          <p:spPr>
            <a:xfrm>
              <a:off x="1833916" y="2109431"/>
              <a:ext cx="2133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HTTP 요청 메세지</a:t>
              </a:r>
              <a:endParaRPr/>
            </a:p>
          </p:txBody>
        </p:sp>
        <p:pic>
          <p:nvPicPr>
            <p:cNvPr id="120" name="Google Shape;120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67106" y="4346303"/>
              <a:ext cx="3307917" cy="10540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4"/>
            <p:cNvSpPr/>
            <p:nvPr/>
          </p:nvSpPr>
          <p:spPr>
            <a:xfrm>
              <a:off x="1471500" y="2631948"/>
              <a:ext cx="195615" cy="1246228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122;p4"/>
            <p:cNvSpPr txBox="1"/>
            <p:nvPr/>
          </p:nvSpPr>
          <p:spPr>
            <a:xfrm>
              <a:off x="371962" y="2981277"/>
              <a:ext cx="10410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요청헤더</a:t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1471499" y="3920629"/>
              <a:ext cx="190707" cy="374946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124;p4"/>
            <p:cNvSpPr txBox="1"/>
            <p:nvPr/>
          </p:nvSpPr>
          <p:spPr>
            <a:xfrm>
              <a:off x="408056" y="3828518"/>
              <a:ext cx="10410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요청바디</a:t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1471499" y="4619200"/>
              <a:ext cx="190707" cy="776677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" name="Google Shape;126;p4"/>
            <p:cNvSpPr txBox="1"/>
            <p:nvPr/>
          </p:nvSpPr>
          <p:spPr>
            <a:xfrm>
              <a:off x="422442" y="4739039"/>
              <a:ext cx="10410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응답헤더</a:t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1521980" y="5470997"/>
              <a:ext cx="140226" cy="61698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" name="Google Shape;128;p4"/>
            <p:cNvSpPr txBox="1"/>
            <p:nvPr/>
          </p:nvSpPr>
          <p:spPr>
            <a:xfrm>
              <a:off x="422442" y="5526505"/>
              <a:ext cx="10410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응답바디</a:t>
              </a:r>
              <a:endParaRPr/>
            </a:p>
          </p:txBody>
        </p:sp>
        <p:sp>
          <p:nvSpPr>
            <p:cNvPr id="129" name="Google Shape;129;p4"/>
            <p:cNvSpPr txBox="1"/>
            <p:nvPr/>
          </p:nvSpPr>
          <p:spPr>
            <a:xfrm>
              <a:off x="2029672" y="5460658"/>
              <a:ext cx="2781152" cy="600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&lt;html&gt;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………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&lt;/html&gt;</a:t>
              </a:r>
              <a:endParaRPr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30" name="Google Shape;130;p4"/>
            <p:cNvCxnSpPr/>
            <p:nvPr/>
          </p:nvCxnSpPr>
          <p:spPr>
            <a:xfrm>
              <a:off x="1988726" y="6141199"/>
              <a:ext cx="5786084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1" name="Google Shape;131;p4"/>
            <p:cNvSpPr txBox="1"/>
            <p:nvPr/>
          </p:nvSpPr>
          <p:spPr>
            <a:xfrm>
              <a:off x="4320722" y="5746075"/>
              <a:ext cx="2133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④ close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1663512" y="1947242"/>
              <a:ext cx="76200" cy="451478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8267700" y="1947242"/>
              <a:ext cx="76200" cy="451478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34" name="Google Shape;134;p4"/>
            <p:cNvCxnSpPr/>
            <p:nvPr/>
          </p:nvCxnSpPr>
          <p:spPr>
            <a:xfrm rot="10800000">
              <a:off x="2013032" y="4322189"/>
              <a:ext cx="5595584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0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6" name="Google Shape;576;p40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7" name="Google Shape;577;p40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HTML  -  FORM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578" name="Google Shape;578;p40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40"/>
          <p:cNvSpPr/>
          <p:nvPr/>
        </p:nvSpPr>
        <p:spPr>
          <a:xfrm>
            <a:off x="386659" y="1599065"/>
            <a:ext cx="8318571" cy="1015663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&lt;form 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enctype="multipart/form-data"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&lt;input type="file" accept="image/jpg,image/gif"&gt;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/>
          </a:p>
        </p:txBody>
      </p:sp>
      <p:sp>
        <p:nvSpPr>
          <p:cNvPr id="580" name="Google Shape;580;p40"/>
          <p:cNvSpPr/>
          <p:nvPr/>
        </p:nvSpPr>
        <p:spPr>
          <a:xfrm>
            <a:off x="364802" y="2743833"/>
            <a:ext cx="83185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사용자가 파일을 선택해서 서버로 업로드 하는 경우에 사용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1" name="Google Shape;58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5562" y="3611603"/>
            <a:ext cx="2912253" cy="57103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582" name="Google Shape;582;p40"/>
          <p:cNvSpPr/>
          <p:nvPr/>
        </p:nvSpPr>
        <p:spPr>
          <a:xfrm>
            <a:off x="386659" y="4503082"/>
            <a:ext cx="8318571" cy="400110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 type=“hidden"  name=“email”  value=</a:t>
            </a: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“funcom@gmail.com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”&gt;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40"/>
          <p:cNvSpPr/>
          <p:nvPr/>
        </p:nvSpPr>
        <p:spPr>
          <a:xfrm>
            <a:off x="386659" y="5069985"/>
            <a:ext cx="831857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브라우저 창에는 표시되지 않지만 폼 안에는 포함되어 있는 필드를 말함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사용자가 입력하는 데이터가 아님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클라이언트 컴퓨터가 서버로 특정한 데이터를 전송하고 싶을 때 사용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0" name="Google Shape;590;p41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1" name="Google Shape;591;p41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HTML  -  FORM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592" name="Google Shape;592;p4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41"/>
          <p:cNvSpPr/>
          <p:nvPr/>
        </p:nvSpPr>
        <p:spPr>
          <a:xfrm>
            <a:off x="364800" y="2236020"/>
            <a:ext cx="83185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텍스트 설명글과 직접 내용을 연결해야 할 텍스트 필드가 서로 연관되어 있음을 알려줌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41"/>
          <p:cNvSpPr/>
          <p:nvPr/>
        </p:nvSpPr>
        <p:spPr>
          <a:xfrm>
            <a:off x="321677" y="4894690"/>
            <a:ext cx="831857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66700" lvl="0" marL="266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&lt;fieldset&gt; : 여러 태그들을 하나의 그룹으로 묶어주는 태그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&lt;legend&gt; : 그룹에 제목을 붙일 때 사용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41"/>
          <p:cNvSpPr/>
          <p:nvPr/>
        </p:nvSpPr>
        <p:spPr>
          <a:xfrm>
            <a:off x="364800" y="1439747"/>
            <a:ext cx="8318571" cy="707886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label for=“username”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&gt;이름&lt;/label&gt;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type=“text”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id=“username”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sp>
        <p:nvSpPr>
          <p:cNvPr id="596" name="Google Shape;596;p41"/>
          <p:cNvSpPr/>
          <p:nvPr/>
        </p:nvSpPr>
        <p:spPr>
          <a:xfrm>
            <a:off x="386659" y="3157732"/>
            <a:ext cx="8318571" cy="1631216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&lt;fieldset&gt;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&lt;lengend&gt;입력양식&lt;/lengend&gt;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&lt;label for=“username”&gt;이름&lt;/label&gt;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&lt;input type=“text” id=“username”&gt;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&lt;/fieldset&gt;</a:t>
            </a:r>
            <a:endParaRPr/>
          </a:p>
        </p:txBody>
      </p:sp>
      <p:pic>
        <p:nvPicPr>
          <p:cNvPr id="597" name="Google Shape;59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9883" y="5313159"/>
            <a:ext cx="3711704" cy="1096640"/>
          </a:xfrm>
          <a:prstGeom prst="rect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4" name="Google Shape;604;p42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5" name="Google Shape;605;p42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HTML  -  FORM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606" name="Google Shape;606;p42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42"/>
          <p:cNvSpPr/>
          <p:nvPr/>
        </p:nvSpPr>
        <p:spPr>
          <a:xfrm>
            <a:off x="364801" y="1499100"/>
            <a:ext cx="8403417" cy="1138773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type=“submit”&gt;  : 버튼 + 전송 기능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type=“reset”&gt;  : 현재 작성된 폼 초기화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type=“button”&gt; : 버튼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8" name="Google Shape;60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904" y="3110030"/>
            <a:ext cx="2171700" cy="1838325"/>
          </a:xfrm>
          <a:prstGeom prst="rect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609" name="Google Shape;60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2335" y="3140510"/>
            <a:ext cx="2819400" cy="1171575"/>
          </a:xfrm>
          <a:prstGeom prst="rect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3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6" name="Google Shape;616;p43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7" name="Google Shape;617;p43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HTML  -  추가된 FORM 양식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618" name="Google Shape;618;p43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9" name="Google Shape;619;p43"/>
          <p:cNvGraphicFramePr/>
          <p:nvPr/>
        </p:nvGraphicFramePr>
        <p:xfrm>
          <a:off x="364801" y="13700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{AF02D543-3185-4D4B-81C1-91A49D3688CF}</a:tableStyleId>
              </a:tblPr>
              <a:tblGrid>
                <a:gridCol w="1940000"/>
                <a:gridCol w="6556800"/>
              </a:tblGrid>
              <a:tr h="352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type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설명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5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date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날짜를 입력할 수 있는 컨트롤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5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datetime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UTC 날짜/시간 형식을 이용한 날짜와 시간 표시 컨트롤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5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datetime-local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현지 날짜/시간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5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month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월/연도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5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time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시간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5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week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주와 연도를 선택할 수 있는 컨트롤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5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color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색상 코드를 입력할 수 있는 컨트롤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5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email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표준 이메일 주소를 입력받아서 검증하는 컨트롤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5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tel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전화번호를 입력받아서 검증하는 컨트롤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5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search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검색어 입력 양식을 생성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5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range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2개의 숫자를 선택할 수 있는 슬라이더 컨트롤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5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number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숫자만 입력받는 컨트롤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5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url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Url만 입력받는 컨트롤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6" name="Google Shape;626;p4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7" name="Google Shape;627;p44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멀티미디어 파일 종류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628" name="Google Shape;628;p44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44"/>
          <p:cNvSpPr txBox="1"/>
          <p:nvPr/>
        </p:nvSpPr>
        <p:spPr>
          <a:xfrm>
            <a:off x="364801" y="1500808"/>
            <a:ext cx="8362287" cy="47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2886" lvl="0" marL="242886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비디오 파일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0" name="Google Shape;630;p44"/>
          <p:cNvGraphicFramePr/>
          <p:nvPr/>
        </p:nvGraphicFramePr>
        <p:xfrm>
          <a:off x="364801" y="21009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{AF02D543-3185-4D4B-81C1-91A49D3688CF}</a:tableStyleId>
              </a:tblPr>
              <a:tblGrid>
                <a:gridCol w="1388850"/>
                <a:gridCol w="2323400"/>
                <a:gridCol w="4650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파일 형식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확장자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설명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AVI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.avi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“Audio Video Interleave”의 약자로 MS에서 처음 만든 포맷, 윈도 기반 컴퓨터에서 재생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WMV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.wmv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“Windows Media Video” 실시간 전송 비디오에 적합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MPEG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.mpg, .mpeg,(.mp4)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“Moving Picture Experts Group”의 약자, 가장 평범하고 호환성이 좋아 사양이 낮은 컴퓨터에서도 원활히 재생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Quick Time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.mov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애플에서 개발한 Mac 에서 사용. QuickTime Player에서 재생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FLASH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.swf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Adobe에서 개발한 포맷, Flash Player가 있어야 재생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5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7" name="Google Shape;637;p45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8" name="Google Shape;638;p45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멀티미디어 파일 종류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639" name="Google Shape;639;p45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45"/>
          <p:cNvSpPr txBox="1"/>
          <p:nvPr/>
        </p:nvSpPr>
        <p:spPr>
          <a:xfrm>
            <a:off x="364801" y="1500808"/>
            <a:ext cx="8362287" cy="47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2886" lvl="0" marL="242886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오디오 파일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41" name="Google Shape;641;p45"/>
          <p:cNvGraphicFramePr/>
          <p:nvPr/>
        </p:nvGraphicFramePr>
        <p:xfrm>
          <a:off x="364801" y="21009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{AF02D543-3185-4D4B-81C1-91A49D3688CF}</a:tableStyleId>
              </a:tblPr>
              <a:tblGrid>
                <a:gridCol w="1388850"/>
                <a:gridCol w="1202500"/>
                <a:gridCol w="5770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파일 형식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확장자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설명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MP3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.mp3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“Mpeg Layer 3”의 약자, 음량대비 음질이 좋아 대중화된 포맷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WAV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.wav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IBM과 MS에서 공동개발한 포맷, 압축을 하지 않아 음질은 좋으나 용량이 큼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OGG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.ogg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특허가 없어 무료 사용 가능, mp3보다 압축율이 좋고 CD 음질에 가깝게 구현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6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8" name="Google Shape;648;p46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9" name="Google Shape;649;p46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HTML에서 지원 가능한 비디오 포맷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650" name="Google Shape;650;p4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51" name="Google Shape;651;p46"/>
          <p:cNvGraphicFramePr/>
          <p:nvPr/>
        </p:nvGraphicFramePr>
        <p:xfrm>
          <a:off x="408516" y="14871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{AF02D543-3185-4D4B-81C1-91A49D3688CF}</a:tableStyleId>
              </a:tblPr>
              <a:tblGrid>
                <a:gridCol w="1388850"/>
                <a:gridCol w="1346675"/>
                <a:gridCol w="5626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파일 형식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확장자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마임타입(MIME type)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MP4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.mp4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video/mp4, audio/mp4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OGG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.ogg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video/ogg, audio/ogg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WEBM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.webm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video/webm, audio/webm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7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8" name="Google Shape;658;p47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9" name="Google Shape;659;p47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HTML에서 지원 가능한 비디오 포맷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660" name="Google Shape;660;p4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47"/>
          <p:cNvSpPr/>
          <p:nvPr/>
        </p:nvSpPr>
        <p:spPr>
          <a:xfrm>
            <a:off x="321087" y="5210570"/>
            <a:ext cx="83185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https://developer.mozilla.org/en-US/docs/Web/Media/Formats/Containers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62" name="Google Shape;662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4802" y="1656063"/>
            <a:ext cx="8362287" cy="3448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8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9" name="Google Shape;669;p48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0" name="Google Shape;670;p48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HTML  -  VIDEO / AUDIO 태그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671" name="Google Shape;671;p4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48"/>
          <p:cNvSpPr txBox="1"/>
          <p:nvPr/>
        </p:nvSpPr>
        <p:spPr>
          <a:xfrm>
            <a:off x="364801" y="1500808"/>
            <a:ext cx="8362287" cy="47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886" lvl="0" marL="242886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8"/>
          <p:cNvSpPr/>
          <p:nvPr/>
        </p:nvSpPr>
        <p:spPr>
          <a:xfrm>
            <a:off x="364801" y="1739960"/>
            <a:ext cx="8318571" cy="1323439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&lt;video width=“320” height=“240” autoplay controls&gt;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&lt;source src="movie.mp4" type="video/mp4"&gt;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&lt;source src="movie.ogg" type="video/ogg"&gt;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&lt;/video&gt;</a:t>
            </a:r>
            <a:endParaRPr/>
          </a:p>
        </p:txBody>
      </p:sp>
      <p:sp>
        <p:nvSpPr>
          <p:cNvPr id="674" name="Google Shape;674;p48"/>
          <p:cNvSpPr/>
          <p:nvPr/>
        </p:nvSpPr>
        <p:spPr>
          <a:xfrm>
            <a:off x="364801" y="3555450"/>
            <a:ext cx="8318571" cy="1323439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&lt;audio controls 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&lt;source src="horse.ogg" type="audio/ogg"&gt;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	&lt;source src="horse.mp3" type="audio/mpeg"&gt;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&lt;/video&gt;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1" name="Google Shape;681;p49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2" name="Google Shape;682;p49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HTML  -  Div 태그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683" name="Google Shape;683;p49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49"/>
          <p:cNvSpPr txBox="1"/>
          <p:nvPr/>
        </p:nvSpPr>
        <p:spPr>
          <a:xfrm>
            <a:off x="364802" y="1255796"/>
            <a:ext cx="8052865" cy="1885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Division 의 약자로 분할을 의미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문서의 부분이나 섹션을 정의함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명확한 의미를 가지지 않기 때문에 특정 범위를 묶는(wrap) 용도로 사용</a:t>
            </a:r>
            <a:endParaRPr/>
          </a:p>
        </p:txBody>
      </p:sp>
      <p:grpSp>
        <p:nvGrpSpPr>
          <p:cNvPr id="685" name="Google Shape;685;p49"/>
          <p:cNvGrpSpPr/>
          <p:nvPr/>
        </p:nvGrpSpPr>
        <p:grpSpPr>
          <a:xfrm>
            <a:off x="759194" y="3215879"/>
            <a:ext cx="7617217" cy="3247227"/>
            <a:chOff x="800450" y="3215879"/>
            <a:chExt cx="7617217" cy="3247227"/>
          </a:xfrm>
        </p:grpSpPr>
        <p:pic>
          <p:nvPicPr>
            <p:cNvPr id="686" name="Google Shape;686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31241" y="3215879"/>
              <a:ext cx="7486426" cy="324722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87" name="Google Shape;687;p49"/>
            <p:cNvGrpSpPr/>
            <p:nvPr/>
          </p:nvGrpSpPr>
          <p:grpSpPr>
            <a:xfrm>
              <a:off x="800450" y="3316013"/>
              <a:ext cx="2394695" cy="3079877"/>
              <a:chOff x="800450" y="3316013"/>
              <a:chExt cx="2394695" cy="3079877"/>
            </a:xfrm>
          </p:grpSpPr>
          <p:sp>
            <p:nvSpPr>
              <p:cNvPr id="688" name="Google Shape;688;p49"/>
              <p:cNvSpPr/>
              <p:nvPr/>
            </p:nvSpPr>
            <p:spPr>
              <a:xfrm>
                <a:off x="800450" y="3316013"/>
                <a:ext cx="299977" cy="1660635"/>
              </a:xfrm>
              <a:prstGeom prst="leftBrace">
                <a:avLst>
                  <a:gd fmla="val 8333" name="adj1"/>
                  <a:gd fmla="val 50000" name="adj2"/>
                </a:avLst>
              </a:prstGeom>
              <a:noFill/>
              <a:ln cap="flat" cmpd="sng" w="571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9" name="Google Shape;689;p49"/>
              <p:cNvSpPr/>
              <p:nvPr/>
            </p:nvSpPr>
            <p:spPr>
              <a:xfrm rot="10800000">
                <a:off x="2984938" y="5412826"/>
                <a:ext cx="210207" cy="630621"/>
              </a:xfrm>
              <a:prstGeom prst="leftBrace">
                <a:avLst>
                  <a:gd fmla="val 8333" name="adj1"/>
                  <a:gd fmla="val 50000" name="adj2"/>
                </a:avLst>
              </a:prstGeom>
              <a:noFill/>
              <a:ln cap="flat" cmpd="sng" w="571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0" name="Google Shape;690;p49"/>
              <p:cNvSpPr/>
              <p:nvPr/>
            </p:nvSpPr>
            <p:spPr>
              <a:xfrm>
                <a:off x="845336" y="5151734"/>
                <a:ext cx="210207" cy="1244156"/>
              </a:xfrm>
              <a:prstGeom prst="leftBrace">
                <a:avLst>
                  <a:gd fmla="val 8333" name="adj1"/>
                  <a:gd fmla="val 50000" name="adj2"/>
                </a:avLst>
              </a:prstGeom>
              <a:noFill/>
              <a:ln cap="flat" cmpd="sng" w="571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1.  WEB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5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5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웹서버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364802" y="1434229"/>
            <a:ext cx="8362288" cy="28018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웹 서버는 소프트웨어를 보통 말하지만, 웹 서버 소프트웨어가 동작하는 컴퓨터를 말함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웹 서버의 가장 중요한 기능은 </a:t>
            </a: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클라이언트가 요청하는 HTML 문서나 각종 리소스(Resource)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전달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웹브라우저나 웹 크롤러가 요청하는 리소스는 컴퓨터에 저장되어 있는 정적인 데이터이거나 동적인 결과가 될 수 있음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5"/>
          <p:cNvGrpSpPr/>
          <p:nvPr/>
        </p:nvGrpSpPr>
        <p:grpSpPr>
          <a:xfrm>
            <a:off x="1183710" y="4697261"/>
            <a:ext cx="7010400" cy="1219200"/>
            <a:chOff x="1371600" y="4572000"/>
            <a:chExt cx="7010400" cy="1219200"/>
          </a:xfrm>
        </p:grpSpPr>
        <p:sp>
          <p:nvSpPr>
            <p:cNvPr id="146" name="Google Shape;146;p5"/>
            <p:cNvSpPr/>
            <p:nvPr/>
          </p:nvSpPr>
          <p:spPr>
            <a:xfrm>
              <a:off x="1371600" y="4572000"/>
              <a:ext cx="2362200" cy="1219200"/>
            </a:xfrm>
            <a:prstGeom prst="rect">
              <a:avLst/>
            </a:prstGeom>
            <a:solidFill>
              <a:srgbClr val="9090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웹브라우저</a:t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6019800" y="4572000"/>
              <a:ext cx="2362200" cy="1219200"/>
            </a:xfrm>
            <a:prstGeom prst="rect">
              <a:avLst/>
            </a:prstGeom>
            <a:solidFill>
              <a:srgbClr val="9090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웹서버</a:t>
              </a:r>
              <a:endParaRPr/>
            </a:p>
          </p:txBody>
        </p:sp>
        <p:cxnSp>
          <p:nvCxnSpPr>
            <p:cNvPr id="148" name="Google Shape;148;p5"/>
            <p:cNvCxnSpPr/>
            <p:nvPr/>
          </p:nvCxnSpPr>
          <p:spPr>
            <a:xfrm>
              <a:off x="3810000" y="4987160"/>
              <a:ext cx="2057400" cy="0"/>
            </a:xfrm>
            <a:prstGeom prst="straightConnector1">
              <a:avLst/>
            </a:prstGeom>
            <a:noFill/>
            <a:ln cap="flat" cmpd="sng" w="28575">
              <a:solidFill>
                <a:srgbClr val="27A0BD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9" name="Google Shape;149;p5"/>
            <p:cNvSpPr txBox="1"/>
            <p:nvPr/>
          </p:nvSpPr>
          <p:spPr>
            <a:xfrm>
              <a:off x="3768716" y="4587050"/>
              <a:ext cx="220378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(1) 웹 페이지 요청</a:t>
              </a:r>
              <a:endParaRPr/>
            </a:p>
          </p:txBody>
        </p:sp>
        <p:cxnSp>
          <p:nvCxnSpPr>
            <p:cNvPr id="150" name="Google Shape;150;p5"/>
            <p:cNvCxnSpPr/>
            <p:nvPr/>
          </p:nvCxnSpPr>
          <p:spPr>
            <a:xfrm rot="10800000">
              <a:off x="3810000" y="5602011"/>
              <a:ext cx="2057400" cy="0"/>
            </a:xfrm>
            <a:prstGeom prst="straightConnector1">
              <a:avLst/>
            </a:prstGeom>
            <a:noFill/>
            <a:ln cap="flat" cmpd="sng" w="28575">
              <a:solidFill>
                <a:srgbClr val="27A0BD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51" name="Google Shape;151;p5"/>
            <p:cNvSpPr txBox="1"/>
            <p:nvPr/>
          </p:nvSpPr>
          <p:spPr>
            <a:xfrm>
              <a:off x="3774908" y="5201901"/>
              <a:ext cx="220378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(2) 웹 페이지 응답</a:t>
              </a:r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0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7" name="Google Shape;697;p50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8" name="Google Shape;698;p50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HTML  -  Sementic 태그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699" name="Google Shape;699;p50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50"/>
          <p:cNvSpPr txBox="1"/>
          <p:nvPr/>
        </p:nvSpPr>
        <p:spPr>
          <a:xfrm>
            <a:off x="364802" y="1678838"/>
            <a:ext cx="8052865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html5 sementic 태그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Malgun Gothic"/>
              <a:buAutoNum type="arabicParenR"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&lt;header&gt;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Malgun Gothic"/>
              <a:buAutoNum type="arabicParenR"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&lt;nav&gt;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Malgun Gothic"/>
              <a:buAutoNum type="arabicParenR"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&lt;section&gt;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Malgun Gothic"/>
              <a:buAutoNum type="arabicParenR"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&lt;article&gt;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Malgun Gothic"/>
              <a:buAutoNum type="arabicParenR"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&lt;aside&gt;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Malgun Gothic"/>
              <a:buAutoNum type="arabicParenR"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&lt;footer&gt;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Malgun Gothic"/>
              <a:buAutoNum type="arabicParenR"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&lt;main&gt;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arenR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&lt;details&gt;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arenR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&lt;figcaption&gt;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arenR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&lt;figure&gt;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arenR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&lt;mark&gt;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ml5 semantics" id="701" name="Google Shape;70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8103" y="3429000"/>
            <a:ext cx="2755683" cy="2066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7713" y="2483515"/>
            <a:ext cx="2753874" cy="3012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9" name="Google Shape;709;p51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0" name="Google Shape;710;p51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Sementic - header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711" name="Google Shape;711;p5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51"/>
          <p:cNvSpPr txBox="1"/>
          <p:nvPr/>
        </p:nvSpPr>
        <p:spPr>
          <a:xfrm>
            <a:off x="334838" y="1500162"/>
            <a:ext cx="8435965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로고, 메뉴, 검색바, 로그인, 로그아웃 버튼, 회원가입 버튼 등이 보여지는 부분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header 태그 사용 예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header 태그 잘못된 예</a:t>
            </a:r>
            <a:endParaRPr/>
          </a:p>
        </p:txBody>
      </p:sp>
      <p:pic>
        <p:nvPicPr>
          <p:cNvPr id="713" name="Google Shape;71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545" y="2300672"/>
            <a:ext cx="7914290" cy="453388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51"/>
          <p:cNvSpPr txBox="1"/>
          <p:nvPr/>
        </p:nvSpPr>
        <p:spPr>
          <a:xfrm>
            <a:off x="798786" y="3429000"/>
            <a:ext cx="4193628" cy="92333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&lt;header class="page-header"&gt;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&lt;h1&gt;Cute Puppies Express!&lt;/h1&gt;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&lt;/header&gt;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5" name="Google Shape;715;p51"/>
          <p:cNvSpPr txBox="1"/>
          <p:nvPr/>
        </p:nvSpPr>
        <p:spPr>
          <a:xfrm>
            <a:off x="798786" y="4978037"/>
            <a:ext cx="4193628" cy="1477328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&lt;header class="page-header"&gt;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&lt;h1&gt;Cute Puppies Express!&lt;/h1&gt;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en-US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&lt;header&gt;중첩 헤더&lt;/header&gt;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&lt;footer&gt;풋터&lt;/footer&gt;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&lt;/header&gt;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6" name="Google Shape;716;p51"/>
          <p:cNvSpPr/>
          <p:nvPr/>
        </p:nvSpPr>
        <p:spPr>
          <a:xfrm>
            <a:off x="5119904" y="5132216"/>
            <a:ext cx="37416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https://developer.mozilla.org/ko/docs/Web/HTML/Element/header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3" name="Google Shape;723;p52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4" name="Google Shape;724;p52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Sementic - footer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725" name="Google Shape;725;p52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52"/>
          <p:cNvSpPr txBox="1"/>
          <p:nvPr/>
        </p:nvSpPr>
        <p:spPr>
          <a:xfrm>
            <a:off x="334838" y="1500162"/>
            <a:ext cx="8435965" cy="3447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사이트의 하단에 위치, 회사 주소,저작권 정보, 이메일 주소 등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footer 태그 사용 예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footer 태그 잘못된 예</a:t>
            </a:r>
            <a:endParaRPr/>
          </a:p>
        </p:txBody>
      </p:sp>
      <p:sp>
        <p:nvSpPr>
          <p:cNvPr id="727" name="Google Shape;727;p52"/>
          <p:cNvSpPr txBox="1"/>
          <p:nvPr/>
        </p:nvSpPr>
        <p:spPr>
          <a:xfrm>
            <a:off x="798786" y="3429000"/>
            <a:ext cx="4193628" cy="92333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&lt;footer&gt;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&lt;p&gt;© 2018 Gandalf&lt;/p&gt;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&lt;/footer&gt;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8" name="Google Shape;728;p52"/>
          <p:cNvSpPr txBox="1"/>
          <p:nvPr/>
        </p:nvSpPr>
        <p:spPr>
          <a:xfrm>
            <a:off x="798786" y="4978037"/>
            <a:ext cx="4193628" cy="1477328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&lt;footer class="page-footer"&gt;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&lt;h1&gt;Cute Puppies Express!&lt;/h1&gt;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en-US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&lt;header&gt;헤더&lt;/header&gt;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&lt;footer&gt;풋터&lt;/footer&gt;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&lt;/footer&gt;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9" name="Google Shape;729;p52"/>
          <p:cNvSpPr/>
          <p:nvPr/>
        </p:nvSpPr>
        <p:spPr>
          <a:xfrm>
            <a:off x="5119904" y="5132216"/>
            <a:ext cx="37416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https://developer.mozilla.org/ko/docs/Web/HTML/Element/footer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30" name="Google Shape;730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786" y="1909346"/>
            <a:ext cx="5717628" cy="1110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3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7" name="Google Shape;737;p53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8" name="Google Shape;738;p53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Sementic - main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739" name="Google Shape;739;p53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53"/>
          <p:cNvSpPr txBox="1"/>
          <p:nvPr/>
        </p:nvSpPr>
        <p:spPr>
          <a:xfrm>
            <a:off x="334838" y="1500162"/>
            <a:ext cx="8435965" cy="4193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문서 내부의 핵심적인 컨텐츠를 담고 있는 영역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태그 사용 예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 지원 불가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53"/>
          <p:cNvSpPr txBox="1"/>
          <p:nvPr/>
        </p:nvSpPr>
        <p:spPr>
          <a:xfrm>
            <a:off x="722768" y="2543600"/>
            <a:ext cx="7346731" cy="2585323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&lt;header&gt;Gecko facts&lt;/header&gt;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&lt;main role="main"&gt;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&lt;p&gt;Geckos are a group of usually small, usually nocturnal lizards. They are found on every continent except Australia.&lt;/p&gt;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&lt;p&gt;Many species of gecko have adhesive toe pads which enable them to climb walls and even windows.&lt;/p&gt;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&lt;/main&gt;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5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8" name="Google Shape;748;p5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9" name="Google Shape;749;p54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Sementic - article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750" name="Google Shape;750;p54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54"/>
          <p:cNvSpPr txBox="1"/>
          <p:nvPr/>
        </p:nvSpPr>
        <p:spPr>
          <a:xfrm>
            <a:off x="334838" y="1500162"/>
            <a:ext cx="8526749" cy="3085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독립적으로 구분되거나 재사용 가능한 영역을 설정.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(매거진/신문 기사, 블로그 등)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일반적으로 &lt;h1&gt; ~ &lt;h6&gt; 를 포함하여 식별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작성일자와 시간을 &lt;time&gt; 의 datetime 속성으로 작성.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article 태그 사용 예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https://developer.mozilla.org/ko/docs/Web/HTML/Element/article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5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8" name="Google Shape;758;p55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9" name="Google Shape;759;p55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Sementic – section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760" name="Google Shape;760;p55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55"/>
          <p:cNvSpPr txBox="1"/>
          <p:nvPr/>
        </p:nvSpPr>
        <p:spPr>
          <a:xfrm>
            <a:off x="334838" y="1500162"/>
            <a:ext cx="8714569" cy="1791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문서의 일반적인 영역을 설정.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일반적으로 &lt;h1&gt; ~ &lt;h6&gt; 를 포함하여 식별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section 태그 사용 예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https://developer.mozilla.org/ko/docs/Web/HTML/Element/section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56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8" name="Google Shape;768;p56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9" name="Google Shape;769;p56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Sementic – aside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770" name="Google Shape;770;p5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56"/>
          <p:cNvSpPr txBox="1"/>
          <p:nvPr/>
        </p:nvSpPr>
        <p:spPr>
          <a:xfrm>
            <a:off x="334838" y="1500162"/>
            <a:ext cx="8714569" cy="1791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문서의 별도 콘텐츠를 설정.</a:t>
            </a: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(보통 광고나 기타 링크 등의 사이드바(Side bar)를 설정)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aside 태그 사용 예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https://developer.mozilla.org/ko/docs/Web/HTML/Element/aside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57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8" name="Google Shape;778;p57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9" name="Google Shape;779;p57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Sementic – nav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780" name="Google Shape;780;p5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57"/>
          <p:cNvSpPr txBox="1"/>
          <p:nvPr/>
        </p:nvSpPr>
        <p:spPr>
          <a:xfrm>
            <a:off x="334838" y="1500162"/>
            <a:ext cx="8714569" cy="2716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다른 페이지 링크를 제공하는 영역을 설정.</a:t>
            </a: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(Navigation, 보통 메뉴(Home, About, Contact), 목차, 색인 등을 설정)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 태그 사용 예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https://developer.mozilla.org/ko/docs/Web/HTML/Element/nav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https://www.w3schools.com/tags/tag_nav.asp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58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8" name="Google Shape;788;p58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9" name="Google Shape;789;p58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Sementic – address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790" name="Google Shape;790;p5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58"/>
          <p:cNvSpPr txBox="1"/>
          <p:nvPr/>
        </p:nvSpPr>
        <p:spPr>
          <a:xfrm>
            <a:off x="334838" y="1500162"/>
            <a:ext cx="8714569" cy="2716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&lt;body&gt;, &lt;article&gt;, &lt;footer&gt; 등에서 연락처 정보를 제공하기 위해 포함하여 사용.</a:t>
            </a: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 태그 사용 예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https://developer.mozilla.org/ko/docs/Web/HTML/Element/address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https://www.w3schools.com/tags/tag_address.asp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5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8" name="Google Shape;798;p59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9" name="Google Shape;799;p59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[실습] Sementic 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800" name="Google Shape;800;p59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1" name="Google Shape;80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1175" y="1232902"/>
            <a:ext cx="7128324" cy="5455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1.  WEB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p6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" name="Google Shape;159;p6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웹서버 소프트웨어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364802" y="1434229"/>
            <a:ext cx="8362288" cy="3751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가장 많이 사용하는 웹서버는 Apache, Nginx, Microsoft, Google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arenR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 웹 서버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814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 Software Foundation에서 개발한 웹서버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814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오픈소스 소프트웨어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70008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arenR" startAt="2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Nginx 웹 서버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814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차세대 웹서버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814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더 적은 자원으로 더 빠르게 데이터를 서비스 하는 것이 목적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814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오픈소스 소프트웨어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60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8" name="Google Shape;808;p60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9" name="Google Shape;809;p60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전역 속성(Global Attributes)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810" name="Google Shape;810;p60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60"/>
          <p:cNvSpPr txBox="1"/>
          <p:nvPr/>
        </p:nvSpPr>
        <p:spPr>
          <a:xfrm>
            <a:off x="364802" y="1500162"/>
            <a:ext cx="8684605" cy="961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HTML 요소에서 공통적으로 사용 가능한 속성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12" name="Google Shape;812;p60"/>
          <p:cNvGraphicFramePr/>
          <p:nvPr/>
        </p:nvGraphicFramePr>
        <p:xfrm>
          <a:off x="364802" y="21331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{AF02D543-3185-4D4B-81C1-91A49D3688CF}</a:tableStyleId>
              </a:tblPr>
              <a:tblGrid>
                <a:gridCol w="1113125"/>
                <a:gridCol w="7249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속성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의미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class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공백으로 구분된 요소의 별칭을 지정</a:t>
                      </a:r>
                      <a:b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CSS 혹은 JavaScript</a:t>
                      </a: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의 요소 선택기를 통해서 요소를 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선택하거나 접근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문서에서 고유한 식별자(idenifier, ID)를 정의.</a:t>
                      </a:r>
                      <a:b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CSS 혹은 JavaScript의 요소 선택기(</a:t>
                      </a:r>
                      <a:r>
                        <a:rPr b="0" i="0" lang="en-US" sz="1800" u="sng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CSS 선택자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나 </a:t>
                      </a:r>
                      <a:r>
                        <a:rPr b="0" i="0" lang="en-US" sz="1800" u="sng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GetElementsByClassName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 </a:t>
                      </a:r>
                      <a:r>
                        <a:rPr b="0" i="0" lang="en-US" sz="1800" u="sng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QuerySelectorAll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같은)를 통해서 요소를 선택하거나 접근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style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요소에 적용할 CSS를 선언.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title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요소의 정보(설명)을 지정.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lang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요소의 언어(</a:t>
                      </a:r>
                      <a:r>
                        <a:rPr b="0" i="0" lang="en-US" sz="1800" u="sng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ISO 639-1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)를 지정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data-*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 정의 데이터 속성을 지정.</a:t>
                      </a:r>
                      <a:b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HTML에 JavaScript에서 이용할 수 있는 데이터(정보)를 저장하는 용도로 사용.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HTML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9" name="Google Shape;819;p61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0" name="Google Shape;820;p61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전역 속성(Global Attributes)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821" name="Google Shape;821;p6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61"/>
          <p:cNvSpPr txBox="1"/>
          <p:nvPr/>
        </p:nvSpPr>
        <p:spPr>
          <a:xfrm>
            <a:off x="364802" y="1500162"/>
            <a:ext cx="8684605" cy="961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HTML 요소에서 공통적으로 사용 가능한 속성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23" name="Google Shape;823;p61"/>
          <p:cNvGraphicFramePr/>
          <p:nvPr/>
        </p:nvGraphicFramePr>
        <p:xfrm>
          <a:off x="364802" y="21331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{AF02D543-3185-4D4B-81C1-91A49D3688CF}</a:tableStyleId>
              </a:tblPr>
              <a:tblGrid>
                <a:gridCol w="1495900"/>
                <a:gridCol w="6866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속성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의미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draggable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요소가 </a:t>
                      </a:r>
                      <a:r>
                        <a:rPr b="0" lang="en-US" sz="1800" u="sng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Drag and Drop API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를 사용 가능한지 여부를 지정.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hidden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요소를 숨김.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tabindex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Tab키를 이용해 요소를 순차적으로 포커스 탐색할 순서를 지정.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1.  WEB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7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p7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전 세계 웹 서버 시장 점유율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170" name="Google Shape;170;p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583545" y="6310141"/>
            <a:ext cx="79248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https://news.netcraft.com/archives/2019/11/27/november-2019-web-server-survey.html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2" name="Google Shape;17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700" y="1370087"/>
            <a:ext cx="7658100" cy="34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1012" y="4816400"/>
            <a:ext cx="841057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1.  WEB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" name="Google Shape;180;p8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p8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Front - End 와 Back - End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182" name="Google Shape;182;p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8"/>
          <p:cNvPicPr preferRelativeResize="0"/>
          <p:nvPr/>
        </p:nvPicPr>
        <p:blipFill rotWithShape="1">
          <a:blip r:embed="rId3">
            <a:alphaModFix/>
          </a:blip>
          <a:srcRect b="1999" l="24781" r="4521" t="0"/>
          <a:stretch/>
        </p:blipFill>
        <p:spPr>
          <a:xfrm>
            <a:off x="914400" y="1600200"/>
            <a:ext cx="3296816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8"/>
          <p:cNvSpPr txBox="1"/>
          <p:nvPr/>
        </p:nvSpPr>
        <p:spPr>
          <a:xfrm>
            <a:off x="4673522" y="1726674"/>
            <a:ext cx="4053567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Front-End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HTML, CSS, JavaScript, jQuery, Ajax, AngularJS, React, Vue.js…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Back-End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PHP, Ruby, Python, Java,JSP/Servlet, MySql, Oracle, MariaDB,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Spring, MyBatis, Hibernate,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Node.js(서버 중심 JS)…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1.  WEB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p9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p9"/>
          <p:cNvSpPr txBox="1"/>
          <p:nvPr>
            <p:ph type="title"/>
          </p:nvPr>
        </p:nvSpPr>
        <p:spPr>
          <a:xfrm>
            <a:off x="364802" y="599918"/>
            <a:ext cx="8362287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C314E"/>
                </a:solidFill>
              </a:rPr>
              <a:t>Front - End 와 Back - End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193" name="Google Shape;193;p9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ull stack" id="194" name="Google Shape;194;p9"/>
          <p:cNvPicPr preferRelativeResize="0"/>
          <p:nvPr/>
        </p:nvPicPr>
        <p:blipFill rotWithShape="1">
          <a:blip r:embed="rId3">
            <a:alphaModFix/>
          </a:blip>
          <a:srcRect b="12230" l="0" r="0" t="0"/>
          <a:stretch/>
        </p:blipFill>
        <p:spPr>
          <a:xfrm>
            <a:off x="632564" y="1626788"/>
            <a:ext cx="5060950" cy="44419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ont end vs back endì ëí ì´ë¯¸ì§ ê²ìê²°ê³¼" id="195" name="Google Shape;19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711" y="1385425"/>
            <a:ext cx="2819400" cy="4924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사용자 지정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2011-08-24T01:05:33Z</dcterms:created>
  <dc:creator>네이버 한글캠페인</dc:creator>
</cp:coreProperties>
</file>