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586"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5aa9bde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5aa9bde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5d14fe9df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5d14fe9d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5d14fe9d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5d14fe9d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5ee2813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5ee2813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5d14fe9d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5d14fe9d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5d14fe9d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5d14fe9d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5ee28130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5ee28130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ee28130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5ee28130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5ee28130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5ee28130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5ee28130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5ee28130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5ee28130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5ee28130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5d14fe9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5d14fe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5e4d8bf6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5e4d8bf6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4911b0652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4911b065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4911b065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4911b06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4911b06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4911b06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4911b0652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4911b0652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4911b0652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4911b065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4911b0652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4911b065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4911b0652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4911b0652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4911b0652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4911b0652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4911b065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14911b06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5d14fe9d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5d14fe9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4911b0652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4911b0652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4911b0652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4911b0652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4911b0652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4911b0652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4911b0652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4911b0652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4911b0652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4911b0652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4911b0652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4911b0652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4911b0652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4911b0652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4911b0652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4911b0652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911b0652_1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911b0652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4911b0652_1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14911b0652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5d14fe9d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5d14fe9d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4911b0652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14911b0652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16158c75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16158c75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5ee28130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5ee28130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5d14fe9d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5d14fe9d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d14fe9d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5d14fe9d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5d14fe9d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5d14fe9d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5d14fe9d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5d14fe9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5d14fe9d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5d14fe9d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SnUgMr0i1giaBxCYflJZtFmXXqxTAPR9/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drive.google.com/file/d/1yRfaEN3Q7KzjKXBFVNNMQI_shJCPGKbr/view?usp=sharing" TargetMode="External"/><Relationship Id="rId4" Type="http://schemas.openxmlformats.org/officeDocument/2006/relationships/hyperlink" Target="https://drive.google.com/file/d/1bmRoRKhoQWGEebKniMsA6PFs1YXVFT86/view?usp=sha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Ip3X9LOh2dk"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www.youtube.com/watch?v=PFDu9oVAE-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06025" y="1578400"/>
            <a:ext cx="5248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600"/>
              <a:t>Visualización de Datos y Análisis de Componentes Principales</a:t>
            </a:r>
            <a:endParaRPr sz="26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Pablo Sauma Chacón</a:t>
            </a:r>
            <a:endParaRPr/>
          </a:p>
          <a:p>
            <a:pPr marL="0" lvl="0" indent="0" algn="l" rtl="0">
              <a:spcBef>
                <a:spcPts val="0"/>
              </a:spcBef>
              <a:spcAft>
                <a:spcPts val="0"/>
              </a:spcAft>
              <a:buClr>
                <a:srgbClr val="000000"/>
              </a:buClr>
              <a:buSzPts val="1100"/>
              <a:buFont typeface="Arial"/>
              <a:buNone/>
            </a:pPr>
            <a:r>
              <a:rPr lang="es"/>
              <a:t>CI-0148 Aprendizaje Máquina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En Python: Biblioteca </a:t>
            </a:r>
            <a:r>
              <a:rPr lang="es" b="1"/>
              <a:t>matplotlib</a:t>
            </a:r>
            <a:endParaRPr b="1"/>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De las bibliotecas de graficación más populares en Python</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Inspirada en el graficador de Matlab (software privativo)</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Permite la fácil interacción con listas, arreglos de numpy y DataFrames de pandas</a:t>
            </a:r>
            <a:endParaRPr/>
          </a:p>
        </p:txBody>
      </p:sp>
      <p:pic>
        <p:nvPicPr>
          <p:cNvPr id="189" name="Google Shape;189;p22"/>
          <p:cNvPicPr preferRelativeResize="0"/>
          <p:nvPr/>
        </p:nvPicPr>
        <p:blipFill>
          <a:blip r:embed="rId3">
            <a:alphaModFix/>
          </a:blip>
          <a:stretch>
            <a:fillRect/>
          </a:stretch>
        </p:blipFill>
        <p:spPr>
          <a:xfrm>
            <a:off x="3273662" y="3526675"/>
            <a:ext cx="3086574" cy="15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Demostración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823850" y="1135775"/>
            <a:ext cx="4587000" cy="335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Vínculos:</a:t>
            </a:r>
            <a:endParaRPr/>
          </a:p>
          <a:p>
            <a:pPr marL="0" lvl="0" indent="0" algn="l" rtl="0">
              <a:spcBef>
                <a:spcPts val="0"/>
              </a:spcBef>
              <a:spcAft>
                <a:spcPts val="0"/>
              </a:spcAft>
              <a:buNone/>
            </a:pPr>
            <a:endParaRPr/>
          </a:p>
          <a:p>
            <a:pPr marL="0" lvl="0" indent="0" algn="ctr" rtl="0">
              <a:spcBef>
                <a:spcPts val="0"/>
              </a:spcBef>
              <a:spcAft>
                <a:spcPts val="0"/>
              </a:spcAft>
              <a:buNone/>
            </a:pPr>
            <a:r>
              <a:rPr lang="es" sz="1400" u="sng">
                <a:solidFill>
                  <a:schemeClr val="hlink"/>
                </a:solidFill>
                <a:hlinkClick r:id="rId3"/>
              </a:rPr>
              <a:t>Visualizacion.py</a:t>
            </a:r>
            <a:endParaRPr sz="1400"/>
          </a:p>
          <a:p>
            <a:pPr marL="0" lvl="0" indent="0" algn="ctr" rtl="0">
              <a:spcBef>
                <a:spcPts val="0"/>
              </a:spcBef>
              <a:spcAft>
                <a:spcPts val="0"/>
              </a:spcAft>
              <a:buNone/>
            </a:pPr>
            <a:r>
              <a:rPr lang="es" sz="1400" u="sng">
                <a:solidFill>
                  <a:schemeClr val="hlink"/>
                </a:solidFill>
                <a:hlinkClick r:id="rId4"/>
              </a:rPr>
              <a:t>iris.data</a:t>
            </a:r>
            <a:endParaRPr sz="1400"/>
          </a:p>
          <a:p>
            <a:pPr marL="0" lvl="0" indent="0" algn="ctr" rtl="0">
              <a:spcBef>
                <a:spcPts val="0"/>
              </a:spcBef>
              <a:spcAft>
                <a:spcPts val="0"/>
              </a:spcAft>
              <a:buNone/>
            </a:pPr>
            <a:r>
              <a:rPr lang="es" sz="1400" u="sng">
                <a:solidFill>
                  <a:schemeClr val="hlink"/>
                </a:solidFill>
                <a:hlinkClick r:id="rId5"/>
              </a:rPr>
              <a:t>SAheart.csv</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Análisis de componentes principales (</a:t>
            </a:r>
            <a:r>
              <a:rPr lang="es" i="1"/>
              <a:t>PCA</a:t>
            </a:r>
            <a:r>
              <a:rPr lang="e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Análisis de componentes principales</a:t>
            </a:r>
            <a:endParaRPr/>
          </a:p>
        </p:txBody>
      </p:sp>
      <p:sp>
        <p:nvSpPr>
          <p:cNvPr id="210" name="Google Shape;210;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Conocido por sus siglas en inglés: </a:t>
            </a:r>
            <a:r>
              <a:rPr lang="es" i="1"/>
              <a:t>PCA</a:t>
            </a:r>
            <a:endParaRPr i="1"/>
          </a:p>
          <a:p>
            <a:pPr marL="0" lvl="0" indent="0" algn="l" rtl="0">
              <a:spcBef>
                <a:spcPts val="1200"/>
              </a:spcBef>
              <a:spcAft>
                <a:spcPts val="0"/>
              </a:spcAft>
              <a:buNone/>
            </a:pPr>
            <a:endParaRPr i="1"/>
          </a:p>
          <a:p>
            <a:pPr marL="457200" lvl="0" indent="-311150" algn="l" rtl="0">
              <a:spcBef>
                <a:spcPts val="1200"/>
              </a:spcBef>
              <a:spcAft>
                <a:spcPts val="0"/>
              </a:spcAft>
              <a:buSzPts val="1300"/>
              <a:buChar char="●"/>
            </a:pPr>
            <a:r>
              <a:rPr lang="es"/>
              <a:t>A veces nos encontramos frente a un problema con muchas características/datos</a:t>
            </a:r>
            <a:endParaRPr/>
          </a:p>
          <a:p>
            <a:pPr marL="914400" lvl="1" indent="-298450" algn="l" rtl="0">
              <a:spcBef>
                <a:spcPts val="0"/>
              </a:spcBef>
              <a:spcAft>
                <a:spcPts val="0"/>
              </a:spcAft>
              <a:buSzPts val="1100"/>
              <a:buChar char="○"/>
            </a:pPr>
            <a:r>
              <a:rPr lang="es"/>
              <a:t>Algunos de los datos pueden no ser tan relevantes</a:t>
            </a:r>
            <a:endParaRPr/>
          </a:p>
          <a:p>
            <a:pPr marL="914400" lvl="1" indent="-298450" algn="l" rtl="0">
              <a:spcBef>
                <a:spcPts val="0"/>
              </a:spcBef>
              <a:spcAft>
                <a:spcPts val="0"/>
              </a:spcAft>
              <a:buSzPts val="1100"/>
              <a:buChar char="○"/>
            </a:pPr>
            <a:r>
              <a:rPr lang="es"/>
              <a:t>Tenerlos incrementa la complejidad del sistema</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s"/>
              <a:t>El PCA nos permite reducir la dimensionalidad del sistema</a:t>
            </a:r>
            <a:endParaRPr/>
          </a:p>
          <a:p>
            <a:pPr marL="914400" lvl="1" indent="-298450" algn="l" rtl="0">
              <a:spcBef>
                <a:spcPts val="0"/>
              </a:spcBef>
              <a:spcAft>
                <a:spcPts val="0"/>
              </a:spcAft>
              <a:buSzPts val="1100"/>
              <a:buChar char="○"/>
            </a:pPr>
            <a:r>
              <a:rPr lang="es"/>
              <a:t>Eligiendo sus “componentes principales”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Análisis de componentes principales</a:t>
            </a:r>
            <a:endParaRPr/>
          </a:p>
        </p:txBody>
      </p:sp>
      <p:sp>
        <p:nvSpPr>
          <p:cNvPr id="216" name="Google Shape;21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Método inventando en 1901 por Karl Pearson y de manera independiente en 1933 por Harold Hotelling</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Se basa en la idea de encontrar una transformación lineal que nos permita transformar nuestros datos a un nuevo sistema de coordenadas</a:t>
            </a:r>
            <a:endParaRPr/>
          </a:p>
          <a:p>
            <a:pPr marL="914400" lvl="1" indent="-298450" algn="l" rtl="0">
              <a:spcBef>
                <a:spcPts val="0"/>
              </a:spcBef>
              <a:spcAft>
                <a:spcPts val="0"/>
              </a:spcAft>
              <a:buSzPts val="1100"/>
              <a:buChar char="○"/>
            </a:pPr>
            <a:r>
              <a:rPr lang="es"/>
              <a:t>Este nuevo sistema de coordenadas busca maximizar la varianza de todos los ejes del sistema</a:t>
            </a:r>
            <a:endParaRPr/>
          </a:p>
          <a:p>
            <a:pPr marL="914400" lvl="1" indent="-298450" algn="l" rtl="0">
              <a:spcBef>
                <a:spcPts val="0"/>
              </a:spcBef>
              <a:spcAft>
                <a:spcPts val="0"/>
              </a:spcAft>
              <a:buSzPts val="1100"/>
              <a:buChar char="○"/>
            </a:pPr>
            <a:r>
              <a:rPr lang="es"/>
              <a:t>El primer eje del sistema será el de mayor varianza</a:t>
            </a:r>
            <a:endParaRPr/>
          </a:p>
          <a:p>
            <a:pPr marL="914400" lvl="1" indent="-298450" algn="l" rtl="0">
              <a:spcBef>
                <a:spcPts val="0"/>
              </a:spcBef>
              <a:spcAft>
                <a:spcPts val="0"/>
              </a:spcAft>
              <a:buSzPts val="1100"/>
              <a:buChar char="○"/>
            </a:pPr>
            <a:r>
              <a:rPr lang="es"/>
              <a:t>A estos ejes se les llama componentes principales</a:t>
            </a:r>
            <a:endParaRPr/>
          </a:p>
          <a:p>
            <a:pPr marL="914400" lvl="1" indent="-298450" algn="l" rtl="0">
              <a:spcBef>
                <a:spcPts val="0"/>
              </a:spcBef>
              <a:spcAft>
                <a:spcPts val="0"/>
              </a:spcAft>
              <a:buSzPts val="1100"/>
              <a:buChar char="○"/>
            </a:pPr>
            <a:r>
              <a:rPr lang="es"/>
              <a:t>Los datos se transformarán en sus nuevos valores por medio de una combinación lineal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Análisis de componentes principales</a:t>
            </a:r>
            <a:endParaRPr/>
          </a:p>
        </p:txBody>
      </p:sp>
      <p:pic>
        <p:nvPicPr>
          <p:cNvPr id="222" name="Google Shape;222;p28"/>
          <p:cNvPicPr preferRelativeResize="0"/>
          <p:nvPr/>
        </p:nvPicPr>
        <p:blipFill>
          <a:blip r:embed="rId3">
            <a:alphaModFix/>
          </a:blip>
          <a:stretch>
            <a:fillRect/>
          </a:stretch>
        </p:blipFill>
        <p:spPr>
          <a:xfrm>
            <a:off x="2116375" y="1307850"/>
            <a:ext cx="4911249" cy="246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Análisis de componentes principales</a:t>
            </a:r>
            <a:endParaRPr/>
          </a:p>
        </p:txBody>
      </p:sp>
      <p:pic>
        <p:nvPicPr>
          <p:cNvPr id="228" name="Google Shape;228;p29"/>
          <p:cNvPicPr preferRelativeResize="0"/>
          <p:nvPr/>
        </p:nvPicPr>
        <p:blipFill>
          <a:blip r:embed="rId3">
            <a:alphaModFix/>
          </a:blip>
          <a:stretch>
            <a:fillRect/>
          </a:stretch>
        </p:blipFill>
        <p:spPr>
          <a:xfrm>
            <a:off x="2306538" y="1307850"/>
            <a:ext cx="4530925" cy="3009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Análisis de componentes principales</a:t>
            </a:r>
            <a:endParaRPr/>
          </a:p>
        </p:txBody>
      </p:sp>
      <p:pic>
        <p:nvPicPr>
          <p:cNvPr id="234" name="Google Shape;234;p30"/>
          <p:cNvPicPr preferRelativeResize="0"/>
          <p:nvPr/>
        </p:nvPicPr>
        <p:blipFill>
          <a:blip r:embed="rId3">
            <a:alphaModFix/>
          </a:blip>
          <a:stretch>
            <a:fillRect/>
          </a:stretch>
        </p:blipFill>
        <p:spPr>
          <a:xfrm>
            <a:off x="1330312" y="1657226"/>
            <a:ext cx="6973274" cy="265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Algoritmo </a:t>
            </a:r>
            <a:r>
              <a:rPr lang="es" i="1"/>
              <a:t>PCA</a:t>
            </a:r>
            <a:endParaRPr/>
          </a:p>
        </p:txBody>
      </p:sp>
      <p:sp>
        <p:nvSpPr>
          <p:cNvPr id="240" name="Google Shape;240;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s" dirty="0"/>
              <a:t>Centrar y reducir la tabla de datos X</a:t>
            </a:r>
            <a:r>
              <a:rPr lang="es" baseline="-25000" dirty="0"/>
              <a:t>nxm</a:t>
            </a:r>
            <a:r>
              <a:rPr lang="es" dirty="0"/>
              <a:t>:   </a:t>
            </a:r>
            <a:r>
              <a:rPr lang="es" sz="1100" dirty="0"/>
              <a:t>∀x</a:t>
            </a:r>
            <a:r>
              <a:rPr lang="es" sz="1100" i="1" baseline="-25000" dirty="0"/>
              <a:t>i,j</a:t>
            </a:r>
            <a:r>
              <a:rPr lang="es" sz="1100" dirty="0"/>
              <a:t> : x</a:t>
            </a:r>
            <a:r>
              <a:rPr lang="es" sz="1100" i="1" baseline="-25000" dirty="0"/>
              <a:t>i,j</a:t>
            </a:r>
            <a:r>
              <a:rPr lang="es" sz="1100" dirty="0"/>
              <a:t>’ = (x</a:t>
            </a:r>
            <a:r>
              <a:rPr lang="es" sz="1100" i="1" baseline="-25000" dirty="0"/>
              <a:t>i,j</a:t>
            </a:r>
            <a:r>
              <a:rPr lang="es" sz="1100" dirty="0"/>
              <a:t> - μ</a:t>
            </a:r>
            <a:r>
              <a:rPr lang="es" sz="1100" baseline="-25000" dirty="0"/>
              <a:t>j</a:t>
            </a:r>
            <a:r>
              <a:rPr lang="es" sz="1100" dirty="0"/>
              <a:t>)/σ</a:t>
            </a:r>
            <a:r>
              <a:rPr lang="es" sz="1100" baseline="-25000" dirty="0"/>
              <a:t>j</a:t>
            </a:r>
            <a:endParaRPr dirty="0"/>
          </a:p>
          <a:p>
            <a:pPr marL="457200" lvl="0" indent="-311150" algn="l" rtl="0">
              <a:spcBef>
                <a:spcPts val="0"/>
              </a:spcBef>
              <a:spcAft>
                <a:spcPts val="0"/>
              </a:spcAft>
              <a:buSzPts val="1300"/>
              <a:buAutoNum type="arabicPeriod"/>
            </a:pPr>
            <a:r>
              <a:rPr lang="es" dirty="0"/>
              <a:t>Obtener la matriz correlaciones R</a:t>
            </a:r>
            <a:r>
              <a:rPr lang="es" baseline="-25000" dirty="0"/>
              <a:t>mxm</a:t>
            </a:r>
            <a:r>
              <a:rPr lang="es" dirty="0"/>
              <a:t> (correlaciones entre las columnas)</a:t>
            </a:r>
            <a:endParaRPr dirty="0"/>
          </a:p>
          <a:p>
            <a:pPr marL="914400" lvl="1" indent="-298450" algn="l" rtl="0">
              <a:spcBef>
                <a:spcPts val="0"/>
              </a:spcBef>
              <a:spcAft>
                <a:spcPts val="0"/>
              </a:spcAft>
              <a:buSzPts val="1100"/>
              <a:buAutoNum type="alphaLcPeriod"/>
            </a:pPr>
            <a:r>
              <a:rPr lang="es" dirty="0"/>
              <a:t>Se pueden calcular las correlaciones entre las columnas una por una, o:</a:t>
            </a:r>
            <a:endParaRPr dirty="0"/>
          </a:p>
          <a:p>
            <a:pPr marL="914400" lvl="1" indent="-298450" algn="l" rtl="0">
              <a:spcBef>
                <a:spcPts val="0"/>
              </a:spcBef>
              <a:spcAft>
                <a:spcPts val="0"/>
              </a:spcAft>
              <a:buSzPts val="1100"/>
              <a:buAutoNum type="alphaLcPeriod"/>
            </a:pPr>
            <a:r>
              <a:rPr lang="es" dirty="0"/>
              <a:t>R = 1/n * X</a:t>
            </a:r>
            <a:r>
              <a:rPr lang="es" baseline="30000" dirty="0"/>
              <a:t>t</a:t>
            </a:r>
            <a:r>
              <a:rPr lang="es" dirty="0"/>
              <a:t> X, solo si la tabla de datos se encuentra centrada y reducida</a:t>
            </a:r>
            <a:endParaRPr dirty="0"/>
          </a:p>
          <a:p>
            <a:pPr marL="457200" lvl="0" indent="-311150" algn="l" rtl="0">
              <a:spcBef>
                <a:spcPts val="0"/>
              </a:spcBef>
              <a:spcAft>
                <a:spcPts val="0"/>
              </a:spcAft>
              <a:buSzPts val="1300"/>
              <a:buAutoNum type="arabicPeriod"/>
            </a:pPr>
            <a:r>
              <a:rPr lang="es" dirty="0"/>
              <a:t>Calcular los valores y vectores propios (</a:t>
            </a:r>
            <a:r>
              <a:rPr lang="es" i="1" dirty="0"/>
              <a:t>eigenvalue &amp; eigenvector</a:t>
            </a:r>
            <a:r>
              <a:rPr lang="es" dirty="0"/>
              <a:t>) de la matriz R</a:t>
            </a:r>
            <a:endParaRPr dirty="0"/>
          </a:p>
          <a:p>
            <a:pPr marL="457200" lvl="0" indent="-311150" algn="l" rtl="0">
              <a:spcBef>
                <a:spcPts val="0"/>
              </a:spcBef>
              <a:spcAft>
                <a:spcPts val="0"/>
              </a:spcAft>
              <a:buSzPts val="1300"/>
              <a:buAutoNum type="arabicPeriod"/>
            </a:pPr>
            <a:r>
              <a:rPr lang="es" dirty="0"/>
              <a:t>Ordenar de mayor a menor estos valores según sus magnitudes (valor absoluto)</a:t>
            </a:r>
            <a:endParaRPr dirty="0"/>
          </a:p>
          <a:p>
            <a:pPr marL="457200" lvl="0" indent="-311150" algn="l" rtl="0">
              <a:spcBef>
                <a:spcPts val="0"/>
              </a:spcBef>
              <a:spcAft>
                <a:spcPts val="0"/>
              </a:spcAft>
              <a:buSzPts val="1300"/>
              <a:buAutoNum type="arabicPeriod"/>
            </a:pPr>
            <a:r>
              <a:rPr lang="es" dirty="0"/>
              <a:t>Si denotamos λ</a:t>
            </a:r>
            <a:r>
              <a:rPr lang="es" baseline="-25000" dirty="0"/>
              <a:t>1</a:t>
            </a:r>
            <a:r>
              <a:rPr lang="es" dirty="0"/>
              <a:t>, λ</a:t>
            </a:r>
            <a:r>
              <a:rPr lang="es" baseline="-25000" dirty="0"/>
              <a:t>2</a:t>
            </a:r>
            <a:r>
              <a:rPr lang="es" dirty="0"/>
              <a:t>, …, λ</a:t>
            </a:r>
            <a:r>
              <a:rPr lang="es" baseline="-25000" dirty="0"/>
              <a:t>m</a:t>
            </a:r>
            <a:r>
              <a:rPr lang="es" dirty="0"/>
              <a:t> los valores propios ordenados (con sus respectivos vectores propios v</a:t>
            </a:r>
            <a:r>
              <a:rPr lang="es" baseline="-25000" dirty="0"/>
              <a:t>1</a:t>
            </a:r>
            <a:r>
              <a:rPr lang="es" dirty="0"/>
              <a:t>, v</a:t>
            </a:r>
            <a:r>
              <a:rPr lang="es" baseline="-25000" dirty="0"/>
              <a:t>2 </a:t>
            </a:r>
            <a:r>
              <a:rPr lang="es" dirty="0"/>
              <a:t>, …, v</a:t>
            </a:r>
            <a:r>
              <a:rPr lang="es" baseline="-25000" dirty="0"/>
              <a:t>m</a:t>
            </a:r>
            <a:r>
              <a:rPr lang="es" dirty="0"/>
              <a:t>) entonces se construye la matriz V de la siguiente manera:</a:t>
            </a:r>
            <a:endParaRPr dirty="0"/>
          </a:p>
          <a:p>
            <a:pPr marL="914400" lvl="1" indent="-298450" algn="l" rtl="0">
              <a:spcBef>
                <a:spcPts val="0"/>
              </a:spcBef>
              <a:spcAft>
                <a:spcPts val="0"/>
              </a:spcAft>
              <a:buSzPts val="1100"/>
              <a:buAutoNum type="alphaLcPeriod"/>
            </a:pPr>
            <a:r>
              <a:rPr lang="es" dirty="0"/>
              <a:t>V = [ </a:t>
            </a:r>
            <a:r>
              <a:rPr lang="es" sz="1300" dirty="0"/>
              <a:t>v</a:t>
            </a:r>
            <a:r>
              <a:rPr lang="es" sz="1300" baseline="-25000" dirty="0"/>
              <a:t>1</a:t>
            </a:r>
            <a:r>
              <a:rPr lang="es" sz="1300" dirty="0"/>
              <a:t> | v</a:t>
            </a:r>
            <a:r>
              <a:rPr lang="es" sz="1300" baseline="-25000" dirty="0"/>
              <a:t>2 </a:t>
            </a:r>
            <a:r>
              <a:rPr lang="es" sz="1300" dirty="0"/>
              <a:t>| … | v</a:t>
            </a:r>
            <a:r>
              <a:rPr lang="es" sz="1300" baseline="-25000" dirty="0"/>
              <a:t>m </a:t>
            </a:r>
            <a:r>
              <a:rPr lang="es" sz="1300" dirty="0"/>
              <a:t>]  esta matriz representa la transformación lineal de los datos</a:t>
            </a:r>
            <a:endParaRPr sz="1300" dirty="0"/>
          </a:p>
          <a:p>
            <a:pPr marL="457200" lvl="0" indent="-311150" algn="l" rtl="0">
              <a:spcBef>
                <a:spcPts val="0"/>
              </a:spcBef>
              <a:spcAft>
                <a:spcPts val="0"/>
              </a:spcAft>
              <a:buSzPts val="1300"/>
              <a:buAutoNum type="arabicPeriod"/>
            </a:pPr>
            <a:r>
              <a:rPr lang="es" dirty="0"/>
              <a:t>Se pueden calcular la matriz de datos sobre sus componentes principales C:</a:t>
            </a:r>
            <a:endParaRPr dirty="0"/>
          </a:p>
          <a:p>
            <a:pPr marL="914400" lvl="1" indent="-298450" algn="l" rtl="0">
              <a:spcBef>
                <a:spcPts val="0"/>
              </a:spcBef>
              <a:spcAft>
                <a:spcPts val="0"/>
              </a:spcAft>
              <a:buSzPts val="1100"/>
              <a:buAutoNum type="alphaLcPeriod"/>
            </a:pPr>
            <a:r>
              <a:rPr lang="es" dirty="0"/>
              <a:t>C = X * V</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Antes de diseñar un modelo…</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 empieza por los datos:</a:t>
            </a:r>
            <a:endParaRPr/>
          </a:p>
          <a:p>
            <a:pPr marL="457200" lvl="0" indent="-311150" algn="l" rtl="0">
              <a:spcBef>
                <a:spcPts val="1200"/>
              </a:spcBef>
              <a:spcAft>
                <a:spcPts val="0"/>
              </a:spcAft>
              <a:buSzPts val="1300"/>
              <a:buChar char="●"/>
            </a:pPr>
            <a:r>
              <a:rPr lang="es"/>
              <a:t>¿Qué datos estamos utilizando?</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s"/>
              <a:t>¿Tenemos entradas inválidas o datos faltantes en el conjunto de datos?</a:t>
            </a:r>
            <a:endParaRPr/>
          </a:p>
          <a:p>
            <a:pPr marL="914400" lvl="1" indent="-298450" algn="l" rtl="0">
              <a:spcBef>
                <a:spcPts val="0"/>
              </a:spcBef>
              <a:spcAft>
                <a:spcPts val="0"/>
              </a:spcAft>
              <a:buSzPts val="1100"/>
              <a:buChar char="○"/>
            </a:pPr>
            <a:r>
              <a:rPr lang="es"/>
              <a:t>¿Es necesario realizar alguna transformación o pre-procesamiento?</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¿Qué comportamiento tienen los datos?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Intuiciones</a:t>
            </a:r>
            <a:endParaRPr/>
          </a:p>
        </p:txBody>
      </p:sp>
      <p:sp>
        <p:nvSpPr>
          <p:cNvPr id="246" name="Google Shape;246;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s" sz="1400"/>
              <a:t>La matriz de correlaciones es de tamaño mxm</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s" sz="1400"/>
              <a:t>El valor a</a:t>
            </a:r>
            <a:r>
              <a:rPr lang="es" sz="1400" baseline="-25000"/>
              <a:t>i,j</a:t>
            </a:r>
            <a:r>
              <a:rPr lang="es" sz="1400"/>
              <a:t> corresponde a la correlación entre las columnas </a:t>
            </a:r>
            <a:r>
              <a:rPr lang="es" sz="1400" i="1"/>
              <a:t>i</a:t>
            </a:r>
            <a:r>
              <a:rPr lang="es" sz="1400"/>
              <a:t> y </a:t>
            </a:r>
            <a:r>
              <a:rPr lang="es" sz="1400" i="1"/>
              <a:t>j</a:t>
            </a:r>
            <a:endParaRPr sz="1400"/>
          </a:p>
          <a:p>
            <a:pPr marL="914400" lvl="1" indent="-304800" algn="l" rtl="0">
              <a:spcBef>
                <a:spcPts val="0"/>
              </a:spcBef>
              <a:spcAft>
                <a:spcPts val="0"/>
              </a:spcAft>
              <a:buSzPts val="1200"/>
              <a:buChar char="○"/>
            </a:pPr>
            <a:r>
              <a:rPr lang="es" sz="1200"/>
              <a:t>Su diagonal está repleta de 1 (toda columna está directamente correlacionada consigo misma)</a:t>
            </a:r>
            <a:endParaRPr sz="1200"/>
          </a:p>
          <a:p>
            <a:pPr marL="914400" lvl="1" indent="-304800" algn="l" rtl="0">
              <a:spcBef>
                <a:spcPts val="0"/>
              </a:spcBef>
              <a:spcAft>
                <a:spcPts val="0"/>
              </a:spcAft>
              <a:buSzPts val="1200"/>
              <a:buChar char="○"/>
            </a:pPr>
            <a:r>
              <a:rPr lang="es" sz="1200"/>
              <a:t>Es simétrica: la correlación de la columna 1 con la 2, es la misma que la de la 2 con la 1</a:t>
            </a:r>
            <a:endParaRPr sz="1200"/>
          </a:p>
          <a:p>
            <a:pPr marL="914400" lvl="1" indent="-304800" algn="l" rtl="0">
              <a:spcBef>
                <a:spcPts val="0"/>
              </a:spcBef>
              <a:spcAft>
                <a:spcPts val="0"/>
              </a:spcAft>
              <a:buSzPts val="1200"/>
              <a:buChar char="○"/>
            </a:pPr>
            <a:r>
              <a:rPr lang="es" sz="1200"/>
              <a:t>Cada correlación nos muestra que tan “vinculadas” están dos variables/columnas del sistema</a:t>
            </a:r>
            <a:endParaRPr sz="1200"/>
          </a:p>
          <a:p>
            <a:pPr marL="914400" lvl="1" indent="-304800" algn="l" rtl="0">
              <a:spcBef>
                <a:spcPts val="0"/>
              </a:spcBef>
              <a:spcAft>
                <a:spcPts val="0"/>
              </a:spcAft>
              <a:buSzPts val="1200"/>
              <a:buChar char="○"/>
            </a:pPr>
            <a:r>
              <a:rPr lang="es" sz="1200"/>
              <a:t>Utilizamos esta matriz como base de la transformación para explotar las dependencias lineales entre las variables</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Intuiciones</a:t>
            </a:r>
            <a:endParaRPr/>
          </a:p>
        </p:txBody>
      </p:sp>
      <p:sp>
        <p:nvSpPr>
          <p:cNvPr id="252" name="Google Shape;252;p33"/>
          <p:cNvSpPr txBox="1">
            <a:spLocks noGrp="1"/>
          </p:cNvSpPr>
          <p:nvPr>
            <p:ph type="body" idx="1"/>
          </p:nvPr>
        </p:nvSpPr>
        <p:spPr>
          <a:xfrm>
            <a:off x="1297500" y="1567550"/>
            <a:ext cx="7038900" cy="313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El coeficiente de correlación se calcula como:</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s"/>
              <a:t>Las expresiones superiores corresponden a centrar las variables</a:t>
            </a:r>
            <a:endParaRPr/>
          </a:p>
          <a:p>
            <a:pPr marL="457200" lvl="0" indent="-311150" algn="l" rtl="0">
              <a:spcBef>
                <a:spcPts val="0"/>
              </a:spcBef>
              <a:spcAft>
                <a:spcPts val="0"/>
              </a:spcAft>
              <a:buSzPts val="1300"/>
              <a:buChar char="●"/>
            </a:pPr>
            <a:r>
              <a:rPr lang="es"/>
              <a:t>Las expresiones inferiores s</a:t>
            </a:r>
            <a:r>
              <a:rPr lang="es" baseline="-25000"/>
              <a:t>x</a:t>
            </a:r>
            <a:r>
              <a:rPr lang="es"/>
              <a:t> y s</a:t>
            </a:r>
            <a:r>
              <a:rPr lang="es" baseline="-25000"/>
              <a:t>y</a:t>
            </a:r>
            <a:r>
              <a:rPr lang="es"/>
              <a:t> corresponden a reducirla (dividir entre la desv. estándar)</a:t>
            </a:r>
            <a:endParaRPr/>
          </a:p>
          <a:p>
            <a:pPr marL="457200" lvl="0" indent="-311150" algn="l" rtl="0">
              <a:spcBef>
                <a:spcPts val="0"/>
              </a:spcBef>
              <a:spcAft>
                <a:spcPts val="0"/>
              </a:spcAft>
              <a:buSzPts val="1300"/>
              <a:buChar char="●"/>
            </a:pPr>
            <a:r>
              <a:rPr lang="es"/>
              <a:t>Dada la multiplicación entre las variables </a:t>
            </a:r>
            <a:r>
              <a:rPr lang="es" i="1"/>
              <a:t>x</a:t>
            </a:r>
            <a:r>
              <a:rPr lang="es"/>
              <a:t> y las variables </a:t>
            </a:r>
            <a:r>
              <a:rPr lang="es" i="1"/>
              <a:t>y</a:t>
            </a:r>
            <a:endParaRPr/>
          </a:p>
          <a:p>
            <a:pPr marL="914400" lvl="1" indent="-298450" algn="l" rtl="0">
              <a:spcBef>
                <a:spcPts val="0"/>
              </a:spcBef>
              <a:spcAft>
                <a:spcPts val="0"/>
              </a:spcAft>
              <a:buSzPts val="1100"/>
              <a:buChar char="○"/>
            </a:pPr>
            <a:r>
              <a:rPr lang="es"/>
              <a:t>Esto corresponde al producto punto de ambos vectores</a:t>
            </a:r>
            <a:endParaRPr/>
          </a:p>
          <a:p>
            <a:pPr marL="914400" lvl="1" indent="-298450" algn="l" rtl="0">
              <a:spcBef>
                <a:spcPts val="0"/>
              </a:spcBef>
              <a:spcAft>
                <a:spcPts val="0"/>
              </a:spcAft>
              <a:buSzPts val="1100"/>
              <a:buChar char="○"/>
            </a:pPr>
            <a:r>
              <a:rPr lang="es"/>
              <a:t>x</a:t>
            </a:r>
            <a:r>
              <a:rPr lang="es" baseline="-25000"/>
              <a:t>1</a:t>
            </a:r>
            <a:r>
              <a:rPr lang="es"/>
              <a:t> se multiplica con y</a:t>
            </a:r>
            <a:r>
              <a:rPr lang="es" baseline="-25000"/>
              <a:t>1</a:t>
            </a:r>
            <a:r>
              <a:rPr lang="es"/>
              <a:t>, x</a:t>
            </a:r>
            <a:r>
              <a:rPr lang="es" baseline="-25000"/>
              <a:t>2</a:t>
            </a:r>
            <a:r>
              <a:rPr lang="es"/>
              <a:t> se multiplica con y</a:t>
            </a:r>
            <a:r>
              <a:rPr lang="es" baseline="-25000"/>
              <a:t>2</a:t>
            </a:r>
            <a:r>
              <a:rPr lang="es"/>
              <a:t>, etc</a:t>
            </a:r>
            <a:endParaRPr/>
          </a:p>
          <a:p>
            <a:pPr marL="457200" lvl="0" indent="-311150" algn="l" rtl="0">
              <a:spcBef>
                <a:spcPts val="0"/>
              </a:spcBef>
              <a:spcAft>
                <a:spcPts val="0"/>
              </a:spcAft>
              <a:buSzPts val="1300"/>
              <a:buChar char="●"/>
            </a:pPr>
            <a:r>
              <a:rPr lang="es"/>
              <a:t>Esto se puede hacer de manera rápida con </a:t>
            </a:r>
            <a:r>
              <a:rPr lang="es" sz="1100"/>
              <a:t>R = 1/n * X</a:t>
            </a:r>
            <a:r>
              <a:rPr lang="es" sz="1100" baseline="30000"/>
              <a:t>t</a:t>
            </a:r>
            <a:r>
              <a:rPr lang="es" sz="1100"/>
              <a:t> X</a:t>
            </a:r>
            <a:endParaRPr sz="1100"/>
          </a:p>
          <a:p>
            <a:pPr marL="914400" lvl="1" indent="-298450" algn="l" rtl="0">
              <a:spcBef>
                <a:spcPts val="0"/>
              </a:spcBef>
              <a:spcAft>
                <a:spcPts val="0"/>
              </a:spcAft>
              <a:buSzPts val="1100"/>
              <a:buChar char="○"/>
            </a:pPr>
            <a:r>
              <a:rPr lang="es"/>
              <a:t>X ya se encuentra centrada y reducida, por lo que no es necesario volver a centrar y reducir</a:t>
            </a:r>
            <a:endParaRPr/>
          </a:p>
          <a:p>
            <a:pPr marL="914400" lvl="1" indent="-298450" algn="l" rtl="0">
              <a:spcBef>
                <a:spcPts val="0"/>
              </a:spcBef>
              <a:spcAft>
                <a:spcPts val="0"/>
              </a:spcAft>
              <a:buSzPts val="1100"/>
              <a:buChar char="○"/>
            </a:pPr>
            <a:r>
              <a:rPr lang="es"/>
              <a:t>El 1/n corresponde a los valores inferiores, cuyas sumatorias darán √n</a:t>
            </a:r>
            <a:endParaRPr sz="1100" i="1" baseline="-25000"/>
          </a:p>
        </p:txBody>
      </p:sp>
      <p:pic>
        <p:nvPicPr>
          <p:cNvPr id="253" name="Google Shape;253;p33"/>
          <p:cNvPicPr preferRelativeResize="0"/>
          <p:nvPr/>
        </p:nvPicPr>
        <p:blipFill>
          <a:blip r:embed="rId3">
            <a:alphaModFix/>
          </a:blip>
          <a:stretch>
            <a:fillRect/>
          </a:stretch>
        </p:blipFill>
        <p:spPr>
          <a:xfrm>
            <a:off x="3023900" y="2012450"/>
            <a:ext cx="2613650" cy="612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Intuiciones</a:t>
            </a:r>
            <a:endParaRPr/>
          </a:p>
        </p:txBody>
      </p:sp>
      <p:sp>
        <p:nvSpPr>
          <p:cNvPr id="259" name="Google Shape;259;p34"/>
          <p:cNvSpPr txBox="1">
            <a:spLocks noGrp="1"/>
          </p:cNvSpPr>
          <p:nvPr>
            <p:ph type="body" idx="1"/>
          </p:nvPr>
        </p:nvSpPr>
        <p:spPr>
          <a:xfrm>
            <a:off x="1297500" y="1567550"/>
            <a:ext cx="72678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s" sz="1400"/>
              <a:t>Multiplicar por una matriz es equivalente a realizar una rotación/transformación sobre un espacio lineal</a:t>
            </a:r>
            <a:endParaRPr sz="1400"/>
          </a:p>
          <a:p>
            <a:pPr marL="914400" lvl="1" indent="-304800" algn="l" rtl="0">
              <a:spcBef>
                <a:spcPts val="0"/>
              </a:spcBef>
              <a:spcAft>
                <a:spcPts val="0"/>
              </a:spcAft>
              <a:buSzPts val="1200"/>
              <a:buChar char="○"/>
            </a:pPr>
            <a:r>
              <a:rPr lang="es" sz="1200"/>
              <a:t>Lo que buscamos es “rotar” el sistema al eje de coordenadas que “maximice” la distancia entre los puntos</a:t>
            </a:r>
            <a:endParaRPr sz="1200"/>
          </a:p>
          <a:p>
            <a:pPr marL="914400" lvl="1" indent="-304800" algn="l" rtl="0">
              <a:spcBef>
                <a:spcPts val="0"/>
              </a:spcBef>
              <a:spcAft>
                <a:spcPts val="0"/>
              </a:spcAft>
              <a:buSzPts val="1200"/>
              <a:buChar char="○"/>
            </a:pPr>
            <a:r>
              <a:rPr lang="es" sz="1200"/>
              <a:t>Los </a:t>
            </a:r>
            <a:r>
              <a:rPr lang="es" sz="1200" i="1"/>
              <a:t>eigenvalues</a:t>
            </a:r>
            <a:r>
              <a:rPr lang="es" sz="1200"/>
              <a:t> de una transformación lineal indican la “magnitud” de la expansión de un vector sobre dicho eje al realizar dicha transformación</a:t>
            </a:r>
            <a:endParaRPr sz="1200"/>
          </a:p>
          <a:p>
            <a:pPr marL="914400" lvl="1" indent="-304800" algn="l" rtl="0">
              <a:spcBef>
                <a:spcPts val="0"/>
              </a:spcBef>
              <a:spcAft>
                <a:spcPts val="0"/>
              </a:spcAft>
              <a:buSzPts val="1200"/>
              <a:buChar char="○"/>
            </a:pPr>
            <a:r>
              <a:rPr lang="es" sz="1200"/>
              <a:t>Cada </a:t>
            </a:r>
            <a:r>
              <a:rPr lang="es" sz="1200" i="1"/>
              <a:t>eigenvalue</a:t>
            </a:r>
            <a:r>
              <a:rPr lang="es" sz="1200"/>
              <a:t> posee un </a:t>
            </a:r>
            <a:r>
              <a:rPr lang="es" sz="1200" i="1"/>
              <a:t>eigenvector</a:t>
            </a:r>
            <a:r>
              <a:rPr lang="es" sz="1200"/>
              <a:t> asociado que calcula la coordenada de un punto sobre dicho eje</a:t>
            </a:r>
            <a:endParaRPr sz="1200"/>
          </a:p>
          <a:p>
            <a:pPr marL="914400" lvl="1" indent="-304800" algn="l" rtl="0">
              <a:spcBef>
                <a:spcPts val="0"/>
              </a:spcBef>
              <a:spcAft>
                <a:spcPts val="0"/>
              </a:spcAft>
              <a:buSzPts val="1200"/>
              <a:buChar char="○"/>
            </a:pPr>
            <a:r>
              <a:rPr lang="es" sz="1200"/>
              <a:t>Ordenar dichos valores de mayor a menor “prioriza” los ejes de mayor relevancia</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Inercia de los componentes principales</a:t>
            </a:r>
            <a:endParaRPr/>
          </a:p>
        </p:txBody>
      </p:sp>
      <p:sp>
        <p:nvSpPr>
          <p:cNvPr id="265" name="Google Shape;265;p35"/>
          <p:cNvSpPr txBox="1">
            <a:spLocks noGrp="1"/>
          </p:cNvSpPr>
          <p:nvPr>
            <p:ph type="body" idx="1"/>
          </p:nvPr>
        </p:nvSpPr>
        <p:spPr>
          <a:xfrm>
            <a:off x="1297500" y="1567550"/>
            <a:ext cx="7188300" cy="31275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s" dirty="0"/>
              <a:t>¿Qué tanta de la información del sistema posee  realmente cada componente principal?</a:t>
            </a:r>
            <a:endParaRPr dirty="0"/>
          </a:p>
          <a:p>
            <a:pPr marL="914400" lvl="1" indent="-298450" algn="l" rtl="0">
              <a:spcBef>
                <a:spcPts val="0"/>
              </a:spcBef>
              <a:spcAft>
                <a:spcPts val="0"/>
              </a:spcAft>
              <a:buSzPts val="1100"/>
              <a:buChar char="○"/>
            </a:pPr>
            <a:r>
              <a:rPr lang="es" dirty="0"/>
              <a:t>Esto se llama la inercia</a:t>
            </a:r>
            <a:endParaRPr dirty="0"/>
          </a:p>
          <a:p>
            <a:pPr marL="914400" lvl="0" indent="0" algn="l" rtl="0">
              <a:spcBef>
                <a:spcPts val="1200"/>
              </a:spcBef>
              <a:spcAft>
                <a:spcPts val="0"/>
              </a:spcAft>
              <a:buNone/>
            </a:pPr>
            <a:endParaRPr dirty="0"/>
          </a:p>
          <a:p>
            <a:pPr marL="457200" lvl="0" indent="-311150" algn="l" rtl="0">
              <a:spcBef>
                <a:spcPts val="1200"/>
              </a:spcBef>
              <a:spcAft>
                <a:spcPts val="0"/>
              </a:spcAft>
              <a:buSzPts val="1300"/>
              <a:buChar char="●"/>
            </a:pPr>
            <a:r>
              <a:rPr lang="es" dirty="0"/>
              <a:t>Inercia = λ</a:t>
            </a:r>
            <a:r>
              <a:rPr lang="es" baseline="-25000" dirty="0"/>
              <a:t>n</a:t>
            </a:r>
            <a:r>
              <a:rPr lang="es" dirty="0"/>
              <a:t> / m</a:t>
            </a:r>
            <a:endParaRPr dirty="0"/>
          </a:p>
          <a:p>
            <a:pPr marL="457200" lvl="0" indent="0" algn="l" rtl="0">
              <a:spcBef>
                <a:spcPts val="1200"/>
              </a:spcBef>
              <a:spcAft>
                <a:spcPts val="0"/>
              </a:spcAft>
              <a:buNone/>
            </a:pPr>
            <a:endParaRPr dirty="0"/>
          </a:p>
          <a:p>
            <a:pPr marL="457200" lvl="0" indent="-311150" algn="l" rtl="0">
              <a:spcBef>
                <a:spcPts val="1200"/>
              </a:spcBef>
              <a:spcAft>
                <a:spcPts val="0"/>
              </a:spcAft>
              <a:buSzPts val="1300"/>
              <a:buChar char="●"/>
            </a:pPr>
            <a:r>
              <a:rPr lang="es" dirty="0"/>
              <a:t>Recordemos que la suma de valores propios de una matriz es igual a la suma de la diagonal</a:t>
            </a:r>
            <a:endParaRPr dirty="0"/>
          </a:p>
          <a:p>
            <a:pPr marL="914400" lvl="1" indent="-298450" algn="l" rtl="0">
              <a:spcBef>
                <a:spcPts val="0"/>
              </a:spcBef>
              <a:spcAft>
                <a:spcPts val="0"/>
              </a:spcAft>
              <a:buSzPts val="1100"/>
              <a:buChar char="○"/>
            </a:pPr>
            <a:r>
              <a:rPr lang="es" dirty="0"/>
              <a:t>Toda la diagonal de la matriz de correlaciones (mxm) es 1, por lo tanto 1 + 1 + 1 + …. = m</a:t>
            </a:r>
            <a:endParaRPr dirty="0"/>
          </a:p>
          <a:p>
            <a:pPr marL="914400" lvl="0" indent="0" algn="l" rtl="0">
              <a:spcBef>
                <a:spcPts val="1200"/>
              </a:spcBef>
              <a:spcAft>
                <a:spcPts val="0"/>
              </a:spcAft>
              <a:buNone/>
            </a:pPr>
            <a:endParaRPr dirty="0"/>
          </a:p>
          <a:p>
            <a:pPr marL="457200" lvl="0" indent="-311150" algn="l" rtl="0">
              <a:spcBef>
                <a:spcPts val="1200"/>
              </a:spcBef>
              <a:spcAft>
                <a:spcPts val="0"/>
              </a:spcAft>
              <a:buSzPts val="1300"/>
              <a:buChar char="●"/>
            </a:pPr>
            <a:r>
              <a:rPr lang="es" dirty="0"/>
              <a:t>Al sumar las inercias de las dos componentes principales sabemos qué tanto del modelo tenemos representado con dichas componentes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Reducción de dimensionalidad</a:t>
            </a:r>
            <a:endParaRPr/>
          </a:p>
        </p:txBody>
      </p:sp>
      <p:sp>
        <p:nvSpPr>
          <p:cNvPr id="271" name="Google Shape;271;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Con la inercia podemos estimar el porcentaje de la información almacenada en las componentes principales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Eso significa que podemos reducir la cantidad de variables en un problema seleccionando únicamente las primeras “p” componentes principales y reducir el tamaño de los datos de nxm a nxp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Caso de ejemplo SAheart</a:t>
            </a:r>
            <a:endParaRPr/>
          </a:p>
        </p:txBody>
      </p:sp>
      <p:sp>
        <p:nvSpPr>
          <p:cNvPr id="277" name="Google Shape;277;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Datos de pacientes con posible enfermedad coronaria (</a:t>
            </a:r>
            <a:r>
              <a:rPr lang="es" i="1"/>
              <a:t>coronary heart disease / CHD</a:t>
            </a:r>
            <a:r>
              <a:rPr lang="es"/>
              <a:t>)</a:t>
            </a:r>
            <a:endParaRPr/>
          </a:p>
        </p:txBody>
      </p:sp>
      <p:pic>
        <p:nvPicPr>
          <p:cNvPr id="278" name="Google Shape;278;p37"/>
          <p:cNvPicPr preferRelativeResize="0"/>
          <p:nvPr/>
        </p:nvPicPr>
        <p:blipFill>
          <a:blip r:embed="rId3">
            <a:alphaModFix/>
          </a:blip>
          <a:stretch>
            <a:fillRect/>
          </a:stretch>
        </p:blipFill>
        <p:spPr>
          <a:xfrm>
            <a:off x="2530800" y="2006550"/>
            <a:ext cx="4572300" cy="237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Caso de ejemplo SAheart</a:t>
            </a:r>
            <a:endParaRPr/>
          </a:p>
        </p:txBody>
      </p:sp>
      <p:sp>
        <p:nvSpPr>
          <p:cNvPr id="284" name="Google Shape;284;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Son 9 variables/atributos, lo que significa 36 (9*8/2) combinaciones</a:t>
            </a:r>
            <a:endParaRPr/>
          </a:p>
          <a:p>
            <a:pPr marL="0" lvl="0" indent="0" algn="l" rtl="0">
              <a:spcBef>
                <a:spcPts val="1200"/>
              </a:spcBef>
              <a:spcAft>
                <a:spcPts val="1200"/>
              </a:spcAft>
              <a:buNone/>
            </a:pPr>
            <a:r>
              <a:rPr lang="es"/>
              <a:t> </a:t>
            </a:r>
            <a:endParaRPr/>
          </a:p>
        </p:txBody>
      </p:sp>
      <p:pic>
        <p:nvPicPr>
          <p:cNvPr id="285" name="Google Shape;285;p38"/>
          <p:cNvPicPr preferRelativeResize="0"/>
          <p:nvPr/>
        </p:nvPicPr>
        <p:blipFill>
          <a:blip r:embed="rId3">
            <a:alphaModFix/>
          </a:blip>
          <a:stretch>
            <a:fillRect/>
          </a:stretch>
        </p:blipFill>
        <p:spPr>
          <a:xfrm>
            <a:off x="2752725" y="2047375"/>
            <a:ext cx="3638550" cy="2495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Caso de ejemplo SAheart</a:t>
            </a:r>
            <a:endParaRPr/>
          </a:p>
        </p:txBody>
      </p:sp>
      <p:pic>
        <p:nvPicPr>
          <p:cNvPr id="291" name="Google Shape;291;p39"/>
          <p:cNvPicPr preferRelativeResize="0"/>
          <p:nvPr/>
        </p:nvPicPr>
        <p:blipFill>
          <a:blip r:embed="rId3">
            <a:alphaModFix/>
          </a:blip>
          <a:stretch>
            <a:fillRect/>
          </a:stretch>
        </p:blipFill>
        <p:spPr>
          <a:xfrm>
            <a:off x="1297512" y="1026588"/>
            <a:ext cx="4101276" cy="3964223"/>
          </a:xfrm>
          <a:prstGeom prst="rect">
            <a:avLst/>
          </a:prstGeom>
          <a:noFill/>
          <a:ln>
            <a:noFill/>
          </a:ln>
        </p:spPr>
      </p:pic>
      <p:sp>
        <p:nvSpPr>
          <p:cNvPr id="292" name="Google Shape;292;p39"/>
          <p:cNvSpPr txBox="1">
            <a:spLocks noGrp="1"/>
          </p:cNvSpPr>
          <p:nvPr>
            <p:ph type="body" idx="1"/>
          </p:nvPr>
        </p:nvSpPr>
        <p:spPr>
          <a:xfrm>
            <a:off x="5707775" y="1026600"/>
            <a:ext cx="2871900" cy="392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No hay un patrón claro</a:t>
            </a:r>
            <a:endParaRPr/>
          </a:p>
          <a:p>
            <a:pPr marL="0" lvl="0" indent="0" algn="l" rtl="0">
              <a:spcBef>
                <a:spcPts val="1200"/>
              </a:spcBef>
              <a:spcAft>
                <a:spcPts val="1200"/>
              </a:spcAft>
              <a:buNone/>
            </a:pPr>
            <a:r>
              <a:rPr lang="es"/>
              <a:t> Ambos grupos parecen estar muy entre mezclados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Caso de ejemplo SAheart aplicando PCA</a:t>
            </a:r>
            <a:endParaRPr/>
          </a:p>
        </p:txBody>
      </p:sp>
      <p:sp>
        <p:nvSpPr>
          <p:cNvPr id="298" name="Google Shape;298;p40"/>
          <p:cNvSpPr txBox="1">
            <a:spLocks noGrp="1"/>
          </p:cNvSpPr>
          <p:nvPr>
            <p:ph type="body" idx="1"/>
          </p:nvPr>
        </p:nvSpPr>
        <p:spPr>
          <a:xfrm>
            <a:off x="5519675" y="1567550"/>
            <a:ext cx="2816700" cy="254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Las primeras dos componentes principales suman el 45% de la información</a:t>
            </a:r>
            <a:endParaRPr/>
          </a:p>
          <a:p>
            <a:pPr marL="0" lvl="0" indent="0" algn="l" rtl="0">
              <a:spcBef>
                <a:spcPts val="1200"/>
              </a:spcBef>
              <a:spcAft>
                <a:spcPts val="0"/>
              </a:spcAft>
              <a:buNone/>
            </a:pPr>
            <a:r>
              <a:rPr lang="es"/>
              <a:t>Y nos muestran una perspectiva distinta:</a:t>
            </a:r>
            <a:endParaRPr/>
          </a:p>
          <a:p>
            <a:pPr marL="0" lvl="0" indent="0" algn="l" rtl="0">
              <a:spcBef>
                <a:spcPts val="1200"/>
              </a:spcBef>
              <a:spcAft>
                <a:spcPts val="0"/>
              </a:spcAft>
              <a:buNone/>
            </a:pPr>
            <a:r>
              <a:rPr lang="es"/>
              <a:t>3 diferentes grupos de personas</a:t>
            </a:r>
            <a:endParaRPr/>
          </a:p>
          <a:p>
            <a:pPr marL="0" lvl="0" indent="0" algn="l" rtl="0">
              <a:spcBef>
                <a:spcPts val="1200"/>
              </a:spcBef>
              <a:spcAft>
                <a:spcPts val="1200"/>
              </a:spcAft>
              <a:buNone/>
            </a:pPr>
            <a:r>
              <a:rPr lang="es"/>
              <a:t>¿Pero qué significan estos grupos?</a:t>
            </a:r>
            <a:endParaRPr/>
          </a:p>
        </p:txBody>
      </p:sp>
      <p:pic>
        <p:nvPicPr>
          <p:cNvPr id="299" name="Google Shape;299;p40"/>
          <p:cNvPicPr preferRelativeResize="0"/>
          <p:nvPr/>
        </p:nvPicPr>
        <p:blipFill>
          <a:blip r:embed="rId3">
            <a:alphaModFix/>
          </a:blip>
          <a:stretch>
            <a:fillRect/>
          </a:stretch>
        </p:blipFill>
        <p:spPr>
          <a:xfrm>
            <a:off x="1361475" y="1567550"/>
            <a:ext cx="3657600" cy="249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Círculo de correlaciones</a:t>
            </a:r>
            <a:endParaRPr/>
          </a:p>
        </p:txBody>
      </p:sp>
      <p:sp>
        <p:nvSpPr>
          <p:cNvPr id="305" name="Google Shape;305;p41"/>
          <p:cNvSpPr txBox="1">
            <a:spLocks noGrp="1"/>
          </p:cNvSpPr>
          <p:nvPr>
            <p:ph type="body" idx="1"/>
          </p:nvPr>
        </p:nvSpPr>
        <p:spPr>
          <a:xfrm>
            <a:off x="1297500" y="1567550"/>
            <a:ext cx="7038900" cy="31782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s"/>
              <a:t>Nos permite visualizar el impacto de cada una de las variables (los ejes originales) en las coordenadas principales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Recordemos que:</a:t>
            </a:r>
            <a:endParaRPr/>
          </a:p>
          <a:p>
            <a:pPr marL="914400" lvl="1" indent="-298450" algn="l" rtl="0">
              <a:spcBef>
                <a:spcPts val="0"/>
              </a:spcBef>
              <a:spcAft>
                <a:spcPts val="0"/>
              </a:spcAft>
              <a:buSzPts val="1100"/>
              <a:buChar char="○"/>
            </a:pPr>
            <a:r>
              <a:rPr lang="es"/>
              <a:t>Cada columna de la matriz de transformación V corresponde a un vector propio</a:t>
            </a:r>
            <a:endParaRPr/>
          </a:p>
          <a:p>
            <a:pPr marL="914400" lvl="1" indent="-298450" algn="l" rtl="0">
              <a:spcBef>
                <a:spcPts val="0"/>
              </a:spcBef>
              <a:spcAft>
                <a:spcPts val="0"/>
              </a:spcAft>
              <a:buSzPts val="1100"/>
              <a:buChar char="○"/>
            </a:pPr>
            <a:r>
              <a:rPr lang="es"/>
              <a:t>Cada columna de la matriz original X corresponde a una variable/atributo</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s"/>
              <a:t>Al multiplicar las matrices X * V, podemos notar como:</a:t>
            </a:r>
            <a:endParaRPr/>
          </a:p>
          <a:p>
            <a:pPr marL="914400" lvl="1" indent="-298450" algn="l" rtl="0">
              <a:spcBef>
                <a:spcPts val="0"/>
              </a:spcBef>
              <a:spcAft>
                <a:spcPts val="0"/>
              </a:spcAft>
              <a:buSzPts val="1100"/>
              <a:buChar char="○"/>
            </a:pPr>
            <a:r>
              <a:rPr lang="es"/>
              <a:t>La columna/atributo </a:t>
            </a:r>
            <a:r>
              <a:rPr lang="es" i="1"/>
              <a:t>i </a:t>
            </a:r>
            <a:r>
              <a:rPr lang="es"/>
              <a:t>de X se multiplicará por la fila </a:t>
            </a:r>
            <a:r>
              <a:rPr lang="es" i="1"/>
              <a:t>i</a:t>
            </a:r>
            <a:r>
              <a:rPr lang="es"/>
              <a:t> de cada uno de los vectores propios (V)</a:t>
            </a:r>
            <a:endParaRPr/>
          </a:p>
          <a:p>
            <a:pPr marL="914400" lvl="1" indent="-298450" algn="l" rtl="0">
              <a:spcBef>
                <a:spcPts val="0"/>
              </a:spcBef>
              <a:spcAft>
                <a:spcPts val="0"/>
              </a:spcAft>
              <a:buSzPts val="1100"/>
              <a:buChar char="○"/>
            </a:pPr>
            <a:r>
              <a:rPr lang="es"/>
              <a:t>De esta manera nos damos cuenta de que las filas de la matriz V corresponden al impacto que tiene un atributo </a:t>
            </a:r>
            <a:r>
              <a:rPr lang="es" i="1"/>
              <a:t>i</a:t>
            </a:r>
            <a:r>
              <a:rPr lang="es"/>
              <a:t> en cada una de las componentes principales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Tratamiento de datos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Círculo de correlaciones</a:t>
            </a:r>
            <a:endParaRPr/>
          </a:p>
        </p:txBody>
      </p:sp>
      <p:sp>
        <p:nvSpPr>
          <p:cNvPr id="311" name="Google Shape;311;p42"/>
          <p:cNvSpPr txBox="1">
            <a:spLocks noGrp="1"/>
          </p:cNvSpPr>
          <p:nvPr>
            <p:ph type="body" idx="1"/>
          </p:nvPr>
        </p:nvSpPr>
        <p:spPr>
          <a:xfrm>
            <a:off x="1297500" y="1567550"/>
            <a:ext cx="7038900" cy="317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 queremos visualizar el impacto de las diferentes variables en las dos primeras componentes principales:</a:t>
            </a:r>
            <a:endParaRPr/>
          </a:p>
          <a:p>
            <a:pPr marL="457200" lvl="0" indent="-311150" algn="l" rtl="0">
              <a:spcBef>
                <a:spcPts val="1200"/>
              </a:spcBef>
              <a:spcAft>
                <a:spcPts val="0"/>
              </a:spcAft>
              <a:buSzPts val="1300"/>
              <a:buChar char="●"/>
            </a:pPr>
            <a:r>
              <a:rPr lang="es"/>
              <a:t>Basta con graficar (V[i, 0]*√λ</a:t>
            </a:r>
            <a:r>
              <a:rPr lang="es" baseline="-25000"/>
              <a:t>1</a:t>
            </a:r>
            <a:r>
              <a:rPr lang="es"/>
              <a:t> , V[i,1]*√λ</a:t>
            </a:r>
            <a:r>
              <a:rPr lang="es" baseline="-25000"/>
              <a:t>2</a:t>
            </a:r>
            <a:r>
              <a:rPr lang="es"/>
              <a:t>) para cada i</a:t>
            </a:r>
            <a:endParaRPr/>
          </a:p>
          <a:p>
            <a:pPr marL="457200" lvl="0" indent="-311150" algn="l" rtl="0">
              <a:spcBef>
                <a:spcPts val="0"/>
              </a:spcBef>
              <a:spcAft>
                <a:spcPts val="0"/>
              </a:spcAft>
              <a:buSzPts val="1300"/>
              <a:buChar char="●"/>
            </a:pPr>
            <a:r>
              <a:rPr lang="es"/>
              <a:t>Ese i corresponde a la i-ésima variable/atributo de X</a:t>
            </a:r>
            <a:endParaRPr/>
          </a:p>
          <a:p>
            <a:pPr marL="457200" lvl="0" indent="-311150" algn="l" rtl="0">
              <a:spcBef>
                <a:spcPts val="0"/>
              </a:spcBef>
              <a:spcAft>
                <a:spcPts val="0"/>
              </a:spcAft>
              <a:buSzPts val="1300"/>
              <a:buChar char="●"/>
            </a:pPr>
            <a:r>
              <a:rPr lang="es"/>
              <a:t>Es necesario multiplicar por √λ</a:t>
            </a:r>
            <a:r>
              <a:rPr lang="es" baseline="-25000"/>
              <a:t>m</a:t>
            </a:r>
            <a:r>
              <a:rPr lang="es"/>
              <a:t> dado que los valores propios multiplican al vector durante la transformación</a:t>
            </a:r>
            <a:endParaRPr/>
          </a:p>
          <a:p>
            <a:pPr marL="914400" lvl="1" indent="-298450" algn="l" rtl="0">
              <a:spcBef>
                <a:spcPts val="0"/>
              </a:spcBef>
              <a:spcAft>
                <a:spcPts val="0"/>
              </a:spcAft>
              <a:buSzPts val="1100"/>
              <a:buChar char="○"/>
            </a:pPr>
            <a:r>
              <a:rPr lang="es"/>
              <a:t>Los vectores propios tienen norma 1, por lo que deben satisfacerse que: </a:t>
            </a:r>
            <a:r>
              <a:rPr lang="es" sz="1300"/>
              <a:t>λ</a:t>
            </a:r>
            <a:r>
              <a:rPr lang="es" sz="1300" baseline="-25000"/>
              <a:t>1</a:t>
            </a:r>
            <a:r>
              <a:rPr lang="es"/>
              <a:t>||v</a:t>
            </a:r>
            <a:r>
              <a:rPr lang="es" baseline="-25000"/>
              <a:t>1</a:t>
            </a:r>
            <a:r>
              <a:rPr lang="es"/>
              <a:t>|| = </a:t>
            </a:r>
            <a:r>
              <a:rPr lang="es" sz="1300"/>
              <a:t>λ</a:t>
            </a:r>
            <a:r>
              <a:rPr lang="es" sz="1300" baseline="-25000"/>
              <a:t>1</a:t>
            </a:r>
            <a:endParaRPr sz="1300"/>
          </a:p>
          <a:p>
            <a:pPr marL="914400" lvl="1" indent="-298450" algn="l" rtl="0">
              <a:spcBef>
                <a:spcPts val="0"/>
              </a:spcBef>
              <a:spcAft>
                <a:spcPts val="0"/>
              </a:spcAft>
              <a:buSzPts val="1100"/>
              <a:buChar char="○"/>
            </a:pPr>
            <a:r>
              <a:rPr lang="es"/>
              <a:t>Al introducir el λ</a:t>
            </a:r>
            <a:r>
              <a:rPr lang="es" baseline="-25000"/>
              <a:t>1</a:t>
            </a:r>
            <a:r>
              <a:rPr lang="es"/>
              <a:t> en la ecuación de la norma nos queda √λ</a:t>
            </a:r>
            <a:r>
              <a:rPr lang="es" baseline="-25000"/>
              <a:t>1</a:t>
            </a:r>
            <a:r>
              <a:rPr lang="es"/>
              <a:t> para cada componente</a:t>
            </a:r>
            <a:endParaRPr/>
          </a:p>
          <a:p>
            <a:pPr marL="0" lvl="0" indent="0" algn="l" rtl="0">
              <a:spcBef>
                <a:spcPts val="120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Círculo de correlaciones SAheart</a:t>
            </a:r>
            <a:endParaRPr/>
          </a:p>
        </p:txBody>
      </p:sp>
      <p:pic>
        <p:nvPicPr>
          <p:cNvPr id="317" name="Google Shape;317;p43"/>
          <p:cNvPicPr preferRelativeResize="0"/>
          <p:nvPr/>
        </p:nvPicPr>
        <p:blipFill>
          <a:blip r:embed="rId3">
            <a:alphaModFix/>
          </a:blip>
          <a:stretch>
            <a:fillRect/>
          </a:stretch>
        </p:blipFill>
        <p:spPr>
          <a:xfrm>
            <a:off x="1297500" y="1257550"/>
            <a:ext cx="3563874" cy="3455624"/>
          </a:xfrm>
          <a:prstGeom prst="rect">
            <a:avLst/>
          </a:prstGeom>
          <a:noFill/>
          <a:ln>
            <a:noFill/>
          </a:ln>
        </p:spPr>
      </p:pic>
      <p:pic>
        <p:nvPicPr>
          <p:cNvPr id="318" name="Google Shape;318;p43"/>
          <p:cNvPicPr preferRelativeResize="0"/>
          <p:nvPr/>
        </p:nvPicPr>
        <p:blipFill>
          <a:blip r:embed="rId4">
            <a:alphaModFix/>
          </a:blip>
          <a:stretch>
            <a:fillRect/>
          </a:stretch>
        </p:blipFill>
        <p:spPr>
          <a:xfrm>
            <a:off x="5302625" y="1927125"/>
            <a:ext cx="3102025" cy="2116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Círculo de correlaciones SAheart</a:t>
            </a:r>
            <a:endParaRPr/>
          </a:p>
        </p:txBody>
      </p:sp>
      <p:pic>
        <p:nvPicPr>
          <p:cNvPr id="324" name="Google Shape;324;p44"/>
          <p:cNvPicPr preferRelativeResize="0"/>
          <p:nvPr/>
        </p:nvPicPr>
        <p:blipFill>
          <a:blip r:embed="rId3">
            <a:alphaModFix/>
          </a:blip>
          <a:stretch>
            <a:fillRect/>
          </a:stretch>
        </p:blipFill>
        <p:spPr>
          <a:xfrm>
            <a:off x="1297500" y="1257550"/>
            <a:ext cx="3563874" cy="3455624"/>
          </a:xfrm>
          <a:prstGeom prst="rect">
            <a:avLst/>
          </a:prstGeom>
          <a:noFill/>
          <a:ln>
            <a:noFill/>
          </a:ln>
        </p:spPr>
      </p:pic>
      <p:pic>
        <p:nvPicPr>
          <p:cNvPr id="325" name="Google Shape;325;p44"/>
          <p:cNvPicPr preferRelativeResize="0"/>
          <p:nvPr/>
        </p:nvPicPr>
        <p:blipFill>
          <a:blip r:embed="rId4">
            <a:alphaModFix/>
          </a:blip>
          <a:stretch>
            <a:fillRect/>
          </a:stretch>
        </p:blipFill>
        <p:spPr>
          <a:xfrm>
            <a:off x="5309850" y="1257550"/>
            <a:ext cx="3102025" cy="2116475"/>
          </a:xfrm>
          <a:prstGeom prst="rect">
            <a:avLst/>
          </a:prstGeom>
          <a:noFill/>
          <a:ln>
            <a:noFill/>
          </a:ln>
        </p:spPr>
      </p:pic>
      <p:sp>
        <p:nvSpPr>
          <p:cNvPr id="326" name="Google Shape;326;p44"/>
          <p:cNvSpPr txBox="1"/>
          <p:nvPr/>
        </p:nvSpPr>
        <p:spPr>
          <a:xfrm>
            <a:off x="5092850" y="3530275"/>
            <a:ext cx="37473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solidFill>
                  <a:schemeClr val="lt1"/>
                </a:solidFill>
                <a:latin typeface="Lato"/>
                <a:ea typeface="Lato"/>
                <a:cs typeface="Lato"/>
                <a:sym typeface="Lato"/>
              </a:rPr>
              <a:t>Flechas cercanas implican correlación entre atributos</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s" sz="1300">
                <a:solidFill>
                  <a:schemeClr val="lt1"/>
                </a:solidFill>
                <a:latin typeface="Lato"/>
                <a:ea typeface="Lato"/>
                <a:cs typeface="Lato"/>
                <a:sym typeface="Lato"/>
              </a:rPr>
              <a:t>Dirección de la flecha nos señala la tendencia de dicho valor, magnitud de la flecha su relevancia</a:t>
            </a:r>
            <a:endParaRPr sz="13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Círculo de correlaciones SAheart</a:t>
            </a:r>
            <a:endParaRPr/>
          </a:p>
        </p:txBody>
      </p:sp>
      <p:pic>
        <p:nvPicPr>
          <p:cNvPr id="332" name="Google Shape;332;p45"/>
          <p:cNvPicPr preferRelativeResize="0"/>
          <p:nvPr/>
        </p:nvPicPr>
        <p:blipFill>
          <a:blip r:embed="rId3">
            <a:alphaModFix/>
          </a:blip>
          <a:stretch>
            <a:fillRect/>
          </a:stretch>
        </p:blipFill>
        <p:spPr>
          <a:xfrm>
            <a:off x="1297500" y="1257550"/>
            <a:ext cx="3563874" cy="3455624"/>
          </a:xfrm>
          <a:prstGeom prst="rect">
            <a:avLst/>
          </a:prstGeom>
          <a:noFill/>
          <a:ln>
            <a:noFill/>
          </a:ln>
        </p:spPr>
      </p:pic>
      <p:pic>
        <p:nvPicPr>
          <p:cNvPr id="333" name="Google Shape;333;p45"/>
          <p:cNvPicPr preferRelativeResize="0"/>
          <p:nvPr/>
        </p:nvPicPr>
        <p:blipFill>
          <a:blip r:embed="rId4">
            <a:alphaModFix/>
          </a:blip>
          <a:stretch>
            <a:fillRect/>
          </a:stretch>
        </p:blipFill>
        <p:spPr>
          <a:xfrm>
            <a:off x="5309850" y="1257550"/>
            <a:ext cx="3102025" cy="2116475"/>
          </a:xfrm>
          <a:prstGeom prst="rect">
            <a:avLst/>
          </a:prstGeom>
          <a:noFill/>
          <a:ln>
            <a:noFill/>
          </a:ln>
        </p:spPr>
      </p:pic>
      <p:sp>
        <p:nvSpPr>
          <p:cNvPr id="334" name="Google Shape;334;p45"/>
          <p:cNvSpPr txBox="1"/>
          <p:nvPr/>
        </p:nvSpPr>
        <p:spPr>
          <a:xfrm>
            <a:off x="5092850" y="3530275"/>
            <a:ext cx="36027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solidFill>
                  <a:schemeClr val="lt1"/>
                </a:solidFill>
                <a:latin typeface="Lato"/>
                <a:ea typeface="Lato"/>
                <a:cs typeface="Lato"/>
                <a:sym typeface="Lato"/>
              </a:rPr>
              <a:t>Podemos concluir que el historial familiar tiene un impacto significativo…</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s" sz="1300">
                <a:solidFill>
                  <a:schemeClr val="lt1"/>
                </a:solidFill>
                <a:latin typeface="Lato"/>
                <a:ea typeface="Lato"/>
                <a:cs typeface="Lato"/>
                <a:sym typeface="Lato"/>
              </a:rPr>
              <a:t>Junto a la obesidad, la adiposidad  y edad.</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s" sz="1300">
                <a:solidFill>
                  <a:schemeClr val="lt1"/>
                </a:solidFill>
                <a:latin typeface="Lato"/>
                <a:ea typeface="Lato"/>
                <a:cs typeface="Lato"/>
                <a:sym typeface="Lato"/>
              </a:rPr>
              <a:t>Estos factores aumentan la posibilidad de CHD</a:t>
            </a:r>
            <a:endParaRPr sz="1300">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En Python: Biblioteca </a:t>
            </a:r>
            <a:r>
              <a:rPr lang="es" b="1"/>
              <a:t>scikit-learn</a:t>
            </a:r>
            <a:endParaRPr b="1"/>
          </a:p>
        </p:txBody>
      </p:sp>
      <p:sp>
        <p:nvSpPr>
          <p:cNvPr id="340" name="Google Shape;340;p46"/>
          <p:cNvSpPr txBox="1">
            <a:spLocks noGrp="1"/>
          </p:cNvSpPr>
          <p:nvPr>
            <p:ph type="body" idx="1"/>
          </p:nvPr>
        </p:nvSpPr>
        <p:spPr>
          <a:xfrm>
            <a:off x="1403425" y="1567550"/>
            <a:ext cx="69330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Una de las bibliotecas más populares para familiarizarse con los algoritmos de aprendizaje máquina</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Posee implementaciones para muchos de los algoritmos más populares</a:t>
            </a:r>
            <a:endParaRPr/>
          </a:p>
        </p:txBody>
      </p:sp>
      <p:pic>
        <p:nvPicPr>
          <p:cNvPr id="341" name="Google Shape;341;p46"/>
          <p:cNvPicPr preferRelativeResize="0"/>
          <p:nvPr/>
        </p:nvPicPr>
        <p:blipFill rotWithShape="1">
          <a:blip r:embed="rId3">
            <a:alphaModFix/>
          </a:blip>
          <a:srcRect r="40589"/>
          <a:stretch/>
        </p:blipFill>
        <p:spPr>
          <a:xfrm>
            <a:off x="3443474" y="3146150"/>
            <a:ext cx="2257050" cy="15248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¿Cómo centrar y reducir?</a:t>
            </a:r>
            <a:endParaRPr/>
          </a:p>
        </p:txBody>
      </p:sp>
      <p:sp>
        <p:nvSpPr>
          <p:cNvPr id="347" name="Google Shape;347;p47"/>
          <p:cNvSpPr txBox="1">
            <a:spLocks noGrp="1"/>
          </p:cNvSpPr>
          <p:nvPr>
            <p:ph type="body" idx="1"/>
          </p:nvPr>
        </p:nvSpPr>
        <p:spPr>
          <a:xfrm>
            <a:off x="1297500" y="1567550"/>
            <a:ext cx="7038900" cy="1506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El primer paso del algoritmo consiste en centrar y reducir los datos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Para ello la biblioteca scikit-learn posee la clase StandardScaler como parte de su módulo de preprocesamiento:</a:t>
            </a:r>
            <a:endParaRPr/>
          </a:p>
        </p:txBody>
      </p:sp>
      <p:sp>
        <p:nvSpPr>
          <p:cNvPr id="348" name="Google Shape;348;p47"/>
          <p:cNvSpPr txBox="1"/>
          <p:nvPr/>
        </p:nvSpPr>
        <p:spPr>
          <a:xfrm>
            <a:off x="1297500" y="3197500"/>
            <a:ext cx="6906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Consolas"/>
                <a:ea typeface="Consolas"/>
                <a:cs typeface="Consolas"/>
                <a:sym typeface="Consolas"/>
              </a:rPr>
              <a:t>from sklearn.preprocessing import StandardScaler</a:t>
            </a:r>
            <a:endParaRPr>
              <a:solidFill>
                <a:schemeClr val="lt1"/>
              </a:solidFill>
              <a:latin typeface="Consolas"/>
              <a:ea typeface="Consolas"/>
              <a:cs typeface="Consolas"/>
              <a:sym typeface="Consolas"/>
            </a:endParaRPr>
          </a:p>
          <a:p>
            <a:pPr marL="0" lvl="0" indent="0" algn="l" rtl="0">
              <a:spcBef>
                <a:spcPts val="0"/>
              </a:spcBef>
              <a:spcAft>
                <a:spcPts val="0"/>
              </a:spcAft>
              <a:buNone/>
            </a:pPr>
            <a:endParaRPr>
              <a:solidFill>
                <a:schemeClr val="lt1"/>
              </a:solidFill>
              <a:latin typeface="Consolas"/>
              <a:ea typeface="Consolas"/>
              <a:cs typeface="Consolas"/>
              <a:sym typeface="Consolas"/>
            </a:endParaRPr>
          </a:p>
          <a:p>
            <a:pPr marL="0" lvl="0" indent="0" algn="l" rtl="0">
              <a:spcBef>
                <a:spcPts val="0"/>
              </a:spcBef>
              <a:spcAft>
                <a:spcPts val="0"/>
              </a:spcAft>
              <a:buNone/>
            </a:pPr>
            <a:r>
              <a:rPr lang="es">
                <a:solidFill>
                  <a:schemeClr val="lt1"/>
                </a:solidFill>
                <a:latin typeface="Consolas"/>
                <a:ea typeface="Consolas"/>
                <a:cs typeface="Consolas"/>
                <a:sym typeface="Consolas"/>
              </a:rPr>
              <a:t>scaler = StandardScaler()</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s">
                <a:solidFill>
                  <a:schemeClr val="lt1"/>
                </a:solidFill>
                <a:latin typeface="Consolas"/>
                <a:ea typeface="Consolas"/>
                <a:cs typeface="Consolas"/>
                <a:sym typeface="Consolas"/>
              </a:rPr>
              <a:t>df_scaled = scaler.fit_transform(df)</a:t>
            </a:r>
            <a:endParaRPr>
              <a:solidFill>
                <a:schemeClr val="lt1"/>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¿Cómo calcular la matriz  C?</a:t>
            </a:r>
            <a:endParaRPr/>
          </a:p>
        </p:txBody>
      </p:sp>
      <p:sp>
        <p:nvSpPr>
          <p:cNvPr id="354" name="Google Shape;354;p48"/>
          <p:cNvSpPr txBox="1">
            <a:spLocks noGrp="1"/>
          </p:cNvSpPr>
          <p:nvPr>
            <p:ph type="body" idx="1"/>
          </p:nvPr>
        </p:nvSpPr>
        <p:spPr>
          <a:xfrm>
            <a:off x="1297500" y="1567550"/>
            <a:ext cx="7038900" cy="1506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 biblioteca scikit-learn se encarga de calcular la matriz de correlaciones, valores propios y vectores propios de nuestros datos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Para ello posee la clase PCA parte del módulo de descomposición:</a:t>
            </a:r>
            <a:endParaRPr/>
          </a:p>
        </p:txBody>
      </p:sp>
      <p:sp>
        <p:nvSpPr>
          <p:cNvPr id="355" name="Google Shape;355;p48"/>
          <p:cNvSpPr txBox="1"/>
          <p:nvPr/>
        </p:nvSpPr>
        <p:spPr>
          <a:xfrm>
            <a:off x="1297500" y="3197500"/>
            <a:ext cx="6906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Consolas"/>
                <a:ea typeface="Consolas"/>
                <a:cs typeface="Consolas"/>
                <a:sym typeface="Consolas"/>
              </a:rPr>
              <a:t>from sklearn.decomposition import PCA</a:t>
            </a:r>
            <a:endParaRPr>
              <a:solidFill>
                <a:schemeClr val="lt1"/>
              </a:solidFill>
              <a:latin typeface="Consolas"/>
              <a:ea typeface="Consolas"/>
              <a:cs typeface="Consolas"/>
              <a:sym typeface="Consolas"/>
            </a:endParaRPr>
          </a:p>
          <a:p>
            <a:pPr marL="0" lvl="0" indent="0" algn="l" rtl="0">
              <a:spcBef>
                <a:spcPts val="0"/>
              </a:spcBef>
              <a:spcAft>
                <a:spcPts val="0"/>
              </a:spcAft>
              <a:buNone/>
            </a:pPr>
            <a:endParaRPr>
              <a:solidFill>
                <a:schemeClr val="lt1"/>
              </a:solidFill>
              <a:latin typeface="Consolas"/>
              <a:ea typeface="Consolas"/>
              <a:cs typeface="Consolas"/>
              <a:sym typeface="Consolas"/>
            </a:endParaRPr>
          </a:p>
          <a:p>
            <a:pPr marL="0" lvl="0" indent="0" algn="l" rtl="0">
              <a:spcBef>
                <a:spcPts val="0"/>
              </a:spcBef>
              <a:spcAft>
                <a:spcPts val="0"/>
              </a:spcAft>
              <a:buNone/>
            </a:pPr>
            <a:r>
              <a:rPr lang="es">
                <a:solidFill>
                  <a:schemeClr val="lt1"/>
                </a:solidFill>
                <a:latin typeface="Consolas"/>
                <a:ea typeface="Consolas"/>
                <a:cs typeface="Consolas"/>
                <a:sym typeface="Consolas"/>
              </a:rPr>
              <a:t>pca = PCA()</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s">
                <a:solidFill>
                  <a:schemeClr val="lt1"/>
                </a:solidFill>
                <a:latin typeface="Consolas"/>
                <a:ea typeface="Consolas"/>
                <a:cs typeface="Consolas"/>
                <a:sym typeface="Consolas"/>
              </a:rPr>
              <a:t>C = pca.fit_transform(dfscale)</a:t>
            </a:r>
            <a:endParaRPr>
              <a:solidFill>
                <a:schemeClr val="lt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¿Cómo obtener la inercia y la matriz V?</a:t>
            </a:r>
            <a:endParaRPr/>
          </a:p>
        </p:txBody>
      </p:sp>
      <p:sp>
        <p:nvSpPr>
          <p:cNvPr id="361" name="Google Shape;361;p49"/>
          <p:cNvSpPr txBox="1">
            <a:spLocks noGrp="1"/>
          </p:cNvSpPr>
          <p:nvPr>
            <p:ph type="body" idx="1"/>
          </p:nvPr>
        </p:nvSpPr>
        <p:spPr>
          <a:xfrm>
            <a:off x="1297500" y="1567550"/>
            <a:ext cx="7038900" cy="1506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 clase PCA calcula automáticamente las inercias y las pone a disposición del usuario</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La matriz V debe extraerse por medio de la transformación de una matriz identidad</a:t>
            </a:r>
            <a:endParaRPr/>
          </a:p>
        </p:txBody>
      </p:sp>
      <p:sp>
        <p:nvSpPr>
          <p:cNvPr id="362" name="Google Shape;362;p49"/>
          <p:cNvSpPr txBox="1"/>
          <p:nvPr/>
        </p:nvSpPr>
        <p:spPr>
          <a:xfrm>
            <a:off x="1297500" y="3197500"/>
            <a:ext cx="690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Consolas"/>
                <a:ea typeface="Consolas"/>
                <a:cs typeface="Consolas"/>
                <a:sym typeface="Consolas"/>
              </a:rPr>
              <a:t>inertia = pca.explained_variance_ratio_</a:t>
            </a:r>
            <a:endParaRPr>
              <a:solidFill>
                <a:schemeClr val="lt1"/>
              </a:solidFill>
              <a:latin typeface="Consolas"/>
              <a:ea typeface="Consolas"/>
              <a:cs typeface="Consolas"/>
              <a:sym typeface="Consolas"/>
            </a:endParaRPr>
          </a:p>
          <a:p>
            <a:pPr marL="0" lvl="0" indent="0" algn="l" rtl="0">
              <a:spcBef>
                <a:spcPts val="0"/>
              </a:spcBef>
              <a:spcAft>
                <a:spcPts val="0"/>
              </a:spcAft>
              <a:buNone/>
            </a:pPr>
            <a:r>
              <a:rPr lang="es">
                <a:solidFill>
                  <a:schemeClr val="lt1"/>
                </a:solidFill>
                <a:latin typeface="Consolas"/>
                <a:ea typeface="Consolas"/>
                <a:cs typeface="Consolas"/>
                <a:sym typeface="Consolas"/>
              </a:rPr>
              <a:t>V = pca.transform(numpy.identity(df_scaled.shape[1]))</a:t>
            </a:r>
            <a:endParaRPr>
              <a:solidFill>
                <a:schemeClr val="lt1"/>
              </a:solidFill>
              <a:latin typeface="Consolas"/>
              <a:ea typeface="Consolas"/>
              <a:cs typeface="Consolas"/>
              <a:sym typeface="Consolas"/>
            </a:endParaRPr>
          </a:p>
          <a:p>
            <a:pPr marL="0" lvl="0" indent="0" algn="l" rtl="0">
              <a:spcBef>
                <a:spcPts val="0"/>
              </a:spcBef>
              <a:spcAft>
                <a:spcPts val="0"/>
              </a:spcAft>
              <a:buNone/>
            </a:pPr>
            <a:endParaRPr>
              <a:solidFill>
                <a:schemeClr val="lt1"/>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¿Cómo grafico?</a:t>
            </a:r>
            <a:endParaRPr/>
          </a:p>
        </p:txBody>
      </p:sp>
      <p:sp>
        <p:nvSpPr>
          <p:cNvPr id="368" name="Google Shape;368;p50"/>
          <p:cNvSpPr txBox="1">
            <a:spLocks noGrp="1"/>
          </p:cNvSpPr>
          <p:nvPr>
            <p:ph type="body" idx="1"/>
          </p:nvPr>
        </p:nvSpPr>
        <p:spPr>
          <a:xfrm>
            <a:off x="1297500" y="1567550"/>
            <a:ext cx="3506100" cy="378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
              <a:t>Plano de las componentes principales:</a:t>
            </a:r>
            <a:endParaRPr/>
          </a:p>
        </p:txBody>
      </p:sp>
      <p:sp>
        <p:nvSpPr>
          <p:cNvPr id="369" name="Google Shape;369;p50"/>
          <p:cNvSpPr txBox="1"/>
          <p:nvPr/>
        </p:nvSpPr>
        <p:spPr>
          <a:xfrm>
            <a:off x="1297500" y="1945850"/>
            <a:ext cx="71376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dirty="0">
                <a:solidFill>
                  <a:schemeClr val="lt1"/>
                </a:solidFill>
                <a:latin typeface="Consolas"/>
                <a:ea typeface="Consolas"/>
                <a:cs typeface="Consolas"/>
                <a:sym typeface="Consolas"/>
              </a:rPr>
              <a:t>plt.scatter(np.ravel(C[:,0]),np.ravel(C[:,1]),c = ['b' if i==1 else 'r' for i in df[goal]])</a:t>
            </a:r>
            <a:endParaRPr sz="1000" dirty="0">
              <a:solidFill>
                <a:schemeClr val="lt1"/>
              </a:solidFill>
              <a:latin typeface="Consolas"/>
              <a:ea typeface="Consolas"/>
              <a:cs typeface="Consolas"/>
              <a:sym typeface="Consolas"/>
            </a:endParaRPr>
          </a:p>
          <a:p>
            <a:pPr marL="0" lvl="0" indent="0" algn="l" rtl="0">
              <a:spcBef>
                <a:spcPts val="0"/>
              </a:spcBef>
              <a:spcAft>
                <a:spcPts val="0"/>
              </a:spcAft>
              <a:buNone/>
            </a:pPr>
            <a:r>
              <a:rPr lang="es" sz="1000" dirty="0">
                <a:solidFill>
                  <a:schemeClr val="lt1"/>
                </a:solidFill>
                <a:latin typeface="Consolas"/>
                <a:ea typeface="Consolas"/>
                <a:cs typeface="Consolas"/>
                <a:sym typeface="Consolas"/>
              </a:rPr>
              <a:t>plt.xlabel('PCA 1 (%.2f%% inertia)' % (inertia[0],))</a:t>
            </a:r>
            <a:endParaRPr sz="1000" dirty="0">
              <a:solidFill>
                <a:schemeClr val="lt1"/>
              </a:solidFill>
              <a:latin typeface="Consolas"/>
              <a:ea typeface="Consolas"/>
              <a:cs typeface="Consolas"/>
              <a:sym typeface="Consolas"/>
            </a:endParaRPr>
          </a:p>
          <a:p>
            <a:pPr marL="0" lvl="0" indent="0" algn="l" rtl="0">
              <a:spcBef>
                <a:spcPts val="0"/>
              </a:spcBef>
              <a:spcAft>
                <a:spcPts val="0"/>
              </a:spcAft>
              <a:buNone/>
            </a:pPr>
            <a:r>
              <a:rPr lang="es" sz="1000" dirty="0">
                <a:solidFill>
                  <a:schemeClr val="lt1"/>
                </a:solidFill>
                <a:latin typeface="Consolas"/>
                <a:ea typeface="Consolas"/>
                <a:cs typeface="Consolas"/>
                <a:sym typeface="Consolas"/>
              </a:rPr>
              <a:t>plt.ylabel('PCA 2 (%.2f%% inertia)' % (inertia[0],))</a:t>
            </a:r>
            <a:endParaRPr sz="1000" dirty="0">
              <a:solidFill>
                <a:schemeClr val="lt1"/>
              </a:solidFill>
              <a:latin typeface="Consolas"/>
              <a:ea typeface="Consolas"/>
              <a:cs typeface="Consolas"/>
              <a:sym typeface="Consolas"/>
            </a:endParaRPr>
          </a:p>
          <a:p>
            <a:pPr marL="0" lvl="0" indent="0" algn="l" rtl="0">
              <a:spcBef>
                <a:spcPts val="0"/>
              </a:spcBef>
              <a:spcAft>
                <a:spcPts val="0"/>
              </a:spcAft>
              <a:buNone/>
            </a:pPr>
            <a:r>
              <a:rPr lang="es" sz="1000" dirty="0">
                <a:solidFill>
                  <a:schemeClr val="lt1"/>
                </a:solidFill>
                <a:latin typeface="Consolas"/>
                <a:ea typeface="Consolas"/>
                <a:cs typeface="Consolas"/>
                <a:sym typeface="Consolas"/>
              </a:rPr>
              <a:t>plt.title('PCA')</a:t>
            </a:r>
            <a:endParaRPr sz="1000" dirty="0">
              <a:solidFill>
                <a:schemeClr val="lt1"/>
              </a:solidFill>
              <a:latin typeface="Consolas"/>
              <a:ea typeface="Consolas"/>
              <a:cs typeface="Consolas"/>
              <a:sym typeface="Consolas"/>
            </a:endParaRPr>
          </a:p>
          <a:p>
            <a:pPr marL="0" lvl="0" indent="0" algn="l" rtl="0">
              <a:spcBef>
                <a:spcPts val="0"/>
              </a:spcBef>
              <a:spcAft>
                <a:spcPts val="0"/>
              </a:spcAft>
              <a:buNone/>
            </a:pPr>
            <a:r>
              <a:rPr lang="es" sz="1000" dirty="0">
                <a:solidFill>
                  <a:schemeClr val="lt1"/>
                </a:solidFill>
                <a:latin typeface="Consolas"/>
                <a:ea typeface="Consolas"/>
                <a:cs typeface="Consolas"/>
                <a:sym typeface="Consolas"/>
              </a:rPr>
              <a:t>plt.show()</a:t>
            </a:r>
            <a:endParaRPr sz="1000" dirty="0">
              <a:solidFill>
                <a:schemeClr val="lt1"/>
              </a:solidFill>
              <a:latin typeface="Consolas"/>
              <a:ea typeface="Consolas"/>
              <a:cs typeface="Consolas"/>
              <a:sym typeface="Consolas"/>
            </a:endParaRPr>
          </a:p>
          <a:p>
            <a:pPr marL="0" lvl="0" indent="0" algn="l" rtl="0">
              <a:spcBef>
                <a:spcPts val="0"/>
              </a:spcBef>
              <a:spcAft>
                <a:spcPts val="0"/>
              </a:spcAft>
              <a:buNone/>
            </a:pPr>
            <a:endParaRPr dirty="0">
              <a:solidFill>
                <a:schemeClr val="lt1"/>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¿Cómo grafico?</a:t>
            </a:r>
            <a:endParaRPr/>
          </a:p>
        </p:txBody>
      </p:sp>
      <p:sp>
        <p:nvSpPr>
          <p:cNvPr id="375" name="Google Shape;375;p51"/>
          <p:cNvSpPr txBox="1">
            <a:spLocks noGrp="1"/>
          </p:cNvSpPr>
          <p:nvPr>
            <p:ph type="body" idx="1"/>
          </p:nvPr>
        </p:nvSpPr>
        <p:spPr>
          <a:xfrm>
            <a:off x="1297500" y="1589750"/>
            <a:ext cx="3506100" cy="378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
              <a:t>Círculo de correlación</a:t>
            </a:r>
            <a:endParaRPr/>
          </a:p>
        </p:txBody>
      </p:sp>
      <p:sp>
        <p:nvSpPr>
          <p:cNvPr id="376" name="Google Shape;376;p51"/>
          <p:cNvSpPr txBox="1"/>
          <p:nvPr/>
        </p:nvSpPr>
        <p:spPr>
          <a:xfrm>
            <a:off x="1297500" y="1968050"/>
            <a:ext cx="7137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chemeClr val="lt1"/>
                </a:solidFill>
                <a:latin typeface="Consolas"/>
                <a:ea typeface="Consolas"/>
                <a:cs typeface="Consolas"/>
                <a:sym typeface="Consolas"/>
              </a:rPr>
              <a:t>plt.figure(figsize=(15,15))</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plt.axhline(0, color='b')</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plt.axvline(0, color='b')</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for i in range(0, df.shape[1]):</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	plt.arrow(0,0, col_corr[i, 0],  # x - PC1</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              	col_corr[i, 1],  # y - PC2</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              	head_width=0.05, head_length=0.05)</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	plt.text(col_corr[i, 0] + 0.05, col_corr[i, 1] + 0.05, df.columns.values[i])</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an = np.linspace(0, 2 * np.pi, 100)</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plt.plot(np.cos(an), np.sin(an),color="b")  # Circle</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plt.axis('equal')</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plt.title('Correlation Circle')</a:t>
            </a:r>
            <a:endParaRPr sz="1000">
              <a:solidFill>
                <a:schemeClr val="lt1"/>
              </a:solidFill>
              <a:latin typeface="Consolas"/>
              <a:ea typeface="Consolas"/>
              <a:cs typeface="Consolas"/>
              <a:sym typeface="Consolas"/>
            </a:endParaRPr>
          </a:p>
          <a:p>
            <a:pPr marL="0" lvl="0" indent="0" algn="l" rtl="0">
              <a:spcBef>
                <a:spcPts val="0"/>
              </a:spcBef>
              <a:spcAft>
                <a:spcPts val="0"/>
              </a:spcAft>
              <a:buNone/>
            </a:pPr>
            <a:r>
              <a:rPr lang="es" sz="1000">
                <a:solidFill>
                  <a:schemeClr val="lt1"/>
                </a:solidFill>
                <a:latin typeface="Consolas"/>
                <a:ea typeface="Consolas"/>
                <a:cs typeface="Consolas"/>
                <a:sym typeface="Consolas"/>
              </a:rPr>
              <a:t>plt.show()</a:t>
            </a:r>
            <a:endParaRPr sz="1000">
              <a:solidFill>
                <a:schemeClr val="lt1"/>
              </a:solidFill>
              <a:latin typeface="Consolas"/>
              <a:ea typeface="Consolas"/>
              <a:cs typeface="Consolas"/>
              <a:sym typeface="Consolas"/>
            </a:endParaRPr>
          </a:p>
          <a:p>
            <a:pPr marL="0" lvl="0" indent="0" algn="l" rtl="0">
              <a:spcBef>
                <a:spcPts val="0"/>
              </a:spcBef>
              <a:spcAft>
                <a:spcPts val="0"/>
              </a:spcAft>
              <a:buNone/>
            </a:pPr>
            <a:endParaRPr>
              <a:solidFill>
                <a:schemeClr val="lt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Limpieza</a:t>
            </a:r>
            <a:endParaRPr/>
          </a:p>
        </p:txBody>
      </p:sp>
      <p:sp>
        <p:nvSpPr>
          <p:cNvPr id="152" name="Google Shape;152;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Es necesario verificar la integridad de los datos</a:t>
            </a:r>
            <a:endParaRPr/>
          </a:p>
          <a:p>
            <a:pPr marL="457200" lvl="0" indent="-311150" algn="l" rtl="0">
              <a:spcBef>
                <a:spcPts val="1200"/>
              </a:spcBef>
              <a:spcAft>
                <a:spcPts val="0"/>
              </a:spcAft>
              <a:buSzPts val="1300"/>
              <a:buChar char="●"/>
            </a:pPr>
            <a:r>
              <a:rPr lang="es"/>
              <a:t>¿Los datos tienen los tipos de datos deseados?</a:t>
            </a:r>
            <a:endParaRPr/>
          </a:p>
          <a:p>
            <a:pPr marL="914400" lvl="1" indent="-298450" algn="l" rtl="0">
              <a:spcBef>
                <a:spcPts val="0"/>
              </a:spcBef>
              <a:spcAft>
                <a:spcPts val="0"/>
              </a:spcAft>
              <a:buSzPts val="1100"/>
              <a:buChar char="○"/>
            </a:pPr>
            <a:r>
              <a:rPr lang="es"/>
              <a:t>“Si”/”No” sería de tipo string, pero quizás nos interese manejarlo como booleano</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¿Existen filas o columnas inválidas?</a:t>
            </a:r>
            <a:endParaRPr/>
          </a:p>
          <a:p>
            <a:pPr marL="914400" lvl="1" indent="-298450" algn="l" rtl="0">
              <a:spcBef>
                <a:spcPts val="0"/>
              </a:spcBef>
              <a:spcAft>
                <a:spcPts val="0"/>
              </a:spcAft>
              <a:buSzPts val="1100"/>
              <a:buChar char="○"/>
            </a:pPr>
            <a:r>
              <a:rPr lang="es"/>
              <a:t>Datos en blanco, en filas o columnas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¿Se desea remover algún subconjunto de los datos?</a:t>
            </a:r>
            <a:endParaRPr/>
          </a:p>
          <a:p>
            <a:pPr marL="914400" lvl="1" indent="-298450" algn="l" rtl="0">
              <a:spcBef>
                <a:spcPts val="0"/>
              </a:spcBef>
              <a:spcAft>
                <a:spcPts val="0"/>
              </a:spcAft>
              <a:buSzPts val="1100"/>
              <a:buChar char="○"/>
            </a:pPr>
            <a:r>
              <a:rPr lang="es" i="1"/>
              <a:t>Outliers</a:t>
            </a:r>
            <a:r>
              <a:rPr lang="es"/>
              <a:t>, valores extremos fuera de la norma que alteran nuestro modelo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¿Preguntas?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Otros métodos de eliminación</a:t>
            </a:r>
            <a:endParaRPr/>
          </a:p>
        </p:txBody>
      </p:sp>
      <p:sp>
        <p:nvSpPr>
          <p:cNvPr id="387" name="Google Shape;387;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A veces no se pueden utilizar algoritmos como el PCA (en especial cuando el número total de variables y datos crecen mucho)</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En ese caso existen alternativas para la selección o eliminación de variables:</a:t>
            </a:r>
            <a:endParaRPr/>
          </a:p>
          <a:p>
            <a:pPr marL="914400" lvl="1" indent="-298450" algn="l" rtl="0">
              <a:spcBef>
                <a:spcPts val="0"/>
              </a:spcBef>
              <a:spcAft>
                <a:spcPts val="0"/>
              </a:spcAft>
              <a:buSzPts val="1100"/>
              <a:buChar char="○"/>
            </a:pPr>
            <a:r>
              <a:rPr lang="es"/>
              <a:t>Selección hacia adelante: se inicia “sin” ninguna variable/columna, se van agregando al modelo una por una, empezando por la que tenga mayor correlación con la columna resultado. Se continuan agregando hasta cumplir con las restricciones del modelo deseado</a:t>
            </a:r>
            <a:endParaRPr/>
          </a:p>
          <a:p>
            <a:pPr marL="914400" lvl="1" indent="-298450" algn="l" rtl="0">
              <a:spcBef>
                <a:spcPts val="0"/>
              </a:spcBef>
              <a:spcAft>
                <a:spcPts val="0"/>
              </a:spcAft>
              <a:buSzPts val="1100"/>
              <a:buChar char="○"/>
            </a:pPr>
            <a:r>
              <a:rPr lang="es"/>
              <a:t>Eliminación hacia atrás: se inicia con “todas” las variables/columnas, se van eliminando del modelo una por una, empezando por las que tenga la menor correlación con la columna resultado. Se continuan agregando hasta llegar al límite de las restricciones del modelo deseado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Repaso álgebra lineal</a:t>
            </a:r>
            <a:endParaRPr/>
          </a:p>
        </p:txBody>
      </p:sp>
      <p:sp>
        <p:nvSpPr>
          <p:cNvPr id="393" name="Google Shape;393;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Repaso determinantes: </a:t>
            </a:r>
            <a:r>
              <a:rPr lang="es" b="1" u="sng">
                <a:solidFill>
                  <a:schemeClr val="hlink"/>
                </a:solidFill>
                <a:hlinkClick r:id="rId3"/>
              </a:rPr>
              <a:t>https://www.youtube.com/watch?v=Ip3X9LOh2dk</a:t>
            </a:r>
            <a:endParaRPr b="1"/>
          </a:p>
          <a:p>
            <a:pPr marL="0" lvl="0" indent="0" algn="l" rtl="0">
              <a:spcBef>
                <a:spcPts val="1200"/>
              </a:spcBef>
              <a:spcAft>
                <a:spcPts val="0"/>
              </a:spcAft>
              <a:buNone/>
            </a:pPr>
            <a:endParaRPr b="1"/>
          </a:p>
          <a:p>
            <a:pPr marL="0" lvl="0" indent="0" algn="l" rtl="0">
              <a:spcBef>
                <a:spcPts val="1200"/>
              </a:spcBef>
              <a:spcAft>
                <a:spcPts val="1200"/>
              </a:spcAft>
              <a:buNone/>
            </a:pPr>
            <a:r>
              <a:rPr lang="es" b="1"/>
              <a:t>Eigenvalues + Eigenvectors: </a:t>
            </a:r>
            <a:r>
              <a:rPr lang="es" b="1" u="sng">
                <a:solidFill>
                  <a:schemeClr val="hlink"/>
                </a:solidFill>
                <a:hlinkClick r:id="rId4"/>
              </a:rPr>
              <a:t>https://www.youtube.com/watch?v=PFDu9oVAE-g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Extrapolación</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Una alternativa para los datos faltantes es usar un algoritmo para “rellenar” los campos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Utilizar el valor de la  entrada más parecida/más cercana (¿qué métrica utilizamos?)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Extrapolar con base en el resto de entradas o un subconjunto (¿cómo elegimos?)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Puede resultar útil, pero hay que tener cuidado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Normalización</a:t>
            </a:r>
            <a:endParaRPr/>
          </a:p>
        </p:txBody>
      </p:sp>
      <p:sp>
        <p:nvSpPr>
          <p:cNvPr id="164" name="Google Shape;164;p18"/>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s"/>
              <a:t>Lo ideal es que no hayan diferencias significativas entre los órdenes de magnitud de los atributos</a:t>
            </a:r>
            <a:endParaRPr/>
          </a:p>
          <a:p>
            <a:pPr marL="914400" lvl="1" indent="-298450" algn="l" rtl="0">
              <a:spcBef>
                <a:spcPts val="0"/>
              </a:spcBef>
              <a:spcAft>
                <a:spcPts val="0"/>
              </a:spcAft>
              <a:buSzPts val="1100"/>
              <a:buChar char="○"/>
            </a:pPr>
            <a:r>
              <a:rPr lang="es"/>
              <a:t>E.g: una columna tal vez mida valores en los centésimos, mientras otra en los millones</a:t>
            </a:r>
            <a:endParaRPr/>
          </a:p>
          <a:p>
            <a:pPr marL="914400" lvl="1" indent="-298450" algn="l" rtl="0">
              <a:spcBef>
                <a:spcPts val="0"/>
              </a:spcBef>
              <a:spcAft>
                <a:spcPts val="0"/>
              </a:spcAft>
              <a:buSzPts val="1100"/>
              <a:buChar char="○"/>
            </a:pPr>
            <a:r>
              <a:rPr lang="es"/>
              <a:t>Esto puede sezgar nuestros modelos</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s"/>
              <a:t>Una alternativa es la estandarización (“centrar y reducir”):</a:t>
            </a:r>
            <a:endParaRPr/>
          </a:p>
          <a:p>
            <a:pPr marL="914400" lvl="1" indent="-298450" algn="l" rtl="0">
              <a:spcBef>
                <a:spcPts val="0"/>
              </a:spcBef>
              <a:spcAft>
                <a:spcPts val="0"/>
              </a:spcAft>
              <a:buSzPts val="1100"/>
              <a:buChar char="○"/>
            </a:pPr>
            <a:r>
              <a:rPr lang="es"/>
              <a:t>Para cada columna se calcula su media y desviación estándar: x’ = (x - μ)/σ</a:t>
            </a:r>
            <a:endParaRPr/>
          </a:p>
          <a:p>
            <a:pPr marL="914400" lvl="1" indent="-298450" algn="l" rtl="0">
              <a:spcBef>
                <a:spcPts val="0"/>
              </a:spcBef>
              <a:spcAft>
                <a:spcPts val="0"/>
              </a:spcAft>
              <a:buSzPts val="1100"/>
              <a:buChar char="○"/>
            </a:pPr>
            <a:r>
              <a:rPr lang="es"/>
              <a:t>Útil para parámetros que obedecen una distribución normal</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s"/>
              <a:t>Otra alternativa es el escalado de características:</a:t>
            </a:r>
            <a:endParaRPr/>
          </a:p>
          <a:p>
            <a:pPr marL="914400" lvl="1" indent="-298450" algn="l" rtl="0">
              <a:spcBef>
                <a:spcPts val="0"/>
              </a:spcBef>
              <a:spcAft>
                <a:spcPts val="0"/>
              </a:spcAft>
              <a:buSzPts val="1100"/>
              <a:buChar char="○"/>
            </a:pPr>
            <a:r>
              <a:rPr lang="es"/>
              <a:t>x’ = (x - x</a:t>
            </a:r>
            <a:r>
              <a:rPr lang="es" baseline="-25000"/>
              <a:t>min</a:t>
            </a:r>
            <a:r>
              <a:rPr lang="es"/>
              <a:t>)/(x</a:t>
            </a:r>
            <a:r>
              <a:rPr lang="es" baseline="-25000"/>
              <a:t>max</a:t>
            </a:r>
            <a:r>
              <a:rPr lang="es"/>
              <a:t> - x</a:t>
            </a:r>
            <a:r>
              <a:rPr lang="es" baseline="-25000"/>
              <a:t>min</a:t>
            </a:r>
            <a:r>
              <a:rPr lang="es"/>
              <a:t>)</a:t>
            </a:r>
            <a:endParaRPr/>
          </a:p>
          <a:p>
            <a:pPr marL="914400" lvl="1" indent="-298450" algn="l" rtl="0">
              <a:spcBef>
                <a:spcPts val="0"/>
              </a:spcBef>
              <a:spcAft>
                <a:spcPts val="0"/>
              </a:spcAft>
              <a:buSzPts val="1100"/>
              <a:buChar char="○"/>
            </a:pPr>
            <a:r>
              <a:rPr lang="es"/>
              <a:t>Nos garantiza que los valores quedarán en el intervalo [0,1]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Visualización de Datos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Visualización de Datos</a:t>
            </a:r>
            <a:endParaRPr/>
          </a:p>
        </p:txBody>
      </p:sp>
      <p:sp>
        <p:nvSpPr>
          <p:cNvPr id="175" name="Google Shape;175;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Nos permite estudiar los datos de manera visual</a:t>
            </a:r>
            <a:endParaRPr/>
          </a:p>
          <a:p>
            <a:pPr marL="914400" lvl="1" indent="-298450" algn="l" rtl="0">
              <a:spcBef>
                <a:spcPts val="0"/>
              </a:spcBef>
              <a:spcAft>
                <a:spcPts val="0"/>
              </a:spcAft>
              <a:buSzPts val="1100"/>
              <a:buChar char="○"/>
            </a:pPr>
            <a:r>
              <a:rPr lang="es"/>
              <a:t>Aprovechamos nuestra capacidad de procesamiento visual para encontrar patrones</a:t>
            </a:r>
            <a:endParaRPr/>
          </a:p>
          <a:p>
            <a:pPr marL="914400" lvl="0" indent="0" algn="l" rtl="0">
              <a:spcBef>
                <a:spcPts val="1200"/>
              </a:spcBef>
              <a:spcAft>
                <a:spcPts val="0"/>
              </a:spcAft>
              <a:buNone/>
            </a:pPr>
            <a:endParaRPr/>
          </a:p>
          <a:p>
            <a:pPr marL="457200" lvl="0" indent="-311150" algn="l" rtl="0">
              <a:spcBef>
                <a:spcPts val="1200"/>
              </a:spcBef>
              <a:spcAft>
                <a:spcPts val="0"/>
              </a:spcAft>
              <a:buSzPts val="1300"/>
              <a:buChar char="●"/>
            </a:pPr>
            <a:r>
              <a:rPr lang="es"/>
              <a:t>Existe infinidad de representaciones que podemos darle a los datos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Diferentes representaciones nos pueden proveer diferentes perspectivas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En Python: Biblioteca </a:t>
            </a:r>
            <a:r>
              <a:rPr lang="es" b="1"/>
              <a:t>pandas</a:t>
            </a:r>
            <a:endParaRPr b="1"/>
          </a:p>
        </p:txBody>
      </p:sp>
      <p:sp>
        <p:nvSpPr>
          <p:cNvPr id="181" name="Google Shape;181;p21"/>
          <p:cNvSpPr txBox="1">
            <a:spLocks noGrp="1"/>
          </p:cNvSpPr>
          <p:nvPr>
            <p:ph type="body" idx="1"/>
          </p:nvPr>
        </p:nvSpPr>
        <p:spPr>
          <a:xfrm>
            <a:off x="1297500" y="1567550"/>
            <a:ext cx="7038900" cy="2888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De las bibliotecas para manejo de datos más populares en Python</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Permite cargar con facilidad conjuntos de datos a memoria utilizando la clase DataFrame</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Se pueden cargar de archivos con separadores específicos, como archivos .csv o .tsv</a:t>
            </a:r>
            <a:endParaRPr/>
          </a:p>
          <a:p>
            <a:pPr marL="914400" lvl="1" indent="-298450" algn="l" rtl="0">
              <a:spcBef>
                <a:spcPts val="0"/>
              </a:spcBef>
              <a:spcAft>
                <a:spcPts val="0"/>
              </a:spcAft>
              <a:buSzPts val="1100"/>
              <a:buChar char="○"/>
            </a:pPr>
            <a:r>
              <a:rPr lang="es"/>
              <a:t>Posee el método </a:t>
            </a:r>
            <a:r>
              <a:rPr lang="es">
                <a:latin typeface="Consolas"/>
                <a:ea typeface="Consolas"/>
                <a:cs typeface="Consolas"/>
                <a:sym typeface="Consolas"/>
              </a:rPr>
              <a:t>pandas.read_csv(path, **kwargs)</a:t>
            </a:r>
            <a:endParaRPr>
              <a:latin typeface="Consolas"/>
              <a:ea typeface="Consolas"/>
              <a:cs typeface="Consolas"/>
              <a:sym typeface="Consolas"/>
            </a:endParaRPr>
          </a:p>
        </p:txBody>
      </p:sp>
      <p:pic>
        <p:nvPicPr>
          <p:cNvPr id="182" name="Google Shape;182;p21"/>
          <p:cNvPicPr preferRelativeResize="0"/>
          <p:nvPr/>
        </p:nvPicPr>
        <p:blipFill>
          <a:blip r:embed="rId3">
            <a:alphaModFix/>
          </a:blip>
          <a:stretch>
            <a:fillRect/>
          </a:stretch>
        </p:blipFill>
        <p:spPr>
          <a:xfrm>
            <a:off x="6708925" y="224688"/>
            <a:ext cx="2236125" cy="12522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2285</Words>
  <Application>Microsoft Office PowerPoint</Application>
  <PresentationFormat>On-screen Show (16:9)</PresentationFormat>
  <Paragraphs>241</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Consolas</vt:lpstr>
      <vt:lpstr>Lato</vt:lpstr>
      <vt:lpstr>Montserrat</vt:lpstr>
      <vt:lpstr>Focus</vt:lpstr>
      <vt:lpstr>Visualización de Datos y Análisis de Componentes Principales</vt:lpstr>
      <vt:lpstr>Antes de diseñar un modelo…</vt:lpstr>
      <vt:lpstr>Tratamiento de datos</vt:lpstr>
      <vt:lpstr>Limpieza</vt:lpstr>
      <vt:lpstr>Extrapolación</vt:lpstr>
      <vt:lpstr>Normalización</vt:lpstr>
      <vt:lpstr>Visualización de Datos</vt:lpstr>
      <vt:lpstr>Visualización de Datos</vt:lpstr>
      <vt:lpstr>En Python: Biblioteca pandas</vt:lpstr>
      <vt:lpstr>En Python: Biblioteca matplotlib</vt:lpstr>
      <vt:lpstr>Demostración</vt:lpstr>
      <vt:lpstr>Vínculos:  Visualizacion.py iris.data SAheart.csv</vt:lpstr>
      <vt:lpstr>Análisis de componentes principales (PCA)</vt:lpstr>
      <vt:lpstr>Análisis de componentes principales</vt:lpstr>
      <vt:lpstr>Análisis de componentes principales</vt:lpstr>
      <vt:lpstr>Análisis de componentes principales</vt:lpstr>
      <vt:lpstr>Análisis de componentes principales</vt:lpstr>
      <vt:lpstr>Análisis de componentes principales</vt:lpstr>
      <vt:lpstr>Algoritmo PCA</vt:lpstr>
      <vt:lpstr>Intuiciones</vt:lpstr>
      <vt:lpstr>Intuiciones</vt:lpstr>
      <vt:lpstr>Intuiciones</vt:lpstr>
      <vt:lpstr>Inercia de los componentes principales</vt:lpstr>
      <vt:lpstr>Reducción de dimensionalidad</vt:lpstr>
      <vt:lpstr>Caso de ejemplo SAheart</vt:lpstr>
      <vt:lpstr>Caso de ejemplo SAheart</vt:lpstr>
      <vt:lpstr>Caso de ejemplo SAheart</vt:lpstr>
      <vt:lpstr>Caso de ejemplo SAheart aplicando PCA</vt:lpstr>
      <vt:lpstr>Círculo de correlaciones</vt:lpstr>
      <vt:lpstr>Círculo de correlaciones</vt:lpstr>
      <vt:lpstr>Círculo de correlaciones SAheart</vt:lpstr>
      <vt:lpstr>Círculo de correlaciones SAheart</vt:lpstr>
      <vt:lpstr>Círculo de correlaciones SAheart</vt:lpstr>
      <vt:lpstr>En Python: Biblioteca scikit-learn</vt:lpstr>
      <vt:lpstr>¿Cómo centrar y reducir?</vt:lpstr>
      <vt:lpstr>¿Cómo calcular la matriz  C?</vt:lpstr>
      <vt:lpstr>¿Cómo obtener la inercia y la matriz V?</vt:lpstr>
      <vt:lpstr>¿Cómo grafico?</vt:lpstr>
      <vt:lpstr>¿Cómo grafico?</vt:lpstr>
      <vt:lpstr>¿Preguntas?</vt:lpstr>
      <vt:lpstr>Otros métodos de eliminación</vt:lpstr>
      <vt:lpstr>Repaso álgebra lineal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Visualización de Datos y Análisis de Componentes Principales</dc:title>
  <cp:lastModifiedBy>Fitzberth Powell Channer</cp:lastModifiedBy>
  <cp:revision>1</cp:revision>
  <dcterms:modified xsi:type="dcterms:W3CDTF">2022-08-31T07:29:03Z</dcterms:modified>
</cp:coreProperties>
</file>