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</p:sldIdLst>
  <p:sldSz cx="12192000" cy="6858000"/>
  <p:notesSz cx="12192000" cy="6858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Trebuchet MS" pitchFamily="34" charset="0"/>
      <p:regular r:id="rId17"/>
      <p:bold r:id="rId18"/>
      <p:italic r:id="rId19"/>
      <p:boldItalic r:id="rId20"/>
    </p:embeddedFont>
    <p:embeddedFont>
      <p:font typeface="Space Grotesk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384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30480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985985" y="51339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3730683" y="1657128"/>
            <a:ext cx="4730635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TNSDC-Generative AI</a:t>
            </a:r>
            <a:endParaRPr sz="3600" dirty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919162" y="2558651"/>
            <a:ext cx="1034173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smtClean="0">
                <a:solidFill>
                  <a:schemeClr val="dk1"/>
                </a:solidFill>
              </a:rPr>
              <a:t>OBJECT TRACKING BASED ON COLOR</a:t>
            </a:r>
            <a:r>
              <a:rPr lang="en-IN" sz="4000" b="1" dirty="0" smtClean="0">
                <a:solidFill>
                  <a:schemeClr val="dk1"/>
                </a:solidFill>
              </a:rPr>
              <a:t> </a:t>
            </a:r>
            <a:r>
              <a:rPr lang="en-IN" sz="4000" b="1" dirty="0">
                <a:solidFill>
                  <a:schemeClr val="dk1"/>
                </a:solidFill>
              </a:rPr>
              <a:t>USING CNN</a:t>
            </a:r>
            <a:endParaRPr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3046428" y="3865629"/>
            <a:ext cx="6402300" cy="166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 : </a:t>
            </a:r>
            <a:r>
              <a:rPr lang="en-IN" sz="2000" b="1" dirty="0" smtClean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RAKESH MH</a:t>
            </a:r>
          </a:p>
          <a:p>
            <a:pPr marL="914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N" sz="2000" b="1" dirty="0" smtClean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</a:t>
            </a:r>
            <a:r>
              <a:rPr lang="en-IN" sz="2000" b="1" dirty="0" smtClean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au211521104121,</a:t>
            </a:r>
            <a:endParaRPr sz="2000" b="1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Pre-Final Student,</a:t>
            </a:r>
            <a:endParaRPr dirty="0"/>
          </a:p>
          <a:p>
            <a:pPr marL="9144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Computer Science and Engineering,</a:t>
            </a:r>
            <a:endParaRPr dirty="0"/>
          </a:p>
          <a:p>
            <a:pPr marL="9144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</a:t>
            </a:r>
            <a:r>
              <a:rPr lang="en-IN" sz="2000" b="1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Panimalar</a:t>
            </a:r>
            <a:r>
              <a:rPr lang="en-IN" sz="2000" b="1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Institute of Technology.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7162800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55332" y="1366146"/>
            <a:ext cx="3664268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67650" y="2814884"/>
            <a:ext cx="6099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Arial"/>
              <a:buChar char="•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https://www.tensorflow.org/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Arial"/>
              <a:buChar char="•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https://numpy.org/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Pandas: </a:t>
            </a:r>
            <a:r>
              <a:rPr lang="en-IN" sz="1800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https://pandas.pydata.org/</a:t>
            </a:r>
            <a:endParaRPr sz="18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7" name="Google Shape;67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536825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2396195" y="1241933"/>
            <a:ext cx="6099142" cy="515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Approach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830119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834072" y="1447800"/>
            <a:ext cx="6100128" cy="69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PROBLEM STATEMENT</a:t>
            </a:r>
            <a:endParaRPr sz="4400"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816380" y="2426116"/>
            <a:ext cx="74202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lang="en-IN" sz="2000" dirty="0"/>
              <a:t>The objective is to develop a CNN-based system that can effectively track a target object based solely on its </a:t>
            </a:r>
            <a:r>
              <a:rPr lang="en-IN" sz="2000" dirty="0" err="1"/>
              <a:t>color</a:t>
            </a:r>
            <a:r>
              <a:rPr lang="en-IN" sz="2000" dirty="0"/>
              <a:t> signature within a video sequence</a:t>
            </a:r>
            <a:r>
              <a:rPr lang="en-IN" sz="2000" dirty="0" smtClean="0"/>
              <a:t>.</a:t>
            </a:r>
            <a:r>
              <a:rPr lang="en-IN" sz="2000" dirty="0"/>
              <a:t> Traditional object tracking methods often rely on features like shape or edges, which can be unreliable in scenarios with cluttered backgrounds, occlusions, or lighting variations</a:t>
            </a:r>
            <a:r>
              <a:rPr lang="en-IN" sz="2000" dirty="0" smtClean="0"/>
              <a:t>.</a:t>
            </a:r>
            <a:r>
              <a:rPr lang="en-IN" sz="2000" dirty="0"/>
              <a:t> By addressing these challenges, this research aims to develop a robust object tracking system that utilizes </a:t>
            </a:r>
            <a:r>
              <a:rPr lang="en-IN" sz="2000" dirty="0" err="1"/>
              <a:t>color</a:t>
            </a:r>
            <a:r>
              <a:rPr lang="en-IN" sz="2000" dirty="0"/>
              <a:t> information through CNNs, leading to improved tracking performance in complex visual environments.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>
            <a:off x="830119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834072" y="533400"/>
            <a:ext cx="5636895" cy="69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PROPOSED</a:t>
            </a:r>
            <a:r>
              <a:rPr lang="en-IN" sz="4250"/>
              <a:t> SOLUTION</a:t>
            </a:r>
            <a:endParaRPr sz="4250"/>
          </a:p>
        </p:txBody>
      </p:sp>
      <p:sp>
        <p:nvSpPr>
          <p:cNvPr id="97" name="Google Shape;9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834072" y="1527661"/>
            <a:ext cx="7316700" cy="41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800" dirty="0"/>
              <a:t>Frame processing: In each video frame, identify the object of interest using its </a:t>
            </a:r>
            <a:r>
              <a:rPr lang="en-IN" sz="1800" dirty="0" err="1"/>
              <a:t>color</a:t>
            </a:r>
            <a:r>
              <a:rPr lang="en-IN" sz="1800" dirty="0"/>
              <a:t>. This can involve techniques like </a:t>
            </a:r>
            <a:r>
              <a:rPr lang="en-IN" sz="1800" dirty="0" err="1"/>
              <a:t>color</a:t>
            </a:r>
            <a:r>
              <a:rPr lang="en-IN" sz="1800" dirty="0"/>
              <a:t> segmentation or thresholding based on the target </a:t>
            </a:r>
            <a:r>
              <a:rPr lang="en-IN" sz="1800" dirty="0" err="1"/>
              <a:t>color's</a:t>
            </a:r>
            <a:r>
              <a:rPr lang="en-IN" sz="1800" dirty="0"/>
              <a:t> properties (e.g., hue, saturation).</a:t>
            </a:r>
          </a:p>
          <a:p>
            <a:r>
              <a:rPr lang="en-IN" sz="1800" dirty="0"/>
              <a:t>Feature extraction: Extract features from the identified object's region. A CNN pre-trained for image classification can be used here. This pre-trained CNN efficiently captures generic visual features which can be helpful even for a new tracking task.</a:t>
            </a:r>
          </a:p>
          <a:p>
            <a:r>
              <a:rPr lang="en-IN" sz="1800" dirty="0"/>
              <a:t>Object tracking: Use a tracking algorithm (e.g., </a:t>
            </a:r>
            <a:r>
              <a:rPr lang="en-IN" sz="1800" dirty="0" err="1"/>
              <a:t>Kalman</a:t>
            </a:r>
            <a:r>
              <a:rPr lang="en-IN" sz="1800" dirty="0"/>
              <a:t> filter) that leverages the extracted features to predict the object's location in the next frame. The </a:t>
            </a:r>
            <a:r>
              <a:rPr lang="en-IN" sz="1800" dirty="0" err="1"/>
              <a:t>color</a:t>
            </a:r>
            <a:r>
              <a:rPr lang="en-IN" sz="1800" dirty="0"/>
              <a:t> information from the current frame is then used to refine the prediction and ensure the tracked object remains the same </a:t>
            </a:r>
            <a:r>
              <a:rPr lang="en-IN" sz="1800" dirty="0" err="1"/>
              <a:t>color</a:t>
            </a:r>
            <a:r>
              <a:rPr lang="en-IN" sz="1800" dirty="0"/>
              <a:t>.</a:t>
            </a: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>
            <a:off x="8229600" y="8013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9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APPROACH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06" name="Google Shape;106;p11"/>
          <p:cNvSpPr txBox="1"/>
          <p:nvPr/>
        </p:nvSpPr>
        <p:spPr>
          <a:xfrm>
            <a:off x="668418" y="2105728"/>
            <a:ext cx="7561181" cy="401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</a:t>
            </a:r>
            <a:r>
              <a:rPr lang="en-I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r>
              <a:rPr lang="en-I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The system requires a CPU with sufficient processing power to handle the computational demands of Convolutional Neural Network (CNN) training and inference. A multi-core processor, preferably with a clock speed of at least 2 GHz or higher, is recommended.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Memory</a:t>
            </a:r>
            <a:r>
              <a:rPr lang="en-I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 minimum of 8 GB RAM is recommended for smooth operation, especially during model training, where large datasets are processed. More RAM may be required for handling larger datasets or concurrent user requests.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Internet Speed</a:t>
            </a:r>
            <a:r>
              <a:rPr lang="en-I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 stable internet connection is necessary for downloading and updating Python packages, model weights, and serving the web application. A broadband connection with a minimum download speed of 5 Mbps and upload speed of 1 Mbps is sufficient for most purposes.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/>
          <p:nvPr/>
        </p:nvSpPr>
        <p:spPr>
          <a:xfrm>
            <a:off x="8229600" y="8013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739775" y="478620"/>
            <a:ext cx="7185025" cy="69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APPROACH </a:t>
            </a:r>
            <a:r>
              <a:rPr lang="en-IN" sz="4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–CONT</a:t>
            </a:r>
            <a:r>
              <a:rPr lang="en-IN" sz="4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425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14" name="Google Shape;114;p12"/>
          <p:cNvSpPr txBox="1"/>
          <p:nvPr/>
        </p:nvSpPr>
        <p:spPr>
          <a:xfrm>
            <a:off x="668418" y="1836764"/>
            <a:ext cx="75612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</a:t>
            </a:r>
            <a:r>
              <a:rPr lang="en-IN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r>
              <a:rPr lang="en-IN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The system is built using Python programming language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  <a:r>
              <a:rPr lang="en-IN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IN" sz="1700" dirty="0">
                <a:solidFill>
                  <a:schemeClr val="dk1"/>
                </a:solidFill>
                <a:highlight>
                  <a:schemeClr val="lt1"/>
                </a:highlight>
              </a:rPr>
              <a:t>Pandas is a software library written for the Python programming language for data manipulation and analysis. In particular, it offers data structures and operations for manipulating numerical tables and time series.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r>
              <a:rPr lang="en-IN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IN" sz="17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r>
              <a:rPr lang="en-IN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fundamental package for scientific computing in Python, essential for handling multidimensional arrays and mathematical operations. It is used extensively for data </a:t>
            </a:r>
            <a:r>
              <a:rPr lang="en-IN" sz="17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preprocessing</a:t>
            </a:r>
            <a:r>
              <a:rPr lang="en-IN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manipulation, and numerical computations within the CNN model.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TensorFlow</a:t>
            </a:r>
            <a:r>
              <a:rPr lang="en-IN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IN" sz="1700" dirty="0" err="1">
                <a:solidFill>
                  <a:schemeClr val="dk1"/>
                </a:solidFill>
                <a:highlight>
                  <a:schemeClr val="lt1"/>
                </a:highlight>
              </a:rPr>
              <a:t>TensorFlow</a:t>
            </a:r>
            <a:r>
              <a:rPr lang="en-IN" sz="1700" dirty="0">
                <a:solidFill>
                  <a:schemeClr val="dk1"/>
                </a:solidFill>
                <a:highlight>
                  <a:schemeClr val="lt1"/>
                </a:highlight>
              </a:rPr>
              <a:t> is a free and open-source software library for machine learning and artificial intelligence. It can be used across a range of tasks but has a particular focus on training and inference of deep neural networks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8686800" y="466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723900" y="281662"/>
            <a:ext cx="5014595" cy="69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ALGORITHM</a:t>
            </a:r>
            <a:endParaRPr sz="4400"/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402637" y="1058451"/>
            <a:ext cx="7770900" cy="54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300" b="1" dirty="0"/>
              <a:t>For each video frame:</a:t>
            </a:r>
            <a:endParaRPr lang="en-IN" sz="2300" dirty="0"/>
          </a:p>
          <a:p>
            <a:pPr algn="just"/>
            <a:r>
              <a:rPr lang="en-IN" sz="2300" b="1" dirty="0"/>
              <a:t>Identify object</a:t>
            </a:r>
            <a:r>
              <a:rPr lang="en-IN" sz="2300" dirty="0"/>
              <a:t> using </a:t>
            </a:r>
            <a:r>
              <a:rPr lang="en-IN" sz="2300" dirty="0" err="1"/>
              <a:t>color</a:t>
            </a:r>
            <a:r>
              <a:rPr lang="en-IN" sz="2300" dirty="0"/>
              <a:t> segmentation (or thresholding).</a:t>
            </a:r>
          </a:p>
          <a:p>
            <a:pPr algn="just"/>
            <a:r>
              <a:rPr lang="en-IN" sz="2300" b="1" dirty="0"/>
              <a:t>Extract features</a:t>
            </a:r>
            <a:r>
              <a:rPr lang="en-IN" sz="2300" dirty="0"/>
              <a:t> with pre-trained CNN from the identified object.</a:t>
            </a:r>
          </a:p>
          <a:p>
            <a:pPr algn="just"/>
            <a:r>
              <a:rPr lang="en-IN" sz="2300" b="1" dirty="0"/>
              <a:t>Predict next location</a:t>
            </a:r>
            <a:r>
              <a:rPr lang="en-IN" sz="2300" dirty="0"/>
              <a:t> using a tracking algorithm (e.g., </a:t>
            </a:r>
            <a:r>
              <a:rPr lang="en-IN" sz="2300" dirty="0" err="1"/>
              <a:t>Kalman</a:t>
            </a:r>
            <a:r>
              <a:rPr lang="en-IN" sz="2300" dirty="0"/>
              <a:t> filter).</a:t>
            </a:r>
          </a:p>
          <a:p>
            <a:pPr algn="just"/>
            <a:r>
              <a:rPr lang="en-IN" sz="2300" b="1" dirty="0"/>
              <a:t>Refine prediction</a:t>
            </a:r>
            <a:r>
              <a:rPr lang="en-IN" sz="2300" dirty="0"/>
              <a:t> based on current frame's </a:t>
            </a:r>
            <a:r>
              <a:rPr lang="en-IN" sz="2300" dirty="0" err="1"/>
              <a:t>color</a:t>
            </a:r>
            <a:r>
              <a:rPr lang="en-IN" sz="2300" dirty="0"/>
              <a:t> information.</a:t>
            </a:r>
          </a:p>
          <a:p>
            <a:pPr algn="just"/>
            <a:r>
              <a:rPr lang="en-IN" sz="2300" b="1" dirty="0"/>
              <a:t>Update object location</a:t>
            </a:r>
            <a:r>
              <a:rPr lang="en-IN" sz="2300" dirty="0"/>
              <a:t> combining prediction and </a:t>
            </a:r>
            <a:r>
              <a:rPr lang="en-IN" sz="2300" dirty="0" err="1"/>
              <a:t>color</a:t>
            </a:r>
            <a:r>
              <a:rPr lang="en-IN" sz="2300" dirty="0"/>
              <a:t> data.</a:t>
            </a:r>
          </a:p>
          <a:p>
            <a:pPr algn="just"/>
            <a:r>
              <a:rPr lang="en-IN" sz="2300" b="1" dirty="0"/>
              <a:t>Update object features</a:t>
            </a:r>
            <a:r>
              <a:rPr lang="en-IN" sz="2300" dirty="0"/>
              <a:t> from the new location.</a:t>
            </a:r>
          </a:p>
          <a:p>
            <a:pPr algn="just"/>
            <a:r>
              <a:rPr lang="en-IN" sz="2300" b="1" dirty="0"/>
              <a:t>Iterate</a:t>
            </a:r>
            <a:r>
              <a:rPr lang="en-IN" sz="2300" dirty="0"/>
              <a:t> to the next frame (repeat from step 1).</a:t>
            </a:r>
          </a:p>
          <a:p>
            <a:pPr algn="just"/>
            <a:r>
              <a:rPr lang="en-IN" sz="2300" b="1" dirty="0"/>
              <a:t>Output:</a:t>
            </a:r>
            <a:r>
              <a:rPr lang="en-IN" sz="2300" dirty="0"/>
              <a:t> Tracked object's path and features across all frames.</a:t>
            </a:r>
          </a:p>
          <a:p>
            <a:pPr algn="just"/>
            <a:r>
              <a:rPr lang="en-IN" sz="2300" b="1" dirty="0"/>
              <a:t>(Optional):</a:t>
            </a:r>
            <a:r>
              <a:rPr lang="en-IN" sz="2300" dirty="0"/>
              <a:t> Visualize the tracked object's movement.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0125075" y="56213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9810750" y="493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9790079" y="642202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739775" y="445461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RESULT</a:t>
            </a:r>
            <a:endParaRPr sz="4250"/>
          </a:p>
        </p:txBody>
      </p:sp>
      <p:sp>
        <p:nvSpPr>
          <p:cNvPr id="159" name="Google Shape;159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029200" y="54864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Figure 1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640200" y="4655875"/>
            <a:ext cx="313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latin typeface="Trebuchet MS"/>
                <a:ea typeface="Trebuchet MS"/>
                <a:cs typeface="Trebuchet MS"/>
                <a:sym typeface="Trebuchet MS"/>
              </a:rPr>
              <a:t>Training The Model</a:t>
            </a:r>
            <a:endParaRPr sz="22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17" y="1408741"/>
            <a:ext cx="6576165" cy="37703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9806037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39775" y="2245873"/>
            <a:ext cx="8391699" cy="286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just"/>
            <a:r>
              <a:rPr lang="en-IN" sz="2000" dirty="0"/>
              <a:t>This CNN-based object tracking project investigated using </a:t>
            </a:r>
            <a:r>
              <a:rPr lang="en-IN" sz="2000" dirty="0" err="1"/>
              <a:t>color</a:t>
            </a:r>
            <a:r>
              <a:rPr lang="en-IN" sz="2000" dirty="0"/>
              <a:t> information. CNNs successfully learned </a:t>
            </a:r>
            <a:r>
              <a:rPr lang="en-IN" sz="2000" dirty="0" err="1"/>
              <a:t>color</a:t>
            </a:r>
            <a:r>
              <a:rPr lang="en-IN" sz="2000" dirty="0"/>
              <a:t> features to track objects across images. However, solely relying on </a:t>
            </a:r>
            <a:r>
              <a:rPr lang="en-IN" sz="2000" dirty="0" err="1"/>
              <a:t>color</a:t>
            </a:r>
            <a:r>
              <a:rPr lang="en-IN" sz="2000" dirty="0"/>
              <a:t> has limitations. Factors like lighting variations, shadows, and similar </a:t>
            </a:r>
            <a:r>
              <a:rPr lang="en-IN" sz="2000" dirty="0" err="1"/>
              <a:t>colored</a:t>
            </a:r>
            <a:r>
              <a:rPr lang="en-IN" sz="2000" dirty="0"/>
              <a:t> objects can hinder accuracy. Future advancements could involve combining </a:t>
            </a:r>
            <a:r>
              <a:rPr lang="en-IN" sz="2000" dirty="0" err="1"/>
              <a:t>color</a:t>
            </a:r>
            <a:r>
              <a:rPr lang="en-IN" sz="2000" dirty="0"/>
              <a:t> with features like shape or texture, or tackling lighting issues and similar object </a:t>
            </a:r>
            <a:r>
              <a:rPr lang="en-IN" sz="2000" dirty="0" err="1"/>
              <a:t>colors</a:t>
            </a:r>
            <a:r>
              <a:rPr lang="en-IN" sz="2000" dirty="0"/>
              <a:t>. This project establishes CNNs as a promising tool for </a:t>
            </a:r>
            <a:r>
              <a:rPr lang="en-IN" sz="2000" dirty="0" err="1"/>
              <a:t>color</a:t>
            </a:r>
            <a:r>
              <a:rPr lang="en-IN" sz="2000" dirty="0"/>
              <a:t>-based tracking, but further development is needed for robust real-world applications.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739775" y="887412"/>
            <a:ext cx="3303904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670</Words>
  <Application>Microsoft Office PowerPoint</Application>
  <PresentationFormat>Custom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Space Grotesk</vt:lpstr>
      <vt:lpstr>Office Theme</vt:lpstr>
      <vt:lpstr>PowerPoint Presentation</vt:lpstr>
      <vt:lpstr>OUTLINE</vt:lpstr>
      <vt:lpstr>PROBLEM STATEMENT</vt:lpstr>
      <vt:lpstr>PROPOSED SOLUTION</vt:lpstr>
      <vt:lpstr>SYSTEM APPROACH</vt:lpstr>
      <vt:lpstr>SYSTEM APPROACH –CONT.</vt:lpstr>
      <vt:lpstr>ALGORITHM</vt:lpstr>
      <vt:lpstr>RESULT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2021PITCS168</dc:creator>
  <cp:lastModifiedBy>2021PITCS190</cp:lastModifiedBy>
  <cp:revision>6</cp:revision>
  <dcterms:modified xsi:type="dcterms:W3CDTF">2024-04-02T08:32:10Z</dcterms:modified>
</cp:coreProperties>
</file>