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notesSlides/notesSlide4.xml" ContentType="application/vnd.openxmlformats-officedocument.presentationml.notesSlid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68" r:id="rId2"/>
    <p:sldId id="259" r:id="rId3"/>
    <p:sldId id="267" r:id="rId4"/>
    <p:sldId id="262" r:id="rId5"/>
    <p:sldId id="258" r:id="rId6"/>
  </p:sldIdLst>
  <p:sldSz cx="12192000" cy="685800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313" autoAdjust="0"/>
    <p:restoredTop sz="83292" autoAdjust="0"/>
  </p:normalViewPr>
  <p:slideViewPr>
    <p:cSldViewPr snapToGrid="0">
      <p:cViewPr varScale="1">
        <p:scale>
          <a:sx n="92" d="100"/>
          <a:sy n="92" d="100"/>
        </p:scale>
        <p:origin x="908" y="64"/>
      </p:cViewPr>
      <p:guideLst>
        <p:guide orient="horz" pos="2136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7C7FE7-83B6-41AD-8769-E156EA855A8C}" type="datetimeFigureOut">
              <a:rPr lang="zh-CN" altLang="en-US" smtClean="0"/>
              <a:t>2025/3/16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380301-77FB-4F77-8980-4DF08C0621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0366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理解即可，因地制宜。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8470BC-4D67-4A4A-9E28-4459E070DDD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08069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开发前要理解业务。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8470BC-4D67-4A4A-9E28-4459E070DDDD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8069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面向对象，对象和行为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每个动词都是一个 </a:t>
            </a:r>
            <a:r>
              <a:rPr lang="en-US" altLang="zh-CN" dirty="0" err="1"/>
              <a:t>api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8470BC-4D67-4A4A-9E28-4459E070DDDD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1881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隔离，隔离，还是隔离。方法隔离，类隔离，服务隔离，团队隔离，公司隔离。</a:t>
            </a:r>
            <a:endParaRPr lang="en-US" altLang="zh-CN" dirty="0"/>
          </a:p>
          <a:p>
            <a:r>
              <a:rPr lang="zh-CN" altLang="en-US" dirty="0"/>
              <a:t>有迹可循，应运而生，科技赋能。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8470BC-4D67-4A4A-9E28-4459E070DDD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1659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zh-CN" altLang="zh-CN" sz="105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最后我们来看一些结业考核的评分标准。</a:t>
            </a:r>
          </a:p>
          <a:p>
            <a:pPr algn="just"/>
            <a:r>
              <a:rPr lang="zh-CN" altLang="en-US" sz="105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我们会从五个维度来考量，</a:t>
            </a:r>
            <a:r>
              <a:rPr lang="zh-CN" altLang="zh-CN" sz="105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包括</a:t>
            </a:r>
          </a:p>
          <a:p>
            <a:pPr marL="342900" lvl="0" indent="-342900" algn="just">
              <a:buFont typeface="Wingdings" panose="05000000000000000000" pitchFamily="2" charset="2"/>
              <a:buChar char=""/>
            </a:pPr>
            <a:r>
              <a:rPr lang="zh-CN" altLang="zh-CN" sz="105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业务理解（总分</a:t>
            </a:r>
            <a:r>
              <a:rPr lang="en-US" altLang="zh-CN" sz="105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zh-CN" sz="105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</a:p>
          <a:p>
            <a:pPr marL="742950" lvl="1" indent="-285750" algn="just">
              <a:buFont typeface="Wingdings" panose="05000000000000000000" pitchFamily="2" charset="2"/>
              <a:buChar char=""/>
            </a:pPr>
            <a:r>
              <a:rPr lang="zh-CN" altLang="en-US" sz="105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业务理解主要是 </a:t>
            </a:r>
            <a:r>
              <a:rPr lang="zh-CN" altLang="zh-CN" sz="105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项目背景、里面涉及的相关金融业务知识的理解情况</a:t>
            </a:r>
          </a:p>
          <a:p>
            <a:pPr marL="342900" lvl="0" indent="-342900" algn="just">
              <a:buFont typeface="Wingdings" panose="05000000000000000000" pitchFamily="2" charset="2"/>
              <a:buChar char=""/>
            </a:pPr>
            <a:r>
              <a:rPr lang="zh-CN" altLang="zh-CN" sz="105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项目完成情况（总分</a:t>
            </a:r>
            <a:r>
              <a:rPr lang="en-US" altLang="zh-CN" sz="105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30</a:t>
            </a:r>
            <a:r>
              <a:rPr lang="zh-CN" altLang="zh-CN" sz="105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），</a:t>
            </a:r>
          </a:p>
          <a:p>
            <a:pPr marL="742950" lvl="1" indent="-285750" algn="just">
              <a:buFont typeface="Wingdings" panose="05000000000000000000" pitchFamily="2" charset="2"/>
              <a:buChar char=""/>
            </a:pPr>
            <a:r>
              <a:rPr lang="zh-CN" altLang="zh-CN" sz="105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项目完成情况</a:t>
            </a:r>
            <a:r>
              <a:rPr lang="en-US" altLang="zh-CN" sz="105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105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包括，</a:t>
            </a:r>
            <a:r>
              <a:rPr lang="zh-CN" altLang="zh-CN" sz="105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项目整体完成的情况，个人对分配到任务的完成情况，以及对项目完成的其它贡献。这个是最重要的，一般企业里面的做法也是先完成再完美。通过敏捷的方式，小步快跑，来持续的给用户带来价值。</a:t>
            </a:r>
          </a:p>
          <a:p>
            <a:pPr marL="342900" lvl="0" indent="-342900" algn="just">
              <a:buFont typeface="Wingdings" panose="05000000000000000000" pitchFamily="2" charset="2"/>
              <a:buChar char=""/>
            </a:pPr>
            <a:r>
              <a:rPr lang="zh-CN" altLang="zh-CN" sz="105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项目完成质量（总分</a:t>
            </a:r>
            <a:r>
              <a:rPr lang="en-US" altLang="zh-CN" sz="105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20</a:t>
            </a:r>
            <a:r>
              <a:rPr lang="zh-CN" altLang="zh-CN" sz="105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</a:p>
          <a:p>
            <a:pPr marL="742950" lvl="1" indent="-285750" algn="just">
              <a:buFont typeface="Wingdings" panose="05000000000000000000" pitchFamily="2" charset="2"/>
              <a:buChar char=""/>
            </a:pPr>
            <a:r>
              <a:rPr lang="zh-CN" altLang="zh-CN" sz="105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项目完成的质量，包括代码质量，设计质量，扩展性考量，以及后期维护等其他系统性思考软件工程等要素</a:t>
            </a:r>
          </a:p>
          <a:p>
            <a:pPr marL="342900" lvl="0" indent="-342900" algn="just">
              <a:buFont typeface="Wingdings" panose="05000000000000000000" pitchFamily="2" charset="2"/>
              <a:buChar char=""/>
            </a:pPr>
            <a:r>
              <a:rPr lang="zh-CN" altLang="zh-CN" sz="105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团队合作（总分</a:t>
            </a:r>
            <a:r>
              <a:rPr lang="en-US" altLang="zh-CN" sz="105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20</a:t>
            </a:r>
            <a:r>
              <a:rPr lang="zh-CN" altLang="zh-CN" sz="105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</a:p>
          <a:p>
            <a:pPr marL="742950" lvl="1" indent="-285750" algn="just">
              <a:buFont typeface="Wingdings" panose="05000000000000000000" pitchFamily="2" charset="2"/>
              <a:buChar char=""/>
            </a:pPr>
            <a:r>
              <a:rPr lang="zh-CN" altLang="zh-CN" sz="105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团队合作中表现出来的责任心、领导力以及源代码管理工具，任务协同工具的使用情况等</a:t>
            </a:r>
            <a:r>
              <a:rPr lang="en-US" altLang="zh-CN" sz="105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105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就像刚才说的，</a:t>
            </a:r>
            <a:r>
              <a:rPr lang="zh-CN" altLang="zh-CN" sz="105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这个在企业里面也非常重要，现在的应用基本上都是规模化开发，都需要跟同事有很好的合作。</a:t>
            </a:r>
          </a:p>
          <a:p>
            <a:pPr marL="342900" lvl="0" indent="-342900" algn="just">
              <a:buFont typeface="Wingdings" panose="05000000000000000000" pitchFamily="2" charset="2"/>
              <a:buChar char=""/>
            </a:pPr>
            <a:r>
              <a:rPr lang="zh-CN" altLang="zh-CN" sz="105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课堂表现（总分</a:t>
            </a:r>
            <a:r>
              <a:rPr lang="en-US" altLang="zh-CN" sz="105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20</a:t>
            </a:r>
            <a:r>
              <a:rPr lang="zh-CN" altLang="zh-CN" sz="105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</a:p>
          <a:p>
            <a:pPr marL="742950" lvl="1" indent="-285750" algn="just">
              <a:buFont typeface="Wingdings" panose="05000000000000000000" pitchFamily="2" charset="2"/>
              <a:buChar char=""/>
            </a:pPr>
            <a:r>
              <a:rPr lang="zh-CN" altLang="zh-CN" sz="105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包括同学们的出勤情况啊，上课过程中的互动，对课程知识的掌握以及对其应用的情况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8470BC-4D67-4A4A-9E28-4459E070DDDD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207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8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3.xml"/><Relationship Id="rId4" Type="http://schemas.openxmlformats.org/officeDocument/2006/relationships/tags" Target="../tags/tag6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0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4.xml"/><Relationship Id="rId4" Type="http://schemas.openxmlformats.org/officeDocument/2006/relationships/tags" Target="../tags/tag5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2025/3/16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2025/3/16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2025/3/16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2025/3/16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2025/3/16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2025/3/16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2025/3/16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2025/3/16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18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2025/3/16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66.xml"/><Relationship Id="rId7" Type="http://schemas.openxmlformats.org/officeDocument/2006/relationships/tags" Target="../tags/tag70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6" Type="http://schemas.openxmlformats.org/officeDocument/2006/relationships/tags" Target="../tags/tag69.xml"/><Relationship Id="rId5" Type="http://schemas.openxmlformats.org/officeDocument/2006/relationships/tags" Target="../tags/tag68.xml"/><Relationship Id="rId10" Type="http://schemas.openxmlformats.org/officeDocument/2006/relationships/image" Target="../media/image1.png"/><Relationship Id="rId4" Type="http://schemas.openxmlformats.org/officeDocument/2006/relationships/tags" Target="../tags/tag67.xml"/><Relationship Id="rId9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78.xml"/><Relationship Id="rId13" Type="http://schemas.openxmlformats.org/officeDocument/2006/relationships/tags" Target="../tags/tag83.xml"/><Relationship Id="rId3" Type="http://schemas.openxmlformats.org/officeDocument/2006/relationships/tags" Target="../tags/tag73.xml"/><Relationship Id="rId7" Type="http://schemas.openxmlformats.org/officeDocument/2006/relationships/tags" Target="../tags/tag77.xml"/><Relationship Id="rId12" Type="http://schemas.openxmlformats.org/officeDocument/2006/relationships/tags" Target="../tags/tag82.xml"/><Relationship Id="rId17" Type="http://schemas.openxmlformats.org/officeDocument/2006/relationships/image" Target="../media/image1.png"/><Relationship Id="rId2" Type="http://schemas.openxmlformats.org/officeDocument/2006/relationships/tags" Target="../tags/tag72.xml"/><Relationship Id="rId16" Type="http://schemas.openxmlformats.org/officeDocument/2006/relationships/notesSlide" Target="../notesSlides/notesSlide5.xml"/><Relationship Id="rId1" Type="http://schemas.openxmlformats.org/officeDocument/2006/relationships/tags" Target="../tags/tag71.xml"/><Relationship Id="rId6" Type="http://schemas.openxmlformats.org/officeDocument/2006/relationships/tags" Target="../tags/tag76.xml"/><Relationship Id="rId11" Type="http://schemas.openxmlformats.org/officeDocument/2006/relationships/tags" Target="../tags/tag81.xml"/><Relationship Id="rId5" Type="http://schemas.openxmlformats.org/officeDocument/2006/relationships/tags" Target="../tags/tag75.xml"/><Relationship Id="rId15" Type="http://schemas.openxmlformats.org/officeDocument/2006/relationships/slideLayout" Target="../slideLayouts/slideLayout7.xml"/><Relationship Id="rId10" Type="http://schemas.openxmlformats.org/officeDocument/2006/relationships/tags" Target="../tags/tag80.xml"/><Relationship Id="rId4" Type="http://schemas.openxmlformats.org/officeDocument/2006/relationships/tags" Target="../tags/tag74.xml"/><Relationship Id="rId9" Type="http://schemas.openxmlformats.org/officeDocument/2006/relationships/tags" Target="../tags/tag79.xml"/><Relationship Id="rId14" Type="http://schemas.openxmlformats.org/officeDocument/2006/relationships/tags" Target="../tags/tag8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7" name="Picture 1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85772" y="5199063"/>
            <a:ext cx="669925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8678" name="Group 1"/>
          <p:cNvGrpSpPr>
            <a:grpSpLocks/>
          </p:cNvGrpSpPr>
          <p:nvPr/>
        </p:nvGrpSpPr>
        <p:grpSpPr bwMode="auto">
          <a:xfrm>
            <a:off x="2451647" y="2511425"/>
            <a:ext cx="241300" cy="241300"/>
            <a:chOff x="1863950" y="2383780"/>
            <a:chExt cx="322730" cy="322730"/>
          </a:xfrm>
        </p:grpSpPr>
        <p:sp>
          <p:nvSpPr>
            <p:cNvPr id="10" name="Oval 9"/>
            <p:cNvSpPr/>
            <p:nvPr/>
          </p:nvSpPr>
          <p:spPr>
            <a:xfrm>
              <a:off x="1863950" y="2383780"/>
              <a:ext cx="322730" cy="322730"/>
            </a:xfrm>
            <a:prstGeom prst="ellipse">
              <a:avLst/>
            </a:prstGeom>
            <a:solidFill>
              <a:srgbClr val="004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8680" name="Rectangle 10"/>
            <p:cNvSpPr>
              <a:spLocks noChangeArrowheads="1"/>
            </p:cNvSpPr>
            <p:nvPr/>
          </p:nvSpPr>
          <p:spPr bwMode="auto">
            <a:xfrm>
              <a:off x="1922921" y="2393995"/>
              <a:ext cx="204790" cy="307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</a:rPr>
                <a:t>1</a:t>
              </a:r>
              <a:endParaRPr kumimoji="0" lang="en-US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lvetica Light" charset="0"/>
                <a:ea typeface="Helvetica Light" charset="0"/>
                <a:cs typeface="Helvetica Light" charset="0"/>
              </a:endParaRPr>
            </a:p>
          </p:txBody>
        </p:sp>
      </p:grpSp>
      <p:sp>
        <p:nvSpPr>
          <p:cNvPr id="12" name="Rectangle 11"/>
          <p:cNvSpPr/>
          <p:nvPr/>
        </p:nvSpPr>
        <p:spPr>
          <a:xfrm>
            <a:off x="1458686" y="-33136"/>
            <a:ext cx="2086747" cy="6891136"/>
          </a:xfrm>
          <a:prstGeom prst="rect">
            <a:avLst/>
          </a:prstGeom>
          <a:solidFill>
            <a:srgbClr val="009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708310" y="3158699"/>
            <a:ext cx="1743075" cy="854080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Helvetica Light" charset="0"/>
                <a:cs typeface="Helvetica Light" charset="0"/>
              </a:rPr>
              <a:t>项目实践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Helvetica Light" charset="0"/>
              <a:cs typeface="Helvetica Light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Helvetica Light" charset="0"/>
                <a:cs typeface="Helvetica Light" charset="0"/>
              </a:rPr>
              <a:t>—————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Helvetica Light" charset="0"/>
                <a:cs typeface="Helvetica Light" charset="0"/>
              </a:rPr>
              <a:t>需求分析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Helvetica Light" charset="0"/>
              <a:cs typeface="Helvetica Light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9525" y="1060151"/>
            <a:ext cx="8506092" cy="4844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485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>
            <a:extLst>
              <a:ext uri="{FF2B5EF4-FFF2-40B4-BE49-F238E27FC236}">
                <a16:creationId xmlns:a16="http://schemas.microsoft.com/office/drawing/2014/main" id="{490A2D62-8EF8-0F99-5BD1-F991E6CB3F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7339" y="4484308"/>
            <a:ext cx="1971950" cy="828791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E526F1F7-E393-5E18-26F6-6C367A3EBD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0544" y="3043899"/>
            <a:ext cx="1971950" cy="828791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4B3FAEF9-DCA3-F67C-1655-4EF3072578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0054" y="1411250"/>
            <a:ext cx="1971950" cy="828791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E7A89A43-1BC0-D773-4360-2BA92B7FDC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3373" y="4484308"/>
            <a:ext cx="2210108" cy="952633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48CCB53D-3E47-D4DD-DFB8-119ED78F24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8239" y="2957617"/>
            <a:ext cx="2133898" cy="1076475"/>
          </a:xfrm>
          <a:prstGeom prst="rect">
            <a:avLst/>
          </a:prstGeom>
        </p:spPr>
      </p:pic>
      <p:pic>
        <p:nvPicPr>
          <p:cNvPr id="28677" name="Picture 17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85772" y="5199063"/>
            <a:ext cx="669925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8678" name="Group 1"/>
          <p:cNvGrpSpPr>
            <a:grpSpLocks/>
          </p:cNvGrpSpPr>
          <p:nvPr/>
        </p:nvGrpSpPr>
        <p:grpSpPr bwMode="auto">
          <a:xfrm>
            <a:off x="2451647" y="2511425"/>
            <a:ext cx="241300" cy="241300"/>
            <a:chOff x="1863950" y="2383780"/>
            <a:chExt cx="322730" cy="322730"/>
          </a:xfrm>
        </p:grpSpPr>
        <p:sp>
          <p:nvSpPr>
            <p:cNvPr id="10" name="Oval 9"/>
            <p:cNvSpPr/>
            <p:nvPr/>
          </p:nvSpPr>
          <p:spPr>
            <a:xfrm>
              <a:off x="1863950" y="2383780"/>
              <a:ext cx="322730" cy="322730"/>
            </a:xfrm>
            <a:prstGeom prst="ellipse">
              <a:avLst/>
            </a:prstGeom>
            <a:solidFill>
              <a:srgbClr val="004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28680" name="Rectangle 10"/>
            <p:cNvSpPr>
              <a:spLocks noChangeArrowheads="1"/>
            </p:cNvSpPr>
            <p:nvPr/>
          </p:nvSpPr>
          <p:spPr bwMode="auto">
            <a:xfrm>
              <a:off x="1922921" y="2393995"/>
              <a:ext cx="204790" cy="307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algn="ctr" eaLnBrk="1" hangingPunct="1"/>
              <a:r>
                <a:rPr lang="en-US" altLang="en-US" sz="900" b="1" dirty="0">
                  <a:solidFill>
                    <a:schemeClr val="bg1"/>
                  </a:solidFill>
                  <a:latin typeface="Helvetica" charset="0"/>
                  <a:ea typeface="Helvetica" charset="0"/>
                  <a:cs typeface="Helvetica" charset="0"/>
                </a:rPr>
                <a:t>1</a:t>
              </a:r>
              <a:endParaRPr lang="en-US" altLang="en-US" sz="900" dirty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endParaRPr>
            </a:p>
          </p:txBody>
        </p:sp>
      </p:grpSp>
      <p:sp>
        <p:nvSpPr>
          <p:cNvPr id="12" name="Rectangle 11"/>
          <p:cNvSpPr/>
          <p:nvPr/>
        </p:nvSpPr>
        <p:spPr>
          <a:xfrm>
            <a:off x="1458686" y="-33136"/>
            <a:ext cx="2086747" cy="6891136"/>
          </a:xfrm>
          <a:prstGeom prst="rect">
            <a:avLst/>
          </a:prstGeom>
          <a:solidFill>
            <a:srgbClr val="009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13" name="Rectangle 12"/>
          <p:cNvSpPr/>
          <p:nvPr/>
        </p:nvSpPr>
        <p:spPr>
          <a:xfrm>
            <a:off x="1708310" y="3158699"/>
            <a:ext cx="1743075" cy="854080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zh-CN" altLang="en-US" dirty="0">
                <a:solidFill>
                  <a:prstClr val="white"/>
                </a:solidFill>
                <a:ea typeface="Helvetica Light" charset="0"/>
                <a:cs typeface="Helvetica Light" charset="0"/>
              </a:rPr>
              <a:t>项目实践</a:t>
            </a:r>
            <a:endParaRPr lang="en-US" dirty="0">
              <a:solidFill>
                <a:prstClr val="white"/>
              </a:solidFill>
              <a:ea typeface="Helvetica Light" charset="0"/>
              <a:cs typeface="Helvetica Light" charset="0"/>
            </a:endParaRPr>
          </a:p>
          <a:p>
            <a:pPr algn="ctr">
              <a:defRPr/>
            </a:pPr>
            <a:r>
              <a:rPr lang="en-US" sz="1350" dirty="0">
                <a:solidFill>
                  <a:schemeClr val="bg1"/>
                </a:solidFill>
                <a:ea typeface="Helvetica Light" charset="0"/>
                <a:cs typeface="Helvetica Light" charset="0"/>
              </a:rPr>
              <a:t>—————</a:t>
            </a:r>
          </a:p>
          <a:p>
            <a:pPr algn="ctr">
              <a:defRPr/>
            </a:pPr>
            <a:r>
              <a:rPr lang="zh-CN" altLang="en-US" dirty="0">
                <a:solidFill>
                  <a:schemeClr val="bg1"/>
                </a:solidFill>
                <a:ea typeface="Helvetica Light" charset="0"/>
                <a:cs typeface="Helvetica Light" charset="0"/>
              </a:rPr>
              <a:t>需求分析</a:t>
            </a:r>
            <a:endParaRPr lang="en-US" dirty="0">
              <a:solidFill>
                <a:schemeClr val="bg1"/>
              </a:solidFill>
              <a:ea typeface="Helvetica Light" charset="0"/>
              <a:cs typeface="Helvetica Light" charset="0"/>
            </a:endParaRPr>
          </a:p>
        </p:txBody>
      </p:sp>
      <p:cxnSp>
        <p:nvCxnSpPr>
          <p:cNvPr id="11" name="直接箭头连接符 10"/>
          <p:cNvCxnSpPr>
            <a:cxnSpLocks/>
          </p:cNvCxnSpPr>
          <p:nvPr/>
        </p:nvCxnSpPr>
        <p:spPr>
          <a:xfrm>
            <a:off x="5040019" y="2220809"/>
            <a:ext cx="1" cy="892295"/>
          </a:xfrm>
          <a:prstGeom prst="straightConnector1">
            <a:avLst/>
          </a:prstGeom>
          <a:ln w="28575">
            <a:tailEnd type="arrow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cxnSpLocks/>
          </p:cNvCxnSpPr>
          <p:nvPr/>
        </p:nvCxnSpPr>
        <p:spPr>
          <a:xfrm>
            <a:off x="5040020" y="3803489"/>
            <a:ext cx="0" cy="744556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cxnSpLocks/>
          </p:cNvCxnSpPr>
          <p:nvPr/>
        </p:nvCxnSpPr>
        <p:spPr>
          <a:xfrm flipV="1">
            <a:off x="5955255" y="3458296"/>
            <a:ext cx="828897" cy="1"/>
          </a:xfrm>
          <a:prstGeom prst="straightConnector1">
            <a:avLst/>
          </a:prstGeom>
          <a:ln w="28575">
            <a:tailEnd type="arrow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cxnSpLocks/>
          </p:cNvCxnSpPr>
          <p:nvPr/>
        </p:nvCxnSpPr>
        <p:spPr>
          <a:xfrm flipH="1">
            <a:off x="8921647" y="1863145"/>
            <a:ext cx="828897" cy="1595151"/>
          </a:xfrm>
          <a:prstGeom prst="straightConnector1">
            <a:avLst/>
          </a:prstGeom>
          <a:ln w="28575">
            <a:tailEnd type="arrow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cxnSpLocks/>
          </p:cNvCxnSpPr>
          <p:nvPr/>
        </p:nvCxnSpPr>
        <p:spPr>
          <a:xfrm flipH="1">
            <a:off x="8921647" y="3458296"/>
            <a:ext cx="828897" cy="0"/>
          </a:xfrm>
          <a:prstGeom prst="straightConnector1">
            <a:avLst/>
          </a:prstGeom>
          <a:ln w="28575">
            <a:tailEnd type="arrow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cxnSpLocks/>
          </p:cNvCxnSpPr>
          <p:nvPr/>
        </p:nvCxnSpPr>
        <p:spPr>
          <a:xfrm flipH="1" flipV="1">
            <a:off x="8921647" y="3458296"/>
            <a:ext cx="828897" cy="1503423"/>
          </a:xfrm>
          <a:prstGeom prst="straightConnector1">
            <a:avLst/>
          </a:prstGeom>
          <a:ln w="28575">
            <a:tailEnd type="arrow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4603167" y="253443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委托</a:t>
            </a:r>
          </a:p>
        </p:txBody>
      </p:sp>
      <p:sp>
        <p:nvSpPr>
          <p:cNvPr id="63" name="文本框 62"/>
          <p:cNvSpPr txBox="1"/>
          <p:nvPr/>
        </p:nvSpPr>
        <p:spPr>
          <a:xfrm>
            <a:off x="4603167" y="400539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估值</a:t>
            </a:r>
          </a:p>
        </p:txBody>
      </p:sp>
      <p:sp>
        <p:nvSpPr>
          <p:cNvPr id="64" name="文本框 63"/>
          <p:cNvSpPr txBox="1"/>
          <p:nvPr/>
        </p:nvSpPr>
        <p:spPr>
          <a:xfrm>
            <a:off x="6123481" y="319457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挂单</a:t>
            </a:r>
          </a:p>
        </p:txBody>
      </p:sp>
      <p:cxnSp>
        <p:nvCxnSpPr>
          <p:cNvPr id="61" name="直接箭头连接符 60"/>
          <p:cNvCxnSpPr>
            <a:cxnSpLocks/>
          </p:cNvCxnSpPr>
          <p:nvPr/>
        </p:nvCxnSpPr>
        <p:spPr>
          <a:xfrm flipV="1">
            <a:off x="5040020" y="3458296"/>
            <a:ext cx="1744132" cy="1089749"/>
          </a:xfrm>
          <a:prstGeom prst="straightConnector1">
            <a:avLst/>
          </a:prstGeom>
          <a:ln w="28575">
            <a:tailEnd type="arrow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7" name="文本框 66"/>
          <p:cNvSpPr txBox="1"/>
          <p:nvPr/>
        </p:nvSpPr>
        <p:spPr>
          <a:xfrm>
            <a:off x="5745501" y="403409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竞拍</a:t>
            </a:r>
          </a:p>
        </p:txBody>
      </p:sp>
      <p:sp>
        <p:nvSpPr>
          <p:cNvPr id="68" name="文本框 67"/>
          <p:cNvSpPr txBox="1"/>
          <p:nvPr/>
        </p:nvSpPr>
        <p:spPr>
          <a:xfrm>
            <a:off x="8977237" y="237292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竞拍</a:t>
            </a:r>
          </a:p>
        </p:txBody>
      </p:sp>
      <p:sp>
        <p:nvSpPr>
          <p:cNvPr id="69" name="文本框 68"/>
          <p:cNvSpPr txBox="1"/>
          <p:nvPr/>
        </p:nvSpPr>
        <p:spPr>
          <a:xfrm>
            <a:off x="9203149" y="319457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竞拍</a:t>
            </a:r>
          </a:p>
        </p:txBody>
      </p:sp>
      <p:sp>
        <p:nvSpPr>
          <p:cNvPr id="70" name="文本框 69"/>
          <p:cNvSpPr txBox="1"/>
          <p:nvPr/>
        </p:nvSpPr>
        <p:spPr>
          <a:xfrm>
            <a:off x="8956927" y="414144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竞拍</a:t>
            </a:r>
          </a:p>
        </p:txBody>
      </p:sp>
      <p:cxnSp>
        <p:nvCxnSpPr>
          <p:cNvPr id="28672" name="直接连接符 28671"/>
          <p:cNvCxnSpPr/>
          <p:nvPr/>
        </p:nvCxnSpPr>
        <p:spPr>
          <a:xfrm>
            <a:off x="10058400" y="2125362"/>
            <a:ext cx="1441622" cy="0"/>
          </a:xfrm>
          <a:prstGeom prst="line">
            <a:avLst/>
          </a:prstGeom>
          <a:ln w="1905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>
            <a:off x="10015387" y="3727622"/>
            <a:ext cx="1441622" cy="0"/>
          </a:xfrm>
          <a:prstGeom prst="line">
            <a:avLst/>
          </a:prstGeom>
          <a:ln w="1905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>
            <a:off x="10015387" y="5199063"/>
            <a:ext cx="1441622" cy="0"/>
          </a:xfrm>
          <a:prstGeom prst="line">
            <a:avLst/>
          </a:prstGeom>
          <a:ln w="1905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extLst>
              <a:ext uri="{FF2B5EF4-FFF2-40B4-BE49-F238E27FC236}">
                <a16:creationId xmlns:a16="http://schemas.microsoft.com/office/drawing/2014/main" id="{7C0082D4-2559-6421-75B4-6F157747B4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74330" y="1330699"/>
            <a:ext cx="1409897" cy="771633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93EEAEE3-7AA2-7D6F-00E4-CF52F0CFE7E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62667" y="3117592"/>
            <a:ext cx="1829055" cy="68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142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7" name="Picture 1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85772" y="5199063"/>
            <a:ext cx="669925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8678" name="Group 1"/>
          <p:cNvGrpSpPr>
            <a:grpSpLocks/>
          </p:cNvGrpSpPr>
          <p:nvPr/>
        </p:nvGrpSpPr>
        <p:grpSpPr bwMode="auto">
          <a:xfrm>
            <a:off x="2451647" y="2511425"/>
            <a:ext cx="241300" cy="241300"/>
            <a:chOff x="1863950" y="2383780"/>
            <a:chExt cx="322730" cy="322730"/>
          </a:xfrm>
        </p:grpSpPr>
        <p:sp>
          <p:nvSpPr>
            <p:cNvPr id="10" name="Oval 9"/>
            <p:cNvSpPr/>
            <p:nvPr/>
          </p:nvSpPr>
          <p:spPr>
            <a:xfrm>
              <a:off x="1863950" y="2383780"/>
              <a:ext cx="322730" cy="322730"/>
            </a:xfrm>
            <a:prstGeom prst="ellipse">
              <a:avLst/>
            </a:prstGeom>
            <a:solidFill>
              <a:srgbClr val="004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28680" name="Rectangle 10"/>
            <p:cNvSpPr>
              <a:spLocks noChangeArrowheads="1"/>
            </p:cNvSpPr>
            <p:nvPr/>
          </p:nvSpPr>
          <p:spPr bwMode="auto">
            <a:xfrm>
              <a:off x="1922921" y="2393995"/>
              <a:ext cx="204790" cy="307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algn="ctr" eaLnBrk="1" hangingPunct="1"/>
              <a:r>
                <a:rPr lang="en-US" altLang="en-US" sz="900" b="1" dirty="0">
                  <a:solidFill>
                    <a:schemeClr val="bg1"/>
                  </a:solidFill>
                  <a:latin typeface="Helvetica" charset="0"/>
                  <a:ea typeface="Helvetica" charset="0"/>
                  <a:cs typeface="Helvetica" charset="0"/>
                </a:rPr>
                <a:t>1</a:t>
              </a:r>
              <a:endParaRPr lang="en-US" altLang="en-US" sz="900" dirty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endParaRPr>
            </a:p>
          </p:txBody>
        </p:sp>
      </p:grpSp>
      <p:sp>
        <p:nvSpPr>
          <p:cNvPr id="12" name="Rectangle 11"/>
          <p:cNvSpPr/>
          <p:nvPr/>
        </p:nvSpPr>
        <p:spPr>
          <a:xfrm>
            <a:off x="1458686" y="-33136"/>
            <a:ext cx="2086747" cy="6891136"/>
          </a:xfrm>
          <a:prstGeom prst="rect">
            <a:avLst/>
          </a:prstGeom>
          <a:solidFill>
            <a:srgbClr val="009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13" name="Rectangle 12"/>
          <p:cNvSpPr/>
          <p:nvPr/>
        </p:nvSpPr>
        <p:spPr>
          <a:xfrm>
            <a:off x="1708310" y="3158699"/>
            <a:ext cx="1743075" cy="854080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zh-CN" altLang="en-US" dirty="0">
                <a:solidFill>
                  <a:prstClr val="white"/>
                </a:solidFill>
                <a:ea typeface="Helvetica Light" charset="0"/>
                <a:cs typeface="Helvetica Light" charset="0"/>
              </a:rPr>
              <a:t>项目实践</a:t>
            </a:r>
            <a:endParaRPr lang="en-US" dirty="0">
              <a:solidFill>
                <a:prstClr val="white"/>
              </a:solidFill>
              <a:ea typeface="Helvetica Light" charset="0"/>
              <a:cs typeface="Helvetica Light" charset="0"/>
            </a:endParaRPr>
          </a:p>
          <a:p>
            <a:pPr algn="ctr">
              <a:defRPr/>
            </a:pPr>
            <a:r>
              <a:rPr lang="en-US" sz="1350" dirty="0">
                <a:solidFill>
                  <a:schemeClr val="bg1"/>
                </a:solidFill>
                <a:ea typeface="Helvetica Light" charset="0"/>
                <a:cs typeface="Helvetica Light" charset="0"/>
              </a:rPr>
              <a:t>—————</a:t>
            </a:r>
          </a:p>
          <a:p>
            <a:pPr algn="ctr">
              <a:defRPr/>
            </a:pPr>
            <a:r>
              <a:rPr lang="zh-CN" altLang="en-US" dirty="0">
                <a:solidFill>
                  <a:schemeClr val="bg1"/>
                </a:solidFill>
                <a:ea typeface="Helvetica Light" charset="0"/>
                <a:cs typeface="Helvetica Light" charset="0"/>
              </a:rPr>
              <a:t>用户行为分析</a:t>
            </a:r>
            <a:endParaRPr lang="en-US" dirty="0">
              <a:solidFill>
                <a:schemeClr val="bg1"/>
              </a:solidFill>
              <a:ea typeface="Helvetica Light" charset="0"/>
              <a:cs typeface="Helvetica Light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068473" y="1055508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委托</a:t>
            </a:r>
            <a:r>
              <a:rPr lang="en-US" altLang="zh-CN" dirty="0"/>
              <a:t>【</a:t>
            </a:r>
            <a:r>
              <a:rPr lang="zh-CN" altLang="en-US" dirty="0"/>
              <a:t>债券名称，数量，预期价格</a:t>
            </a:r>
            <a:r>
              <a:rPr lang="en-US" altLang="zh-CN" dirty="0"/>
              <a:t>】</a:t>
            </a:r>
            <a:endParaRPr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6068473" y="1983452"/>
            <a:ext cx="5493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输入</a:t>
            </a:r>
            <a:r>
              <a:rPr lang="en-US" altLang="zh-CN" dirty="0"/>
              <a:t>【</a:t>
            </a:r>
            <a:r>
              <a:rPr lang="zh-CN" altLang="en-US" dirty="0"/>
              <a:t>债券名称，委托人，数量，委托人预期价格</a:t>
            </a:r>
            <a:r>
              <a:rPr lang="en-US" altLang="zh-CN" dirty="0"/>
              <a:t>】</a:t>
            </a:r>
            <a:endParaRPr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6068473" y="2923669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估价</a:t>
            </a:r>
            <a:r>
              <a:rPr lang="en-US" altLang="zh-CN" dirty="0"/>
              <a:t>【</a:t>
            </a:r>
            <a:r>
              <a:rPr lang="zh-CN" altLang="en-US" dirty="0"/>
              <a:t>债券名称，预估价格（起拍价）</a:t>
            </a:r>
            <a:r>
              <a:rPr lang="en-US" altLang="zh-CN" dirty="0"/>
              <a:t>】</a:t>
            </a:r>
            <a:endParaRPr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6113340" y="3763954"/>
            <a:ext cx="326243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登录</a:t>
            </a:r>
            <a:r>
              <a:rPr lang="en-US" altLang="zh-CN" dirty="0"/>
              <a:t>【</a:t>
            </a:r>
            <a:r>
              <a:rPr lang="zh-CN" altLang="en-US" dirty="0"/>
              <a:t>客户 </a:t>
            </a:r>
            <a:r>
              <a:rPr lang="en-US" altLang="zh-CN" dirty="0"/>
              <a:t>id】</a:t>
            </a:r>
          </a:p>
          <a:p>
            <a:r>
              <a:rPr lang="zh-CN" altLang="en-US" dirty="0"/>
              <a:t>查询所有竞拍</a:t>
            </a:r>
            <a:endParaRPr lang="en-US" altLang="zh-CN" dirty="0"/>
          </a:p>
          <a:p>
            <a:r>
              <a:rPr lang="zh-CN" altLang="en-US" dirty="0"/>
              <a:t>查询我参与的竞拍</a:t>
            </a:r>
            <a:r>
              <a:rPr lang="en-US" altLang="zh-CN" dirty="0"/>
              <a:t> 【</a:t>
            </a:r>
            <a:r>
              <a:rPr lang="zh-CN" altLang="en-US" dirty="0"/>
              <a:t>客户 </a:t>
            </a:r>
            <a:r>
              <a:rPr lang="en-US" altLang="zh-CN" dirty="0"/>
              <a:t>id】</a:t>
            </a:r>
          </a:p>
          <a:p>
            <a:r>
              <a:rPr lang="zh-CN" altLang="en-US" dirty="0"/>
              <a:t>竞拍 </a:t>
            </a:r>
            <a:r>
              <a:rPr lang="en-US" altLang="zh-CN" dirty="0"/>
              <a:t>【</a:t>
            </a:r>
            <a:r>
              <a:rPr lang="zh-CN" altLang="en-US" dirty="0"/>
              <a:t>竞拍 </a:t>
            </a:r>
            <a:r>
              <a:rPr lang="en-US" altLang="zh-CN" dirty="0"/>
              <a:t>id】</a:t>
            </a:r>
          </a:p>
          <a:p>
            <a:r>
              <a:rPr lang="zh-CN" altLang="en-US" i="1" dirty="0"/>
              <a:t>取消</a:t>
            </a:r>
            <a:r>
              <a:rPr lang="en-US" altLang="zh-CN" i="1" dirty="0"/>
              <a:t>【</a:t>
            </a:r>
            <a:r>
              <a:rPr lang="zh-CN" altLang="en-US" i="1" dirty="0"/>
              <a:t>竞拍 </a:t>
            </a:r>
            <a:r>
              <a:rPr lang="en-US" altLang="zh-CN" i="1" dirty="0"/>
              <a:t>id】</a:t>
            </a:r>
          </a:p>
          <a:p>
            <a:endParaRPr lang="zh-CN" altLang="en-US" dirty="0"/>
          </a:p>
        </p:txBody>
      </p:sp>
      <p:sp>
        <p:nvSpPr>
          <p:cNvPr id="47" name="文本框 46"/>
          <p:cNvSpPr txBox="1"/>
          <p:nvPr/>
        </p:nvSpPr>
        <p:spPr>
          <a:xfrm>
            <a:off x="6113340" y="578316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i="1" dirty="0"/>
              <a:t>操作对象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413DA65-09BF-AC86-1A94-B702C12836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7935" y="854357"/>
            <a:ext cx="1409897" cy="77163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744C70F-3BD2-3178-080D-C82953B440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4859" y="1931659"/>
            <a:ext cx="1829055" cy="68589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CD056A6-F853-0F71-5BD3-23E3209548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95057" y="2748352"/>
            <a:ext cx="2210108" cy="95263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6B9CF64-EFC8-076C-0DBD-55078C943A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14136" y="4150877"/>
            <a:ext cx="1971950" cy="82879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4F0055EF-475A-FDEA-7E27-B800221D2E2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66177" y="5433623"/>
            <a:ext cx="2133898" cy="10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77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7" name="Picture 17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85772" y="5199063"/>
            <a:ext cx="669925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8678" name="Group 1"/>
          <p:cNvGrpSpPr>
            <a:grpSpLocks/>
          </p:cNvGrpSpPr>
          <p:nvPr/>
        </p:nvGrpSpPr>
        <p:grpSpPr bwMode="auto">
          <a:xfrm>
            <a:off x="2451647" y="2511425"/>
            <a:ext cx="241300" cy="241300"/>
            <a:chOff x="1863950" y="2383780"/>
            <a:chExt cx="322730" cy="322730"/>
          </a:xfrm>
        </p:grpSpPr>
        <p:sp>
          <p:nvSpPr>
            <p:cNvPr id="10" name="Oval 9"/>
            <p:cNvSpPr/>
            <p:nvPr/>
          </p:nvSpPr>
          <p:spPr>
            <a:xfrm>
              <a:off x="1863950" y="2383780"/>
              <a:ext cx="322730" cy="322730"/>
            </a:xfrm>
            <a:prstGeom prst="ellipse">
              <a:avLst/>
            </a:prstGeom>
            <a:solidFill>
              <a:srgbClr val="004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28680" name="Rectangle 10"/>
            <p:cNvSpPr>
              <a:spLocks noChangeArrowheads="1"/>
            </p:cNvSpPr>
            <p:nvPr/>
          </p:nvSpPr>
          <p:spPr bwMode="auto">
            <a:xfrm>
              <a:off x="1922921" y="2393995"/>
              <a:ext cx="204790" cy="307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algn="ctr" eaLnBrk="1" hangingPunct="1"/>
              <a:r>
                <a:rPr lang="en-US" altLang="en-US" sz="900" b="1" dirty="0">
                  <a:solidFill>
                    <a:schemeClr val="bg1"/>
                  </a:solidFill>
                  <a:latin typeface="Helvetica" charset="0"/>
                  <a:ea typeface="Helvetica" charset="0"/>
                  <a:cs typeface="Helvetica" charset="0"/>
                </a:rPr>
                <a:t>1</a:t>
              </a:r>
              <a:endParaRPr lang="en-US" altLang="en-US" sz="900" dirty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endParaRPr>
            </a:p>
          </p:txBody>
        </p:sp>
      </p:grpSp>
      <p:sp>
        <p:nvSpPr>
          <p:cNvPr id="12" name="Rectangle 11"/>
          <p:cNvSpPr/>
          <p:nvPr/>
        </p:nvSpPr>
        <p:spPr>
          <a:xfrm>
            <a:off x="1458686" y="-33136"/>
            <a:ext cx="2086747" cy="6891136"/>
          </a:xfrm>
          <a:prstGeom prst="rect">
            <a:avLst/>
          </a:prstGeom>
          <a:solidFill>
            <a:srgbClr val="009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13" name="Rectangle 12"/>
          <p:cNvSpPr/>
          <p:nvPr/>
        </p:nvSpPr>
        <p:spPr>
          <a:xfrm>
            <a:off x="1708310" y="3158699"/>
            <a:ext cx="1743075" cy="854080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zh-CN" altLang="en-US" dirty="0">
                <a:solidFill>
                  <a:prstClr val="white"/>
                </a:solidFill>
                <a:ea typeface="Helvetica Light" charset="0"/>
                <a:cs typeface="Helvetica Light" charset="0"/>
              </a:rPr>
              <a:t>项目实践</a:t>
            </a:r>
            <a:endParaRPr lang="en-US" dirty="0">
              <a:solidFill>
                <a:prstClr val="white"/>
              </a:solidFill>
              <a:ea typeface="Helvetica Light" charset="0"/>
              <a:cs typeface="Helvetica Light" charset="0"/>
            </a:endParaRPr>
          </a:p>
          <a:p>
            <a:pPr algn="ctr">
              <a:defRPr/>
            </a:pPr>
            <a:r>
              <a:rPr lang="en-US" sz="1350" dirty="0">
                <a:solidFill>
                  <a:schemeClr val="bg1"/>
                </a:solidFill>
                <a:ea typeface="Helvetica Light" charset="0"/>
                <a:cs typeface="Helvetica Light" charset="0"/>
              </a:rPr>
              <a:t>—————</a:t>
            </a:r>
          </a:p>
          <a:p>
            <a:pPr algn="ctr">
              <a:defRPr/>
            </a:pPr>
            <a:r>
              <a:rPr lang="zh-CN" altLang="en-US" dirty="0">
                <a:solidFill>
                  <a:schemeClr val="bg1"/>
                </a:solidFill>
                <a:ea typeface="Helvetica Light" charset="0"/>
                <a:cs typeface="Helvetica Light" charset="0"/>
              </a:rPr>
              <a:t>服务划分</a:t>
            </a:r>
            <a:endParaRPr lang="en-US" dirty="0">
              <a:solidFill>
                <a:schemeClr val="bg1"/>
              </a:solidFill>
              <a:ea typeface="Helvetica Light" charset="0"/>
              <a:cs typeface="Helvetica Light" charset="0"/>
            </a:endParaRPr>
          </a:p>
        </p:txBody>
      </p:sp>
      <p:sp>
        <p:nvSpPr>
          <p:cNvPr id="21" name="Rectangle 44"/>
          <p:cNvSpPr/>
          <p:nvPr>
            <p:custDataLst>
              <p:tags r:id="rId1"/>
            </p:custDataLst>
          </p:nvPr>
        </p:nvSpPr>
        <p:spPr>
          <a:xfrm>
            <a:off x="4085878" y="1530403"/>
            <a:ext cx="4535009" cy="3748217"/>
          </a:xfrm>
          <a:prstGeom prst="rect">
            <a:avLst/>
          </a:prstGeom>
          <a:ln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rgbClr val="000000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5754500" y="161407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债券拍卖系统</a:t>
            </a:r>
          </a:p>
        </p:txBody>
      </p:sp>
      <p:sp>
        <p:nvSpPr>
          <p:cNvPr id="39" name="Rectangle 44"/>
          <p:cNvSpPr/>
          <p:nvPr>
            <p:custDataLst>
              <p:tags r:id="rId2"/>
            </p:custDataLst>
          </p:nvPr>
        </p:nvSpPr>
        <p:spPr>
          <a:xfrm>
            <a:off x="4293440" y="2190401"/>
            <a:ext cx="1685886" cy="54925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000000"/>
                </a:solidFill>
              </a:rPr>
              <a:t>卖方</a:t>
            </a:r>
            <a:r>
              <a:rPr lang="en-US" altLang="zh-CN" sz="1400" dirty="0">
                <a:solidFill>
                  <a:srgbClr val="000000"/>
                </a:solidFill>
              </a:rPr>
              <a:t> </a:t>
            </a:r>
            <a:r>
              <a:rPr lang="zh-CN" altLang="en-US" sz="1400" dirty="0">
                <a:solidFill>
                  <a:srgbClr val="000000"/>
                </a:solidFill>
              </a:rPr>
              <a:t>模块</a:t>
            </a:r>
          </a:p>
        </p:txBody>
      </p:sp>
      <p:sp>
        <p:nvSpPr>
          <p:cNvPr id="40" name="Rectangle 44"/>
          <p:cNvSpPr/>
          <p:nvPr>
            <p:custDataLst>
              <p:tags r:id="rId3"/>
            </p:custDataLst>
          </p:nvPr>
        </p:nvSpPr>
        <p:spPr>
          <a:xfrm>
            <a:off x="4293440" y="3255776"/>
            <a:ext cx="1685886" cy="54925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000000"/>
                </a:solidFill>
              </a:rPr>
              <a:t>销售</a:t>
            </a:r>
            <a:r>
              <a:rPr lang="en-US" altLang="zh-CN" sz="1400" dirty="0">
                <a:solidFill>
                  <a:srgbClr val="000000"/>
                </a:solidFill>
              </a:rPr>
              <a:t> </a:t>
            </a:r>
            <a:r>
              <a:rPr lang="zh-CN" altLang="en-US" sz="1400" dirty="0">
                <a:solidFill>
                  <a:srgbClr val="000000"/>
                </a:solidFill>
              </a:rPr>
              <a:t>模块</a:t>
            </a:r>
          </a:p>
        </p:txBody>
      </p:sp>
      <p:sp>
        <p:nvSpPr>
          <p:cNvPr id="43" name="Rectangle 44"/>
          <p:cNvSpPr/>
          <p:nvPr>
            <p:custDataLst>
              <p:tags r:id="rId4"/>
            </p:custDataLst>
          </p:nvPr>
        </p:nvSpPr>
        <p:spPr>
          <a:xfrm>
            <a:off x="4293440" y="4337713"/>
            <a:ext cx="1685886" cy="54925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000000"/>
                </a:solidFill>
              </a:rPr>
              <a:t>交易员</a:t>
            </a:r>
            <a:r>
              <a:rPr lang="en-US" altLang="zh-CN" sz="1400" dirty="0">
                <a:solidFill>
                  <a:srgbClr val="000000"/>
                </a:solidFill>
              </a:rPr>
              <a:t> </a:t>
            </a:r>
            <a:r>
              <a:rPr lang="zh-CN" altLang="en-US" sz="1400" dirty="0">
                <a:solidFill>
                  <a:srgbClr val="000000"/>
                </a:solidFill>
              </a:rPr>
              <a:t>模块</a:t>
            </a:r>
          </a:p>
        </p:txBody>
      </p:sp>
      <p:sp>
        <p:nvSpPr>
          <p:cNvPr id="45" name="Rectangle 44"/>
          <p:cNvSpPr/>
          <p:nvPr>
            <p:custDataLst>
              <p:tags r:id="rId5"/>
            </p:custDataLst>
          </p:nvPr>
        </p:nvSpPr>
        <p:spPr>
          <a:xfrm>
            <a:off x="6661819" y="3255776"/>
            <a:ext cx="1685886" cy="549250"/>
          </a:xfrm>
          <a:prstGeom prst="rect">
            <a:avLst/>
          </a:prstGeom>
          <a:ln>
            <a:prstDash val="lg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000000"/>
                </a:solidFill>
              </a:rPr>
              <a:t>客户</a:t>
            </a:r>
            <a:r>
              <a:rPr lang="en-US" altLang="zh-CN" sz="1400" dirty="0">
                <a:solidFill>
                  <a:srgbClr val="000000"/>
                </a:solidFill>
              </a:rPr>
              <a:t> </a:t>
            </a:r>
            <a:r>
              <a:rPr lang="zh-CN" altLang="en-US" sz="1400" dirty="0">
                <a:solidFill>
                  <a:srgbClr val="000000"/>
                </a:solidFill>
              </a:rPr>
              <a:t>模块</a:t>
            </a:r>
          </a:p>
        </p:txBody>
      </p:sp>
      <p:sp>
        <p:nvSpPr>
          <p:cNvPr id="46" name="Rectangle 44"/>
          <p:cNvSpPr/>
          <p:nvPr>
            <p:custDataLst>
              <p:tags r:id="rId6"/>
            </p:custDataLst>
          </p:nvPr>
        </p:nvSpPr>
        <p:spPr>
          <a:xfrm>
            <a:off x="6661819" y="4337713"/>
            <a:ext cx="1685886" cy="54925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000000"/>
                </a:solidFill>
              </a:rPr>
              <a:t>债券</a:t>
            </a:r>
            <a:r>
              <a:rPr lang="en-US" altLang="zh-CN" sz="1400" dirty="0">
                <a:solidFill>
                  <a:srgbClr val="000000"/>
                </a:solidFill>
              </a:rPr>
              <a:t> </a:t>
            </a:r>
            <a:r>
              <a:rPr lang="zh-CN" altLang="en-US" sz="1400" dirty="0">
                <a:solidFill>
                  <a:srgbClr val="000000"/>
                </a:solidFill>
              </a:rPr>
              <a:t>模块</a:t>
            </a:r>
          </a:p>
        </p:txBody>
      </p:sp>
      <p:sp>
        <p:nvSpPr>
          <p:cNvPr id="47" name="Rectangle 44"/>
          <p:cNvSpPr/>
          <p:nvPr>
            <p:custDataLst>
              <p:tags r:id="rId7"/>
            </p:custDataLst>
          </p:nvPr>
        </p:nvSpPr>
        <p:spPr>
          <a:xfrm>
            <a:off x="10178308" y="3255776"/>
            <a:ext cx="1685886" cy="549250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000000"/>
                </a:solidFill>
              </a:rPr>
              <a:t>客户</a:t>
            </a:r>
            <a:r>
              <a:rPr lang="en-US" altLang="zh-CN" sz="1400" dirty="0">
                <a:solidFill>
                  <a:srgbClr val="000000"/>
                </a:solidFill>
              </a:rPr>
              <a:t> </a:t>
            </a:r>
            <a:r>
              <a:rPr lang="zh-CN" altLang="en-US" sz="1400" dirty="0">
                <a:solidFill>
                  <a:srgbClr val="000000"/>
                </a:solidFill>
              </a:rPr>
              <a:t>服务</a:t>
            </a:r>
          </a:p>
        </p:txBody>
      </p:sp>
      <p:cxnSp>
        <p:nvCxnSpPr>
          <p:cNvPr id="34" name="直接箭头连接符 33"/>
          <p:cNvCxnSpPr>
            <a:endCxn id="47" idx="1"/>
          </p:cNvCxnSpPr>
          <p:nvPr/>
        </p:nvCxnSpPr>
        <p:spPr>
          <a:xfrm>
            <a:off x="8347705" y="3530401"/>
            <a:ext cx="1830603" cy="0"/>
          </a:xfrm>
          <a:prstGeom prst="straightConnector1">
            <a:avLst/>
          </a:prstGeom>
          <a:ln w="28575">
            <a:prstDash val="sysDash"/>
            <a:tailEnd type="arrow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5897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7" name="Picture 17"/>
          <p:cNvPicPr>
            <a:picLocks noChangeAspect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85772" y="5199063"/>
            <a:ext cx="669925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8678" name="Group 1"/>
          <p:cNvGrpSpPr>
            <a:grpSpLocks/>
          </p:cNvGrpSpPr>
          <p:nvPr/>
        </p:nvGrpSpPr>
        <p:grpSpPr bwMode="auto">
          <a:xfrm>
            <a:off x="2451647" y="2511425"/>
            <a:ext cx="241300" cy="241300"/>
            <a:chOff x="1863950" y="2383780"/>
            <a:chExt cx="322730" cy="322730"/>
          </a:xfrm>
        </p:grpSpPr>
        <p:sp>
          <p:nvSpPr>
            <p:cNvPr id="10" name="Oval 9"/>
            <p:cNvSpPr/>
            <p:nvPr/>
          </p:nvSpPr>
          <p:spPr>
            <a:xfrm>
              <a:off x="1863950" y="2383780"/>
              <a:ext cx="322730" cy="322730"/>
            </a:xfrm>
            <a:prstGeom prst="ellipse">
              <a:avLst/>
            </a:prstGeom>
            <a:solidFill>
              <a:srgbClr val="004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28680" name="Rectangle 10"/>
            <p:cNvSpPr>
              <a:spLocks noChangeArrowheads="1"/>
            </p:cNvSpPr>
            <p:nvPr/>
          </p:nvSpPr>
          <p:spPr bwMode="auto">
            <a:xfrm>
              <a:off x="1922921" y="2393995"/>
              <a:ext cx="204790" cy="307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algn="ctr" eaLnBrk="1" hangingPunct="1"/>
              <a:r>
                <a:rPr lang="en-US" altLang="en-US" sz="900" b="1" dirty="0">
                  <a:solidFill>
                    <a:schemeClr val="bg1"/>
                  </a:solidFill>
                  <a:latin typeface="Helvetica" charset="0"/>
                  <a:ea typeface="Helvetica" charset="0"/>
                  <a:cs typeface="Helvetica" charset="0"/>
                </a:rPr>
                <a:t>1</a:t>
              </a:r>
              <a:endParaRPr lang="en-US" altLang="en-US" sz="900" dirty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endParaRPr>
            </a:p>
          </p:txBody>
        </p:sp>
      </p:grpSp>
      <p:sp>
        <p:nvSpPr>
          <p:cNvPr id="12" name="Rectangle 11"/>
          <p:cNvSpPr/>
          <p:nvPr/>
        </p:nvSpPr>
        <p:spPr>
          <a:xfrm>
            <a:off x="1458686" y="-33136"/>
            <a:ext cx="2086747" cy="6891136"/>
          </a:xfrm>
          <a:prstGeom prst="rect">
            <a:avLst/>
          </a:prstGeom>
          <a:solidFill>
            <a:srgbClr val="009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13" name="Rectangle 12"/>
          <p:cNvSpPr/>
          <p:nvPr/>
        </p:nvSpPr>
        <p:spPr>
          <a:xfrm>
            <a:off x="1708310" y="3158699"/>
            <a:ext cx="1743075" cy="854080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zh-CN" altLang="en-US" dirty="0">
                <a:solidFill>
                  <a:prstClr val="white"/>
                </a:solidFill>
                <a:ea typeface="Helvetica Light" charset="0"/>
                <a:cs typeface="Helvetica Light" charset="0"/>
              </a:rPr>
              <a:t>项目实践</a:t>
            </a:r>
            <a:endParaRPr lang="en-US" dirty="0">
              <a:solidFill>
                <a:prstClr val="white"/>
              </a:solidFill>
              <a:ea typeface="Helvetica Light" charset="0"/>
              <a:cs typeface="Helvetica Light" charset="0"/>
            </a:endParaRPr>
          </a:p>
          <a:p>
            <a:pPr algn="ctr">
              <a:defRPr/>
            </a:pPr>
            <a:r>
              <a:rPr lang="en-US" sz="1350" dirty="0">
                <a:solidFill>
                  <a:schemeClr val="bg1"/>
                </a:solidFill>
                <a:ea typeface="Helvetica Light" charset="0"/>
                <a:cs typeface="Helvetica Light" charset="0"/>
              </a:rPr>
              <a:t>—————</a:t>
            </a:r>
          </a:p>
          <a:p>
            <a:pPr algn="ctr">
              <a:defRPr/>
            </a:pPr>
            <a:r>
              <a:rPr lang="zh-CN" altLang="en-US" dirty="0">
                <a:solidFill>
                  <a:schemeClr val="bg1"/>
                </a:solidFill>
                <a:ea typeface="Helvetica Light" charset="0"/>
                <a:cs typeface="Helvetica Light" charset="0"/>
              </a:rPr>
              <a:t>系统架构</a:t>
            </a:r>
            <a:endParaRPr lang="en-US" dirty="0">
              <a:solidFill>
                <a:schemeClr val="bg1"/>
              </a:solidFill>
              <a:ea typeface="Helvetica Light" charset="0"/>
              <a:cs typeface="Helvetica Light" charset="0"/>
            </a:endParaRPr>
          </a:p>
        </p:txBody>
      </p:sp>
      <p:sp>
        <p:nvSpPr>
          <p:cNvPr id="28" name="Rectangle 37"/>
          <p:cNvSpPr/>
          <p:nvPr>
            <p:custDataLst>
              <p:tags r:id="rId1"/>
            </p:custDataLst>
          </p:nvPr>
        </p:nvSpPr>
        <p:spPr>
          <a:xfrm>
            <a:off x="8701637" y="4720376"/>
            <a:ext cx="1727120" cy="52586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29" name="Rectangle 36"/>
          <p:cNvSpPr/>
          <p:nvPr>
            <p:custDataLst>
              <p:tags r:id="rId2"/>
            </p:custDataLst>
          </p:nvPr>
        </p:nvSpPr>
        <p:spPr>
          <a:xfrm>
            <a:off x="6768279" y="2433228"/>
            <a:ext cx="1682216" cy="5726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30" name="Rectangle 34"/>
          <p:cNvSpPr/>
          <p:nvPr>
            <p:custDataLst>
              <p:tags r:id="rId3"/>
            </p:custDataLst>
          </p:nvPr>
        </p:nvSpPr>
        <p:spPr>
          <a:xfrm>
            <a:off x="4876747" y="4657077"/>
            <a:ext cx="1418649" cy="5492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31" name="Rectangle 9"/>
          <p:cNvSpPr/>
          <p:nvPr>
            <p:custDataLst>
              <p:tags r:id="rId4"/>
            </p:custDataLst>
          </p:nvPr>
        </p:nvSpPr>
        <p:spPr>
          <a:xfrm>
            <a:off x="4463293" y="739827"/>
            <a:ext cx="6095365" cy="47625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500" dirty="0">
                <a:solidFill>
                  <a:schemeClr val="tx1"/>
                </a:solidFill>
                <a:latin typeface="Helvetica Light"/>
              </a:rPr>
              <a:t>页面请求</a:t>
            </a:r>
          </a:p>
        </p:txBody>
      </p:sp>
      <p:sp>
        <p:nvSpPr>
          <p:cNvPr id="32" name="Rectangle 42"/>
          <p:cNvSpPr/>
          <p:nvPr>
            <p:custDataLst>
              <p:tags r:id="rId5"/>
            </p:custDataLst>
          </p:nvPr>
        </p:nvSpPr>
        <p:spPr>
          <a:xfrm>
            <a:off x="4781551" y="4561893"/>
            <a:ext cx="1418649" cy="5492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000000"/>
                </a:solidFill>
              </a:rPr>
              <a:t>客户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zh-CN" altLang="en-US" sz="1400" dirty="0">
                <a:solidFill>
                  <a:srgbClr val="000000"/>
                </a:solidFill>
              </a:rPr>
              <a:t>服务</a:t>
            </a:r>
          </a:p>
        </p:txBody>
      </p:sp>
      <p:sp>
        <p:nvSpPr>
          <p:cNvPr id="33" name="Rectangle 44"/>
          <p:cNvSpPr/>
          <p:nvPr>
            <p:custDataLst>
              <p:tags r:id="rId6"/>
            </p:custDataLst>
          </p:nvPr>
        </p:nvSpPr>
        <p:spPr>
          <a:xfrm>
            <a:off x="6673083" y="2372370"/>
            <a:ext cx="1685886" cy="5492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000000"/>
                </a:solidFill>
              </a:rPr>
              <a:t>拍卖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zh-CN" altLang="en-US" sz="1400" dirty="0">
                <a:solidFill>
                  <a:srgbClr val="000000"/>
                </a:solidFill>
              </a:rPr>
              <a:t>服务</a:t>
            </a:r>
          </a:p>
        </p:txBody>
      </p:sp>
      <p:sp>
        <p:nvSpPr>
          <p:cNvPr id="34" name="Rectangle 45"/>
          <p:cNvSpPr/>
          <p:nvPr>
            <p:custDataLst>
              <p:tags r:id="rId7"/>
            </p:custDataLst>
          </p:nvPr>
        </p:nvSpPr>
        <p:spPr>
          <a:xfrm>
            <a:off x="8606010" y="4636129"/>
            <a:ext cx="1731650" cy="56484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000000"/>
                </a:solidFill>
              </a:rPr>
              <a:t>审计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  <a:r>
              <a:rPr lang="zh-CN" altLang="en-US" sz="1400" dirty="0">
                <a:solidFill>
                  <a:srgbClr val="000000"/>
                </a:solidFill>
              </a:rPr>
              <a:t>服务</a:t>
            </a:r>
          </a:p>
        </p:txBody>
      </p:sp>
      <p:sp>
        <p:nvSpPr>
          <p:cNvPr id="35" name="Can 47"/>
          <p:cNvSpPr/>
          <p:nvPr>
            <p:custDataLst>
              <p:tags r:id="rId8"/>
            </p:custDataLst>
          </p:nvPr>
        </p:nvSpPr>
        <p:spPr>
          <a:xfrm>
            <a:off x="6074525" y="5049903"/>
            <a:ext cx="572800" cy="405020"/>
          </a:xfrm>
          <a:prstGeom prst="can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36" name="Straight Arrow Connector 62"/>
          <p:cNvCxnSpPr>
            <a:stCxn id="31" idx="2"/>
            <a:endCxn id="33" idx="0"/>
          </p:cNvCxnSpPr>
          <p:nvPr>
            <p:custDataLst>
              <p:tags r:id="rId9"/>
            </p:custDataLst>
          </p:nvPr>
        </p:nvCxnSpPr>
        <p:spPr>
          <a:xfrm>
            <a:off x="7510976" y="1216077"/>
            <a:ext cx="5050" cy="1156293"/>
          </a:xfrm>
          <a:prstGeom prst="straightConnector1">
            <a:avLst/>
          </a:prstGeom>
          <a:ln w="28575">
            <a:tailEnd type="arrow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Can 38"/>
          <p:cNvSpPr/>
          <p:nvPr>
            <p:custDataLst>
              <p:tags r:id="rId10"/>
            </p:custDataLst>
          </p:nvPr>
        </p:nvSpPr>
        <p:spPr>
          <a:xfrm>
            <a:off x="8136646" y="2774779"/>
            <a:ext cx="536172" cy="377929"/>
          </a:xfrm>
          <a:prstGeom prst="can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41" name="Straight Arrow Connector 25"/>
          <p:cNvCxnSpPr>
            <a:stCxn id="29" idx="2"/>
            <a:endCxn id="32" idx="0"/>
          </p:cNvCxnSpPr>
          <p:nvPr>
            <p:custDataLst>
              <p:tags r:id="rId11"/>
            </p:custDataLst>
          </p:nvPr>
        </p:nvCxnSpPr>
        <p:spPr>
          <a:xfrm flipH="1">
            <a:off x="5490876" y="3005866"/>
            <a:ext cx="2118511" cy="1556027"/>
          </a:xfrm>
          <a:prstGeom prst="straightConnector1">
            <a:avLst/>
          </a:prstGeom>
          <a:ln w="28575">
            <a:tailEnd type="arrow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Can 38"/>
          <p:cNvSpPr/>
          <p:nvPr>
            <p:custDataLst>
              <p:tags r:id="rId12"/>
            </p:custDataLst>
          </p:nvPr>
        </p:nvSpPr>
        <p:spPr>
          <a:xfrm>
            <a:off x="10157426" y="5033642"/>
            <a:ext cx="532039" cy="421282"/>
          </a:xfrm>
          <a:prstGeom prst="can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cxnSp>
        <p:nvCxnSpPr>
          <p:cNvPr id="44" name="Straight Arrow Connector 30"/>
          <p:cNvCxnSpPr>
            <a:stCxn id="29" idx="2"/>
            <a:endCxn id="34" idx="0"/>
          </p:cNvCxnSpPr>
          <p:nvPr>
            <p:custDataLst>
              <p:tags r:id="rId13"/>
            </p:custDataLst>
          </p:nvPr>
        </p:nvCxnSpPr>
        <p:spPr>
          <a:xfrm>
            <a:off x="7609387" y="3005866"/>
            <a:ext cx="1862448" cy="1630263"/>
          </a:xfrm>
          <a:prstGeom prst="straightConnector1">
            <a:avLst/>
          </a:prstGeom>
          <a:ln w="28575">
            <a:tailEnd type="arrow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30"/>
          <p:cNvCxnSpPr>
            <a:stCxn id="30" idx="3"/>
            <a:endCxn id="34" idx="1"/>
          </p:cNvCxnSpPr>
          <p:nvPr>
            <p:custDataLst>
              <p:tags r:id="rId14"/>
            </p:custDataLst>
          </p:nvPr>
        </p:nvCxnSpPr>
        <p:spPr>
          <a:xfrm flipV="1">
            <a:off x="6295396" y="4918552"/>
            <a:ext cx="2310614" cy="13150"/>
          </a:xfrm>
          <a:prstGeom prst="straightConnector1">
            <a:avLst/>
          </a:prstGeom>
          <a:ln w="28575">
            <a:tailEnd type="arrow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919931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ODUzMjBjZDYwODRhNzE5MDgyN2QxZTlhZjViZmVkZmE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1451</TotalTime>
  <Words>425</Words>
  <Application>Microsoft Office PowerPoint</Application>
  <PresentationFormat>宽屏</PresentationFormat>
  <Paragraphs>71</Paragraphs>
  <Slides>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Helvetica Light</vt:lpstr>
      <vt:lpstr>等线</vt:lpstr>
      <vt:lpstr>Arial</vt:lpstr>
      <vt:lpstr>Calibri</vt:lpstr>
      <vt:lpstr>Helvetica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Yuqi Sun</cp:lastModifiedBy>
  <cp:revision>204</cp:revision>
  <dcterms:created xsi:type="dcterms:W3CDTF">2019-06-19T02:08:00Z</dcterms:created>
  <dcterms:modified xsi:type="dcterms:W3CDTF">2025-03-16T08:44:27Z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2052-11.1.0.13703</vt:lpwstr>
  </property>
  <property fmtid="{D5CDD505-2E9C-101B-9397-08002B2CF9AE}" pid="3" name="ICV">
    <vt:lpwstr>889EBC3406AD4B109986D872EFFED655</vt:lpwstr>
  </property>
</Properties>
</file>