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9" r:id="rId2"/>
    <p:sldId id="259" r:id="rId3"/>
    <p:sldId id="267" r:id="rId4"/>
    <p:sldId id="262" r:id="rId5"/>
    <p:sldId id="258" r:id="rId6"/>
    <p:sldId id="268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3" autoAdjust="0"/>
    <p:restoredTop sz="83292" autoAdjust="0"/>
  </p:normalViewPr>
  <p:slideViewPr>
    <p:cSldViewPr snapToGrid="0">
      <p:cViewPr varScale="1">
        <p:scale>
          <a:sx n="92" d="100"/>
          <a:sy n="92" d="100"/>
        </p:scale>
        <p:origin x="908" y="64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C7FE7-83B6-41AD-8769-E156EA855A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0301-77FB-4F77-8980-4DF08C062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DE38-E5CA-EE39-9F24-F896B0640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AB650-F26D-23C4-F976-3474B2DB0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6D0BA-0150-C4B8-52F8-43C7B0480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理解即可，因地制宜。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1D53A-C464-B6B7-41F7-9F8409A24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8470BC-4D67-4A4A-9E28-4459E070DD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开发前要理解业务。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面向对象，对象和行为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每个动词都是一个 </a:t>
            </a:r>
            <a:r>
              <a:rPr lang="en-US" altLang="zh-CN" dirty="0" err="1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隔离，隔离，还是隔离。方法隔离，类隔离，服务隔离，团队隔离，公司隔离。</a:t>
            </a:r>
            <a:endParaRPr lang="en-US" altLang="zh-CN" dirty="0"/>
          </a:p>
          <a:p>
            <a:r>
              <a:rPr lang="zh-CN" altLang="en-US" dirty="0"/>
              <a:t>有迹可循，应运而生，科技赋能。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最后我们来看一些结业考核的评分标准。</a:t>
            </a:r>
          </a:p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我们会从五个维度来考量，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业务理解主要是 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项目背景、里面涉及的相关金融业务知识的理解情况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项目整体完成的情况，个人对分配到任务的完成情况，以及对项目完成的其它贡献。这个是最重要的，一般企业里面的做法也是先完成再完美。通过敏捷的方式，小步快跑，来持续的给用户带来价值。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项目完成质量（总分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项目完成的质量，包括代码质量，设计质量，扩展性考量，以及后期维护等其他系统性思考软件工程等要素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团队合作中表现出来的责任心、领导力以及源代码管理工具，任务协同工具的使用情况等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就像刚才说的，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这个在企业里面也非常重要，现在的应用基本上都是规模化开发，都需要跟同事有很好的合作。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课堂表现（总分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包括同学们的出勤情况啊，上课过程中的互动，对课程知识的掌握以及对其应用的情况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8470BC-4D67-4A4A-9E28-4459E070DD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0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1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1.png"/><Relationship Id="rId2" Type="http://schemas.openxmlformats.org/officeDocument/2006/relationships/tags" Target="../tags/tag72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9D2DB-1EBA-1AC6-2279-3354DEAA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>
            <a:extLst>
              <a:ext uri="{FF2B5EF4-FFF2-40B4-BE49-F238E27FC236}">
                <a16:creationId xmlns:a16="http://schemas.microsoft.com/office/drawing/2014/main" id="{8008DD45-896C-FD19-C2A1-FF3CEA92F6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>
            <a:extLst>
              <a:ext uri="{FF2B5EF4-FFF2-40B4-BE49-F238E27FC236}">
                <a16:creationId xmlns:a16="http://schemas.microsoft.com/office/drawing/2014/main" id="{6F12FBB6-53BD-195A-18C3-7B09FC57CA8C}"/>
              </a:ext>
            </a:extLst>
          </p:cNvPr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A098DB-7537-E4CF-8C79-DC69C6352E65}"/>
                </a:ext>
              </a:extLst>
            </p:cNvPr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680" name="Rectangle 10">
              <a:extLst>
                <a:ext uri="{FF2B5EF4-FFF2-40B4-BE49-F238E27FC236}">
                  <a16:creationId xmlns:a16="http://schemas.microsoft.com/office/drawing/2014/main" id="{9F656BE3-353B-0F18-EADC-C03305EF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7E38A-DFD1-6370-AD45-AEF5ECCE196E}"/>
              </a:ext>
            </a:extLst>
          </p:cNvPr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FBAA81-0064-F243-88A8-7246784C604E}"/>
              </a:ext>
            </a:extLst>
          </p:cNvPr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项目实践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—————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Helvetica Light" charset="0"/>
                <a:cs typeface="Helvetica Light" charset="0"/>
              </a:rPr>
              <a:t>开发流程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B3AC96-7DB8-ADA9-0705-49F95F4C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25" y="1060151"/>
            <a:ext cx="8506092" cy="48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9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490A2D62-8EF8-0F99-5BD1-F991E6CB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339" y="4484308"/>
            <a:ext cx="1971950" cy="8287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26F1F7-E393-5E18-26F6-6C367A3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44" y="3043899"/>
            <a:ext cx="1971950" cy="8287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3FAEF9-DCA3-F67C-1655-4EF30725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54" y="1411250"/>
            <a:ext cx="1971950" cy="82879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A89A43-1BC0-D773-4360-2BA92B7F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373" y="4484308"/>
            <a:ext cx="2210108" cy="9526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CCB53D-3E47-D4DD-DFB8-119ED78F2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239" y="2957617"/>
            <a:ext cx="2133898" cy="1076475"/>
          </a:xfrm>
          <a:prstGeom prst="rect">
            <a:avLst/>
          </a:prstGeom>
        </p:spPr>
      </p:pic>
      <p:pic>
        <p:nvPicPr>
          <p:cNvPr id="28677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需求分析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5040019" y="2220809"/>
            <a:ext cx="1" cy="892295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5040020" y="3803489"/>
            <a:ext cx="0" cy="74455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5955255" y="3458296"/>
            <a:ext cx="828897" cy="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H="1">
            <a:off x="8921647" y="1863145"/>
            <a:ext cx="828897" cy="159515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</p:cNvCxnSpPr>
          <p:nvPr/>
        </p:nvCxnSpPr>
        <p:spPr>
          <a:xfrm flipH="1">
            <a:off x="8921647" y="3458296"/>
            <a:ext cx="828897" cy="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cxnSpLocks/>
          </p:cNvCxnSpPr>
          <p:nvPr/>
        </p:nvCxnSpPr>
        <p:spPr>
          <a:xfrm flipH="1" flipV="1">
            <a:off x="8921647" y="3458296"/>
            <a:ext cx="828897" cy="150342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03167" y="25344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委托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603167" y="4005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估值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123481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挂单</a:t>
            </a:r>
          </a:p>
        </p:txBody>
      </p: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5040020" y="3458296"/>
            <a:ext cx="1744132" cy="1089749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745501" y="40340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977237" y="23729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203149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956927" y="41414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cxnSp>
        <p:nvCxnSpPr>
          <p:cNvPr id="28672" name="直接连接符 28671"/>
          <p:cNvCxnSpPr/>
          <p:nvPr/>
        </p:nvCxnSpPr>
        <p:spPr>
          <a:xfrm>
            <a:off x="10058400" y="212536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0015387" y="372762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0015387" y="5199063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C0082D4-2559-6421-75B4-6F157747B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330" y="1330699"/>
            <a:ext cx="1409897" cy="7716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EEAEE3-7AA2-7D6F-00E4-CF52F0CFE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2667" y="3117592"/>
            <a:ext cx="182905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用户行为分析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8473" y="10555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委托</a:t>
            </a:r>
            <a:r>
              <a:rPr lang="en-US" altLang="zh-CN" dirty="0"/>
              <a:t>【</a:t>
            </a:r>
            <a:r>
              <a:rPr lang="zh-CN" altLang="en-US" dirty="0"/>
              <a:t>债券名称，数量，预期价格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68473" y="198345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【</a:t>
            </a:r>
            <a:r>
              <a:rPr lang="zh-CN" altLang="en-US" dirty="0"/>
              <a:t>债券名称，委托人，数量，委托人预期价格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8473" y="292366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估价</a:t>
            </a:r>
            <a:r>
              <a:rPr lang="en-US" altLang="zh-CN" dirty="0"/>
              <a:t>【</a:t>
            </a:r>
            <a:r>
              <a:rPr lang="zh-CN" altLang="en-US" dirty="0"/>
              <a:t>债券名称，预估价格（起拍价）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113340" y="3763954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【</a:t>
            </a:r>
            <a:r>
              <a:rPr lang="zh-CN" altLang="en-US" dirty="0"/>
              <a:t>客户 </a:t>
            </a:r>
            <a:r>
              <a:rPr lang="en-US" altLang="zh-CN" dirty="0"/>
              <a:t>id】</a:t>
            </a:r>
          </a:p>
          <a:p>
            <a:r>
              <a:rPr lang="zh-CN" altLang="en-US" dirty="0"/>
              <a:t>查询所有竞拍</a:t>
            </a:r>
            <a:endParaRPr lang="en-US" altLang="zh-CN" dirty="0"/>
          </a:p>
          <a:p>
            <a:r>
              <a:rPr lang="zh-CN" altLang="en-US" dirty="0"/>
              <a:t>查询我参与的竞拍</a:t>
            </a:r>
            <a:r>
              <a:rPr lang="en-US" altLang="zh-CN" dirty="0"/>
              <a:t> 【</a:t>
            </a:r>
            <a:r>
              <a:rPr lang="zh-CN" altLang="en-US" dirty="0"/>
              <a:t>客户 </a:t>
            </a:r>
            <a:r>
              <a:rPr lang="en-US" altLang="zh-CN" dirty="0"/>
              <a:t>id】</a:t>
            </a:r>
          </a:p>
          <a:p>
            <a:r>
              <a:rPr lang="zh-CN" altLang="en-US" dirty="0"/>
              <a:t>竞拍 </a:t>
            </a:r>
            <a:r>
              <a:rPr lang="en-US" altLang="zh-CN" dirty="0"/>
              <a:t>【</a:t>
            </a:r>
            <a:r>
              <a:rPr lang="zh-CN" altLang="en-US" dirty="0"/>
              <a:t>竞拍 </a:t>
            </a:r>
            <a:r>
              <a:rPr lang="en-US" altLang="zh-CN" dirty="0"/>
              <a:t>id】</a:t>
            </a:r>
          </a:p>
          <a:p>
            <a:r>
              <a:rPr lang="zh-CN" altLang="en-US" i="1" dirty="0"/>
              <a:t>取消</a:t>
            </a:r>
            <a:r>
              <a:rPr lang="en-US" altLang="zh-CN" i="1" dirty="0"/>
              <a:t>【</a:t>
            </a:r>
            <a:r>
              <a:rPr lang="zh-CN" altLang="en-US" i="1" dirty="0"/>
              <a:t>竞拍 </a:t>
            </a:r>
            <a:r>
              <a:rPr lang="en-US" altLang="zh-CN" i="1" dirty="0"/>
              <a:t>id】</a:t>
            </a:r>
          </a:p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113340" y="5783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操作对象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13DA65-09BF-AC86-1A94-B702C128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35" y="854357"/>
            <a:ext cx="140989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44C70F-3BD2-3178-080D-C82953B4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859" y="1931659"/>
            <a:ext cx="1829055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D056A6-F853-0F71-5BD3-23E320954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57" y="2748352"/>
            <a:ext cx="2210108" cy="9526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B9CF64-EFC8-076C-0DBD-55078C943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136" y="4150877"/>
            <a:ext cx="1971950" cy="8287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0055EF-475A-FDEA-7E27-B800221D2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177" y="5433623"/>
            <a:ext cx="213389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服务划分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21" name="Rectangle 44"/>
          <p:cNvSpPr/>
          <p:nvPr>
            <p:custDataLst>
              <p:tags r:id="rId1"/>
            </p:custDataLst>
          </p:nvPr>
        </p:nvSpPr>
        <p:spPr>
          <a:xfrm>
            <a:off x="4085878" y="1530403"/>
            <a:ext cx="4535009" cy="374821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54500" y="1614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债券拍卖系统</a:t>
            </a:r>
          </a:p>
        </p:txBody>
      </p:sp>
      <p:sp>
        <p:nvSpPr>
          <p:cNvPr id="39" name="Rectangle 44"/>
          <p:cNvSpPr/>
          <p:nvPr>
            <p:custDataLst>
              <p:tags r:id="rId2"/>
            </p:custDataLst>
          </p:nvPr>
        </p:nvSpPr>
        <p:spPr>
          <a:xfrm>
            <a:off x="4293440" y="2190401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卖方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0" name="Rectangle 44"/>
          <p:cNvSpPr/>
          <p:nvPr>
            <p:custDataLst>
              <p:tags r:id="rId3"/>
            </p:custDataLst>
          </p:nvPr>
        </p:nvSpPr>
        <p:spPr>
          <a:xfrm>
            <a:off x="4293440" y="3255776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销售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3" name="Rectangle 44"/>
          <p:cNvSpPr/>
          <p:nvPr>
            <p:custDataLst>
              <p:tags r:id="rId4"/>
            </p:custDataLst>
          </p:nvPr>
        </p:nvSpPr>
        <p:spPr>
          <a:xfrm>
            <a:off x="4293440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交易员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5" name="Rectangle 44"/>
          <p:cNvSpPr/>
          <p:nvPr>
            <p:custDataLst>
              <p:tags r:id="rId5"/>
            </p:custDataLst>
          </p:nvPr>
        </p:nvSpPr>
        <p:spPr>
          <a:xfrm>
            <a:off x="6661819" y="3255776"/>
            <a:ext cx="1685886" cy="549250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6" name="Rectangle 44"/>
          <p:cNvSpPr/>
          <p:nvPr>
            <p:custDataLst>
              <p:tags r:id="rId6"/>
            </p:custDataLst>
          </p:nvPr>
        </p:nvSpPr>
        <p:spPr>
          <a:xfrm>
            <a:off x="6661819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债券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7" name="Rectangle 44"/>
          <p:cNvSpPr/>
          <p:nvPr>
            <p:custDataLst>
              <p:tags r:id="rId7"/>
            </p:custDataLst>
          </p:nvPr>
        </p:nvSpPr>
        <p:spPr>
          <a:xfrm>
            <a:off x="10178308" y="3255776"/>
            <a:ext cx="1685886" cy="549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cxnSp>
        <p:nvCxnSpPr>
          <p:cNvPr id="34" name="直接箭头连接符 33"/>
          <p:cNvCxnSpPr>
            <a:endCxn id="47" idx="1"/>
          </p:cNvCxnSpPr>
          <p:nvPr/>
        </p:nvCxnSpPr>
        <p:spPr>
          <a:xfrm>
            <a:off x="8347705" y="3530401"/>
            <a:ext cx="1830603" cy="0"/>
          </a:xfrm>
          <a:prstGeom prst="straightConnector1">
            <a:avLst/>
          </a:prstGeom>
          <a:ln w="28575">
            <a:prstDash val="sysDash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系统架构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28" name="Rectangle 37"/>
          <p:cNvSpPr/>
          <p:nvPr>
            <p:custDataLst>
              <p:tags r:id="rId1"/>
            </p:custDataLst>
          </p:nvPr>
        </p:nvSpPr>
        <p:spPr>
          <a:xfrm>
            <a:off x="8701637" y="4720376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Rectangle 36"/>
          <p:cNvSpPr/>
          <p:nvPr>
            <p:custDataLst>
              <p:tags r:id="rId2"/>
            </p:custDataLst>
          </p:nvPr>
        </p:nvSpPr>
        <p:spPr>
          <a:xfrm>
            <a:off x="6768279" y="2433228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/>
          <p:nvPr>
            <p:custDataLst>
              <p:tags r:id="rId3"/>
            </p:custDataLst>
          </p:nvPr>
        </p:nvSpPr>
        <p:spPr>
          <a:xfrm>
            <a:off x="4876747" y="4657077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9"/>
          <p:cNvSpPr/>
          <p:nvPr>
            <p:custDataLst>
              <p:tags r:id="rId4"/>
            </p:custDataLst>
          </p:nvPr>
        </p:nvSpPr>
        <p:spPr>
          <a:xfrm>
            <a:off x="4463293" y="739827"/>
            <a:ext cx="6095365" cy="4762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Helvetica Light"/>
              </a:rPr>
              <a:t>页面请求</a:t>
            </a:r>
          </a:p>
        </p:txBody>
      </p:sp>
      <p:sp>
        <p:nvSpPr>
          <p:cNvPr id="32" name="Rectangle 42"/>
          <p:cNvSpPr/>
          <p:nvPr>
            <p:custDataLst>
              <p:tags r:id="rId5"/>
            </p:custDataLst>
          </p:nvPr>
        </p:nvSpPr>
        <p:spPr>
          <a:xfrm>
            <a:off x="4781551" y="456189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3" name="Rectangle 44"/>
          <p:cNvSpPr/>
          <p:nvPr>
            <p:custDataLst>
              <p:tags r:id="rId6"/>
            </p:custDataLst>
          </p:nvPr>
        </p:nvSpPr>
        <p:spPr>
          <a:xfrm>
            <a:off x="6673083" y="2372370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拍卖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4" name="Rectangle 45"/>
          <p:cNvSpPr/>
          <p:nvPr>
            <p:custDataLst>
              <p:tags r:id="rId7"/>
            </p:custDataLst>
          </p:nvPr>
        </p:nvSpPr>
        <p:spPr>
          <a:xfrm>
            <a:off x="8606010" y="4636129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审计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5" name="Can 47"/>
          <p:cNvSpPr/>
          <p:nvPr>
            <p:custDataLst>
              <p:tags r:id="rId8"/>
            </p:custDataLst>
          </p:nvPr>
        </p:nvSpPr>
        <p:spPr>
          <a:xfrm>
            <a:off x="6074525" y="5049903"/>
            <a:ext cx="572800" cy="4050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6" name="Straight Arrow Connector 62"/>
          <p:cNvCxnSpPr>
            <a:stCxn id="31" idx="2"/>
            <a:endCxn id="33" idx="0"/>
          </p:cNvCxnSpPr>
          <p:nvPr>
            <p:custDataLst>
              <p:tags r:id="rId9"/>
            </p:custDataLst>
          </p:nvPr>
        </p:nvCxnSpPr>
        <p:spPr>
          <a:xfrm>
            <a:off x="7510976" y="1216077"/>
            <a:ext cx="5050" cy="115629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>
            <p:custDataLst>
              <p:tags r:id="rId10"/>
            </p:custDataLst>
          </p:nvPr>
        </p:nvSpPr>
        <p:spPr>
          <a:xfrm>
            <a:off x="8136646" y="2774779"/>
            <a:ext cx="536172" cy="377929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1" name="Straight Arrow Connector 25"/>
          <p:cNvCxnSpPr>
            <a:stCxn id="29" idx="2"/>
            <a:endCxn id="32" idx="0"/>
          </p:cNvCxnSpPr>
          <p:nvPr>
            <p:custDataLst>
              <p:tags r:id="rId11"/>
            </p:custDataLst>
          </p:nvPr>
        </p:nvCxnSpPr>
        <p:spPr>
          <a:xfrm flipH="1">
            <a:off x="5490876" y="3005866"/>
            <a:ext cx="2118511" cy="1556027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an 38"/>
          <p:cNvSpPr/>
          <p:nvPr>
            <p:custDataLst>
              <p:tags r:id="rId12"/>
            </p:custDataLst>
          </p:nvPr>
        </p:nvSpPr>
        <p:spPr>
          <a:xfrm>
            <a:off x="10157426" y="5033642"/>
            <a:ext cx="532039" cy="42128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30"/>
          <p:cNvCxnSpPr>
            <a:stCxn id="29" idx="2"/>
            <a:endCxn id="34" idx="0"/>
          </p:cNvCxnSpPr>
          <p:nvPr>
            <p:custDataLst>
              <p:tags r:id="rId13"/>
            </p:custDataLst>
          </p:nvPr>
        </p:nvCxnSpPr>
        <p:spPr>
          <a:xfrm>
            <a:off x="7609387" y="3005866"/>
            <a:ext cx="1862448" cy="163026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>
            <a:stCxn id="30" idx="3"/>
            <a:endCxn id="34" idx="1"/>
          </p:cNvCxnSpPr>
          <p:nvPr>
            <p:custDataLst>
              <p:tags r:id="rId14"/>
            </p:custDataLst>
          </p:nvPr>
        </p:nvCxnSpPr>
        <p:spPr>
          <a:xfrm flipV="1">
            <a:off x="6295396" y="4918552"/>
            <a:ext cx="2310614" cy="1315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项目实践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—————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Helvetica Light" charset="0"/>
                <a:cs typeface="Helvetica Light" charset="0"/>
              </a:rPr>
              <a:t>环境准备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BC3F65-465B-191F-C09D-52E4675BA3A3}"/>
              </a:ext>
            </a:extLst>
          </p:cNvPr>
          <p:cNvSpPr txBox="1"/>
          <p:nvPr/>
        </p:nvSpPr>
        <p:spPr>
          <a:xfrm>
            <a:off x="5195636" y="2967335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JDK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IDE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Maven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4856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zMjBjZDYwODRhNzE5MDgyN2QxZTlhZjViZmVkZ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436</Words>
  <Application>Microsoft Office PowerPoint</Application>
  <PresentationFormat>宽屏</PresentationFormat>
  <Paragraphs>79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Light</vt:lpstr>
      <vt:lpstr>等线</vt:lpstr>
      <vt:lpstr>Arial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Yuqi Sun</cp:lastModifiedBy>
  <cp:revision>207</cp:revision>
  <dcterms:created xsi:type="dcterms:W3CDTF">2019-06-19T02:08:00Z</dcterms:created>
  <dcterms:modified xsi:type="dcterms:W3CDTF">2025-03-16T08:50:23Z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889EBC3406AD4B109986D872EFFED655</vt:lpwstr>
  </property>
</Properties>
</file>