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1" r:id="rId1"/>
  </p:sldMasterIdLst>
  <p:sldIdLst>
    <p:sldId id="256" r:id="rId2"/>
    <p:sldId id="264" r:id="rId3"/>
    <p:sldId id="265" r:id="rId4"/>
    <p:sldId id="266" r:id="rId5"/>
    <p:sldId id="267" r:id="rId6"/>
    <p:sldId id="268" r:id="rId7"/>
    <p:sldId id="269" r:id="rId8"/>
    <p:sldId id="270" r:id="rId9"/>
    <p:sldId id="271" r:id="rId10"/>
    <p:sldId id="257" r:id="rId11"/>
    <p:sldId id="258" r:id="rId12"/>
    <p:sldId id="259" r:id="rId13"/>
    <p:sldId id="275" r:id="rId14"/>
    <p:sldId id="260" r:id="rId15"/>
    <p:sldId id="261" r:id="rId16"/>
    <p:sldId id="262" r:id="rId17"/>
    <p:sldId id="263" r:id="rId18"/>
    <p:sldId id="272" r:id="rId19"/>
    <p:sldId id="273" r:id="rId20"/>
    <p:sldId id="274" r:id="rId21"/>
    <p:sldId id="276" r:id="rId22"/>
    <p:sldId id="277" r:id="rId23"/>
    <p:sldId id="278" r:id="rId24"/>
    <p:sldId id="279" r:id="rId25"/>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524000" y="1122363"/>
            <a:ext cx="9144000" cy="2387600"/>
          </a:xfrm>
        </p:spPr>
        <p:txBody>
          <a:bodyPr anchor="b"/>
          <a:lstStyle>
            <a:lvl1pPr algn="ctr">
              <a:defRPr sz="6000"/>
            </a:lvl1pPr>
          </a:lstStyle>
          <a:p>
            <a:r>
              <a:rPr lang="bg-BG" smtClean="0"/>
              <a:t>Редакт. стил загл. образец</a:t>
            </a:r>
            <a:endParaRPr lang="bg-BG"/>
          </a:p>
        </p:txBody>
      </p:sp>
      <p:sp>
        <p:nvSpPr>
          <p:cNvPr id="3" name="Подзаглави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да редактирате стила на подзаглавието в образеца</a:t>
            </a:r>
            <a:endParaRPr lang="bg-BG"/>
          </a:p>
        </p:txBody>
      </p:sp>
      <p:sp>
        <p:nvSpPr>
          <p:cNvPr id="4" name="Контейнер за дата 3"/>
          <p:cNvSpPr>
            <a:spLocks noGrp="1"/>
          </p:cNvSpPr>
          <p:nvPr>
            <p:ph type="dt" sz="half" idx="10"/>
          </p:nvPr>
        </p:nvSpPr>
        <p:spPr/>
        <p:txBody>
          <a:bodyPr/>
          <a:lstStyle/>
          <a:p>
            <a:fld id="{5A069CB8-F204-4D06-B913-C5A26A89888A}" type="datetimeFigureOut">
              <a:rPr lang="en-US" smtClean="0"/>
              <a:t>12/9/2022</a:t>
            </a:fld>
            <a:endParaRPr lang="en-US" dirty="0"/>
          </a:p>
        </p:txBody>
      </p:sp>
      <p:sp>
        <p:nvSpPr>
          <p:cNvPr id="5" name="Контейнер за долния колонтитул 4"/>
          <p:cNvSpPr>
            <a:spLocks noGrp="1"/>
          </p:cNvSpPr>
          <p:nvPr>
            <p:ph type="ftr" sz="quarter" idx="11"/>
          </p:nvPr>
        </p:nvSpPr>
        <p:spPr/>
        <p:txBody>
          <a:bodyPr/>
          <a:lstStyle/>
          <a:p>
            <a:endParaRPr lang="en-US" dirty="0"/>
          </a:p>
        </p:txBody>
      </p:sp>
      <p:sp>
        <p:nvSpPr>
          <p:cNvPr id="6" name="Контейнер за номер на слайда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968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50B6E300-0A13-4A81-945A-7333C271A069}" type="datetimeFigureOut">
              <a:rPr lang="en-US" smtClean="0"/>
              <a:t>12/9/2022</a:t>
            </a:fld>
            <a:endParaRPr lang="en-US" dirty="0"/>
          </a:p>
        </p:txBody>
      </p:sp>
      <p:sp>
        <p:nvSpPr>
          <p:cNvPr id="5" name="Контейнер за долния колонтитул 4"/>
          <p:cNvSpPr>
            <a:spLocks noGrp="1"/>
          </p:cNvSpPr>
          <p:nvPr>
            <p:ph type="ftr" sz="quarter" idx="11"/>
          </p:nvPr>
        </p:nvSpPr>
        <p:spPr/>
        <p:txBody>
          <a:bodyPr/>
          <a:lstStyle/>
          <a:p>
            <a:endParaRPr lang="en-US" dirty="0"/>
          </a:p>
        </p:txBody>
      </p:sp>
      <p:sp>
        <p:nvSpPr>
          <p:cNvPr id="6" name="Контейнер за номер на слайда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18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8724900" y="365125"/>
            <a:ext cx="2628900" cy="5811838"/>
          </a:xfrm>
        </p:spPr>
        <p:txBody>
          <a:bodyPr vert="eaVert"/>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a:xfrm>
            <a:off x="838200" y="365125"/>
            <a:ext cx="7734300" cy="5811838"/>
          </a:xfrm>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34671962-1EA4-46E7-BCB0-F36CE46D1A59}" type="datetimeFigureOut">
              <a:rPr lang="en-US" smtClean="0"/>
              <a:t>12/9/2022</a:t>
            </a:fld>
            <a:endParaRPr lang="en-US" dirty="0"/>
          </a:p>
        </p:txBody>
      </p:sp>
      <p:sp>
        <p:nvSpPr>
          <p:cNvPr id="5" name="Контейнер за долния колонтитул 4"/>
          <p:cNvSpPr>
            <a:spLocks noGrp="1"/>
          </p:cNvSpPr>
          <p:nvPr>
            <p:ph type="ftr" sz="quarter" idx="11"/>
          </p:nvPr>
        </p:nvSpPr>
        <p:spPr/>
        <p:txBody>
          <a:bodyPr/>
          <a:lstStyle/>
          <a:p>
            <a:endParaRPr lang="en-US" dirty="0"/>
          </a:p>
        </p:txBody>
      </p:sp>
      <p:sp>
        <p:nvSpPr>
          <p:cNvPr id="6" name="Контейнер за номер на слайда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952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idx="1"/>
          </p:nvPr>
        </p:nvSpPr>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D30BB376-B19C-488D-ABEB-03C7E6E9E3E0}" type="datetimeFigureOut">
              <a:rPr lang="en-US" smtClean="0"/>
              <a:t>12/9/2022</a:t>
            </a:fld>
            <a:endParaRPr lang="en-US" dirty="0"/>
          </a:p>
        </p:txBody>
      </p:sp>
      <p:sp>
        <p:nvSpPr>
          <p:cNvPr id="5" name="Контейнер за долния колонтитул 4"/>
          <p:cNvSpPr>
            <a:spLocks noGrp="1"/>
          </p:cNvSpPr>
          <p:nvPr>
            <p:ph type="ftr" sz="quarter" idx="11"/>
          </p:nvPr>
        </p:nvSpPr>
        <p:spPr/>
        <p:txBody>
          <a:bodyPr/>
          <a:lstStyle/>
          <a:p>
            <a:endParaRPr lang="en-US" dirty="0"/>
          </a:p>
        </p:txBody>
      </p:sp>
      <p:sp>
        <p:nvSpPr>
          <p:cNvPr id="6" name="Контейнер за номер на слайда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12964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1850" y="1709738"/>
            <a:ext cx="10515600" cy="2852737"/>
          </a:xfrm>
        </p:spPr>
        <p:txBody>
          <a:bodyPr anchor="b"/>
          <a:lstStyle>
            <a:lvl1pPr>
              <a:defRPr sz="6000"/>
            </a:lvl1p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Редактиране на стиловете на текста в образеца</a:t>
            </a:r>
          </a:p>
        </p:txBody>
      </p:sp>
      <p:sp>
        <p:nvSpPr>
          <p:cNvPr id="4" name="Контейнер за дата 3"/>
          <p:cNvSpPr>
            <a:spLocks noGrp="1"/>
          </p:cNvSpPr>
          <p:nvPr>
            <p:ph type="dt" sz="half" idx="10"/>
          </p:nvPr>
        </p:nvSpPr>
        <p:spPr/>
        <p:txBody>
          <a:bodyPr/>
          <a:lstStyle/>
          <a:p>
            <a:fld id="{486F077B-A50F-4D64-8574-E2D6A98A5553}" type="datetimeFigureOut">
              <a:rPr lang="en-US" smtClean="0"/>
              <a:t>12/9/2022</a:t>
            </a:fld>
            <a:endParaRPr lang="en-US" dirty="0"/>
          </a:p>
        </p:txBody>
      </p:sp>
      <p:sp>
        <p:nvSpPr>
          <p:cNvPr id="5" name="Контейнер за долния колонтитул 4"/>
          <p:cNvSpPr>
            <a:spLocks noGrp="1"/>
          </p:cNvSpPr>
          <p:nvPr>
            <p:ph type="ftr" sz="quarter" idx="11"/>
          </p:nvPr>
        </p:nvSpPr>
        <p:spPr/>
        <p:txBody>
          <a:bodyPr/>
          <a:lstStyle/>
          <a:p>
            <a:endParaRPr lang="en-US" dirty="0"/>
          </a:p>
        </p:txBody>
      </p:sp>
      <p:sp>
        <p:nvSpPr>
          <p:cNvPr id="6" name="Контейнер за номер на слайда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004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sz="half" idx="1"/>
          </p:nvPr>
        </p:nvSpPr>
        <p:spPr>
          <a:xfrm>
            <a:off x="838200" y="1825625"/>
            <a:ext cx="5181600" cy="435133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6172200" y="1825625"/>
            <a:ext cx="5181600" cy="435133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p>
            <a:fld id="{7D9E2A62-1983-43A1-A163-D8AA46534C80}" type="datetimeFigureOut">
              <a:rPr lang="en-US" smtClean="0"/>
              <a:t>12/9/2022</a:t>
            </a:fld>
            <a:endParaRPr lang="en-US" dirty="0"/>
          </a:p>
        </p:txBody>
      </p:sp>
      <p:sp>
        <p:nvSpPr>
          <p:cNvPr id="6" name="Контейнер за долния колонтитул 5"/>
          <p:cNvSpPr>
            <a:spLocks noGrp="1"/>
          </p:cNvSpPr>
          <p:nvPr>
            <p:ph type="ftr" sz="quarter" idx="11"/>
          </p:nvPr>
        </p:nvSpPr>
        <p:spPr/>
        <p:txBody>
          <a:bodyPr/>
          <a:lstStyle/>
          <a:p>
            <a:endParaRPr lang="en-US" dirty="0"/>
          </a:p>
        </p:txBody>
      </p:sp>
      <p:sp>
        <p:nvSpPr>
          <p:cNvPr id="7" name="Контейнер за номер на слайда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6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365125"/>
            <a:ext cx="10515600" cy="1325563"/>
          </a:xfrm>
        </p:spPr>
        <p:txBody>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4" name="Контейнер за съдържание 3"/>
          <p:cNvSpPr>
            <a:spLocks noGrp="1"/>
          </p:cNvSpPr>
          <p:nvPr>
            <p:ph sz="half" idx="2"/>
          </p:nvPr>
        </p:nvSpPr>
        <p:spPr>
          <a:xfrm>
            <a:off x="839788" y="2505075"/>
            <a:ext cx="5157787" cy="368458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6" name="Контейнер за съдържание 5"/>
          <p:cNvSpPr>
            <a:spLocks noGrp="1"/>
          </p:cNvSpPr>
          <p:nvPr>
            <p:ph sz="quarter" idx="4"/>
          </p:nvPr>
        </p:nvSpPr>
        <p:spPr>
          <a:xfrm>
            <a:off x="6172200" y="2505075"/>
            <a:ext cx="5183188" cy="368458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p>
            <a:fld id="{898F3E3B-34E3-4345-B2A1-994B83598A9C}" type="datetimeFigureOut">
              <a:rPr lang="en-US" smtClean="0"/>
              <a:t>12/9/2022</a:t>
            </a:fld>
            <a:endParaRPr lang="en-US" dirty="0"/>
          </a:p>
        </p:txBody>
      </p:sp>
      <p:sp>
        <p:nvSpPr>
          <p:cNvPr id="8" name="Контейнер за долния колонтитул 7"/>
          <p:cNvSpPr>
            <a:spLocks noGrp="1"/>
          </p:cNvSpPr>
          <p:nvPr>
            <p:ph type="ftr" sz="quarter" idx="11"/>
          </p:nvPr>
        </p:nvSpPr>
        <p:spPr/>
        <p:txBody>
          <a:bodyPr/>
          <a:lstStyle/>
          <a:p>
            <a:endParaRPr lang="en-US" dirty="0"/>
          </a:p>
        </p:txBody>
      </p:sp>
      <p:sp>
        <p:nvSpPr>
          <p:cNvPr id="9" name="Контейнер за номер на слайда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058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дата 2"/>
          <p:cNvSpPr>
            <a:spLocks noGrp="1"/>
          </p:cNvSpPr>
          <p:nvPr>
            <p:ph type="dt" sz="half" idx="10"/>
          </p:nvPr>
        </p:nvSpPr>
        <p:spPr/>
        <p:txBody>
          <a:bodyPr/>
          <a:lstStyle/>
          <a:p>
            <a:fld id="{FD816C96-82A1-4D77-8ADA-627AC6FE3D65}" type="datetimeFigureOut">
              <a:rPr lang="en-US" smtClean="0"/>
              <a:t>12/9/2022</a:t>
            </a:fld>
            <a:endParaRPr lang="en-US" dirty="0"/>
          </a:p>
        </p:txBody>
      </p:sp>
      <p:sp>
        <p:nvSpPr>
          <p:cNvPr id="4" name="Контейнер за долния колонтитул 3"/>
          <p:cNvSpPr>
            <a:spLocks noGrp="1"/>
          </p:cNvSpPr>
          <p:nvPr>
            <p:ph type="ftr" sz="quarter" idx="11"/>
          </p:nvPr>
        </p:nvSpPr>
        <p:spPr/>
        <p:txBody>
          <a:bodyPr/>
          <a:lstStyle/>
          <a:p>
            <a:endParaRPr lang="en-US" dirty="0"/>
          </a:p>
        </p:txBody>
      </p:sp>
      <p:sp>
        <p:nvSpPr>
          <p:cNvPr id="5" name="Контейнер за номер на слайда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895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1D102C1E-28F2-47E9-802D-339E64E2F920}" type="datetimeFigureOut">
              <a:rPr lang="en-US" smtClean="0"/>
              <a:t>12/9/2022</a:t>
            </a:fld>
            <a:endParaRPr lang="en-US" dirty="0"/>
          </a:p>
        </p:txBody>
      </p:sp>
      <p:sp>
        <p:nvSpPr>
          <p:cNvPr id="3" name="Контейнер за долния колонтитул 2"/>
          <p:cNvSpPr>
            <a:spLocks noGrp="1"/>
          </p:cNvSpPr>
          <p:nvPr>
            <p:ph type="ftr" sz="quarter" idx="11"/>
          </p:nvPr>
        </p:nvSpPr>
        <p:spPr/>
        <p:txBody>
          <a:bodyPr/>
          <a:lstStyle/>
          <a:p>
            <a:endParaRPr lang="en-US" dirty="0"/>
          </a:p>
        </p:txBody>
      </p:sp>
      <p:sp>
        <p:nvSpPr>
          <p:cNvPr id="4" name="Контейнер за номер на слайда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85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съдържание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Контейнер за дата 4"/>
          <p:cNvSpPr>
            <a:spLocks noGrp="1"/>
          </p:cNvSpPr>
          <p:nvPr>
            <p:ph type="dt" sz="half" idx="10"/>
          </p:nvPr>
        </p:nvSpPr>
        <p:spPr/>
        <p:txBody>
          <a:bodyPr/>
          <a:lstStyle/>
          <a:p>
            <a:fld id="{24271A48-F18A-45B3-BC05-1E27DA3F88AF}" type="datetimeFigureOut">
              <a:rPr lang="en-US" smtClean="0"/>
              <a:t>12/9/2022</a:t>
            </a:fld>
            <a:endParaRPr lang="en-US" dirty="0"/>
          </a:p>
        </p:txBody>
      </p:sp>
      <p:sp>
        <p:nvSpPr>
          <p:cNvPr id="6" name="Контейнер за долния колонтитул 5"/>
          <p:cNvSpPr>
            <a:spLocks noGrp="1"/>
          </p:cNvSpPr>
          <p:nvPr>
            <p:ph type="ftr" sz="quarter" idx="11"/>
          </p:nvPr>
        </p:nvSpPr>
        <p:spPr/>
        <p:txBody>
          <a:bodyPr/>
          <a:lstStyle/>
          <a:p>
            <a:endParaRPr lang="en-US" dirty="0"/>
          </a:p>
        </p:txBody>
      </p:sp>
      <p:sp>
        <p:nvSpPr>
          <p:cNvPr id="7" name="Контейнер за номер на слайда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675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картина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Контейнер за дата 4"/>
          <p:cNvSpPr>
            <a:spLocks noGrp="1"/>
          </p:cNvSpPr>
          <p:nvPr>
            <p:ph type="dt" sz="half" idx="10"/>
          </p:nvPr>
        </p:nvSpPr>
        <p:spPr/>
        <p:txBody>
          <a:bodyPr/>
          <a:lstStyle/>
          <a:p>
            <a:fld id="{65B747F8-9654-4282-85D2-65F41AAE7A75}" type="datetimeFigureOut">
              <a:rPr lang="en-US" smtClean="0"/>
              <a:t>12/9/2022</a:t>
            </a:fld>
            <a:endParaRPr lang="en-US" dirty="0"/>
          </a:p>
        </p:txBody>
      </p:sp>
      <p:sp>
        <p:nvSpPr>
          <p:cNvPr id="6" name="Контейнер за долния колонтитул 5"/>
          <p:cNvSpPr>
            <a:spLocks noGrp="1"/>
          </p:cNvSpPr>
          <p:nvPr>
            <p:ph type="ftr" sz="quarter" idx="11"/>
          </p:nvPr>
        </p:nvSpPr>
        <p:spPr/>
        <p:txBody>
          <a:bodyPr/>
          <a:lstStyle/>
          <a:p>
            <a:endParaRPr lang="en-US" dirty="0"/>
          </a:p>
        </p:txBody>
      </p:sp>
      <p:sp>
        <p:nvSpPr>
          <p:cNvPr id="7" name="Контейнер за номер на слайда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223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12/9/2022</a:t>
            </a:fld>
            <a:endParaRPr lang="en-US" dirty="0"/>
          </a:p>
        </p:txBody>
      </p:sp>
      <p:sp>
        <p:nvSpPr>
          <p:cNvPr id="5" name="Контейнер за долния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Контейнер за номер н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56399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p:txBody>
          <a:bodyPr/>
          <a:lstStyle/>
          <a:p>
            <a:endParaRPr lang="bg-BG" dirty="0"/>
          </a:p>
        </p:txBody>
      </p:sp>
      <p:sp>
        <p:nvSpPr>
          <p:cNvPr id="3" name="Подзаглавие 2"/>
          <p:cNvSpPr>
            <a:spLocks noGrp="1"/>
          </p:cNvSpPr>
          <p:nvPr>
            <p:ph type="subTitle" idx="1"/>
          </p:nvPr>
        </p:nvSpPr>
        <p:spPr/>
        <p:txBody>
          <a:bodyPr/>
          <a:lstStyle/>
          <a:p>
            <a:endParaRPr lang="bg-BG"/>
          </a:p>
        </p:txBody>
      </p:sp>
    </p:spTree>
    <p:extLst>
      <p:ext uri="{BB962C8B-B14F-4D97-AF65-F5344CB8AC3E}">
        <p14:creationId xmlns:p14="http://schemas.microsoft.com/office/powerpoint/2010/main" val="3172103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0" y="0"/>
            <a:ext cx="12192000" cy="1450757"/>
          </a:xfrm>
        </p:spPr>
        <p:txBody>
          <a:bodyPr>
            <a:noAutofit/>
          </a:bodyPr>
          <a:lstStyle/>
          <a:p>
            <a:r>
              <a:rPr lang="bg-BG" sz="2400" b="1" dirty="0"/>
              <a:t>7. Обяснява понятията: пространствена ориентация, проекция, сцена, камера, осветление, времева линия, слой, кадър, ключов кадър, </a:t>
            </a:r>
            <a:r>
              <a:rPr lang="bg-BG" sz="2400" b="1" dirty="0" err="1"/>
              <a:t>рендериране</a:t>
            </a:r>
            <a:r>
              <a:rPr lang="bg-BG" sz="2400" b="1" dirty="0"/>
              <a:t> и др. в 3D компютърно моделиране и анимация.</a:t>
            </a:r>
            <a:br>
              <a:rPr lang="bg-BG" sz="2400" b="1" dirty="0"/>
            </a:br>
            <a:endParaRPr lang="bg-BG" sz="2400" b="1" dirty="0"/>
          </a:p>
        </p:txBody>
      </p:sp>
      <p:sp>
        <p:nvSpPr>
          <p:cNvPr id="3" name="Контейнер за съдържание 2"/>
          <p:cNvSpPr>
            <a:spLocks noGrp="1"/>
          </p:cNvSpPr>
          <p:nvPr>
            <p:ph idx="1"/>
          </p:nvPr>
        </p:nvSpPr>
        <p:spPr>
          <a:xfrm>
            <a:off x="0" y="1114909"/>
            <a:ext cx="6391656" cy="5203595"/>
          </a:xfrm>
        </p:spPr>
        <p:txBody>
          <a:bodyPr>
            <a:normAutofit/>
          </a:bodyPr>
          <a:lstStyle/>
          <a:p>
            <a:pPr fontAlgn="base"/>
            <a:r>
              <a:rPr lang="bg-BG" sz="2400" dirty="0" smtClean="0"/>
              <a:t>Всяка </a:t>
            </a:r>
            <a:r>
              <a:rPr lang="bg-BG" sz="2400" dirty="0"/>
              <a:t>точка в равнината може да бъде представена с двойка координати, които съответно се намират в двете оси х и у. В компютърната графика много приложения трябва да променят или манипулират картина, например, като променят нейният размер, позиция или ориентация. Геометричната теория е неизменна част от моделирането на триизмерни обекти. Тя се върти главно около създаването и редактирането на тези обекти, като има множество различни елементи, които влизат в този процес – върхове, ръбове, многоъгълници, мрежи стандартни примитиви и много други. </a:t>
            </a:r>
          </a:p>
          <a:p>
            <a:endParaRPr lang="bg-BG" sz="2400" dirty="0"/>
          </a:p>
        </p:txBody>
      </p:sp>
      <p:pic>
        <p:nvPicPr>
          <p:cNvPr id="4" name="Картина 3"/>
          <p:cNvPicPr>
            <a:picLocks noChangeAspect="1"/>
          </p:cNvPicPr>
          <p:nvPr/>
        </p:nvPicPr>
        <p:blipFill rotWithShape="1">
          <a:blip r:embed="rId2"/>
          <a:srcRect l="7172" t="3946" r="8902" b="6521"/>
          <a:stretch/>
        </p:blipFill>
        <p:spPr>
          <a:xfrm>
            <a:off x="6668654" y="823883"/>
            <a:ext cx="5523346" cy="4876801"/>
          </a:xfrm>
          <a:prstGeom prst="rect">
            <a:avLst/>
          </a:prstGeom>
        </p:spPr>
      </p:pic>
    </p:spTree>
    <p:extLst>
      <p:ext uri="{BB962C8B-B14F-4D97-AF65-F5344CB8AC3E}">
        <p14:creationId xmlns:p14="http://schemas.microsoft.com/office/powerpoint/2010/main" val="1322453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118872" y="82296"/>
            <a:ext cx="11036808" cy="5786798"/>
          </a:xfrm>
        </p:spPr>
        <p:txBody>
          <a:bodyPr>
            <a:noAutofit/>
          </a:bodyPr>
          <a:lstStyle/>
          <a:p>
            <a:r>
              <a:rPr lang="bg-BG" sz="3200" dirty="0"/>
              <a:t>В 3D компютърната графика </a:t>
            </a:r>
            <a:r>
              <a:rPr lang="bg-BG" sz="3200" dirty="0" err="1"/>
              <a:t>Полигоналното</a:t>
            </a:r>
            <a:r>
              <a:rPr lang="bg-BG" sz="3200" dirty="0"/>
              <a:t> моделиране е подход за моделиране на обекти чрез представяне или сближаване на техните повърхности с помощта на многоъгълни мрежи. Това моделиране е напълно подходящо за </a:t>
            </a:r>
            <a:r>
              <a:rPr lang="bg-BG" sz="3200" dirty="0" err="1"/>
              <a:t>Рендъринг</a:t>
            </a:r>
            <a:r>
              <a:rPr lang="bg-BG" sz="3200" dirty="0"/>
              <a:t>. Основният обект, използван при мрежовото моделиране е върха, който съответно е точка в триизмерното пространство</a:t>
            </a:r>
            <a:r>
              <a:rPr lang="bg-BG" sz="3200" dirty="0" smtClean="0"/>
              <a:t>.</a:t>
            </a:r>
            <a:endParaRPr lang="en-US" sz="3200" dirty="0" smtClean="0"/>
          </a:p>
          <a:p>
            <a:r>
              <a:rPr lang="bg-BG" sz="3200" dirty="0"/>
              <a:t>Два върха свързани с права линия стават ръб, а три върха свързани помежду си с три ръба, образуват триъгълник който е най-простият многоъгълник в евклидовото пространство. По-сложните такива могат да бъдат създадени от повече върхове. Също така многоъгълниците, свързани помежду си чрез споделени върхове, обикновено се наричат елементи. </a:t>
            </a:r>
          </a:p>
          <a:p>
            <a:endParaRPr lang="bg-BG" sz="3200" dirty="0"/>
          </a:p>
          <a:p>
            <a:endParaRPr lang="bg-BG" sz="3200" dirty="0"/>
          </a:p>
        </p:txBody>
      </p:sp>
    </p:spTree>
    <p:extLst>
      <p:ext uri="{BB962C8B-B14F-4D97-AF65-F5344CB8AC3E}">
        <p14:creationId xmlns:p14="http://schemas.microsoft.com/office/powerpoint/2010/main" val="341645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100584" y="876300"/>
            <a:ext cx="11932920" cy="5442204"/>
          </a:xfrm>
        </p:spPr>
        <p:txBody>
          <a:bodyPr>
            <a:noAutofit/>
          </a:bodyPr>
          <a:lstStyle/>
          <a:p>
            <a:r>
              <a:rPr lang="bg-BG" sz="3600" dirty="0"/>
              <a:t>В софтуерните пакети, които поддържат анимация, особено 3D графика, има много параметри, които могат да бъдат променени за всеки един обект. Един пример за такъв обект е светлина (В 3D графиките светлините функционират подобно на светлините в реалния свят. Те предизвикват осветление, хвърлят сенки и създават огледални акценти). Светлините имат много параметри, включително интензитет на светлината, размер на лъча, цвят на светлината и текстура, отлята от светлината. </a:t>
            </a:r>
          </a:p>
          <a:p>
            <a:endParaRPr lang="bg-BG" sz="3600" dirty="0"/>
          </a:p>
        </p:txBody>
      </p:sp>
    </p:spTree>
    <p:extLst>
      <p:ext uri="{BB962C8B-B14F-4D97-AF65-F5344CB8AC3E}">
        <p14:creationId xmlns:p14="http://schemas.microsoft.com/office/powerpoint/2010/main" val="200213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931334"/>
            <a:ext cx="11596255" cy="4364566"/>
          </a:xfrm>
        </p:spPr>
        <p:txBody>
          <a:bodyPr>
            <a:noAutofit/>
          </a:bodyPr>
          <a:lstStyle/>
          <a:p>
            <a:r>
              <a:rPr lang="bg-BG" sz="3200" dirty="0"/>
              <a:t>Да предположим, че аниматорът иска размерът на лъча да се променя плавно от една стойност на друга в рамките на предварително определен период от време, което може да се постигне с помощта на ключови кадри. В началото на анимацията се задава стойност на размера на лъча. Задава се друга стойност за края на анимацията. По този начин софтуерната програма автоматично </a:t>
            </a:r>
            <a:r>
              <a:rPr lang="bg-BG" sz="3200" dirty="0" err="1"/>
              <a:t>интерполира</a:t>
            </a:r>
            <a:r>
              <a:rPr lang="bg-BG" sz="3200" dirty="0"/>
              <a:t> двете стойности, създавайки плавен преход.</a:t>
            </a:r>
            <a:endParaRPr lang="en-US" sz="3200" dirty="0"/>
          </a:p>
          <a:p>
            <a:r>
              <a:rPr lang="bg-BG" sz="3200" dirty="0"/>
              <a:t>Ключовият кадър е кадър, използван за обозначаване на началото или края на промяна, направена в даден параметър. Например може да се настрои ключова рамка, която да показва точката, в която звукът ще е изчезнал нагоре или надолу до определено ниво.</a:t>
            </a:r>
          </a:p>
          <a:p>
            <a:endParaRPr lang="bg-BG" sz="3200" dirty="0"/>
          </a:p>
        </p:txBody>
      </p:sp>
    </p:spTree>
    <p:extLst>
      <p:ext uri="{BB962C8B-B14F-4D97-AF65-F5344CB8AC3E}">
        <p14:creationId xmlns:p14="http://schemas.microsoft.com/office/powerpoint/2010/main" val="1429352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118872" y="199814"/>
            <a:ext cx="11932920" cy="2095330"/>
          </a:xfrm>
        </p:spPr>
        <p:txBody>
          <a:bodyPr>
            <a:normAutofit fontScale="92500" lnSpcReduction="20000"/>
          </a:bodyPr>
          <a:lstStyle/>
          <a:p>
            <a:r>
              <a:rPr lang="bg-BG" dirty="0"/>
              <a:t>Редакторът на сцени е мястото, където изграждате декори, добавяте обекти и фигури, камери и светлини и конструирате окончателните си сцени. Всичко може да бъде анимирано; камери, светлини и герои. И можете да запишете изхода като поредица от неподвижни изображения или като .</a:t>
            </a:r>
            <a:r>
              <a:rPr lang="bg-BG" dirty="0" err="1"/>
              <a:t>avi</a:t>
            </a:r>
            <a:r>
              <a:rPr lang="bg-BG" dirty="0"/>
              <a:t> филмов файл. Можете дори да генерирате стерео изгледи. Влизате в редактора на сцена от командата </a:t>
            </a:r>
            <a:r>
              <a:rPr lang="bg-BG" dirty="0" err="1"/>
              <a:t>Режим→Сцена</a:t>
            </a:r>
            <a:r>
              <a:rPr lang="bg-BG" dirty="0"/>
              <a:t> или като щракнете върху раздела Сцена вдясно от горната лента с инструменти.</a:t>
            </a:r>
          </a:p>
          <a:p>
            <a:endParaRPr lang="bg-BG" dirty="0"/>
          </a:p>
        </p:txBody>
      </p:sp>
      <p:pic>
        <p:nvPicPr>
          <p:cNvPr id="4" name="Картина 3"/>
          <p:cNvPicPr>
            <a:picLocks noChangeAspect="1"/>
          </p:cNvPicPr>
          <p:nvPr/>
        </p:nvPicPr>
        <p:blipFill>
          <a:blip r:embed="rId2"/>
          <a:stretch>
            <a:fillRect/>
          </a:stretch>
        </p:blipFill>
        <p:spPr>
          <a:xfrm>
            <a:off x="0" y="2188059"/>
            <a:ext cx="5974598" cy="4669941"/>
          </a:xfrm>
          <a:prstGeom prst="rect">
            <a:avLst/>
          </a:prstGeom>
        </p:spPr>
      </p:pic>
      <p:sp>
        <p:nvSpPr>
          <p:cNvPr id="5" name="Правоъгълник 4"/>
          <p:cNvSpPr/>
          <p:nvPr/>
        </p:nvSpPr>
        <p:spPr>
          <a:xfrm>
            <a:off x="6227064" y="1855554"/>
            <a:ext cx="5843534" cy="2308324"/>
          </a:xfrm>
          <a:prstGeom prst="rect">
            <a:avLst/>
          </a:prstGeom>
        </p:spPr>
        <p:txBody>
          <a:bodyPr wrap="square">
            <a:spAutoFit/>
          </a:bodyPr>
          <a:lstStyle/>
          <a:p>
            <a:r>
              <a:rPr lang="ru-RU" dirty="0" err="1"/>
              <a:t>Основният</a:t>
            </a:r>
            <a:r>
              <a:rPr lang="ru-RU" dirty="0"/>
              <a:t> редактор на сцена е показан </a:t>
            </a:r>
            <a:r>
              <a:rPr lang="ru-RU" dirty="0" err="1"/>
              <a:t>по-горе</a:t>
            </a:r>
            <a:r>
              <a:rPr lang="ru-RU" dirty="0"/>
              <a:t>. Можете да </a:t>
            </a:r>
            <a:r>
              <a:rPr lang="ru-RU" dirty="0" err="1"/>
              <a:t>го</a:t>
            </a:r>
            <a:r>
              <a:rPr lang="ru-RU" dirty="0"/>
              <a:t> </a:t>
            </a:r>
            <a:r>
              <a:rPr lang="ru-RU" dirty="0" err="1"/>
              <a:t>конфигурирате</a:t>
            </a:r>
            <a:r>
              <a:rPr lang="ru-RU" dirty="0"/>
              <a:t> да </a:t>
            </a:r>
            <a:r>
              <a:rPr lang="ru-RU" dirty="0" err="1"/>
              <a:t>показва</a:t>
            </a:r>
            <a:r>
              <a:rPr lang="ru-RU" dirty="0"/>
              <a:t> 4 </a:t>
            </a:r>
            <a:r>
              <a:rPr lang="ru-RU" dirty="0" err="1"/>
              <a:t>изгледа</a:t>
            </a:r>
            <a:r>
              <a:rPr lang="ru-RU" dirty="0"/>
              <a:t> (</a:t>
            </a:r>
            <a:r>
              <a:rPr lang="ru-RU" dirty="0" err="1"/>
              <a:t>отпред</a:t>
            </a:r>
            <a:r>
              <a:rPr lang="ru-RU" dirty="0"/>
              <a:t>, </a:t>
            </a:r>
            <a:r>
              <a:rPr lang="ru-RU" dirty="0" err="1"/>
              <a:t>отгоре</a:t>
            </a:r>
            <a:r>
              <a:rPr lang="ru-RU" dirty="0"/>
              <a:t>, отстрани и в перспектива), един </a:t>
            </a:r>
            <a:r>
              <a:rPr lang="ru-RU" dirty="0" err="1"/>
              <a:t>изглед</a:t>
            </a:r>
            <a:r>
              <a:rPr lang="ru-RU" dirty="0"/>
              <a:t> от </a:t>
            </a:r>
            <a:r>
              <a:rPr lang="ru-RU" dirty="0" err="1"/>
              <a:t>който</a:t>
            </a:r>
            <a:r>
              <a:rPr lang="ru-RU" dirty="0"/>
              <a:t> и да е от </a:t>
            </a:r>
            <a:r>
              <a:rPr lang="ru-RU" dirty="0" err="1"/>
              <a:t>тези</a:t>
            </a:r>
            <a:r>
              <a:rPr lang="ru-RU" dirty="0"/>
              <a:t> </a:t>
            </a:r>
            <a:r>
              <a:rPr lang="ru-RU" dirty="0" err="1"/>
              <a:t>изгледи</a:t>
            </a:r>
            <a:r>
              <a:rPr lang="ru-RU" dirty="0"/>
              <a:t>, </a:t>
            </a:r>
            <a:r>
              <a:rPr lang="ru-RU" dirty="0" err="1"/>
              <a:t>ортографски</a:t>
            </a:r>
            <a:r>
              <a:rPr lang="ru-RU" dirty="0"/>
              <a:t> </a:t>
            </a:r>
            <a:r>
              <a:rPr lang="ru-RU" dirty="0" err="1"/>
              <a:t>изглед</a:t>
            </a:r>
            <a:r>
              <a:rPr lang="ru-RU" dirty="0"/>
              <a:t>, </a:t>
            </a:r>
            <a:r>
              <a:rPr lang="ru-RU" dirty="0" err="1"/>
              <a:t>изглед</a:t>
            </a:r>
            <a:r>
              <a:rPr lang="ru-RU" dirty="0"/>
              <a:t> на </a:t>
            </a:r>
            <a:r>
              <a:rPr lang="ru-RU" dirty="0" err="1"/>
              <a:t>камерата</a:t>
            </a:r>
            <a:r>
              <a:rPr lang="ru-RU" dirty="0"/>
              <a:t> или комбинации от 2 или 3 </a:t>
            </a:r>
            <a:r>
              <a:rPr lang="ru-RU" dirty="0" err="1"/>
              <a:t>изгледа</a:t>
            </a:r>
            <a:r>
              <a:rPr lang="ru-RU" dirty="0"/>
              <a:t>. Там </a:t>
            </a:r>
            <a:r>
              <a:rPr lang="ru-RU" dirty="0" err="1"/>
              <a:t>са</a:t>
            </a:r>
            <a:r>
              <a:rPr lang="ru-RU" dirty="0"/>
              <a:t> </a:t>
            </a:r>
            <a:r>
              <a:rPr lang="ru-RU" dirty="0" err="1"/>
              <a:t>обичайното</a:t>
            </a:r>
            <a:r>
              <a:rPr lang="ru-RU" dirty="0"/>
              <a:t> меню, </a:t>
            </a:r>
            <a:r>
              <a:rPr lang="ru-RU" dirty="0" err="1"/>
              <a:t>лентата</a:t>
            </a:r>
            <a:r>
              <a:rPr lang="ru-RU" dirty="0"/>
              <a:t> с </a:t>
            </a:r>
            <a:r>
              <a:rPr lang="ru-RU" dirty="0" err="1"/>
              <a:t>инструменти</a:t>
            </a:r>
            <a:r>
              <a:rPr lang="ru-RU" dirty="0"/>
              <a:t> и </a:t>
            </a:r>
            <a:r>
              <a:rPr lang="ru-RU" dirty="0" err="1"/>
              <a:t>лентата</a:t>
            </a:r>
            <a:r>
              <a:rPr lang="ru-RU" dirty="0"/>
              <a:t> на </a:t>
            </a:r>
            <a:r>
              <a:rPr lang="ru-RU" dirty="0" err="1"/>
              <a:t>състоянието</a:t>
            </a:r>
            <a:r>
              <a:rPr lang="ru-RU" dirty="0"/>
              <a:t>, </a:t>
            </a:r>
            <a:r>
              <a:rPr lang="ru-RU" dirty="0" err="1"/>
              <a:t>както</a:t>
            </a:r>
            <a:r>
              <a:rPr lang="ru-RU" dirty="0"/>
              <a:t> и </a:t>
            </a:r>
            <a:r>
              <a:rPr lang="ru-RU" dirty="0" err="1"/>
              <a:t>лентата</a:t>
            </a:r>
            <a:r>
              <a:rPr lang="ru-RU" dirty="0"/>
              <a:t> за </a:t>
            </a:r>
            <a:r>
              <a:rPr lang="ru-RU" dirty="0" err="1"/>
              <a:t>проследяване</a:t>
            </a:r>
            <a:r>
              <a:rPr lang="ru-RU" dirty="0"/>
              <a:t>, </a:t>
            </a:r>
            <a:r>
              <a:rPr lang="ru-RU" dirty="0" err="1"/>
              <a:t>която</a:t>
            </a:r>
            <a:r>
              <a:rPr lang="ru-RU" dirty="0"/>
              <a:t> </a:t>
            </a:r>
            <a:r>
              <a:rPr lang="ru-RU" dirty="0" err="1">
                <a:solidFill>
                  <a:srgbClr val="FF0000"/>
                </a:solidFill>
              </a:rPr>
              <a:t>показва</a:t>
            </a:r>
            <a:r>
              <a:rPr lang="ru-RU" dirty="0">
                <a:solidFill>
                  <a:srgbClr val="FF0000"/>
                </a:solidFill>
              </a:rPr>
              <a:t> </a:t>
            </a:r>
            <a:r>
              <a:rPr lang="ru-RU" dirty="0" err="1">
                <a:solidFill>
                  <a:srgbClr val="FF0000"/>
                </a:solidFill>
              </a:rPr>
              <a:t>текущия</a:t>
            </a:r>
            <a:r>
              <a:rPr lang="ru-RU" dirty="0">
                <a:solidFill>
                  <a:srgbClr val="FF0000"/>
                </a:solidFill>
              </a:rPr>
              <a:t> </a:t>
            </a:r>
            <a:r>
              <a:rPr lang="ru-RU" dirty="0" err="1">
                <a:solidFill>
                  <a:srgbClr val="FF0000"/>
                </a:solidFill>
              </a:rPr>
              <a:t>кадър</a:t>
            </a:r>
            <a:r>
              <a:rPr lang="ru-RU" dirty="0">
                <a:solidFill>
                  <a:srgbClr val="FF0000"/>
                </a:solidFill>
              </a:rPr>
              <a:t>.</a:t>
            </a:r>
            <a:endParaRPr lang="bg-BG" dirty="0">
              <a:solidFill>
                <a:srgbClr val="FF0000"/>
              </a:solidFill>
            </a:endParaRPr>
          </a:p>
        </p:txBody>
      </p:sp>
    </p:spTree>
    <p:extLst>
      <p:ext uri="{BB962C8B-B14F-4D97-AF65-F5344CB8AC3E}">
        <p14:creationId xmlns:p14="http://schemas.microsoft.com/office/powerpoint/2010/main" val="411216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Контейнер за съдържание 5"/>
          <p:cNvPicPr>
            <a:picLocks noGrp="1" noChangeAspect="1"/>
          </p:cNvPicPr>
          <p:nvPr>
            <p:ph idx="1"/>
          </p:nvPr>
        </p:nvPicPr>
        <p:blipFill>
          <a:blip r:embed="rId2"/>
          <a:stretch>
            <a:fillRect/>
          </a:stretch>
        </p:blipFill>
        <p:spPr>
          <a:xfrm>
            <a:off x="493777" y="257329"/>
            <a:ext cx="8955023" cy="6297231"/>
          </a:xfrm>
          <a:prstGeom prst="rect">
            <a:avLst/>
          </a:prstGeom>
        </p:spPr>
      </p:pic>
    </p:spTree>
    <p:extLst>
      <p:ext uri="{BB962C8B-B14F-4D97-AF65-F5344CB8AC3E}">
        <p14:creationId xmlns:p14="http://schemas.microsoft.com/office/powerpoint/2010/main" val="167836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a:t>Елементи на сцена</a:t>
            </a:r>
            <a:br>
              <a:rPr lang="bg-BG" dirty="0"/>
            </a:br>
            <a:endParaRPr lang="bg-BG" dirty="0"/>
          </a:p>
        </p:txBody>
      </p:sp>
      <p:sp>
        <p:nvSpPr>
          <p:cNvPr id="3" name="Контейнер за съдържание 2"/>
          <p:cNvSpPr>
            <a:spLocks noGrp="1"/>
          </p:cNvSpPr>
          <p:nvPr>
            <p:ph idx="1"/>
          </p:nvPr>
        </p:nvSpPr>
        <p:spPr>
          <a:xfrm>
            <a:off x="381000" y="1737360"/>
            <a:ext cx="10774680" cy="4131734"/>
          </a:xfrm>
        </p:spPr>
        <p:txBody>
          <a:bodyPr>
            <a:noAutofit/>
          </a:bodyPr>
          <a:lstStyle/>
          <a:p>
            <a:pPr fontAlgn="base"/>
            <a:r>
              <a:rPr lang="bg-BG" sz="3200" dirty="0" smtClean="0"/>
              <a:t>Елементът</a:t>
            </a:r>
            <a:r>
              <a:rPr lang="bg-BG" sz="3200" dirty="0"/>
              <a:t> е част от сцена. Нова сцена съдържа два елемента по подразбиране, света и камерата . Светът е глобалната координатна система. Местоположението и ориентацията на всичко в една сцена е в крайна сметка относително към света. Камерата е гледната точка за филмите, които правите. Не можете да изтриете нито света, нито камерата.</a:t>
            </a:r>
          </a:p>
          <a:p>
            <a:pPr fontAlgn="base"/>
            <a:r>
              <a:rPr lang="bg-BG" sz="3200" dirty="0"/>
              <a:t>Всичко, което можете да добавите към сцена, включително светлини, обекти, фигури и цели, също се наричат елементи .</a:t>
            </a:r>
          </a:p>
          <a:p>
            <a:endParaRPr lang="bg-BG" sz="3200" dirty="0"/>
          </a:p>
        </p:txBody>
      </p:sp>
    </p:spTree>
    <p:extLst>
      <p:ext uri="{BB962C8B-B14F-4D97-AF65-F5344CB8AC3E}">
        <p14:creationId xmlns:p14="http://schemas.microsoft.com/office/powerpoint/2010/main" val="3003922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Контейнер за съдържание 13"/>
          <p:cNvPicPr>
            <a:picLocks noGrp="1" noChangeAspect="1"/>
          </p:cNvPicPr>
          <p:nvPr>
            <p:ph idx="1"/>
          </p:nvPr>
        </p:nvPicPr>
        <p:blipFill>
          <a:blip r:embed="rId2"/>
          <a:stretch>
            <a:fillRect/>
          </a:stretch>
        </p:blipFill>
        <p:spPr>
          <a:xfrm>
            <a:off x="201808" y="521208"/>
            <a:ext cx="10496244" cy="6044184"/>
          </a:xfrm>
          <a:prstGeom prst="rect">
            <a:avLst/>
          </a:prstGeom>
        </p:spPr>
      </p:pic>
    </p:spTree>
    <p:extLst>
      <p:ext uri="{BB962C8B-B14F-4D97-AF65-F5344CB8AC3E}">
        <p14:creationId xmlns:p14="http://schemas.microsoft.com/office/powerpoint/2010/main" val="3461408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Добавяне</a:t>
            </a:r>
            <a:r>
              <a:rPr lang="ru-RU" dirty="0" smtClean="0"/>
              <a:t> на </a:t>
            </a:r>
            <a:r>
              <a:rPr lang="ru-RU" dirty="0" err="1" smtClean="0"/>
              <a:t>фигури</a:t>
            </a:r>
            <a:endParaRPr lang="bg-BG" dirty="0"/>
          </a:p>
        </p:txBody>
      </p:sp>
      <p:sp>
        <p:nvSpPr>
          <p:cNvPr id="3" name="Content Placeholder 2"/>
          <p:cNvSpPr>
            <a:spLocks noGrp="1"/>
          </p:cNvSpPr>
          <p:nvPr>
            <p:ph idx="1"/>
          </p:nvPr>
        </p:nvSpPr>
        <p:spPr>
          <a:xfrm>
            <a:off x="-1" y="1845733"/>
            <a:ext cx="12047621" cy="4410687"/>
          </a:xfrm>
        </p:spPr>
        <p:txBody>
          <a:bodyPr>
            <a:normAutofit fontScale="77500" lnSpcReduction="20000"/>
          </a:bodyPr>
          <a:lstStyle/>
          <a:p>
            <a:r>
              <a:rPr lang="ru-RU" dirty="0" err="1" smtClean="0"/>
              <a:t>Добавяте</a:t>
            </a:r>
            <a:r>
              <a:rPr lang="ru-RU" dirty="0" smtClean="0"/>
              <a:t> </a:t>
            </a:r>
            <a:r>
              <a:rPr lang="ru-RU" dirty="0" err="1"/>
              <a:t>фигури</a:t>
            </a:r>
            <a:r>
              <a:rPr lang="ru-RU" dirty="0"/>
              <a:t> по </a:t>
            </a:r>
            <a:r>
              <a:rPr lang="ru-RU" dirty="0" err="1"/>
              <a:t>същия</a:t>
            </a:r>
            <a:r>
              <a:rPr lang="ru-RU" dirty="0"/>
              <a:t> начин с </a:t>
            </a:r>
            <a:r>
              <a:rPr lang="ru-RU" dirty="0" err="1"/>
              <a:t>командата</a:t>
            </a:r>
            <a:r>
              <a:rPr lang="ru-RU" dirty="0"/>
              <a:t> </a:t>
            </a:r>
            <a:r>
              <a:rPr lang="ru-RU" dirty="0" err="1"/>
              <a:t>Build→Add-Figure</a:t>
            </a:r>
            <a:r>
              <a:rPr lang="ru-RU" dirty="0"/>
              <a:t> . Те </a:t>
            </a:r>
            <a:r>
              <a:rPr lang="ru-RU" dirty="0" err="1"/>
              <a:t>са</a:t>
            </a:r>
            <a:r>
              <a:rPr lang="ru-RU" dirty="0"/>
              <a:t> </a:t>
            </a:r>
            <a:r>
              <a:rPr lang="ru-RU" dirty="0" err="1"/>
              <a:t>пуснати</a:t>
            </a:r>
            <a:r>
              <a:rPr lang="ru-RU" dirty="0"/>
              <a:t> в </a:t>
            </a:r>
            <a:r>
              <a:rPr lang="ru-RU" dirty="0" err="1"/>
              <a:t>центъра</a:t>
            </a:r>
            <a:r>
              <a:rPr lang="ru-RU" dirty="0"/>
              <a:t> на </a:t>
            </a:r>
            <a:r>
              <a:rPr lang="ru-RU" dirty="0" err="1"/>
              <a:t>сцената</a:t>
            </a:r>
            <a:r>
              <a:rPr lang="ru-RU" dirty="0"/>
              <a:t>. </a:t>
            </a:r>
            <a:r>
              <a:rPr lang="ru-RU" dirty="0" err="1"/>
              <a:t>Трябва</a:t>
            </a:r>
            <a:r>
              <a:rPr lang="ru-RU" dirty="0"/>
              <a:t> да </a:t>
            </a:r>
            <a:r>
              <a:rPr lang="ru-RU" dirty="0" err="1"/>
              <a:t>ги</a:t>
            </a:r>
            <a:r>
              <a:rPr lang="ru-RU" dirty="0"/>
              <a:t> </a:t>
            </a:r>
            <a:r>
              <a:rPr lang="ru-RU" dirty="0" err="1"/>
              <a:t>преместите</a:t>
            </a:r>
            <a:r>
              <a:rPr lang="ru-RU" dirty="0"/>
              <a:t> на </a:t>
            </a:r>
            <a:r>
              <a:rPr lang="ru-RU" dirty="0" err="1"/>
              <a:t>правилното</a:t>
            </a:r>
            <a:r>
              <a:rPr lang="ru-RU" dirty="0"/>
              <a:t> им </a:t>
            </a:r>
            <a:r>
              <a:rPr lang="ru-RU" dirty="0" err="1"/>
              <a:t>място</a:t>
            </a:r>
            <a:r>
              <a:rPr lang="ru-RU" dirty="0"/>
              <a:t>. Можете да </a:t>
            </a:r>
            <a:r>
              <a:rPr lang="ru-RU" dirty="0" err="1"/>
              <a:t>анимирате</a:t>
            </a:r>
            <a:r>
              <a:rPr lang="ru-RU" dirty="0"/>
              <a:t> </a:t>
            </a:r>
            <a:r>
              <a:rPr lang="ru-RU" dirty="0" err="1"/>
              <a:t>позицията</a:t>
            </a:r>
            <a:r>
              <a:rPr lang="ru-RU" dirty="0"/>
              <a:t> на </a:t>
            </a:r>
            <a:r>
              <a:rPr lang="ru-RU" dirty="0" err="1"/>
              <a:t>фигурите</a:t>
            </a:r>
            <a:r>
              <a:rPr lang="ru-RU" dirty="0"/>
              <a:t> с </a:t>
            </a:r>
            <a:r>
              <a:rPr lang="ru-RU" dirty="0" err="1"/>
              <a:t>ключови</a:t>
            </a:r>
            <a:r>
              <a:rPr lang="ru-RU" dirty="0"/>
              <a:t> рамки и можете </a:t>
            </a:r>
            <a:r>
              <a:rPr lang="ru-RU" dirty="0" err="1"/>
              <a:t>също</a:t>
            </a:r>
            <a:r>
              <a:rPr lang="ru-RU" dirty="0"/>
              <a:t> да </a:t>
            </a:r>
            <a:r>
              <a:rPr lang="ru-RU" dirty="0" err="1"/>
              <a:t>прикачите</a:t>
            </a:r>
            <a:r>
              <a:rPr lang="ru-RU" dirty="0"/>
              <a:t> </a:t>
            </a:r>
            <a:r>
              <a:rPr lang="ru-RU" dirty="0" err="1"/>
              <a:t>предварително</a:t>
            </a:r>
            <a:r>
              <a:rPr lang="ru-RU" dirty="0"/>
              <a:t> </a:t>
            </a:r>
            <a:r>
              <a:rPr lang="ru-RU" dirty="0" err="1"/>
              <a:t>дефинирани</a:t>
            </a:r>
            <a:r>
              <a:rPr lang="ru-RU" dirty="0"/>
              <a:t> </a:t>
            </a:r>
            <a:r>
              <a:rPr lang="ru-RU" dirty="0" err="1"/>
              <a:t>последователности</a:t>
            </a:r>
            <a:r>
              <a:rPr lang="ru-RU" dirty="0"/>
              <a:t> на движение, </a:t>
            </a:r>
            <a:r>
              <a:rPr lang="ru-RU" dirty="0" err="1"/>
              <a:t>както</a:t>
            </a:r>
            <a:r>
              <a:rPr lang="ru-RU" dirty="0"/>
              <a:t> е описано </a:t>
            </a:r>
            <a:r>
              <a:rPr lang="ru-RU" dirty="0" err="1"/>
              <a:t>по-долу</a:t>
            </a:r>
            <a:r>
              <a:rPr lang="ru-RU" dirty="0"/>
              <a:t>.</a:t>
            </a:r>
          </a:p>
          <a:p>
            <a:r>
              <a:rPr lang="ru-RU" dirty="0" err="1"/>
              <a:t>Камерата</a:t>
            </a:r>
            <a:endParaRPr lang="ru-RU" dirty="0"/>
          </a:p>
          <a:p>
            <a:r>
              <a:rPr lang="ru-RU" dirty="0" err="1"/>
              <a:t>Камерата</a:t>
            </a:r>
            <a:r>
              <a:rPr lang="ru-RU" dirty="0"/>
              <a:t> е </a:t>
            </a:r>
            <a:r>
              <a:rPr lang="ru-RU" dirty="0" err="1"/>
              <a:t>отправната</a:t>
            </a:r>
            <a:r>
              <a:rPr lang="ru-RU" dirty="0"/>
              <a:t> точка за   </a:t>
            </a:r>
            <a:r>
              <a:rPr lang="ru-RU" dirty="0" err="1"/>
              <a:t>крайната</a:t>
            </a:r>
            <a:r>
              <a:rPr lang="ru-RU" dirty="0"/>
              <a:t> анимация. Той е </a:t>
            </a:r>
            <a:r>
              <a:rPr lang="ru-RU" dirty="0" err="1"/>
              <a:t>напълно</a:t>
            </a:r>
            <a:r>
              <a:rPr lang="ru-RU" dirty="0"/>
              <a:t> </a:t>
            </a:r>
            <a:r>
              <a:rPr lang="ru-RU" dirty="0" err="1"/>
              <a:t>анимационен</a:t>
            </a:r>
            <a:r>
              <a:rPr lang="ru-RU" dirty="0"/>
              <a:t>. Можете да </a:t>
            </a:r>
            <a:r>
              <a:rPr lang="ru-RU" dirty="0" err="1"/>
              <a:t>промените</a:t>
            </a:r>
            <a:r>
              <a:rPr lang="ru-RU" dirty="0"/>
              <a:t> </a:t>
            </a:r>
            <a:r>
              <a:rPr lang="ru-RU" dirty="0" err="1"/>
              <a:t>неговата</a:t>
            </a:r>
            <a:r>
              <a:rPr lang="ru-RU" dirty="0"/>
              <a:t> позиция, </a:t>
            </a:r>
            <a:r>
              <a:rPr lang="ru-RU" dirty="0" err="1"/>
              <a:t>зрително</a:t>
            </a:r>
            <a:r>
              <a:rPr lang="ru-RU" dirty="0"/>
              <a:t> поле, </a:t>
            </a:r>
            <a:r>
              <a:rPr lang="ru-RU" dirty="0" err="1"/>
              <a:t>посока</a:t>
            </a:r>
            <a:r>
              <a:rPr lang="ru-RU" dirty="0"/>
              <a:t> и т.н. Можете </a:t>
            </a:r>
            <a:r>
              <a:rPr lang="ru-RU" dirty="0" err="1"/>
              <a:t>също</a:t>
            </a:r>
            <a:r>
              <a:rPr lang="ru-RU" dirty="0"/>
              <a:t> да </a:t>
            </a:r>
            <a:r>
              <a:rPr lang="ru-RU" dirty="0" err="1"/>
              <a:t>го</a:t>
            </a:r>
            <a:r>
              <a:rPr lang="ru-RU" dirty="0"/>
              <a:t> </a:t>
            </a:r>
            <a:r>
              <a:rPr lang="ru-RU" dirty="0" err="1"/>
              <a:t>анимирате</a:t>
            </a:r>
            <a:r>
              <a:rPr lang="ru-RU" dirty="0"/>
              <a:t> за </a:t>
            </a:r>
            <a:r>
              <a:rPr lang="ru-RU" dirty="0" err="1"/>
              <a:t>всякакви</a:t>
            </a:r>
            <a:r>
              <a:rPr lang="ru-RU" dirty="0"/>
              <a:t> </a:t>
            </a:r>
            <a:r>
              <a:rPr lang="ru-RU" dirty="0" err="1"/>
              <a:t>варианти</a:t>
            </a:r>
            <a:r>
              <a:rPr lang="ru-RU" dirty="0"/>
              <a:t> на </a:t>
            </a:r>
            <a:r>
              <a:rPr lang="ru-RU" dirty="0" err="1"/>
              <a:t>тигани</a:t>
            </a:r>
            <a:r>
              <a:rPr lang="ru-RU" dirty="0"/>
              <a:t>, наклони или </a:t>
            </a:r>
            <a:r>
              <a:rPr lang="ru-RU" dirty="0" err="1"/>
              <a:t>колички</a:t>
            </a:r>
            <a:r>
              <a:rPr lang="ru-RU" dirty="0"/>
              <a:t>. Можете да прикрепите камера </a:t>
            </a:r>
            <a:r>
              <a:rPr lang="ru-RU" dirty="0" err="1"/>
              <a:t>към</a:t>
            </a:r>
            <a:r>
              <a:rPr lang="ru-RU" dirty="0"/>
              <a:t> друг </a:t>
            </a:r>
            <a:r>
              <a:rPr lang="ru-RU" dirty="0" err="1"/>
              <a:t>движещ</a:t>
            </a:r>
            <a:r>
              <a:rPr lang="ru-RU" dirty="0"/>
              <a:t> се </a:t>
            </a:r>
            <a:r>
              <a:rPr lang="ru-RU" dirty="0" err="1"/>
              <a:t>обект</a:t>
            </a:r>
            <a:r>
              <a:rPr lang="ru-RU" dirty="0"/>
              <a:t> за </a:t>
            </a:r>
            <a:r>
              <a:rPr lang="ru-RU" dirty="0" err="1"/>
              <a:t>течни</a:t>
            </a:r>
            <a:r>
              <a:rPr lang="ru-RU" dirty="0"/>
              <a:t> снимки за </a:t>
            </a:r>
            <a:r>
              <a:rPr lang="ru-RU" dirty="0" err="1"/>
              <a:t>проследяване</a:t>
            </a:r>
            <a:r>
              <a:rPr lang="ru-RU" dirty="0"/>
              <a:t>, да заключите </a:t>
            </a:r>
            <a:r>
              <a:rPr lang="ru-RU" dirty="0" err="1"/>
              <a:t>посоката</a:t>
            </a:r>
            <a:r>
              <a:rPr lang="ru-RU" dirty="0"/>
              <a:t> на </a:t>
            </a:r>
            <a:r>
              <a:rPr lang="ru-RU" dirty="0" err="1"/>
              <a:t>камерата</a:t>
            </a:r>
            <a:r>
              <a:rPr lang="ru-RU" dirty="0"/>
              <a:t> </a:t>
            </a:r>
            <a:r>
              <a:rPr lang="ru-RU" dirty="0" err="1"/>
              <a:t>върху</a:t>
            </a:r>
            <a:r>
              <a:rPr lang="ru-RU" dirty="0"/>
              <a:t> </a:t>
            </a:r>
            <a:r>
              <a:rPr lang="ru-RU" dirty="0" err="1"/>
              <a:t>движеща</a:t>
            </a:r>
            <a:r>
              <a:rPr lang="ru-RU" dirty="0"/>
              <a:t> се цел и </a:t>
            </a:r>
            <a:r>
              <a:rPr lang="ru-RU" dirty="0" err="1"/>
              <a:t>дори</a:t>
            </a:r>
            <a:r>
              <a:rPr lang="ru-RU" dirty="0"/>
              <a:t> да се </a:t>
            </a:r>
            <a:r>
              <a:rPr lang="ru-RU" dirty="0" err="1"/>
              <a:t>движите</a:t>
            </a:r>
            <a:r>
              <a:rPr lang="ru-RU" dirty="0"/>
              <a:t> </a:t>
            </a:r>
            <a:r>
              <a:rPr lang="ru-RU" dirty="0" err="1"/>
              <a:t>надясно</a:t>
            </a:r>
            <a:r>
              <a:rPr lang="ru-RU" dirty="0"/>
              <a:t> </a:t>
            </a:r>
            <a:r>
              <a:rPr lang="ru-RU" dirty="0" err="1"/>
              <a:t>през</a:t>
            </a:r>
            <a:r>
              <a:rPr lang="ru-RU" dirty="0"/>
              <a:t> "</a:t>
            </a:r>
            <a:r>
              <a:rPr lang="ru-RU" dirty="0" err="1"/>
              <a:t>твърди</a:t>
            </a:r>
            <a:r>
              <a:rPr lang="ru-RU" dirty="0"/>
              <a:t>" </a:t>
            </a:r>
            <a:r>
              <a:rPr lang="ru-RU" dirty="0" err="1"/>
              <a:t>обекти</a:t>
            </a:r>
            <a:r>
              <a:rPr lang="ru-RU" dirty="0"/>
              <a:t>. За да видите какво </a:t>
            </a:r>
            <a:r>
              <a:rPr lang="ru-RU" dirty="0" err="1"/>
              <a:t>вижда</a:t>
            </a:r>
            <a:r>
              <a:rPr lang="ru-RU" dirty="0"/>
              <a:t> </a:t>
            </a:r>
            <a:r>
              <a:rPr lang="ru-RU" dirty="0" err="1"/>
              <a:t>камерата</a:t>
            </a:r>
            <a:r>
              <a:rPr lang="ru-RU" dirty="0"/>
              <a:t>, изберете </a:t>
            </a:r>
            <a:r>
              <a:rPr lang="ru-RU" dirty="0" err="1"/>
              <a:t>командата</a:t>
            </a:r>
            <a:r>
              <a:rPr lang="ru-RU" dirty="0"/>
              <a:t> </a:t>
            </a:r>
            <a:r>
              <a:rPr lang="ru-RU" dirty="0" err="1"/>
              <a:t>Преглед</a:t>
            </a:r>
            <a:r>
              <a:rPr lang="ru-RU" dirty="0"/>
              <a:t>→ Камера .</a:t>
            </a:r>
          </a:p>
          <a:p>
            <a:r>
              <a:rPr lang="ru-RU" dirty="0"/>
              <a:t>Можете да добавите </a:t>
            </a:r>
            <a:r>
              <a:rPr lang="ru-RU" dirty="0" err="1"/>
              <a:t>допълнителни</a:t>
            </a:r>
            <a:r>
              <a:rPr lang="ru-RU" dirty="0"/>
              <a:t> </a:t>
            </a:r>
            <a:r>
              <a:rPr lang="ru-RU" dirty="0" err="1"/>
              <a:t>камери</a:t>
            </a:r>
            <a:r>
              <a:rPr lang="ru-RU" dirty="0"/>
              <a:t> </a:t>
            </a:r>
            <a:r>
              <a:rPr lang="ru-RU" dirty="0" err="1"/>
              <a:t>към</a:t>
            </a:r>
            <a:r>
              <a:rPr lang="ru-RU" dirty="0"/>
              <a:t> сцена с </a:t>
            </a:r>
            <a:r>
              <a:rPr lang="ru-RU" dirty="0" err="1"/>
              <a:t>командата</a:t>
            </a:r>
            <a:r>
              <a:rPr lang="ru-RU" dirty="0"/>
              <a:t> </a:t>
            </a:r>
            <a:r>
              <a:rPr lang="ru-RU" dirty="0" err="1"/>
              <a:t>Build→Add-Camera</a:t>
            </a:r>
            <a:r>
              <a:rPr lang="ru-RU" dirty="0"/>
              <a:t> . </a:t>
            </a:r>
            <a:r>
              <a:rPr lang="ru-RU" dirty="0" err="1"/>
              <a:t>Активният</a:t>
            </a:r>
            <a:r>
              <a:rPr lang="ru-RU" dirty="0"/>
              <a:t> контролер на </a:t>
            </a:r>
            <a:r>
              <a:rPr lang="ru-RU" dirty="0" err="1"/>
              <a:t>камерата</a:t>
            </a:r>
            <a:r>
              <a:rPr lang="ru-RU" dirty="0"/>
              <a:t> </a:t>
            </a:r>
            <a:r>
              <a:rPr lang="ru-RU" dirty="0" err="1"/>
              <a:t>задава</a:t>
            </a:r>
            <a:r>
              <a:rPr lang="ru-RU" dirty="0"/>
              <a:t> коя камера е активна в момента. </a:t>
            </a:r>
            <a:r>
              <a:rPr lang="ru-RU" dirty="0" err="1"/>
              <a:t>Щракнете</a:t>
            </a:r>
            <a:r>
              <a:rPr lang="ru-RU" dirty="0"/>
              <a:t> двукратно </a:t>
            </a:r>
            <a:r>
              <a:rPr lang="ru-RU" dirty="0" err="1"/>
              <a:t>върху</a:t>
            </a:r>
            <a:r>
              <a:rPr lang="ru-RU" dirty="0"/>
              <a:t> камера, за да се </a:t>
            </a:r>
            <a:r>
              <a:rPr lang="ru-RU" dirty="0" err="1"/>
              <a:t>покаже</a:t>
            </a:r>
            <a:r>
              <a:rPr lang="ru-RU" dirty="0"/>
              <a:t> </a:t>
            </a:r>
            <a:r>
              <a:rPr lang="ru-RU" dirty="0" err="1"/>
              <a:t>диалоговият</a:t>
            </a:r>
            <a:r>
              <a:rPr lang="ru-RU" dirty="0"/>
              <a:t> </a:t>
            </a:r>
            <a:r>
              <a:rPr lang="ru-RU" dirty="0" err="1"/>
              <a:t>прозорец</a:t>
            </a:r>
            <a:r>
              <a:rPr lang="ru-RU" dirty="0"/>
              <a:t> със </a:t>
            </a:r>
            <a:r>
              <a:rPr lang="ru-RU" dirty="0" err="1"/>
              <a:t>свойствата</a:t>
            </a:r>
            <a:r>
              <a:rPr lang="ru-RU" dirty="0"/>
              <a:t> й, за да </a:t>
            </a:r>
            <a:r>
              <a:rPr lang="ru-RU" dirty="0" err="1"/>
              <a:t>зададете</a:t>
            </a:r>
            <a:r>
              <a:rPr lang="ru-RU" dirty="0"/>
              <a:t> </a:t>
            </a:r>
            <a:r>
              <a:rPr lang="ru-RU" dirty="0" err="1"/>
              <a:t>активната</a:t>
            </a:r>
            <a:r>
              <a:rPr lang="ru-RU" dirty="0"/>
              <a:t> стойност или да </a:t>
            </a:r>
            <a:r>
              <a:rPr lang="ru-RU" dirty="0" err="1"/>
              <a:t>използвате</a:t>
            </a:r>
            <a:r>
              <a:rPr lang="ru-RU" dirty="0"/>
              <a:t> </a:t>
            </a:r>
            <a:r>
              <a:rPr lang="ru-RU" dirty="0" err="1"/>
              <a:t>анимационната</a:t>
            </a:r>
            <a:r>
              <a:rPr lang="ru-RU" dirty="0"/>
              <a:t> песен. Не </a:t>
            </a:r>
            <a:r>
              <a:rPr lang="ru-RU" dirty="0" err="1"/>
              <a:t>забравяйте</a:t>
            </a:r>
            <a:r>
              <a:rPr lang="ru-RU" dirty="0"/>
              <a:t> да </a:t>
            </a:r>
            <a:r>
              <a:rPr lang="ru-RU" dirty="0" err="1"/>
              <a:t>активирате</a:t>
            </a:r>
            <a:r>
              <a:rPr lang="ru-RU" dirty="0"/>
              <a:t> </a:t>
            </a:r>
            <a:r>
              <a:rPr lang="ru-RU" dirty="0" err="1"/>
              <a:t>анимацията</a:t>
            </a:r>
            <a:r>
              <a:rPr lang="ru-RU" dirty="0"/>
              <a:t> с клавиша за анимация,   </a:t>
            </a:r>
            <a:r>
              <a:rPr lang="ru-RU" dirty="0" smtClean="0"/>
              <a:t>               </a:t>
            </a:r>
            <a:r>
              <a:rPr lang="ru-RU" dirty="0" err="1" smtClean="0"/>
              <a:t>ако</a:t>
            </a:r>
            <a:r>
              <a:rPr lang="ru-RU" dirty="0" smtClean="0"/>
              <a:t> </a:t>
            </a:r>
            <a:r>
              <a:rPr lang="ru-RU" dirty="0" err="1"/>
              <a:t>искате</a:t>
            </a:r>
            <a:r>
              <a:rPr lang="ru-RU" dirty="0"/>
              <a:t> </a:t>
            </a:r>
            <a:r>
              <a:rPr lang="ru-RU" dirty="0" err="1"/>
              <a:t>сцената</a:t>
            </a:r>
            <a:r>
              <a:rPr lang="ru-RU" dirty="0"/>
              <a:t> </a:t>
            </a:r>
            <a:r>
              <a:rPr lang="ru-RU" dirty="0" err="1"/>
              <a:t>ви</a:t>
            </a:r>
            <a:r>
              <a:rPr lang="ru-RU" dirty="0"/>
              <a:t> да използва </a:t>
            </a:r>
            <a:r>
              <a:rPr lang="ru-RU" dirty="0" err="1"/>
              <a:t>няколко</a:t>
            </a:r>
            <a:r>
              <a:rPr lang="ru-RU" dirty="0"/>
              <a:t> </a:t>
            </a:r>
            <a:r>
              <a:rPr lang="ru-RU" dirty="0" err="1"/>
              <a:t>камери</a:t>
            </a:r>
            <a:r>
              <a:rPr lang="ru-RU" dirty="0"/>
              <a:t>!</a:t>
            </a:r>
          </a:p>
        </p:txBody>
      </p:sp>
      <p:pic>
        <p:nvPicPr>
          <p:cNvPr id="9" name="Картина 30" descr="https://www.anim8or.com/learn/manual/images/camera.gif"/>
          <p:cNvPicPr/>
          <p:nvPr/>
        </p:nvPicPr>
        <p:blipFill>
          <a:blip r:embed="rId2">
            <a:extLst>
              <a:ext uri="{28A0092B-C50C-407E-A947-70E740481C1C}">
                <a14:useLocalDpi xmlns:a14="http://schemas.microsoft.com/office/drawing/2010/main" val="0"/>
              </a:ext>
            </a:extLst>
          </a:blip>
          <a:srcRect/>
          <a:stretch>
            <a:fillRect/>
          </a:stretch>
        </p:blipFill>
        <p:spPr bwMode="auto">
          <a:xfrm>
            <a:off x="4995862" y="2914650"/>
            <a:ext cx="752475" cy="342900"/>
          </a:xfrm>
          <a:prstGeom prst="rect">
            <a:avLst/>
          </a:prstGeom>
          <a:noFill/>
          <a:ln>
            <a:noFill/>
          </a:ln>
        </p:spPr>
      </p:pic>
      <p:pic>
        <p:nvPicPr>
          <p:cNvPr id="10" name="Картина 29" descr="https://www.anim8or.com/learn/manual/buttons/b_key2_s.png"/>
          <p:cNvPicPr/>
          <p:nvPr/>
        </p:nvPicPr>
        <p:blipFill>
          <a:blip r:embed="rId3">
            <a:extLst>
              <a:ext uri="{28A0092B-C50C-407E-A947-70E740481C1C}">
                <a14:useLocalDpi xmlns:a14="http://schemas.microsoft.com/office/drawing/2010/main" val="0"/>
              </a:ext>
            </a:extLst>
          </a:blip>
          <a:srcRect/>
          <a:stretch>
            <a:fillRect/>
          </a:stretch>
        </p:blipFill>
        <p:spPr bwMode="auto">
          <a:xfrm>
            <a:off x="8124824" y="5676901"/>
            <a:ext cx="695325" cy="579520"/>
          </a:xfrm>
          <a:prstGeom prst="rect">
            <a:avLst/>
          </a:prstGeom>
          <a:noFill/>
          <a:ln>
            <a:noFill/>
          </a:ln>
        </p:spPr>
      </p:pic>
    </p:spTree>
    <p:extLst>
      <p:ext uri="{BB962C8B-B14F-4D97-AF65-F5344CB8AC3E}">
        <p14:creationId xmlns:p14="http://schemas.microsoft.com/office/powerpoint/2010/main" val="1683177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i="1" dirty="0"/>
              <a:t>Светлини</a:t>
            </a:r>
            <a:r>
              <a:rPr lang="bg-BG" dirty="0"/>
              <a:t/>
            </a:r>
            <a:br>
              <a:rPr lang="bg-BG" dirty="0"/>
            </a:br>
            <a:endParaRPr lang="bg-BG" dirty="0"/>
          </a:p>
        </p:txBody>
      </p:sp>
      <p:sp>
        <p:nvSpPr>
          <p:cNvPr id="3" name="Content Placeholder 2"/>
          <p:cNvSpPr>
            <a:spLocks noGrp="1"/>
          </p:cNvSpPr>
          <p:nvPr>
            <p:ph idx="1"/>
          </p:nvPr>
        </p:nvSpPr>
        <p:spPr>
          <a:xfrm>
            <a:off x="30480" y="1011981"/>
            <a:ext cx="12192000" cy="4023360"/>
          </a:xfrm>
        </p:spPr>
        <p:txBody>
          <a:bodyPr>
            <a:noAutofit/>
          </a:bodyPr>
          <a:lstStyle/>
          <a:p>
            <a:pPr fontAlgn="base"/>
            <a:r>
              <a:rPr lang="bg-BG" sz="2800" dirty="0" smtClean="0"/>
              <a:t>Когато </a:t>
            </a:r>
            <a:r>
              <a:rPr lang="bg-BG" sz="2800" dirty="0"/>
              <a:t>за първи път създадете сцена, в нея има две светлини по подразбиране . Те дават на сцената общо ниво на осветеност, така че да можете да видите какво правите. Не можете да ги местите или променяте свойствата им. По принцип трябва да добавите свои собствени потребителски светлини за по-добри резултати. Когато го направите, светлините по подразбиране се изтриват автоматично.</a:t>
            </a:r>
          </a:p>
          <a:p>
            <a:pPr fontAlgn="base"/>
            <a:r>
              <a:rPr lang="bg-BG" sz="2800" dirty="0"/>
              <a:t>Добавяте светлини към сцена с командата </a:t>
            </a:r>
            <a:r>
              <a:rPr lang="bg-BG" sz="2800" dirty="0" err="1"/>
              <a:t>Build→Add-Light</a:t>
            </a:r>
            <a:r>
              <a:rPr lang="bg-BG" sz="2800" dirty="0"/>
              <a:t> . Това добавя светлина директно отгоре със свойства по подразбиране. Щракнете двукратно върху светлината, за да промените нейния цвят или друг атрибут, и я плъзнете около сцената, за да промените нейната позиция или посока.</a:t>
            </a:r>
          </a:p>
          <a:p>
            <a:pPr fontAlgn="base"/>
            <a:r>
              <a:rPr lang="bg-BG" sz="2800" dirty="0"/>
              <a:t>Подобно на други видове обекти, светлините са напълно анимационни, включително цвета им.</a:t>
            </a:r>
          </a:p>
          <a:p>
            <a:endParaRPr lang="bg-BG" sz="2800" dirty="0"/>
          </a:p>
        </p:txBody>
      </p:sp>
    </p:spTree>
    <p:extLst>
      <p:ext uri="{BB962C8B-B14F-4D97-AF65-F5344CB8AC3E}">
        <p14:creationId xmlns:p14="http://schemas.microsoft.com/office/powerpoint/2010/main" val="834155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Цветови </a:t>
            </a:r>
            <a:r>
              <a:rPr lang="bg-BG" dirty="0" smtClean="0">
                <a:latin typeface="Times New Roman" panose="02020603050405020304" pitchFamily="18" charset="0"/>
                <a:cs typeface="Times New Roman" panose="02020603050405020304" pitchFamily="18" charset="0"/>
              </a:rPr>
              <a:t>модели</a:t>
            </a:r>
            <a:endParaRPr lang="bg-B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ClrTx/>
              <a:buSzTx/>
              <a:buNone/>
              <a:tabLst>
                <a:tab pos="1120775" algn="l"/>
              </a:tabLst>
            </a:pP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За представяне на цветовете при растерната графика се използват различни </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цветови модели</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bg-BG" altLang="bg-BG" sz="11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tabLst>
                <a:tab pos="1120775" algn="l"/>
              </a:tabLst>
            </a:pP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Сред най-разпространените модели са:</a:t>
            </a:r>
            <a:endParaRPr lang="bg-BG" altLang="bg-BG" sz="11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tabLst>
                <a:tab pos="1120775" algn="l"/>
              </a:tabLst>
            </a:pP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RGB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Red –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червен, </a:t>
            </a:r>
            <a:r>
              <a:rPr lang="bg-BG" altLang="bg-BG"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Green</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зелен, </a:t>
            </a:r>
            <a:r>
              <a:rPr lang="bg-BG" altLang="bg-BG"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Blue</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син) и</a:t>
            </a:r>
            <a:endParaRPr lang="bg-BG" altLang="bg-BG" sz="11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tabLst>
                <a:tab pos="1120775" algn="l"/>
              </a:tabLst>
            </a:pP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CMYK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bg-BG" altLang="bg-BG"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Cyan</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синьозелен, </a:t>
            </a:r>
            <a:r>
              <a:rPr lang="bg-BG" altLang="bg-BG"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Magenta</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bg-BG" altLang="bg-B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пурпурен, </a:t>
            </a:r>
            <a:r>
              <a:rPr lang="bg-BG" altLang="bg-BG"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Yellow</a:t>
            </a:r>
            <a:r>
              <a:rPr lang="bg-BG" altLang="bg-BG"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bg-BG" altLang="bg-BG"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bg-BG" altLang="bg-BG"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жълт, </a:t>
            </a:r>
            <a:r>
              <a:rPr lang="bg-BG" altLang="bg-BG" sz="32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blacK</a:t>
            </a:r>
            <a:r>
              <a:rPr lang="bg-BG" altLang="bg-BG"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bg-BG" altLang="bg-BG"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черен).</a:t>
            </a:r>
            <a:endParaRPr lang="bg-BG" altLang="bg-BG" sz="40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tabLst>
                <a:tab pos="1120775" algn="l"/>
              </a:tabLst>
            </a:pPr>
            <a:endParaRPr lang="bg-BG" altLang="bg-BG" sz="3200" dirty="0">
              <a:solidFill>
                <a:schemeClr val="tx1"/>
              </a:solidFill>
              <a:latin typeface="Times New Roman" panose="02020603050405020304" pitchFamily="18" charset="0"/>
              <a:cs typeface="Times New Roman" panose="02020603050405020304" pitchFamily="18" charset="0"/>
            </a:endParaRPr>
          </a:p>
          <a:p>
            <a:endParaRPr lang="bg-BG" dirty="0">
              <a:latin typeface="Times New Roman" panose="02020603050405020304" pitchFamily="18" charset="0"/>
              <a:cs typeface="Times New Roman" panose="02020603050405020304" pitchFamily="18" charset="0"/>
            </a:endParaRPr>
          </a:p>
        </p:txBody>
      </p:sp>
      <p:pic>
        <p:nvPicPr>
          <p:cNvPr id="2050" name="image3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106" y="4118850"/>
            <a:ext cx="2325688" cy="23574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75" y="3857414"/>
            <a:ext cx="2270125"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20775" algn="l"/>
              </a:tabLst>
              <a:defRPr>
                <a:solidFill>
                  <a:schemeClr val="tx1"/>
                </a:solidFill>
                <a:latin typeface="Arial" panose="020B0604020202020204" pitchFamily="34" charset="0"/>
              </a:defRPr>
            </a:lvl1pPr>
            <a:lvl2pPr eaLnBrk="0" fontAlgn="base" hangingPunct="0">
              <a:spcBef>
                <a:spcPct val="0"/>
              </a:spcBef>
              <a:spcAft>
                <a:spcPct val="0"/>
              </a:spcAft>
              <a:tabLst>
                <a:tab pos="1120775" algn="l"/>
              </a:tabLst>
              <a:defRPr>
                <a:solidFill>
                  <a:schemeClr val="tx1"/>
                </a:solidFill>
                <a:latin typeface="Arial" panose="020B0604020202020204" pitchFamily="34" charset="0"/>
              </a:defRPr>
            </a:lvl2pPr>
            <a:lvl3pPr eaLnBrk="0" fontAlgn="base" hangingPunct="0">
              <a:spcBef>
                <a:spcPct val="0"/>
              </a:spcBef>
              <a:spcAft>
                <a:spcPct val="0"/>
              </a:spcAft>
              <a:tabLst>
                <a:tab pos="1120775" algn="l"/>
              </a:tabLst>
              <a:defRPr>
                <a:solidFill>
                  <a:schemeClr val="tx1"/>
                </a:solidFill>
                <a:latin typeface="Arial" panose="020B0604020202020204" pitchFamily="34" charset="0"/>
              </a:defRPr>
            </a:lvl3pPr>
            <a:lvl4pPr eaLnBrk="0" fontAlgn="base" hangingPunct="0">
              <a:spcBef>
                <a:spcPct val="0"/>
              </a:spcBef>
              <a:spcAft>
                <a:spcPct val="0"/>
              </a:spcAft>
              <a:tabLst>
                <a:tab pos="1120775" algn="l"/>
              </a:tabLst>
              <a:defRPr>
                <a:solidFill>
                  <a:schemeClr val="tx1"/>
                </a:solidFill>
                <a:latin typeface="Arial" panose="020B0604020202020204" pitchFamily="34" charset="0"/>
              </a:defRPr>
            </a:lvl4pPr>
            <a:lvl5pPr eaLnBrk="0" fontAlgn="base" hangingPunct="0">
              <a:spcBef>
                <a:spcPct val="0"/>
              </a:spcBef>
              <a:spcAft>
                <a:spcPct val="0"/>
              </a:spcAft>
              <a:tabLst>
                <a:tab pos="1120775" algn="l"/>
              </a:tabLst>
              <a:defRPr>
                <a:solidFill>
                  <a:schemeClr val="tx1"/>
                </a:solidFill>
                <a:latin typeface="Arial" panose="020B0604020202020204" pitchFamily="34" charset="0"/>
              </a:defRPr>
            </a:lvl5pPr>
            <a:lvl6pPr eaLnBrk="0" fontAlgn="base" hangingPunct="0">
              <a:spcBef>
                <a:spcPct val="0"/>
              </a:spcBef>
              <a:spcAft>
                <a:spcPct val="0"/>
              </a:spcAft>
              <a:tabLst>
                <a:tab pos="1120775" algn="l"/>
              </a:tabLst>
              <a:defRPr>
                <a:solidFill>
                  <a:schemeClr val="tx1"/>
                </a:solidFill>
                <a:latin typeface="Arial" panose="020B0604020202020204" pitchFamily="34" charset="0"/>
              </a:defRPr>
            </a:lvl6pPr>
            <a:lvl7pPr eaLnBrk="0" fontAlgn="base" hangingPunct="0">
              <a:spcBef>
                <a:spcPct val="0"/>
              </a:spcBef>
              <a:spcAft>
                <a:spcPct val="0"/>
              </a:spcAft>
              <a:tabLst>
                <a:tab pos="1120775" algn="l"/>
              </a:tabLst>
              <a:defRPr>
                <a:solidFill>
                  <a:schemeClr val="tx1"/>
                </a:solidFill>
                <a:latin typeface="Arial" panose="020B0604020202020204" pitchFamily="34" charset="0"/>
              </a:defRPr>
            </a:lvl7pPr>
            <a:lvl8pPr eaLnBrk="0" fontAlgn="base" hangingPunct="0">
              <a:spcBef>
                <a:spcPct val="0"/>
              </a:spcBef>
              <a:spcAft>
                <a:spcPct val="0"/>
              </a:spcAft>
              <a:tabLst>
                <a:tab pos="1120775" algn="l"/>
              </a:tabLst>
              <a:defRPr>
                <a:solidFill>
                  <a:schemeClr val="tx1"/>
                </a:solidFill>
                <a:latin typeface="Arial" panose="020B0604020202020204" pitchFamily="34" charset="0"/>
              </a:defRPr>
            </a:lvl8pPr>
            <a:lvl9pPr eaLnBrk="0" fontAlgn="base" hangingPunct="0">
              <a:spcBef>
                <a:spcPct val="0"/>
              </a:spcBef>
              <a:spcAft>
                <a:spcPct val="0"/>
              </a:spcAft>
              <a:tabLst>
                <a:tab pos="11207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20775" algn="l"/>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784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725" y="1865842"/>
            <a:ext cx="10058400" cy="4023360"/>
          </a:xfrm>
        </p:spPr>
        <p:txBody>
          <a:bodyPr>
            <a:normAutofit fontScale="85000" lnSpcReduction="20000"/>
          </a:bodyPr>
          <a:lstStyle/>
          <a:p>
            <a:r>
              <a:rPr lang="ru-RU" dirty="0"/>
              <a:t>	</a:t>
            </a:r>
            <a:r>
              <a:rPr lang="ru-RU" dirty="0" err="1"/>
              <a:t>Безкрайните</a:t>
            </a:r>
            <a:r>
              <a:rPr lang="ru-RU" dirty="0"/>
              <a:t> или </a:t>
            </a:r>
            <a:r>
              <a:rPr lang="ru-RU" dirty="0" err="1"/>
              <a:t>насочени</a:t>
            </a:r>
            <a:r>
              <a:rPr lang="ru-RU" dirty="0"/>
              <a:t> </a:t>
            </a:r>
            <a:r>
              <a:rPr lang="ru-RU" dirty="0" err="1"/>
              <a:t>светлини</a:t>
            </a:r>
            <a:r>
              <a:rPr lang="ru-RU" dirty="0"/>
              <a:t> </a:t>
            </a:r>
            <a:r>
              <a:rPr lang="ru-RU" dirty="0" err="1"/>
              <a:t>хвърлят</a:t>
            </a:r>
            <a:r>
              <a:rPr lang="ru-RU" dirty="0"/>
              <a:t> равномерна светлина </a:t>
            </a:r>
            <a:r>
              <a:rPr lang="ru-RU" dirty="0" err="1"/>
              <a:t>върху</a:t>
            </a:r>
            <a:r>
              <a:rPr lang="ru-RU" dirty="0"/>
              <a:t> </a:t>
            </a:r>
            <a:r>
              <a:rPr lang="ru-RU" dirty="0" err="1"/>
              <a:t>всички</a:t>
            </a:r>
            <a:r>
              <a:rPr lang="ru-RU" dirty="0"/>
              <a:t> </a:t>
            </a:r>
            <a:r>
              <a:rPr lang="ru-RU" dirty="0" err="1"/>
              <a:t>обекти</a:t>
            </a:r>
            <a:r>
              <a:rPr lang="ru-RU" dirty="0"/>
              <a:t> в </a:t>
            </a:r>
            <a:r>
              <a:rPr lang="ru-RU" dirty="0" err="1"/>
              <a:t>сцената</a:t>
            </a:r>
            <a:r>
              <a:rPr lang="ru-RU" dirty="0"/>
              <a:t>, </a:t>
            </a:r>
            <a:r>
              <a:rPr lang="ru-RU" dirty="0" err="1"/>
              <a:t>като</a:t>
            </a:r>
            <a:r>
              <a:rPr lang="ru-RU" dirty="0"/>
              <a:t> </a:t>
            </a:r>
            <a:r>
              <a:rPr lang="ru-RU" dirty="0" err="1"/>
              <a:t>всички</a:t>
            </a:r>
            <a:r>
              <a:rPr lang="ru-RU" dirty="0"/>
              <a:t> </a:t>
            </a:r>
            <a:r>
              <a:rPr lang="ru-RU" dirty="0" err="1"/>
              <a:t>лъчи</a:t>
            </a:r>
            <a:r>
              <a:rPr lang="ru-RU" dirty="0"/>
              <a:t> </a:t>
            </a:r>
            <a:r>
              <a:rPr lang="ru-RU" dirty="0" err="1"/>
              <a:t>са</a:t>
            </a:r>
            <a:r>
              <a:rPr lang="ru-RU" dirty="0"/>
              <a:t> </a:t>
            </a:r>
            <a:r>
              <a:rPr lang="ru-RU" dirty="0" err="1"/>
              <a:t>успоредни</a:t>
            </a:r>
            <a:r>
              <a:rPr lang="ru-RU" dirty="0"/>
              <a:t>, </a:t>
            </a:r>
            <a:r>
              <a:rPr lang="ru-RU" dirty="0" err="1"/>
              <a:t>като</a:t>
            </a:r>
            <a:r>
              <a:rPr lang="ru-RU" dirty="0"/>
              <a:t> </a:t>
            </a:r>
            <a:r>
              <a:rPr lang="ru-RU" dirty="0" err="1"/>
              <a:t>слънцето</a:t>
            </a:r>
            <a:r>
              <a:rPr lang="ru-RU" dirty="0"/>
              <a:t>. </a:t>
            </a:r>
            <a:r>
              <a:rPr lang="ru-RU" dirty="0" err="1"/>
              <a:t>Близките</a:t>
            </a:r>
            <a:r>
              <a:rPr lang="ru-RU" dirty="0"/>
              <a:t> и </a:t>
            </a:r>
            <a:r>
              <a:rPr lang="ru-RU" dirty="0" err="1"/>
              <a:t>далечните</a:t>
            </a:r>
            <a:r>
              <a:rPr lang="ru-RU" dirty="0"/>
              <a:t> </a:t>
            </a:r>
            <a:r>
              <a:rPr lang="ru-RU" dirty="0" err="1"/>
              <a:t>неща</a:t>
            </a:r>
            <a:r>
              <a:rPr lang="ru-RU" dirty="0"/>
              <a:t> </a:t>
            </a:r>
            <a:r>
              <a:rPr lang="ru-RU" dirty="0" err="1"/>
              <a:t>са</a:t>
            </a:r>
            <a:r>
              <a:rPr lang="ru-RU" dirty="0"/>
              <a:t> </a:t>
            </a:r>
            <a:r>
              <a:rPr lang="ru-RU" dirty="0" err="1"/>
              <a:t>осветени</a:t>
            </a:r>
            <a:r>
              <a:rPr lang="ru-RU" dirty="0"/>
              <a:t> с </a:t>
            </a:r>
            <a:r>
              <a:rPr lang="ru-RU" dirty="0" err="1"/>
              <a:t>еднакво</a:t>
            </a:r>
            <a:r>
              <a:rPr lang="ru-RU" dirty="0"/>
              <a:t> </a:t>
            </a:r>
            <a:r>
              <a:rPr lang="ru-RU" dirty="0" err="1"/>
              <a:t>ниво</a:t>
            </a:r>
            <a:r>
              <a:rPr lang="ru-RU" dirty="0"/>
              <a:t> на светлина.</a:t>
            </a:r>
          </a:p>
          <a:p>
            <a:r>
              <a:rPr lang="ru-RU" dirty="0"/>
              <a:t> 	</a:t>
            </a:r>
            <a:r>
              <a:rPr lang="ru-RU" dirty="0" err="1"/>
              <a:t>Местните</a:t>
            </a:r>
            <a:r>
              <a:rPr lang="ru-RU" dirty="0"/>
              <a:t> </a:t>
            </a:r>
            <a:r>
              <a:rPr lang="ru-RU" dirty="0" err="1"/>
              <a:t>светлини</a:t>
            </a:r>
            <a:r>
              <a:rPr lang="ru-RU" dirty="0"/>
              <a:t> </a:t>
            </a:r>
            <a:r>
              <a:rPr lang="ru-RU" dirty="0" err="1"/>
              <a:t>излъчват</a:t>
            </a:r>
            <a:r>
              <a:rPr lang="ru-RU" dirty="0"/>
              <a:t> светлина, </a:t>
            </a:r>
            <a:r>
              <a:rPr lang="ru-RU" dirty="0" err="1"/>
              <a:t>която</a:t>
            </a:r>
            <a:r>
              <a:rPr lang="ru-RU" dirty="0"/>
              <a:t> се </a:t>
            </a:r>
            <a:r>
              <a:rPr lang="ru-RU" dirty="0" err="1"/>
              <a:t>излъчва</a:t>
            </a:r>
            <a:r>
              <a:rPr lang="ru-RU" dirty="0"/>
              <a:t> </a:t>
            </a:r>
            <a:r>
              <a:rPr lang="ru-RU" dirty="0" err="1"/>
              <a:t>във</a:t>
            </a:r>
            <a:r>
              <a:rPr lang="ru-RU" dirty="0"/>
              <a:t> </a:t>
            </a:r>
            <a:r>
              <a:rPr lang="ru-RU" dirty="0" err="1"/>
              <a:t>всички</a:t>
            </a:r>
            <a:r>
              <a:rPr lang="ru-RU" dirty="0"/>
              <a:t> </a:t>
            </a:r>
            <a:r>
              <a:rPr lang="ru-RU" dirty="0" err="1"/>
              <a:t>посоки</a:t>
            </a:r>
            <a:r>
              <a:rPr lang="ru-RU" dirty="0"/>
              <a:t> от определена точка на </a:t>
            </a:r>
            <a:r>
              <a:rPr lang="ru-RU" dirty="0" err="1"/>
              <a:t>сцената</a:t>
            </a:r>
            <a:r>
              <a:rPr lang="ru-RU" dirty="0"/>
              <a:t>, </a:t>
            </a:r>
            <a:r>
              <a:rPr lang="ru-RU" dirty="0" err="1"/>
              <a:t>като</a:t>
            </a:r>
            <a:r>
              <a:rPr lang="ru-RU" dirty="0"/>
              <a:t> </a:t>
            </a:r>
            <a:r>
              <a:rPr lang="ru-RU" dirty="0" err="1"/>
              <a:t>крушката</a:t>
            </a:r>
            <a:r>
              <a:rPr lang="ru-RU" dirty="0"/>
              <a:t> в </a:t>
            </a:r>
            <a:r>
              <a:rPr lang="ru-RU" dirty="0" err="1"/>
              <a:t>лампата</a:t>
            </a:r>
            <a:r>
              <a:rPr lang="ru-RU" dirty="0"/>
              <a:t>. </a:t>
            </a:r>
            <a:r>
              <a:rPr lang="ru-RU" dirty="0" err="1"/>
              <a:t>Обектите</a:t>
            </a:r>
            <a:r>
              <a:rPr lang="ru-RU" dirty="0"/>
              <a:t> между </a:t>
            </a:r>
            <a:r>
              <a:rPr lang="ru-RU" dirty="0" err="1"/>
              <a:t>камерата</a:t>
            </a:r>
            <a:r>
              <a:rPr lang="ru-RU" dirty="0"/>
              <a:t> и </a:t>
            </a:r>
            <a:r>
              <a:rPr lang="ru-RU" dirty="0" err="1"/>
              <a:t>светлината</a:t>
            </a:r>
            <a:r>
              <a:rPr lang="ru-RU" dirty="0"/>
              <a:t> </a:t>
            </a:r>
            <a:r>
              <a:rPr lang="ru-RU" dirty="0" err="1"/>
              <a:t>са</a:t>
            </a:r>
            <a:r>
              <a:rPr lang="ru-RU" dirty="0"/>
              <a:t> </a:t>
            </a:r>
            <a:r>
              <a:rPr lang="ru-RU" dirty="0" err="1"/>
              <a:t>осветени</a:t>
            </a:r>
            <a:r>
              <a:rPr lang="ru-RU" dirty="0"/>
              <a:t> </a:t>
            </a:r>
            <a:r>
              <a:rPr lang="ru-RU" dirty="0" err="1"/>
              <a:t>отзад</a:t>
            </a:r>
            <a:r>
              <a:rPr lang="ru-RU" dirty="0"/>
              <a:t>, </a:t>
            </a:r>
            <a:r>
              <a:rPr lang="ru-RU" dirty="0" err="1"/>
              <a:t>докато</a:t>
            </a:r>
            <a:r>
              <a:rPr lang="ru-RU" dirty="0"/>
              <a:t> </a:t>
            </a:r>
            <a:r>
              <a:rPr lang="ru-RU" dirty="0" err="1"/>
              <a:t>тези</a:t>
            </a:r>
            <a:r>
              <a:rPr lang="ru-RU" dirty="0"/>
              <a:t> зад </a:t>
            </a:r>
            <a:r>
              <a:rPr lang="ru-RU" dirty="0" err="1"/>
              <a:t>светлината</a:t>
            </a:r>
            <a:r>
              <a:rPr lang="ru-RU" dirty="0"/>
              <a:t> </a:t>
            </a:r>
            <a:r>
              <a:rPr lang="ru-RU" dirty="0" err="1"/>
              <a:t>са</a:t>
            </a:r>
            <a:r>
              <a:rPr lang="ru-RU" dirty="0"/>
              <a:t> </a:t>
            </a:r>
            <a:r>
              <a:rPr lang="ru-RU" dirty="0" err="1"/>
              <a:t>осветени</a:t>
            </a:r>
            <a:r>
              <a:rPr lang="ru-RU" dirty="0"/>
              <a:t> </a:t>
            </a:r>
            <a:r>
              <a:rPr lang="ru-RU" dirty="0" err="1"/>
              <a:t>отпред</a:t>
            </a:r>
            <a:r>
              <a:rPr lang="ru-RU" dirty="0"/>
              <a:t>. </a:t>
            </a:r>
            <a:r>
              <a:rPr lang="ru-RU" dirty="0" err="1"/>
              <a:t>Колкото</a:t>
            </a:r>
            <a:r>
              <a:rPr lang="ru-RU" dirty="0"/>
              <a:t> </a:t>
            </a:r>
            <a:r>
              <a:rPr lang="ru-RU" dirty="0" err="1"/>
              <a:t>по-далеч</a:t>
            </a:r>
            <a:r>
              <a:rPr lang="ru-RU" dirty="0"/>
              <a:t> е даден </a:t>
            </a:r>
            <a:r>
              <a:rPr lang="ru-RU" dirty="0" err="1"/>
              <a:t>обект</a:t>
            </a:r>
            <a:r>
              <a:rPr lang="ru-RU" dirty="0"/>
              <a:t> от </a:t>
            </a:r>
            <a:r>
              <a:rPr lang="ru-RU" dirty="0" err="1"/>
              <a:t>локална</a:t>
            </a:r>
            <a:r>
              <a:rPr lang="ru-RU" dirty="0"/>
              <a:t> светлина, толкова </a:t>
            </a:r>
            <a:r>
              <a:rPr lang="ru-RU" dirty="0" err="1"/>
              <a:t>по-малко</a:t>
            </a:r>
            <a:r>
              <a:rPr lang="ru-RU" dirty="0"/>
              <a:t> </a:t>
            </a:r>
            <a:r>
              <a:rPr lang="ru-RU" dirty="0" err="1"/>
              <a:t>осветяване</a:t>
            </a:r>
            <a:r>
              <a:rPr lang="ru-RU" dirty="0"/>
              <a:t> </a:t>
            </a:r>
            <a:r>
              <a:rPr lang="ru-RU" dirty="0" err="1"/>
              <a:t>получава</a:t>
            </a:r>
            <a:r>
              <a:rPr lang="ru-RU" dirty="0"/>
              <a:t> от </a:t>
            </a:r>
            <a:r>
              <a:rPr lang="ru-RU" dirty="0" err="1"/>
              <a:t>тази</a:t>
            </a:r>
            <a:r>
              <a:rPr lang="ru-RU" dirty="0"/>
              <a:t> светлина.</a:t>
            </a:r>
          </a:p>
          <a:p>
            <a:r>
              <a:rPr lang="ru-RU" dirty="0"/>
              <a:t> 	</a:t>
            </a:r>
            <a:r>
              <a:rPr lang="ru-RU" dirty="0" err="1"/>
              <a:t>Прожекторите</a:t>
            </a:r>
            <a:r>
              <a:rPr lang="ru-RU" dirty="0"/>
              <a:t> </a:t>
            </a:r>
            <a:r>
              <a:rPr lang="ru-RU" dirty="0" err="1"/>
              <a:t>са</a:t>
            </a:r>
            <a:r>
              <a:rPr lang="ru-RU" dirty="0"/>
              <a:t> </a:t>
            </a:r>
            <a:r>
              <a:rPr lang="ru-RU" dirty="0" err="1"/>
              <a:t>подобни</a:t>
            </a:r>
            <a:r>
              <a:rPr lang="ru-RU" dirty="0"/>
              <a:t> на </a:t>
            </a:r>
            <a:r>
              <a:rPr lang="ru-RU" dirty="0" err="1"/>
              <a:t>местните</a:t>
            </a:r>
            <a:r>
              <a:rPr lang="ru-RU" dirty="0"/>
              <a:t> </a:t>
            </a:r>
            <a:r>
              <a:rPr lang="ru-RU" dirty="0" err="1"/>
              <a:t>светлини</a:t>
            </a:r>
            <a:r>
              <a:rPr lang="ru-RU" dirty="0"/>
              <a:t>, но те </a:t>
            </a:r>
            <a:r>
              <a:rPr lang="ru-RU" dirty="0" err="1"/>
              <a:t>осветяват</a:t>
            </a:r>
            <a:r>
              <a:rPr lang="ru-RU" dirty="0"/>
              <a:t> само </a:t>
            </a:r>
            <a:r>
              <a:rPr lang="ru-RU" dirty="0" err="1"/>
              <a:t>обекти</a:t>
            </a:r>
            <a:r>
              <a:rPr lang="ru-RU" dirty="0"/>
              <a:t>, </a:t>
            </a:r>
            <a:r>
              <a:rPr lang="ru-RU" dirty="0" err="1"/>
              <a:t>които</a:t>
            </a:r>
            <a:r>
              <a:rPr lang="ru-RU" dirty="0"/>
              <a:t> се </a:t>
            </a:r>
            <a:r>
              <a:rPr lang="ru-RU" dirty="0" err="1"/>
              <a:t>намират</a:t>
            </a:r>
            <a:r>
              <a:rPr lang="ru-RU" dirty="0"/>
              <a:t> в </a:t>
            </a:r>
            <a:r>
              <a:rPr lang="ru-RU" dirty="0" err="1"/>
              <a:t>рамките</a:t>
            </a:r>
            <a:r>
              <a:rPr lang="ru-RU" dirty="0"/>
              <a:t> на определен конус. </a:t>
            </a:r>
            <a:r>
              <a:rPr lang="ru-RU" dirty="0" err="1"/>
              <a:t>Нещата</a:t>
            </a:r>
            <a:r>
              <a:rPr lang="ru-RU" dirty="0"/>
              <a:t> в </a:t>
            </a:r>
            <a:r>
              <a:rPr lang="ru-RU" dirty="0" err="1"/>
              <a:t>центъра</a:t>
            </a:r>
            <a:r>
              <a:rPr lang="ru-RU" dirty="0"/>
              <a:t> </a:t>
            </a:r>
            <a:r>
              <a:rPr lang="ru-RU" dirty="0" err="1"/>
              <a:t>са</a:t>
            </a:r>
            <a:r>
              <a:rPr lang="ru-RU" dirty="0"/>
              <a:t> </a:t>
            </a:r>
            <a:r>
              <a:rPr lang="ru-RU" dirty="0" err="1"/>
              <a:t>напълно</a:t>
            </a:r>
            <a:r>
              <a:rPr lang="ru-RU" dirty="0"/>
              <a:t> </a:t>
            </a:r>
            <a:r>
              <a:rPr lang="ru-RU" dirty="0" err="1"/>
              <a:t>осветени</a:t>
            </a:r>
            <a:r>
              <a:rPr lang="ru-RU" dirty="0"/>
              <a:t>, </a:t>
            </a:r>
            <a:r>
              <a:rPr lang="ru-RU" dirty="0" err="1"/>
              <a:t>докато</a:t>
            </a:r>
            <a:r>
              <a:rPr lang="ru-RU" dirty="0"/>
              <a:t> </a:t>
            </a:r>
            <a:r>
              <a:rPr lang="ru-RU" dirty="0" err="1"/>
              <a:t>нещата</a:t>
            </a:r>
            <a:r>
              <a:rPr lang="ru-RU" dirty="0"/>
              <a:t> в </a:t>
            </a:r>
            <a:r>
              <a:rPr lang="ru-RU" dirty="0" err="1"/>
              <a:t>близост</a:t>
            </a:r>
            <a:r>
              <a:rPr lang="ru-RU" dirty="0"/>
              <a:t> до </a:t>
            </a:r>
            <a:r>
              <a:rPr lang="ru-RU" dirty="0" err="1"/>
              <a:t>ръба</a:t>
            </a:r>
            <a:r>
              <a:rPr lang="ru-RU" dirty="0"/>
              <a:t> на кода постепенно се </a:t>
            </a:r>
            <a:r>
              <a:rPr lang="ru-RU" dirty="0" err="1"/>
              <a:t>осветяват</a:t>
            </a:r>
            <a:r>
              <a:rPr lang="ru-RU" dirty="0"/>
              <a:t> с </a:t>
            </a:r>
            <a:r>
              <a:rPr lang="ru-RU" dirty="0" err="1"/>
              <a:t>по-малко</a:t>
            </a:r>
            <a:r>
              <a:rPr lang="ru-RU" dirty="0"/>
              <a:t> светлина.</a:t>
            </a:r>
          </a:p>
          <a:p>
            <a:endParaRPr lang="bg-BG" dirty="0"/>
          </a:p>
        </p:txBody>
      </p:sp>
      <p:pic>
        <p:nvPicPr>
          <p:cNvPr id="9" name="Картина 28" descr="https://www.anim8or.com/learn/manual/images/light_directional.gif"/>
          <p:cNvPicPr/>
          <p:nvPr/>
        </p:nvPicPr>
        <p:blipFill>
          <a:blip r:embed="rId2">
            <a:extLst>
              <a:ext uri="{28A0092B-C50C-407E-A947-70E740481C1C}">
                <a14:useLocalDpi xmlns:a14="http://schemas.microsoft.com/office/drawing/2010/main" val="0"/>
              </a:ext>
            </a:extLst>
          </a:blip>
          <a:srcRect/>
          <a:stretch>
            <a:fillRect/>
          </a:stretch>
        </p:blipFill>
        <p:spPr bwMode="auto">
          <a:xfrm>
            <a:off x="1366837" y="2143125"/>
            <a:ext cx="314325" cy="361950"/>
          </a:xfrm>
          <a:prstGeom prst="rect">
            <a:avLst/>
          </a:prstGeom>
          <a:noFill/>
          <a:ln>
            <a:noFill/>
          </a:ln>
        </p:spPr>
      </p:pic>
      <p:pic>
        <p:nvPicPr>
          <p:cNvPr id="10" name="Картина 27" descr="https://www.anim8or.com/learn/manual/images/light_local.gif"/>
          <p:cNvPicPr/>
          <p:nvPr/>
        </p:nvPicPr>
        <p:blipFill>
          <a:blip r:embed="rId3">
            <a:extLst>
              <a:ext uri="{28A0092B-C50C-407E-A947-70E740481C1C}">
                <a14:useLocalDpi xmlns:a14="http://schemas.microsoft.com/office/drawing/2010/main" val="0"/>
              </a:ext>
            </a:extLst>
          </a:blip>
          <a:srcRect/>
          <a:stretch>
            <a:fillRect/>
          </a:stretch>
        </p:blipFill>
        <p:spPr bwMode="auto">
          <a:xfrm>
            <a:off x="1238249" y="3214582"/>
            <a:ext cx="285750" cy="409575"/>
          </a:xfrm>
          <a:prstGeom prst="rect">
            <a:avLst/>
          </a:prstGeom>
          <a:noFill/>
          <a:ln>
            <a:noFill/>
          </a:ln>
        </p:spPr>
      </p:pic>
      <p:pic>
        <p:nvPicPr>
          <p:cNvPr id="11" name="Картина 26" descr="https://www.anim8or.com/learn/manual/images/light_spot.gif"/>
          <p:cNvPicPr/>
          <p:nvPr/>
        </p:nvPicPr>
        <p:blipFill>
          <a:blip r:embed="rId4">
            <a:extLst>
              <a:ext uri="{28A0092B-C50C-407E-A947-70E740481C1C}">
                <a14:useLocalDpi xmlns:a14="http://schemas.microsoft.com/office/drawing/2010/main" val="0"/>
              </a:ext>
            </a:extLst>
          </a:blip>
          <a:srcRect/>
          <a:stretch>
            <a:fillRect/>
          </a:stretch>
        </p:blipFill>
        <p:spPr bwMode="auto">
          <a:xfrm>
            <a:off x="1032510" y="4715722"/>
            <a:ext cx="438150" cy="514350"/>
          </a:xfrm>
          <a:prstGeom prst="rect">
            <a:avLst/>
          </a:prstGeom>
          <a:noFill/>
          <a:ln>
            <a:noFill/>
          </a:ln>
        </p:spPr>
      </p:pic>
      <p:sp>
        <p:nvSpPr>
          <p:cNvPr id="6" name="TextBox 5"/>
          <p:cNvSpPr txBox="1"/>
          <p:nvPr/>
        </p:nvSpPr>
        <p:spPr>
          <a:xfrm>
            <a:off x="647700" y="723900"/>
            <a:ext cx="10534650" cy="1015663"/>
          </a:xfrm>
          <a:prstGeom prst="rect">
            <a:avLst/>
          </a:prstGeom>
          <a:noFill/>
        </p:spPr>
        <p:txBody>
          <a:bodyPr wrap="square" rtlCol="0">
            <a:spAutoFit/>
          </a:bodyPr>
          <a:lstStyle/>
          <a:p>
            <a:r>
              <a:rPr lang="ru-RU" sz="2800" b="1" dirty="0"/>
              <a:t>Има три вида </a:t>
            </a:r>
            <a:r>
              <a:rPr lang="ru-RU" sz="2800" b="1" dirty="0" err="1"/>
              <a:t>светлини</a:t>
            </a:r>
            <a:r>
              <a:rPr lang="ru-RU" sz="2800" b="1" dirty="0"/>
              <a:t>, </a:t>
            </a:r>
            <a:r>
              <a:rPr lang="ru-RU" sz="2800" b="1" dirty="0" err="1"/>
              <a:t>които</a:t>
            </a:r>
            <a:r>
              <a:rPr lang="ru-RU" sz="2800" b="1" dirty="0"/>
              <a:t> можете да </a:t>
            </a:r>
            <a:r>
              <a:rPr lang="ru-RU" sz="2800" b="1" dirty="0" err="1"/>
              <a:t>използвате</a:t>
            </a:r>
            <a:r>
              <a:rPr lang="ru-RU" sz="2800" b="1" dirty="0"/>
              <a:t> в Anim8or:</a:t>
            </a:r>
          </a:p>
          <a:p>
            <a:endParaRPr lang="bg-BG" sz="3200" b="1" dirty="0"/>
          </a:p>
        </p:txBody>
      </p:sp>
    </p:spTree>
    <p:extLst>
      <p:ext uri="{BB962C8B-B14F-4D97-AF65-F5344CB8AC3E}">
        <p14:creationId xmlns:p14="http://schemas.microsoft.com/office/powerpoint/2010/main" val="1623828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Цели</a:t>
            </a:r>
            <a:br>
              <a:rPr lang="ru-RU" dirty="0"/>
            </a:br>
            <a:endParaRPr lang="bg-BG" dirty="0"/>
          </a:p>
        </p:txBody>
      </p:sp>
      <p:sp>
        <p:nvSpPr>
          <p:cNvPr id="3" name="Content Placeholder 2"/>
          <p:cNvSpPr>
            <a:spLocks noGrp="1"/>
          </p:cNvSpPr>
          <p:nvPr>
            <p:ph idx="1"/>
          </p:nvPr>
        </p:nvSpPr>
        <p:spPr/>
        <p:txBody>
          <a:bodyPr>
            <a:normAutofit/>
          </a:bodyPr>
          <a:lstStyle/>
          <a:p>
            <a:r>
              <a:rPr lang="ru-RU" sz="3200" dirty="0" err="1" smtClean="0"/>
              <a:t>Целта</a:t>
            </a:r>
            <a:r>
              <a:rPr lang="ru-RU" sz="3200" dirty="0" smtClean="0"/>
              <a:t>   </a:t>
            </a:r>
            <a:r>
              <a:rPr lang="ru-RU" sz="3200" dirty="0"/>
              <a:t>е фиктивна </a:t>
            </a:r>
            <a:r>
              <a:rPr lang="ru-RU" sz="3200" dirty="0" err="1"/>
              <a:t>отправна</a:t>
            </a:r>
            <a:r>
              <a:rPr lang="ru-RU" sz="3200" dirty="0"/>
              <a:t> точка. </a:t>
            </a:r>
            <a:r>
              <a:rPr lang="ru-RU" sz="3200" dirty="0" err="1"/>
              <a:t>Използвате</a:t>
            </a:r>
            <a:r>
              <a:rPr lang="ru-RU" sz="3200" dirty="0"/>
              <a:t> </a:t>
            </a:r>
            <a:r>
              <a:rPr lang="ru-RU" sz="3200" dirty="0" err="1"/>
              <a:t>ги</a:t>
            </a:r>
            <a:r>
              <a:rPr lang="ru-RU" sz="3200" dirty="0"/>
              <a:t> </a:t>
            </a:r>
            <a:r>
              <a:rPr lang="ru-RU" sz="3200" dirty="0" err="1"/>
              <a:t>като</a:t>
            </a:r>
            <a:r>
              <a:rPr lang="ru-RU" sz="3200" dirty="0"/>
              <a:t> точки на интерес, </a:t>
            </a:r>
            <a:r>
              <a:rPr lang="ru-RU" sz="3200" dirty="0" err="1"/>
              <a:t>които</a:t>
            </a:r>
            <a:r>
              <a:rPr lang="ru-RU" sz="3200" dirty="0"/>
              <a:t> </a:t>
            </a:r>
            <a:r>
              <a:rPr lang="ru-RU" sz="3200" dirty="0" err="1"/>
              <a:t>камерата</a:t>
            </a:r>
            <a:r>
              <a:rPr lang="ru-RU" sz="3200" dirty="0"/>
              <a:t> да </a:t>
            </a:r>
            <a:r>
              <a:rPr lang="ru-RU" sz="3200" dirty="0" err="1"/>
              <a:t>следва</a:t>
            </a:r>
            <a:r>
              <a:rPr lang="ru-RU" sz="3200" dirty="0"/>
              <a:t>, или </a:t>
            </a:r>
            <a:r>
              <a:rPr lang="ru-RU" sz="3200" dirty="0" err="1"/>
              <a:t>като</a:t>
            </a:r>
            <a:r>
              <a:rPr lang="ru-RU" sz="3200" dirty="0"/>
              <a:t> </a:t>
            </a:r>
            <a:r>
              <a:rPr lang="ru-RU" sz="3200" dirty="0" err="1"/>
              <a:t>родител</a:t>
            </a:r>
            <a:r>
              <a:rPr lang="ru-RU" sz="3200" dirty="0"/>
              <a:t> на </a:t>
            </a:r>
            <a:r>
              <a:rPr lang="ru-RU" sz="3200" dirty="0" err="1"/>
              <a:t>група</a:t>
            </a:r>
            <a:r>
              <a:rPr lang="ru-RU" sz="3200" dirty="0"/>
              <a:t> </a:t>
            </a:r>
            <a:r>
              <a:rPr lang="ru-RU" sz="3200" dirty="0" err="1"/>
              <a:t>обекти</a:t>
            </a:r>
            <a:r>
              <a:rPr lang="ru-RU" sz="3200" dirty="0"/>
              <a:t>, </a:t>
            </a:r>
            <a:r>
              <a:rPr lang="ru-RU" sz="3200" dirty="0" err="1"/>
              <a:t>които</a:t>
            </a:r>
            <a:r>
              <a:rPr lang="ru-RU" sz="3200" dirty="0"/>
              <a:t> </a:t>
            </a:r>
            <a:r>
              <a:rPr lang="ru-RU" sz="3200" dirty="0" err="1"/>
              <a:t>искате</a:t>
            </a:r>
            <a:r>
              <a:rPr lang="ru-RU" sz="3200" dirty="0"/>
              <a:t> да </a:t>
            </a:r>
            <a:r>
              <a:rPr lang="ru-RU" sz="3200" dirty="0" err="1"/>
              <a:t>преместите</a:t>
            </a:r>
            <a:r>
              <a:rPr lang="ru-RU" sz="3200" dirty="0"/>
              <a:t>. Те </a:t>
            </a:r>
            <a:r>
              <a:rPr lang="ru-RU" sz="3200" dirty="0" err="1"/>
              <a:t>са</a:t>
            </a:r>
            <a:r>
              <a:rPr lang="ru-RU" sz="3200" dirty="0"/>
              <a:t> </a:t>
            </a:r>
            <a:r>
              <a:rPr lang="ru-RU" sz="3200" dirty="0" err="1"/>
              <a:t>напълно</a:t>
            </a:r>
            <a:r>
              <a:rPr lang="ru-RU" sz="3200" dirty="0"/>
              <a:t> </a:t>
            </a:r>
            <a:r>
              <a:rPr lang="ru-RU" sz="3200" dirty="0" err="1"/>
              <a:t>анимационни</a:t>
            </a:r>
            <a:r>
              <a:rPr lang="ru-RU" sz="3200" dirty="0"/>
              <a:t> и не се </a:t>
            </a:r>
            <a:r>
              <a:rPr lang="ru-RU" sz="3200" dirty="0" err="1"/>
              <a:t>появяват</a:t>
            </a:r>
            <a:r>
              <a:rPr lang="ru-RU" sz="3200" dirty="0"/>
              <a:t> </a:t>
            </a:r>
            <a:r>
              <a:rPr lang="ru-RU" sz="3200" dirty="0" err="1"/>
              <a:t>във</a:t>
            </a:r>
            <a:r>
              <a:rPr lang="ru-RU" sz="3200" dirty="0"/>
              <a:t> </a:t>
            </a:r>
            <a:r>
              <a:rPr lang="ru-RU" sz="3200" dirty="0" err="1"/>
              <a:t>финалната</a:t>
            </a:r>
            <a:r>
              <a:rPr lang="ru-RU" sz="3200" dirty="0"/>
              <a:t> сцена. </a:t>
            </a:r>
            <a:r>
              <a:rPr lang="ru-RU" sz="3200" dirty="0" err="1"/>
              <a:t>Добавяте</a:t>
            </a:r>
            <a:r>
              <a:rPr lang="ru-RU" sz="3200" dirty="0"/>
              <a:t> цел с </a:t>
            </a:r>
            <a:r>
              <a:rPr lang="ru-RU" sz="3200" dirty="0" err="1"/>
              <a:t>командата</a:t>
            </a:r>
            <a:r>
              <a:rPr lang="ru-RU" sz="3200" dirty="0"/>
              <a:t> </a:t>
            </a:r>
            <a:r>
              <a:rPr lang="ru-RU" sz="3200" dirty="0" err="1"/>
              <a:t>Build→Add-Target</a:t>
            </a:r>
            <a:r>
              <a:rPr lang="ru-RU" sz="3200" dirty="0"/>
              <a:t> .</a:t>
            </a:r>
          </a:p>
          <a:p>
            <a:endParaRPr lang="bg-BG" sz="3200" dirty="0"/>
          </a:p>
        </p:txBody>
      </p:sp>
    </p:spTree>
    <p:extLst>
      <p:ext uri="{BB962C8B-B14F-4D97-AF65-F5344CB8AC3E}">
        <p14:creationId xmlns:p14="http://schemas.microsoft.com/office/powerpoint/2010/main" val="3546446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225282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1763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180666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385" y="482138"/>
            <a:ext cx="10971415" cy="5694825"/>
          </a:xfrm>
        </p:spPr>
        <p:txBody>
          <a:bodyPr>
            <a:normAutofit/>
          </a:bodyPr>
          <a:lstStyle/>
          <a:p>
            <a:pPr marL="0" indent="0">
              <a:buNone/>
            </a:pPr>
            <a:r>
              <a:rPr lang="bg-BG" sz="3500" b="1" dirty="0"/>
              <a:t>Цветови режими - RGB</a:t>
            </a:r>
          </a:p>
          <a:p>
            <a:r>
              <a:rPr lang="bg-BG" b="1" dirty="0"/>
              <a:t>Апаратно-ориентиран </a:t>
            </a:r>
            <a:r>
              <a:rPr lang="bg-BG" dirty="0"/>
              <a:t>модел - използва се за визуализиране</a:t>
            </a:r>
          </a:p>
          <a:p>
            <a:r>
              <a:rPr lang="bg-BG" dirty="0"/>
              <a:t>на изображения на ТВ екран, цифрови камери, мобилни телефони</a:t>
            </a:r>
          </a:p>
          <a:p>
            <a:r>
              <a:rPr lang="bg-BG" b="1" dirty="0"/>
              <a:t>RGB </a:t>
            </a:r>
            <a:r>
              <a:rPr lang="bg-BG" dirty="0"/>
              <a:t>е </a:t>
            </a:r>
            <a:r>
              <a:rPr lang="bg-BG" b="1" dirty="0"/>
              <a:t>адитивен </a:t>
            </a:r>
            <a:r>
              <a:rPr lang="bg-BG" dirty="0"/>
              <a:t>модел - производните цветове се получават чрез</a:t>
            </a:r>
          </a:p>
          <a:p>
            <a:r>
              <a:rPr lang="bg-BG" dirty="0"/>
              <a:t>сумиране. Когато тези три цвята са смесени с еднаква наситеност се получава бял. </a:t>
            </a:r>
          </a:p>
          <a:p>
            <a:r>
              <a:rPr lang="bg-BG" dirty="0"/>
              <a:t>Присъединява се стойност за интензивност на всеки пиксел</a:t>
            </a:r>
          </a:p>
          <a:p>
            <a:r>
              <a:rPr lang="bg-BG" dirty="0"/>
              <a:t>При изображения с 8 бита за канал – стойността на интензивността се изменя от 0 до 255. При изображения с 24 бита за канал - 16.7 милиона цвята</a:t>
            </a:r>
          </a:p>
          <a:p>
            <a:endParaRPr lang="bg-BG" dirty="0"/>
          </a:p>
        </p:txBody>
      </p:sp>
    </p:spTree>
    <p:extLst>
      <p:ext uri="{BB962C8B-B14F-4D97-AF65-F5344CB8AC3E}">
        <p14:creationId xmlns:p14="http://schemas.microsoft.com/office/powerpoint/2010/main" val="4083610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338349"/>
            <a:ext cx="11104418" cy="4838614"/>
          </a:xfrm>
        </p:spPr>
        <p:txBody>
          <a:bodyPr>
            <a:noAutofit/>
          </a:bodyPr>
          <a:lstStyle/>
          <a:p>
            <a:r>
              <a:rPr lang="bg-BG" sz="3200" b="1" dirty="0" smtClean="0"/>
              <a:t>Апаратно-ориентиран </a:t>
            </a:r>
            <a:r>
              <a:rPr lang="bg-BG" sz="3200" dirty="0"/>
              <a:t>- използва се за печатане на рекламни материали, списания, книги, постери и т.н.</a:t>
            </a:r>
          </a:p>
          <a:p>
            <a:r>
              <a:rPr lang="bg-BG" sz="3200" b="1" dirty="0" err="1"/>
              <a:t>Субтрактивен</a:t>
            </a:r>
            <a:r>
              <a:rPr lang="bg-BG" sz="3200" b="1" dirty="0"/>
              <a:t> </a:t>
            </a:r>
            <a:r>
              <a:rPr lang="bg-BG" sz="3200" dirty="0"/>
              <a:t>- Използва се за процеси, при които се описват  цветовите аспекти на </a:t>
            </a:r>
            <a:r>
              <a:rPr lang="bg-BG" sz="3200" b="1" dirty="0"/>
              <a:t>отразената светлина </a:t>
            </a:r>
            <a:r>
              <a:rPr lang="bg-BG" sz="3200" dirty="0"/>
              <a:t>базира на свойството на печатарските мастила да поглъщат и</a:t>
            </a:r>
          </a:p>
          <a:p>
            <a:r>
              <a:rPr lang="bg-BG" sz="3200" dirty="0"/>
              <a:t>отразяват различни части от видимия спектър</a:t>
            </a:r>
          </a:p>
          <a:p>
            <a:r>
              <a:rPr lang="bg-BG" sz="3200" dirty="0"/>
              <a:t>Чрез тези основни цветове се получава цветовата палитра при печатащите устройства – принтерите.</a:t>
            </a:r>
          </a:p>
          <a:p>
            <a:endParaRPr lang="bg-BG" sz="3200" dirty="0"/>
          </a:p>
        </p:txBody>
      </p:sp>
      <p:sp>
        <p:nvSpPr>
          <p:cNvPr id="4" name="TextBox 3"/>
          <p:cNvSpPr txBox="1"/>
          <p:nvPr/>
        </p:nvSpPr>
        <p:spPr>
          <a:xfrm>
            <a:off x="857250" y="400050"/>
            <a:ext cx="10191750" cy="1077218"/>
          </a:xfrm>
          <a:prstGeom prst="rect">
            <a:avLst/>
          </a:prstGeom>
          <a:noFill/>
        </p:spPr>
        <p:txBody>
          <a:bodyPr wrap="square" rtlCol="0">
            <a:spAutoFit/>
          </a:bodyPr>
          <a:lstStyle/>
          <a:p>
            <a:r>
              <a:rPr lang="bg-BG" sz="3200" b="1" dirty="0"/>
              <a:t>Цветови режими - CMYK</a:t>
            </a:r>
          </a:p>
          <a:p>
            <a:endParaRPr lang="bg-BG" sz="3200" dirty="0"/>
          </a:p>
        </p:txBody>
      </p:sp>
    </p:spTree>
    <p:extLst>
      <p:ext uri="{BB962C8B-B14F-4D97-AF65-F5344CB8AC3E}">
        <p14:creationId xmlns:p14="http://schemas.microsoft.com/office/powerpoint/2010/main" val="1506157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825" y="515389"/>
            <a:ext cx="10879975" cy="5661574"/>
          </a:xfrm>
        </p:spPr>
        <p:txBody>
          <a:bodyPr>
            <a:normAutofit/>
          </a:bodyPr>
          <a:lstStyle/>
          <a:p>
            <a:pPr fontAlgn="base"/>
            <a:r>
              <a:rPr lang="en-US" sz="4000" b="1" dirty="0"/>
              <a:t>J</a:t>
            </a:r>
            <a:r>
              <a:rPr lang="ru-RU" sz="4000" b="1" dirty="0"/>
              <a:t>PEG/JPG  (</a:t>
            </a:r>
            <a:r>
              <a:rPr lang="ru-RU" sz="4000" b="1" dirty="0" err="1"/>
              <a:t>Joint</a:t>
            </a:r>
            <a:r>
              <a:rPr lang="ru-RU" sz="4000" b="1" dirty="0"/>
              <a:t> </a:t>
            </a:r>
            <a:r>
              <a:rPr lang="ru-RU" sz="4000" b="1" dirty="0" err="1"/>
              <a:t>Photographic</a:t>
            </a:r>
            <a:r>
              <a:rPr lang="ru-RU" sz="4000" b="1" dirty="0"/>
              <a:t> </a:t>
            </a:r>
            <a:r>
              <a:rPr lang="ru-RU" sz="4000" b="1" dirty="0" err="1"/>
              <a:t>Experts</a:t>
            </a:r>
            <a:r>
              <a:rPr lang="ru-RU" sz="4000" b="1" dirty="0"/>
              <a:t> </a:t>
            </a:r>
            <a:r>
              <a:rPr lang="ru-RU" sz="4000" b="1" dirty="0" err="1"/>
              <a:t>Group</a:t>
            </a:r>
            <a:r>
              <a:rPr lang="ru-RU" sz="4000" b="1" dirty="0"/>
              <a:t>) – </a:t>
            </a:r>
            <a:r>
              <a:rPr lang="ru-RU" sz="4000" b="1" dirty="0" err="1"/>
              <a:t>растерен</a:t>
            </a:r>
            <a:r>
              <a:rPr lang="ru-RU" sz="4000" b="1" dirty="0"/>
              <a:t> формат</a:t>
            </a:r>
            <a:endParaRPr lang="bg-BG" sz="4000" dirty="0"/>
          </a:p>
          <a:p>
            <a:pPr fontAlgn="base"/>
            <a:r>
              <a:rPr lang="ru-RU" sz="4000" dirty="0" err="1"/>
              <a:t>Наи</a:t>
            </a:r>
            <a:r>
              <a:rPr lang="ru-RU" sz="4000" dirty="0"/>
              <a:t>̆-</a:t>
            </a:r>
            <a:r>
              <a:rPr lang="ru-RU" sz="4000" dirty="0" err="1"/>
              <a:t>разпространеният</a:t>
            </a:r>
            <a:r>
              <a:rPr lang="ru-RU" sz="4000" dirty="0"/>
              <a:t> формат в интернет е JPEG. </a:t>
            </a:r>
            <a:r>
              <a:rPr lang="ru-RU" sz="4000" dirty="0" err="1"/>
              <a:t>Този</a:t>
            </a:r>
            <a:r>
              <a:rPr lang="ru-RU" sz="4000" dirty="0"/>
              <a:t> тип изображения се </a:t>
            </a:r>
            <a:r>
              <a:rPr lang="ru-RU" sz="4000" dirty="0" err="1"/>
              <a:t>характеризират</a:t>
            </a:r>
            <a:r>
              <a:rPr lang="ru-RU" sz="4000" dirty="0"/>
              <a:t> с </a:t>
            </a:r>
            <a:r>
              <a:rPr lang="ru-RU" sz="4000" dirty="0" err="1"/>
              <a:t>възможност</a:t>
            </a:r>
            <a:r>
              <a:rPr lang="ru-RU" sz="4000" dirty="0"/>
              <a:t> за </a:t>
            </a:r>
            <a:r>
              <a:rPr lang="ru-RU" sz="4000" dirty="0" err="1"/>
              <a:t>компресия</a:t>
            </a:r>
            <a:r>
              <a:rPr lang="ru-RU" sz="4000" dirty="0"/>
              <a:t> на размера, </a:t>
            </a:r>
            <a:r>
              <a:rPr lang="ru-RU" sz="4000" dirty="0" err="1"/>
              <a:t>което</a:t>
            </a:r>
            <a:r>
              <a:rPr lang="ru-RU" sz="4000" dirty="0"/>
              <a:t> </a:t>
            </a:r>
            <a:r>
              <a:rPr lang="ru-RU" sz="4000" dirty="0" err="1"/>
              <a:t>прави</a:t>
            </a:r>
            <a:r>
              <a:rPr lang="ru-RU" sz="4000" dirty="0"/>
              <a:t> </a:t>
            </a:r>
            <a:r>
              <a:rPr lang="ru-RU" sz="4000" dirty="0" err="1"/>
              <a:t>тяхното</a:t>
            </a:r>
            <a:r>
              <a:rPr lang="ru-RU" sz="4000" dirty="0"/>
              <a:t> </a:t>
            </a:r>
            <a:r>
              <a:rPr lang="ru-RU" sz="4000" dirty="0" err="1"/>
              <a:t>зареждане</a:t>
            </a:r>
            <a:r>
              <a:rPr lang="ru-RU" sz="4000" dirty="0"/>
              <a:t> в </a:t>
            </a:r>
            <a:r>
              <a:rPr lang="ru-RU" sz="4000" dirty="0" err="1"/>
              <a:t>уеб</a:t>
            </a:r>
            <a:r>
              <a:rPr lang="ru-RU" sz="4000" dirty="0"/>
              <a:t> </a:t>
            </a:r>
            <a:r>
              <a:rPr lang="ru-RU" sz="4000" dirty="0" err="1"/>
              <a:t>бързо</a:t>
            </a:r>
            <a:r>
              <a:rPr lang="ru-RU" sz="4000" dirty="0"/>
              <a:t>. </a:t>
            </a:r>
            <a:r>
              <a:rPr lang="ru-RU" sz="4000" dirty="0" err="1"/>
              <a:t>Форматът</a:t>
            </a:r>
            <a:r>
              <a:rPr lang="ru-RU" sz="4000" dirty="0"/>
              <a:t> поддържа 16 </a:t>
            </a:r>
            <a:r>
              <a:rPr lang="ru-RU" sz="4000" dirty="0" err="1"/>
              <a:t>милиона</a:t>
            </a:r>
            <a:r>
              <a:rPr lang="ru-RU" sz="4000" dirty="0"/>
              <a:t> </a:t>
            </a:r>
            <a:r>
              <a:rPr lang="ru-RU" sz="4000" dirty="0" err="1"/>
              <a:t>цвята</a:t>
            </a:r>
            <a:r>
              <a:rPr lang="ru-RU" sz="4000" dirty="0"/>
              <a:t>, </a:t>
            </a:r>
            <a:r>
              <a:rPr lang="ru-RU" sz="4000" dirty="0" err="1"/>
              <a:t>което</a:t>
            </a:r>
            <a:r>
              <a:rPr lang="ru-RU" sz="4000" dirty="0"/>
              <a:t> </a:t>
            </a:r>
            <a:r>
              <a:rPr lang="ru-RU" sz="4000" dirty="0" err="1"/>
              <a:t>го</a:t>
            </a:r>
            <a:r>
              <a:rPr lang="ru-RU" sz="4000" dirty="0"/>
              <a:t> </a:t>
            </a:r>
            <a:r>
              <a:rPr lang="ru-RU" sz="4000" dirty="0" err="1"/>
              <a:t>прави</a:t>
            </a:r>
            <a:r>
              <a:rPr lang="ru-RU" sz="4000" dirty="0"/>
              <a:t> перфектен за </a:t>
            </a:r>
            <a:r>
              <a:rPr lang="ru-RU" sz="4000" dirty="0" err="1"/>
              <a:t>фотографски</a:t>
            </a:r>
            <a:r>
              <a:rPr lang="ru-RU" sz="4000" dirty="0"/>
              <a:t> снимки.</a:t>
            </a:r>
            <a:endParaRPr lang="bg-BG" sz="4000" dirty="0"/>
          </a:p>
          <a:p>
            <a:endParaRPr lang="bg-BG" sz="4000" dirty="0"/>
          </a:p>
        </p:txBody>
      </p:sp>
    </p:spTree>
    <p:extLst>
      <p:ext uri="{BB962C8B-B14F-4D97-AF65-F5344CB8AC3E}">
        <p14:creationId xmlns:p14="http://schemas.microsoft.com/office/powerpoint/2010/main" val="324735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57250"/>
            <a:ext cx="10774680" cy="5011844"/>
          </a:xfrm>
        </p:spPr>
        <p:txBody>
          <a:bodyPr>
            <a:normAutofit lnSpcReduction="10000"/>
          </a:bodyPr>
          <a:lstStyle/>
          <a:p>
            <a:pPr fontAlgn="base"/>
            <a:r>
              <a:rPr lang="ru-RU" sz="3200" b="1" dirty="0"/>
              <a:t>PNG (Portable </a:t>
            </a:r>
            <a:r>
              <a:rPr lang="ru-RU" sz="3200" b="1" dirty="0" err="1"/>
              <a:t>Network</a:t>
            </a:r>
            <a:r>
              <a:rPr lang="ru-RU" sz="3200" b="1" dirty="0"/>
              <a:t> </a:t>
            </a:r>
            <a:r>
              <a:rPr lang="ru-RU" sz="3200" b="1" dirty="0" err="1"/>
              <a:t>Graphics</a:t>
            </a:r>
            <a:r>
              <a:rPr lang="ru-RU" sz="3200" b="1" dirty="0"/>
              <a:t>) – </a:t>
            </a:r>
            <a:r>
              <a:rPr lang="ru-RU" sz="3200" b="1" dirty="0" err="1"/>
              <a:t>растерен</a:t>
            </a:r>
            <a:r>
              <a:rPr lang="ru-RU" sz="3200" b="1" dirty="0"/>
              <a:t> формат</a:t>
            </a:r>
            <a:endParaRPr lang="bg-BG" sz="3200" dirty="0"/>
          </a:p>
          <a:p>
            <a:pPr fontAlgn="base"/>
            <a:r>
              <a:rPr lang="ru-RU" sz="3200" dirty="0"/>
              <a:t>PNG </a:t>
            </a:r>
            <a:r>
              <a:rPr lang="ru-RU" sz="3200" dirty="0" err="1"/>
              <a:t>форматът</a:t>
            </a:r>
            <a:r>
              <a:rPr lang="ru-RU" sz="3200" dirty="0"/>
              <a:t> </a:t>
            </a:r>
            <a:r>
              <a:rPr lang="ru-RU" sz="3200" dirty="0" err="1"/>
              <a:t>надгражда</a:t>
            </a:r>
            <a:r>
              <a:rPr lang="ru-RU" sz="3200" dirty="0"/>
              <a:t> GIF формата. Има два типа PNG формат – PNG-8 и PNG-24. </a:t>
            </a:r>
            <a:r>
              <a:rPr lang="ru-RU" sz="3200" dirty="0" err="1"/>
              <a:t>Първият</a:t>
            </a:r>
            <a:r>
              <a:rPr lang="ru-RU" sz="3200" dirty="0"/>
              <a:t> поддържа само 256 </a:t>
            </a:r>
            <a:r>
              <a:rPr lang="ru-RU" sz="3200" dirty="0" err="1"/>
              <a:t>цвята</a:t>
            </a:r>
            <a:r>
              <a:rPr lang="ru-RU" sz="3200" dirty="0"/>
              <a:t>, </a:t>
            </a:r>
            <a:r>
              <a:rPr lang="ru-RU" sz="3200" dirty="0" err="1"/>
              <a:t>затова</a:t>
            </a:r>
            <a:r>
              <a:rPr lang="ru-RU" sz="3200" dirty="0"/>
              <a:t> </a:t>
            </a:r>
            <a:r>
              <a:rPr lang="ru-RU" sz="3200" dirty="0" err="1"/>
              <a:t>ще</a:t>
            </a:r>
            <a:r>
              <a:rPr lang="ru-RU" sz="3200" dirty="0"/>
              <a:t> </a:t>
            </a:r>
            <a:r>
              <a:rPr lang="ru-RU" sz="3200" dirty="0" err="1"/>
              <a:t>ви</a:t>
            </a:r>
            <a:r>
              <a:rPr lang="ru-RU" sz="3200" dirty="0"/>
              <a:t> </a:t>
            </a:r>
            <a:r>
              <a:rPr lang="ru-RU" sz="3200" dirty="0" err="1"/>
              <a:t>разкажем</a:t>
            </a:r>
            <a:r>
              <a:rPr lang="ru-RU" sz="3200" dirty="0"/>
              <a:t> </a:t>
            </a:r>
            <a:r>
              <a:rPr lang="ru-RU" sz="3200" dirty="0" err="1"/>
              <a:t>повече</a:t>
            </a:r>
            <a:r>
              <a:rPr lang="ru-RU" sz="3200" dirty="0"/>
              <a:t> за </a:t>
            </a:r>
            <a:r>
              <a:rPr lang="ru-RU" sz="3200" dirty="0" err="1"/>
              <a:t>втория</a:t>
            </a:r>
            <a:r>
              <a:rPr lang="ru-RU" sz="3200" dirty="0"/>
              <a:t>. PNG-24 поддържа богата гама от </a:t>
            </a:r>
            <a:r>
              <a:rPr lang="ru-RU" sz="3200" dirty="0" err="1"/>
              <a:t>цветове</a:t>
            </a:r>
            <a:r>
              <a:rPr lang="ru-RU" sz="3200" dirty="0"/>
              <a:t> и </a:t>
            </a:r>
            <a:r>
              <a:rPr lang="ru-RU" sz="3200" dirty="0" err="1"/>
              <a:t>прозрачност</a:t>
            </a:r>
            <a:r>
              <a:rPr lang="ru-RU" sz="3200" dirty="0"/>
              <a:t> с </a:t>
            </a:r>
            <a:r>
              <a:rPr lang="ru-RU" sz="3200" dirty="0" err="1"/>
              <a:t>по-добри</a:t>
            </a:r>
            <a:r>
              <a:rPr lang="ru-RU" sz="3200" dirty="0"/>
              <a:t> качества от </a:t>
            </a:r>
            <a:r>
              <a:rPr lang="ru-RU" sz="3200" dirty="0" err="1"/>
              <a:t>тази</a:t>
            </a:r>
            <a:r>
              <a:rPr lang="ru-RU" sz="3200" dirty="0"/>
              <a:t> на GIF формата. </a:t>
            </a:r>
            <a:r>
              <a:rPr lang="ru-RU" sz="3200" dirty="0" err="1"/>
              <a:t>Подходящ</a:t>
            </a:r>
            <a:r>
              <a:rPr lang="ru-RU" sz="3200" dirty="0"/>
              <a:t> е за </a:t>
            </a:r>
            <a:r>
              <a:rPr lang="ru-RU" sz="3200" dirty="0" err="1"/>
              <a:t>рисувани</a:t>
            </a:r>
            <a:r>
              <a:rPr lang="ru-RU" sz="3200" dirty="0"/>
              <a:t> изображения, </a:t>
            </a:r>
            <a:r>
              <a:rPr lang="ru-RU" sz="3200" dirty="0" err="1"/>
              <a:t>навигационни</a:t>
            </a:r>
            <a:r>
              <a:rPr lang="ru-RU" sz="3200" dirty="0"/>
              <a:t> </a:t>
            </a:r>
            <a:r>
              <a:rPr lang="ru-RU" sz="3200" dirty="0" err="1"/>
              <a:t>бутони</a:t>
            </a:r>
            <a:r>
              <a:rPr lang="ru-RU" sz="3200" dirty="0"/>
              <a:t>, лога. При </a:t>
            </a:r>
            <a:r>
              <a:rPr lang="ru-RU" sz="3200" dirty="0" err="1"/>
              <a:t>по-висока</a:t>
            </a:r>
            <a:r>
              <a:rPr lang="ru-RU" sz="3200" dirty="0"/>
              <a:t> резолюция на </a:t>
            </a:r>
            <a:r>
              <a:rPr lang="ru-RU" sz="3200" dirty="0" err="1"/>
              <a:t>изображението</a:t>
            </a:r>
            <a:r>
              <a:rPr lang="ru-RU" sz="3200" dirty="0"/>
              <a:t> и </a:t>
            </a:r>
            <a:r>
              <a:rPr lang="ru-RU" sz="3200" dirty="0" err="1"/>
              <a:t>голямо</a:t>
            </a:r>
            <a:r>
              <a:rPr lang="ru-RU" sz="3200" dirty="0"/>
              <a:t> разнообразие от </a:t>
            </a:r>
            <a:r>
              <a:rPr lang="ru-RU" sz="3200" dirty="0" err="1"/>
              <a:t>цветове</a:t>
            </a:r>
            <a:r>
              <a:rPr lang="ru-RU" sz="3200" dirty="0"/>
              <a:t>, </a:t>
            </a:r>
            <a:r>
              <a:rPr lang="ru-RU" sz="3200" dirty="0" err="1"/>
              <a:t>размерът</a:t>
            </a:r>
            <a:r>
              <a:rPr lang="ru-RU" sz="3200" dirty="0"/>
              <a:t> на </a:t>
            </a:r>
            <a:r>
              <a:rPr lang="ru-RU" sz="3200" dirty="0" err="1"/>
              <a:t>файла</a:t>
            </a:r>
            <a:r>
              <a:rPr lang="ru-RU" sz="3200" dirty="0"/>
              <a:t> става </a:t>
            </a:r>
            <a:r>
              <a:rPr lang="ru-RU" sz="3200" dirty="0" err="1"/>
              <a:t>неоптимално</a:t>
            </a:r>
            <a:r>
              <a:rPr lang="ru-RU" sz="3200" dirty="0"/>
              <a:t> </a:t>
            </a:r>
            <a:r>
              <a:rPr lang="ru-RU" sz="3200" dirty="0" err="1"/>
              <a:t>голям</a:t>
            </a:r>
            <a:r>
              <a:rPr lang="ru-RU" sz="3200" dirty="0"/>
              <a:t> и </a:t>
            </a:r>
            <a:r>
              <a:rPr lang="ru-RU" sz="3200" dirty="0" err="1"/>
              <a:t>може</a:t>
            </a:r>
            <a:r>
              <a:rPr lang="ru-RU" sz="3200" dirty="0"/>
              <a:t> да затрудни </a:t>
            </a:r>
            <a:r>
              <a:rPr lang="ru-RU" sz="3200" dirty="0" err="1"/>
              <a:t>работата</a:t>
            </a:r>
            <a:r>
              <a:rPr lang="ru-RU" sz="3200" dirty="0"/>
              <a:t> на </a:t>
            </a:r>
            <a:r>
              <a:rPr lang="ru-RU" sz="3200" dirty="0" err="1"/>
              <a:t>вашия</a:t>
            </a:r>
            <a:r>
              <a:rPr lang="ru-RU" sz="3200" dirty="0"/>
              <a:t> </a:t>
            </a:r>
            <a:r>
              <a:rPr lang="ru-RU" sz="3200" dirty="0" err="1"/>
              <a:t>сайт</a:t>
            </a:r>
            <a:r>
              <a:rPr lang="ru-RU" sz="3200" dirty="0"/>
              <a:t>.</a:t>
            </a:r>
            <a:endParaRPr lang="bg-BG" sz="3200" dirty="0"/>
          </a:p>
          <a:p>
            <a:endParaRPr lang="bg-BG" sz="3200" dirty="0"/>
          </a:p>
        </p:txBody>
      </p:sp>
    </p:spTree>
    <p:extLst>
      <p:ext uri="{BB962C8B-B14F-4D97-AF65-F5344CB8AC3E}">
        <p14:creationId xmlns:p14="http://schemas.microsoft.com/office/powerpoint/2010/main" val="3785449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399011"/>
            <a:ext cx="11071167" cy="5777952"/>
          </a:xfrm>
        </p:spPr>
        <p:txBody>
          <a:bodyPr>
            <a:normAutofit/>
          </a:bodyPr>
          <a:lstStyle/>
          <a:p>
            <a:pPr marL="0" indent="0" algn="ctr" fontAlgn="base">
              <a:buNone/>
            </a:pPr>
            <a:r>
              <a:rPr lang="ru-RU" sz="3200" b="1" dirty="0"/>
              <a:t>PNG </a:t>
            </a:r>
            <a:r>
              <a:rPr lang="ru-RU" sz="3200" b="1" dirty="0" err="1"/>
              <a:t>форматът</a:t>
            </a:r>
            <a:r>
              <a:rPr lang="ru-RU" sz="3200" b="1" dirty="0"/>
              <a:t> е </a:t>
            </a:r>
            <a:r>
              <a:rPr lang="ru-RU" sz="3200" b="1" dirty="0" err="1"/>
              <a:t>най-подходящ</a:t>
            </a:r>
            <a:r>
              <a:rPr lang="ru-RU" sz="3200" b="1" dirty="0"/>
              <a:t> за </a:t>
            </a:r>
            <a:r>
              <a:rPr lang="ru-RU" sz="3200" b="1" dirty="0" err="1"/>
              <a:t>рисувани</a:t>
            </a:r>
            <a:r>
              <a:rPr lang="ru-RU" sz="3200" b="1" dirty="0"/>
              <a:t> изображения.</a:t>
            </a:r>
            <a:endParaRPr lang="bg-BG" sz="3200" dirty="0"/>
          </a:p>
          <a:p>
            <a:pPr lvl="0" fontAlgn="base"/>
            <a:r>
              <a:rPr lang="ru-RU" sz="3200" dirty="0"/>
              <a:t>поддържа </a:t>
            </a:r>
            <a:r>
              <a:rPr lang="ru-RU" sz="3200" dirty="0" err="1"/>
              <a:t>прозрачност</a:t>
            </a:r>
            <a:endParaRPr lang="bg-BG" sz="3200" dirty="0"/>
          </a:p>
          <a:p>
            <a:pPr lvl="0" fontAlgn="base"/>
            <a:r>
              <a:rPr lang="ru-RU" sz="3200" dirty="0"/>
              <a:t>богата </a:t>
            </a:r>
            <a:r>
              <a:rPr lang="ru-RU" sz="3200" dirty="0" err="1"/>
              <a:t>цветова</a:t>
            </a:r>
            <a:r>
              <a:rPr lang="ru-RU" sz="3200" dirty="0"/>
              <a:t> гама</a:t>
            </a:r>
            <a:endParaRPr lang="bg-BG" sz="3200" dirty="0"/>
          </a:p>
          <a:p>
            <a:pPr lvl="0" fontAlgn="base"/>
            <a:r>
              <a:rPr lang="ru-RU" sz="3200" dirty="0" err="1"/>
              <a:t>голям</a:t>
            </a:r>
            <a:r>
              <a:rPr lang="ru-RU" sz="3200" dirty="0"/>
              <a:t> размер на </a:t>
            </a:r>
            <a:r>
              <a:rPr lang="ru-RU" sz="3200" dirty="0" err="1"/>
              <a:t>файла</a:t>
            </a:r>
            <a:r>
              <a:rPr lang="ru-RU" sz="3200" dirty="0"/>
              <a:t> не поддържа анимация</a:t>
            </a:r>
            <a:endParaRPr lang="bg-BG" sz="3200" dirty="0"/>
          </a:p>
          <a:p>
            <a:pPr fontAlgn="base"/>
            <a:r>
              <a:rPr lang="bg-BG" sz="3200" dirty="0"/>
              <a:t>Направете едно от следните упражнения и посочете основни команди и действия за обработка на растерни изображения, които сте използвали в упражнението.</a:t>
            </a:r>
          </a:p>
          <a:p>
            <a:endParaRPr lang="bg-BG" sz="3200" dirty="0"/>
          </a:p>
        </p:txBody>
      </p:sp>
    </p:spTree>
    <p:extLst>
      <p:ext uri="{BB962C8B-B14F-4D97-AF65-F5344CB8AC3E}">
        <p14:creationId xmlns:p14="http://schemas.microsoft.com/office/powerpoint/2010/main" val="181771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75" y="249382"/>
            <a:ext cx="10913225" cy="5927581"/>
          </a:xfrm>
        </p:spPr>
        <p:txBody>
          <a:bodyPr>
            <a:normAutofit/>
          </a:bodyPr>
          <a:lstStyle/>
          <a:p>
            <a:pPr lvl="0" fontAlgn="base"/>
            <a:r>
              <a:rPr lang="bg-BG" sz="3200" b="1" dirty="0"/>
              <a:t>Във векторната графика основният елемент на изображението е линията</a:t>
            </a:r>
            <a:r>
              <a:rPr lang="bg-BG" sz="3200" dirty="0"/>
              <a:t>, тя няма значение, директно е линия или крива. Количеството на паметта, заето от линията, не зависи от размера на линията, тъй като линията е представена като формула или по-скоро под формата на няколко параметъра. Всичко, което е във векторна илюстрация, се състои от линии. Най-простите обекти са комбинирани в по-сложни, например четириъгълник може да се разглежда като четири свързани линии. </a:t>
            </a:r>
          </a:p>
          <a:p>
            <a:pPr fontAlgn="base"/>
            <a:r>
              <a:rPr lang="bg-BG" sz="3200" dirty="0"/>
              <a:t>Файлови формати за векторна графика: *.</a:t>
            </a:r>
            <a:r>
              <a:rPr lang="en-US" sz="3200" dirty="0" err="1"/>
              <a:t>crd</a:t>
            </a:r>
            <a:r>
              <a:rPr lang="en-US" sz="3200" dirty="0"/>
              <a:t> *.</a:t>
            </a:r>
            <a:r>
              <a:rPr lang="en-US" sz="3200" dirty="0" err="1"/>
              <a:t>svg</a:t>
            </a:r>
            <a:endParaRPr lang="bg-BG" sz="3200" dirty="0"/>
          </a:p>
          <a:p>
            <a:endParaRPr lang="bg-BG" sz="3200" dirty="0"/>
          </a:p>
        </p:txBody>
      </p:sp>
    </p:spTree>
    <p:extLst>
      <p:ext uri="{BB962C8B-B14F-4D97-AF65-F5344CB8AC3E}">
        <p14:creationId xmlns:p14="http://schemas.microsoft.com/office/powerpoint/2010/main" val="40310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011" y="357447"/>
            <a:ext cx="10954789" cy="5819516"/>
          </a:xfrm>
        </p:spPr>
        <p:txBody>
          <a:bodyPr>
            <a:normAutofit/>
          </a:bodyPr>
          <a:lstStyle/>
          <a:p>
            <a:pPr marL="0" indent="0" fontAlgn="base">
              <a:buNone/>
            </a:pPr>
            <a:r>
              <a:rPr lang="bg-BG" sz="3200" b="1" dirty="0"/>
              <a:t> </a:t>
            </a:r>
            <a:r>
              <a:rPr lang="ru-RU" sz="3200" b="1" dirty="0"/>
              <a:t>SVG (</a:t>
            </a:r>
            <a:r>
              <a:rPr lang="ru-RU" sz="3200" b="1" dirty="0" err="1"/>
              <a:t>Scalable</a:t>
            </a:r>
            <a:r>
              <a:rPr lang="ru-RU" sz="3200" b="1" dirty="0"/>
              <a:t> </a:t>
            </a:r>
            <a:r>
              <a:rPr lang="ru-RU" sz="3200" b="1" dirty="0" err="1"/>
              <a:t>Vector</a:t>
            </a:r>
            <a:r>
              <a:rPr lang="ru-RU" sz="3200" b="1" dirty="0"/>
              <a:t> </a:t>
            </a:r>
            <a:r>
              <a:rPr lang="ru-RU" sz="3200" b="1" dirty="0" err="1"/>
              <a:t>Graphics</a:t>
            </a:r>
            <a:r>
              <a:rPr lang="ru-RU" sz="3200" b="1" dirty="0"/>
              <a:t>) – </a:t>
            </a:r>
            <a:r>
              <a:rPr lang="ru-RU" sz="3200" b="1" dirty="0" err="1"/>
              <a:t>векторен</a:t>
            </a:r>
            <a:r>
              <a:rPr lang="ru-RU" sz="3200" b="1" dirty="0"/>
              <a:t> формат</a:t>
            </a:r>
            <a:endParaRPr lang="bg-BG" sz="3200" dirty="0"/>
          </a:p>
          <a:p>
            <a:pPr lvl="0" fontAlgn="base"/>
            <a:r>
              <a:rPr lang="ru-RU" sz="3200" dirty="0"/>
              <a:t>Все </a:t>
            </a:r>
            <a:r>
              <a:rPr lang="ru-RU" sz="3200" dirty="0" err="1"/>
              <a:t>по-широкото</a:t>
            </a:r>
            <a:r>
              <a:rPr lang="ru-RU" sz="3200" dirty="0"/>
              <a:t> </a:t>
            </a:r>
            <a:r>
              <a:rPr lang="ru-RU" sz="3200" dirty="0" err="1"/>
              <a:t>използване</a:t>
            </a:r>
            <a:r>
              <a:rPr lang="ru-RU" sz="3200" dirty="0"/>
              <a:t> на SVG формата. За </a:t>
            </a:r>
            <a:r>
              <a:rPr lang="ru-RU" sz="3200" dirty="0" err="1"/>
              <a:t>разлика</a:t>
            </a:r>
            <a:r>
              <a:rPr lang="ru-RU" sz="3200" dirty="0"/>
              <a:t> от JPEG, GIF и PNG, SVG е </a:t>
            </a:r>
            <a:r>
              <a:rPr lang="ru-RU" sz="3200" dirty="0" err="1"/>
              <a:t>векторен</a:t>
            </a:r>
            <a:r>
              <a:rPr lang="ru-RU" sz="3200" dirty="0"/>
              <a:t> формат. Това </a:t>
            </a:r>
            <a:r>
              <a:rPr lang="ru-RU" sz="3200" dirty="0" err="1"/>
              <a:t>го</a:t>
            </a:r>
            <a:r>
              <a:rPr lang="ru-RU" sz="3200" dirty="0"/>
              <a:t> </a:t>
            </a:r>
            <a:r>
              <a:rPr lang="ru-RU" sz="3200" dirty="0" err="1"/>
              <a:t>прави</a:t>
            </a:r>
            <a:r>
              <a:rPr lang="ru-RU" sz="3200" dirty="0"/>
              <a:t> много </a:t>
            </a:r>
            <a:r>
              <a:rPr lang="ru-RU" sz="3200" dirty="0" err="1"/>
              <a:t>подходящ</a:t>
            </a:r>
            <a:r>
              <a:rPr lang="ru-RU" sz="3200" dirty="0"/>
              <a:t> за </a:t>
            </a:r>
            <a:r>
              <a:rPr lang="ru-RU" sz="3200" dirty="0" err="1"/>
              <a:t>сайтове</a:t>
            </a:r>
            <a:r>
              <a:rPr lang="ru-RU" sz="3200" dirty="0"/>
              <a:t> с </a:t>
            </a:r>
            <a:r>
              <a:rPr lang="ru-RU" sz="3200" dirty="0" err="1"/>
              <a:t>респонсив</a:t>
            </a:r>
            <a:r>
              <a:rPr lang="ru-RU" sz="3200" dirty="0"/>
              <a:t> </a:t>
            </a:r>
            <a:r>
              <a:rPr lang="ru-RU" sz="3200" dirty="0" err="1"/>
              <a:t>дизайн</a:t>
            </a:r>
            <a:r>
              <a:rPr lang="ru-RU" sz="3200" dirty="0"/>
              <a:t>, </a:t>
            </a:r>
            <a:r>
              <a:rPr lang="ru-RU" sz="3200" dirty="0" err="1"/>
              <a:t>тъи</a:t>
            </a:r>
            <a:r>
              <a:rPr lang="ru-RU" sz="3200" dirty="0"/>
              <a:t>̆ </a:t>
            </a:r>
            <a:r>
              <a:rPr lang="ru-RU" sz="3200" dirty="0" err="1"/>
              <a:t>като</a:t>
            </a:r>
            <a:r>
              <a:rPr lang="ru-RU" sz="3200" dirty="0"/>
              <a:t> при всяка резолюция на </a:t>
            </a:r>
            <a:r>
              <a:rPr lang="ru-RU" sz="3200" dirty="0" err="1"/>
              <a:t>екрана</a:t>
            </a:r>
            <a:r>
              <a:rPr lang="ru-RU" sz="3200" dirty="0"/>
              <a:t> </a:t>
            </a:r>
            <a:r>
              <a:rPr lang="ru-RU" sz="3200" dirty="0" err="1"/>
              <a:t>изображението</a:t>
            </a:r>
            <a:r>
              <a:rPr lang="ru-RU" sz="3200" dirty="0"/>
              <a:t> </a:t>
            </a:r>
            <a:r>
              <a:rPr lang="ru-RU" sz="3200" dirty="0" err="1"/>
              <a:t>изглежда</a:t>
            </a:r>
            <a:r>
              <a:rPr lang="ru-RU" sz="3200" dirty="0"/>
              <a:t> добре.</a:t>
            </a:r>
            <a:endParaRPr lang="bg-BG" sz="3200" dirty="0"/>
          </a:p>
          <a:p>
            <a:pPr fontAlgn="base"/>
            <a:r>
              <a:rPr lang="en-US" sz="3200" dirty="0"/>
              <a:t>CDR</a:t>
            </a:r>
            <a:r>
              <a:rPr lang="bg-BG" sz="3200" dirty="0"/>
              <a:t> Файлът с разширение .CDR е най-вероятно CorelDRAW </a:t>
            </a:r>
            <a:r>
              <a:rPr lang="bg-BG" sz="3200" dirty="0" err="1"/>
              <a:t>Image</a:t>
            </a:r>
            <a:r>
              <a:rPr lang="bg-BG" sz="3200" dirty="0"/>
              <a:t> </a:t>
            </a:r>
            <a:r>
              <a:rPr lang="bg-BG" sz="3200" dirty="0" err="1"/>
              <a:t>File</a:t>
            </a:r>
            <a:r>
              <a:rPr lang="bg-BG" sz="3200" dirty="0"/>
              <a:t>, който е векторно изображение, създадено от CorelDRAW, което съдържа текст, изображения, ефекти, форми и т.н., обикновено с цел създаване на писма, пликове, уеб страници, банери и други документи.</a:t>
            </a:r>
          </a:p>
          <a:p>
            <a:endParaRPr lang="bg-BG" sz="3200" dirty="0"/>
          </a:p>
        </p:txBody>
      </p:sp>
    </p:spTree>
    <p:extLst>
      <p:ext uri="{BB962C8B-B14F-4D97-AF65-F5344CB8AC3E}">
        <p14:creationId xmlns:p14="http://schemas.microsoft.com/office/powerpoint/2010/main" val="191564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1227</TotalTime>
  <Words>1357</Words>
  <Application>Microsoft Office PowerPoint</Application>
  <PresentationFormat>Широк екран</PresentationFormat>
  <Paragraphs>58</Paragraphs>
  <Slides>24</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24</vt:i4>
      </vt:variant>
    </vt:vector>
  </HeadingPairs>
  <TitlesOfParts>
    <vt:vector size="29" baseType="lpstr">
      <vt:lpstr>Arial</vt:lpstr>
      <vt:lpstr>Calibri</vt:lpstr>
      <vt:lpstr>Calibri Light</vt:lpstr>
      <vt:lpstr>Times New Roman</vt:lpstr>
      <vt:lpstr>Тема на Office</vt:lpstr>
      <vt:lpstr>Презентация на PowerPoint</vt:lpstr>
      <vt:lpstr>Цветови модели</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7. Обяснява понятията: пространствена ориентация, проекция, сцена, камера, осветление, времева линия, слой, кадър, ключов кадър, рендериране и др. в 3D компютърно моделиране и анимация.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Елементи на сцена </vt:lpstr>
      <vt:lpstr>Презентация на PowerPoint</vt:lpstr>
      <vt:lpstr>Добавяне на фигури</vt:lpstr>
      <vt:lpstr>Светлини </vt:lpstr>
      <vt:lpstr>Презентация на PowerPoint</vt:lpstr>
      <vt:lpstr>Цели </vt:lpstr>
      <vt:lpstr>Презентация на PowerPoint</vt:lpstr>
      <vt:lpstr>Презентация на PowerPoint</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USER</dc:creator>
  <cp:lastModifiedBy>USER</cp:lastModifiedBy>
  <cp:revision>12</cp:revision>
  <dcterms:created xsi:type="dcterms:W3CDTF">2022-03-22T05:53:19Z</dcterms:created>
  <dcterms:modified xsi:type="dcterms:W3CDTF">2022-12-09T11:26:44Z</dcterms:modified>
</cp:coreProperties>
</file>