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2"/>
  </p:notesMasterIdLst>
  <p:sldIdLst>
    <p:sldId id="256" r:id="rId2"/>
    <p:sldId id="257" r:id="rId3"/>
    <p:sldId id="389" r:id="rId4"/>
    <p:sldId id="258" r:id="rId5"/>
    <p:sldId id="390" r:id="rId6"/>
    <p:sldId id="391" r:id="rId7"/>
    <p:sldId id="392" r:id="rId8"/>
    <p:sldId id="393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394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388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il Iliew" initials="DI" lastIdx="1" clrIdx="0">
    <p:extLst>
      <p:ext uri="{19B8F6BF-5375-455C-9EA6-DF929625EA0E}">
        <p15:presenceInfo xmlns:p15="http://schemas.microsoft.com/office/powerpoint/2012/main" userId="41d542fc64a7d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11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93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6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71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36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42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280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0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4f6dee5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4f6dee5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94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114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707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26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20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404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40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738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90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87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089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73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36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956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156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08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5872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255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545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04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53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078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853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509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683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7045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69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4670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675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682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36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7831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4f6dee5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4f6dee5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83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74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30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15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4f6dee5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4f6dee5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8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bg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Процеси за софтуерна разработка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600" cy="389220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3200" dirty="0" smtClean="0"/>
              <a:t>Фокусирайте се върху стойността</a:t>
            </a:r>
          </a:p>
          <a:p>
            <a:pPr lvl="1" indent="-355600">
              <a:buSzPts val="2000"/>
            </a:pPr>
            <a:r>
              <a:rPr lang="bg-BG" sz="2800" dirty="0" smtClean="0"/>
              <a:t>Разработвайте първо най-стойностните неща </a:t>
            </a:r>
          </a:p>
          <a:p>
            <a:pPr lvl="1" indent="-355600">
              <a:buSzPts val="2000"/>
            </a:pPr>
            <a:r>
              <a:rPr lang="bg-BG" sz="2800" dirty="0" smtClean="0"/>
              <a:t>Понякога това са най-рисковите неща</a:t>
            </a:r>
          </a:p>
          <a:p>
            <a:pPr lvl="1" indent="-355600">
              <a:buSzPts val="2000"/>
            </a:pPr>
            <a:r>
              <a:rPr lang="bg-BG" sz="2800" dirty="0" smtClean="0"/>
              <a:t>Това е отговорност на собственика, която по същество се разпределя измежду целия </a:t>
            </a:r>
            <a:r>
              <a:rPr lang="en-US" sz="2800" dirty="0" smtClean="0"/>
              <a:t>Scrum</a:t>
            </a:r>
            <a:r>
              <a:rPr lang="bg-BG" sz="2800" dirty="0" smtClean="0"/>
              <a:t> екип</a:t>
            </a:r>
          </a:p>
          <a:p>
            <a:pPr lvl="1" indent="-355600">
              <a:buSzPts val="2000"/>
            </a:pPr>
            <a:endParaRPr lang="bg-BG" sz="2800" dirty="0" smtClean="0"/>
          </a:p>
          <a:p>
            <a:pPr lvl="1" indent="-355600">
              <a:buSzPts val="20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4952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400" dirty="0" smtClean="0"/>
              <a:t>Стойността включва умението за поддържане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Жертването на качество сега винаги се превръща в жертва на стойността в бъдещето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Екипът от разработчици трябва да бъде способен да поддържа техническо съвършенство</a:t>
            </a:r>
          </a:p>
          <a:p>
            <a:pPr lvl="1" indent="-355600" algn="just">
              <a:buSzPts val="2000"/>
            </a:pPr>
            <a:r>
              <a:rPr lang="bg-BG" sz="2000" dirty="0" smtClean="0"/>
              <a:t>Без техническо съвършенство</a:t>
            </a:r>
          </a:p>
          <a:p>
            <a:pPr lvl="2" indent="-355600" algn="just">
              <a:buSzPts val="2000"/>
            </a:pPr>
            <a:r>
              <a:rPr lang="bg-BG" sz="2000" dirty="0" smtClean="0"/>
              <a:t>Появява се технически дълг*</a:t>
            </a:r>
          </a:p>
          <a:p>
            <a:pPr lvl="2" indent="-355600" algn="just">
              <a:buSzPts val="2000"/>
            </a:pPr>
            <a:r>
              <a:rPr lang="bg-BG" sz="2000" dirty="0" smtClean="0"/>
              <a:t>Стойността намалява</a:t>
            </a:r>
          </a:p>
          <a:p>
            <a:pPr marL="101600" indent="0" algn="just">
              <a:buSzPts val="2000"/>
              <a:buNone/>
            </a:pPr>
            <a:r>
              <a:rPr lang="bg-BG" sz="2000" dirty="0" smtClean="0"/>
              <a:t>*технически дълг  ще наричаме пречките за добавяне на нова функционалност от екипа разработчици</a:t>
            </a:r>
          </a:p>
          <a:p>
            <a:pPr lvl="1" indent="-355600" algn="just">
              <a:buSzPts val="2000"/>
            </a:pP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22219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73426"/>
            <a:ext cx="8520600" cy="38961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3200" dirty="0" smtClean="0"/>
              <a:t>Добавяйте нова стойност възможно най-скоро</a:t>
            </a:r>
            <a:endParaRPr lang="en-US" sz="3200" dirty="0" smtClean="0"/>
          </a:p>
          <a:p>
            <a:pPr lvl="1" indent="-355600">
              <a:buSzPts val="2000"/>
            </a:pPr>
            <a:r>
              <a:rPr lang="bg-BG" sz="2800" dirty="0" smtClean="0"/>
              <a:t>Позволява по-рано да се достигне до етап, в който вече не е нужно да се работи по нова функционалност, защото клиента е задоволен</a:t>
            </a:r>
          </a:p>
          <a:p>
            <a:pPr lvl="1" indent="-355600">
              <a:buSzPts val="2000"/>
            </a:pPr>
            <a:r>
              <a:rPr lang="bg-BG" sz="2800" dirty="0" smtClean="0"/>
              <a:t>Тогава екипът от разработчици е свободен да работи по нещо друго с по-голяма важност</a:t>
            </a:r>
          </a:p>
          <a:p>
            <a:pPr lvl="1" indent="-355600">
              <a:buSzPts val="2000"/>
            </a:pPr>
            <a:r>
              <a:rPr lang="bg-BG" sz="2800" dirty="0" smtClean="0"/>
              <a:t>Същността на </a:t>
            </a:r>
            <a:r>
              <a:rPr lang="en-US" sz="2800" dirty="0" smtClean="0"/>
              <a:t>Agile</a:t>
            </a:r>
            <a:r>
              <a:rPr lang="bg-BG" sz="2800" dirty="0" smtClean="0"/>
              <a:t> методологията</a:t>
            </a:r>
          </a:p>
          <a:p>
            <a:pPr lvl="1" indent="-355600">
              <a:buSzPts val="20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0256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80052"/>
            <a:ext cx="8520600" cy="387626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 измерваме стойността?</a:t>
            </a:r>
          </a:p>
          <a:p>
            <a:pPr lvl="1" indent="-355600">
              <a:buSzPts val="2000"/>
            </a:pPr>
            <a:r>
              <a:rPr lang="bg-BG" sz="2000" dirty="0" smtClean="0"/>
              <a:t>Парите, които имаме сега са по-ценни от парите, които </a:t>
            </a:r>
            <a:r>
              <a:rPr lang="bg-BG" sz="2000" u="sng" dirty="0" smtClean="0"/>
              <a:t>можем</a:t>
            </a:r>
            <a:r>
              <a:rPr lang="bg-BG" sz="2000" dirty="0" smtClean="0"/>
              <a:t> да имаме утре</a:t>
            </a:r>
          </a:p>
          <a:p>
            <a:pPr indent="-355600">
              <a:buSzPts val="2000"/>
            </a:pPr>
            <a:r>
              <a:rPr lang="en-US" sz="2400" dirty="0" smtClean="0"/>
              <a:t>Net Present Value = </a:t>
            </a:r>
            <a:r>
              <a:rPr lang="bg-BG" sz="2400" dirty="0" smtClean="0"/>
              <a:t>мярка за всички пари, които са изхарчени или спечелени от </a:t>
            </a:r>
            <a:r>
              <a:rPr lang="en-US" sz="2400" dirty="0" smtClean="0"/>
              <a:t>Scrum</a:t>
            </a:r>
            <a:r>
              <a:rPr lang="bg-BG" sz="2400" dirty="0" smtClean="0"/>
              <a:t> екип (позитивна или отрицателна стойност)</a:t>
            </a:r>
          </a:p>
          <a:p>
            <a:pPr lvl="1" indent="-355600">
              <a:buSzPts val="2000"/>
            </a:pPr>
            <a:r>
              <a:rPr lang="bg-BG" sz="2000" dirty="0" smtClean="0"/>
              <a:t>Колкото по-късно са спечелени дадени пари, толкова по-малка стойност имат</a:t>
            </a:r>
          </a:p>
          <a:p>
            <a:pPr lvl="1" indent="-355600">
              <a:buSzPts val="2000"/>
            </a:pPr>
            <a:r>
              <a:rPr lang="bg-BG" sz="2000" dirty="0" smtClean="0"/>
              <a:t>Следователно колкото по-рано са спечелени, толкова по-голяма стойност ще имат</a:t>
            </a:r>
            <a:endParaRPr lang="bg-BG" dirty="0" smtClean="0"/>
          </a:p>
          <a:p>
            <a:pPr lvl="1" indent="-355600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9977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65092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3200" dirty="0" smtClean="0"/>
              <a:t>Върху какво да наблегне един </a:t>
            </a:r>
            <a:r>
              <a:rPr lang="en-US" sz="3200" dirty="0" smtClean="0"/>
              <a:t>Scrum </a:t>
            </a:r>
            <a:r>
              <a:rPr lang="bg-BG" sz="3200" dirty="0" smtClean="0"/>
              <a:t>екип, за да разгърне потенциала си?</a:t>
            </a:r>
          </a:p>
          <a:p>
            <a:pPr lvl="1" indent="-355600">
              <a:buSzPts val="2000"/>
            </a:pPr>
            <a:r>
              <a:rPr lang="bg-BG" sz="2800" dirty="0" smtClean="0"/>
              <a:t>Върху нещата, които директно допринасят за по-бързото доставяне на стойност</a:t>
            </a:r>
          </a:p>
          <a:p>
            <a:pPr lvl="1" indent="-355600">
              <a:buSzPts val="2000"/>
            </a:pPr>
            <a:r>
              <a:rPr lang="en-US" sz="2800" dirty="0" smtClean="0"/>
              <a:t>Build </a:t>
            </a:r>
            <a:r>
              <a:rPr lang="bg-BG" sz="2800" dirty="0" smtClean="0"/>
              <a:t>автоматизацията и непрекъснатата интеграция са от изключителна важност</a:t>
            </a:r>
          </a:p>
          <a:p>
            <a:pPr lvl="1" indent="-355600">
              <a:buSzPts val="2000"/>
            </a:pPr>
            <a:r>
              <a:rPr lang="bg-BG" sz="2800" dirty="0" smtClean="0"/>
              <a:t>Само самият екип може да даде напълно правилен отговор</a:t>
            </a:r>
          </a:p>
          <a:p>
            <a:pPr lvl="1" indent="-355600">
              <a:buSzPts val="20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3476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93304"/>
            <a:ext cx="8520600" cy="3949148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-US" sz="2800" dirty="0" smtClean="0"/>
              <a:t>Scrum </a:t>
            </a:r>
            <a:r>
              <a:rPr lang="bg-BG" sz="2800" dirty="0" smtClean="0"/>
              <a:t>артефакти</a:t>
            </a:r>
            <a:endParaRPr lang="en-US" sz="2800" dirty="0" smtClean="0"/>
          </a:p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-US" sz="2800" dirty="0" smtClean="0"/>
              <a:t>Product Backlog </a:t>
            </a:r>
            <a:r>
              <a:rPr lang="bg-BG" sz="2800" dirty="0" smtClean="0"/>
              <a:t>– където се пази всичко, върху което даден екип може някой ден да работи</a:t>
            </a:r>
          </a:p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-US" sz="2800" dirty="0" smtClean="0"/>
              <a:t>Sprint Backlog –</a:t>
            </a:r>
            <a:r>
              <a:rPr lang="bg-BG" sz="2800" dirty="0" smtClean="0"/>
              <a:t> планът, който </a:t>
            </a:r>
            <a:r>
              <a:rPr lang="en-US" sz="2800" dirty="0" smtClean="0"/>
              <a:t>Scrum</a:t>
            </a:r>
            <a:r>
              <a:rPr lang="bg-BG" sz="2800" dirty="0" smtClean="0"/>
              <a:t> екипът създава са следващия спринт</a:t>
            </a:r>
          </a:p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-US" sz="2800" dirty="0" smtClean="0"/>
              <a:t>Increment</a:t>
            </a:r>
            <a:r>
              <a:rPr lang="bg-BG" sz="2800" dirty="0" smtClean="0"/>
              <a:t> – изхода (продукта) след всеки спринт</a:t>
            </a:r>
          </a:p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-US" sz="2800" dirty="0" smtClean="0"/>
              <a:t>Definition of Done*</a:t>
            </a:r>
            <a:r>
              <a:rPr lang="bg-BG" sz="2800" dirty="0" smtClean="0"/>
              <a:t> - дефиниция за това кога нещо се счита за свършена работа</a:t>
            </a:r>
          </a:p>
          <a:p>
            <a:pPr marL="101600" lvl="0" indent="0" rtl="0"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bg-BG" sz="2800" dirty="0" smtClean="0"/>
              <a:t>* не е официален артифакт</a:t>
            </a:r>
            <a:endParaRPr lang="bg-BG" sz="2400" dirty="0" smtClean="0"/>
          </a:p>
          <a:p>
            <a:pPr lvl="1" indent="-355600">
              <a:buSzPts val="20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52262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66190"/>
            <a:ext cx="8520600" cy="386963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-US" sz="3200" dirty="0" smtClean="0"/>
              <a:t>Scrum: </a:t>
            </a:r>
            <a:r>
              <a:rPr lang="bg-BG" sz="3200" dirty="0" smtClean="0"/>
              <a:t>процесът</a:t>
            </a:r>
          </a:p>
          <a:p>
            <a:pPr marL="457200" lvl="0" indent="-355600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3200" dirty="0" smtClean="0"/>
              <a:t>Спринт</a:t>
            </a:r>
          </a:p>
          <a:p>
            <a:pPr lvl="1" indent="-355600">
              <a:buSzPts val="2000"/>
            </a:pPr>
            <a:r>
              <a:rPr lang="bg-BG" sz="2800" dirty="0" smtClean="0"/>
              <a:t>Планиране на спринта</a:t>
            </a:r>
            <a:endParaRPr lang="en-US" sz="2800" dirty="0" smtClean="0"/>
          </a:p>
          <a:p>
            <a:pPr lvl="1" indent="-355600">
              <a:buSzPts val="2000"/>
            </a:pPr>
            <a:r>
              <a:rPr lang="bg-BG" sz="2800" dirty="0" smtClean="0"/>
              <a:t>Всекидневна </a:t>
            </a:r>
            <a:r>
              <a:rPr lang="en-US" sz="2800" dirty="0" smtClean="0"/>
              <a:t>Scrum</a:t>
            </a:r>
            <a:r>
              <a:rPr lang="bg-BG" sz="2800" dirty="0" smtClean="0"/>
              <a:t> среща</a:t>
            </a:r>
            <a:endParaRPr lang="en-US" sz="2800" dirty="0" smtClean="0"/>
          </a:p>
          <a:p>
            <a:pPr lvl="1" indent="-355600">
              <a:buSzPts val="2000"/>
            </a:pPr>
            <a:r>
              <a:rPr lang="bg-BG" sz="2800" dirty="0" smtClean="0"/>
              <a:t>Ревю на спринта</a:t>
            </a:r>
            <a:endParaRPr lang="en-US" sz="2800" dirty="0" smtClean="0"/>
          </a:p>
          <a:p>
            <a:pPr lvl="1" indent="-355600">
              <a:buSzPts val="2000"/>
            </a:pPr>
            <a:r>
              <a:rPr lang="bg-BG" sz="2800" dirty="0" smtClean="0"/>
              <a:t>Ретроспекция на спринта</a:t>
            </a:r>
          </a:p>
          <a:p>
            <a:pPr indent="-355600">
              <a:buSzPts val="2000"/>
            </a:pPr>
            <a:r>
              <a:rPr lang="bg-BG" sz="3200" dirty="0" smtClean="0"/>
              <a:t>Целта на даден спринт е константна за времевия период на спринта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133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25336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Екип от екипи</a:t>
            </a:r>
            <a:endParaRPr lang="en-US" sz="2800" dirty="0" smtClean="0"/>
          </a:p>
          <a:p>
            <a:pPr lvl="1" indent="-355600" algn="just">
              <a:buSzPts val="2000"/>
            </a:pPr>
            <a:r>
              <a:rPr lang="bg-BG" dirty="0" smtClean="0"/>
              <a:t>Създава се за специфичен контекст</a:t>
            </a:r>
          </a:p>
          <a:p>
            <a:pPr lvl="1" indent="-355600" algn="just">
              <a:buSzPts val="2000"/>
            </a:pPr>
            <a:r>
              <a:rPr lang="bg-BG" dirty="0" smtClean="0"/>
              <a:t>Делегатите представят интересите на собствените си екипи</a:t>
            </a:r>
          </a:p>
          <a:p>
            <a:pPr lvl="1" indent="-355600" algn="just">
              <a:buSzPts val="2000"/>
            </a:pPr>
            <a:r>
              <a:rPr lang="bg-BG" dirty="0" smtClean="0"/>
              <a:t>Разпуска се, когато вече няма нужда от него</a:t>
            </a:r>
          </a:p>
          <a:p>
            <a:pPr lvl="1" indent="-355600" algn="just">
              <a:buSzPts val="2000"/>
            </a:pPr>
            <a:r>
              <a:rPr lang="bg-BG" dirty="0" smtClean="0"/>
              <a:t>Формира стурктурата на организационната мрежа</a:t>
            </a:r>
          </a:p>
          <a:p>
            <a:pPr indent="-355600" algn="just">
              <a:buSzPts val="2000"/>
            </a:pPr>
            <a:r>
              <a:rPr lang="bg-BG" sz="2400" dirty="0" smtClean="0"/>
              <a:t>Екип от екипи в </a:t>
            </a:r>
            <a:r>
              <a:rPr lang="en-US" sz="2400" dirty="0" smtClean="0"/>
              <a:t>Scrum </a:t>
            </a:r>
            <a:r>
              <a:rPr lang="bg-BG" sz="2400" dirty="0" smtClean="0"/>
              <a:t>– съществува, за да помогне на </a:t>
            </a:r>
            <a:r>
              <a:rPr lang="en-US" sz="2400" dirty="0" smtClean="0"/>
              <a:t>Scrum</a:t>
            </a:r>
            <a:r>
              <a:rPr lang="bg-BG" sz="2400" dirty="0" smtClean="0"/>
              <a:t> екипите в изграждането на работещи софтуерни инкременти през всеки спринт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933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99466"/>
            <a:ext cx="8520600" cy="3923108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Собственик на продукта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Управлява </a:t>
            </a:r>
            <a:r>
              <a:rPr lang="en-US" sz="2400" dirty="0" smtClean="0"/>
              <a:t>Backlog</a:t>
            </a:r>
            <a:r>
              <a:rPr lang="bg-BG" sz="2400" dirty="0" smtClean="0"/>
              <a:t> за продукта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Подрежда задачите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Осигурява видимостта и прозрочаността на задачите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Подсигурява задачите да са добре разбрани от екипът разработчици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Откриване на следващото най-стойносттно нещо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Добрите собственици на продукт са добри мениджъри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Добри изследователи</a:t>
            </a:r>
          </a:p>
        </p:txBody>
      </p:sp>
    </p:spTree>
    <p:extLst>
      <p:ext uri="{BB962C8B-B14F-4D97-AF65-F5344CB8AC3E}">
        <p14:creationId xmlns:p14="http://schemas.microsoft.com/office/powerpoint/2010/main" val="16008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99465"/>
            <a:ext cx="8520600" cy="387672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44500" indent="-342900" algn="just">
              <a:buSzPts val="2000"/>
            </a:pPr>
            <a:r>
              <a:rPr lang="bg-BG" sz="2800" dirty="0" smtClean="0"/>
              <a:t>Екип от собствениците на продукти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Задължителен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Този екип трябва да работи, изпреварвайки срещите за планиране на спринт, за да е подготвен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Най-важната отговорност, която собственика на продукт поема е да реши кое е следващото най-стойностно нещо</a:t>
            </a:r>
          </a:p>
          <a:p>
            <a:pPr marL="444500" indent="-342900" algn="just">
              <a:buSzPts val="2000"/>
            </a:pPr>
            <a:r>
              <a:rPr lang="bg-BG" sz="2400" dirty="0" smtClean="0"/>
              <a:t>Главен собственик на продукт – кое е следващото нещо, което да се прави, кое да не се прави, бюджет и др.</a:t>
            </a:r>
          </a:p>
        </p:txBody>
      </p:sp>
    </p:spTree>
    <p:extLst>
      <p:ext uri="{BB962C8B-B14F-4D97-AF65-F5344CB8AC3E}">
        <p14:creationId xmlns:p14="http://schemas.microsoft.com/office/powerpoint/2010/main" val="411497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3095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Преговор: Етапи в софтуерната разработка</a:t>
            </a:r>
            <a:endParaRPr lang="en-US" sz="2400" dirty="0" smtClean="0"/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Преговор: </a:t>
            </a:r>
            <a:r>
              <a:rPr lang="en-US" sz="2400" dirty="0" smtClean="0"/>
              <a:t>Waterfall</a:t>
            </a:r>
            <a:r>
              <a:rPr lang="bg-BG" sz="2400" dirty="0" smtClean="0"/>
              <a:t> методология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Преговор: </a:t>
            </a:r>
            <a:r>
              <a:rPr lang="en-US" sz="2400" dirty="0" smtClean="0"/>
              <a:t>Agile</a:t>
            </a:r>
            <a:r>
              <a:rPr lang="bg-BG" sz="2400" dirty="0" smtClean="0"/>
              <a:t> методология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Преговор с допълнение: </a:t>
            </a:r>
            <a:r>
              <a:rPr lang="en-US" sz="2400" dirty="0" smtClean="0"/>
              <a:t>Scrum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Преговор с допълнение: </a:t>
            </a:r>
            <a:r>
              <a:rPr lang="en-US" sz="2400" dirty="0" smtClean="0"/>
              <a:t>Kanban</a:t>
            </a:r>
            <a:endParaRPr lang="bg-BG" sz="2400" dirty="0" smtClean="0"/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400" dirty="0" smtClean="0"/>
              <a:t>Инструменти за управление на проекти и задачи</a:t>
            </a:r>
            <a:endParaRPr sz="2400" dirty="0" smtClean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99466"/>
            <a:ext cx="8520600" cy="393636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44500" indent="-342900" algn="just">
              <a:buSzPts val="2000"/>
            </a:pPr>
            <a:r>
              <a:rPr lang="bg-BG" sz="2800" dirty="0" smtClean="0"/>
              <a:t>Екип от разработчици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Допринасяне с нов инкремент след всеки спринт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Самоорганизация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Провеждане на дневна </a:t>
            </a:r>
            <a:r>
              <a:rPr lang="en-US" dirty="0" smtClean="0"/>
              <a:t>Scrum </a:t>
            </a:r>
            <a:r>
              <a:rPr lang="bg-BG" dirty="0" smtClean="0"/>
              <a:t>среща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Управление на </a:t>
            </a:r>
            <a:r>
              <a:rPr lang="en-US" dirty="0" smtClean="0"/>
              <a:t>Backlog</a:t>
            </a:r>
            <a:r>
              <a:rPr lang="bg-BG" dirty="0" smtClean="0"/>
              <a:t> за спринта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Управлене на </a:t>
            </a:r>
            <a:r>
              <a:rPr lang="en-US" dirty="0" smtClean="0"/>
              <a:t>Definition of Done</a:t>
            </a:r>
            <a:endParaRPr lang="bg-BG" dirty="0" smtClean="0"/>
          </a:p>
          <a:p>
            <a:pPr marL="444500" indent="-342900" algn="just">
              <a:buSzPts val="2000"/>
            </a:pPr>
            <a:r>
              <a:rPr lang="bg-BG" sz="2800" dirty="0" smtClean="0"/>
              <a:t>По-бързо доставяне на скорост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Запазване на висока техническо съвършенство</a:t>
            </a:r>
          </a:p>
          <a:p>
            <a:pPr marL="901700" lvl="1" indent="-342900" algn="just">
              <a:buSzPts val="2000"/>
            </a:pPr>
            <a:r>
              <a:rPr lang="en-US" dirty="0" smtClean="0"/>
              <a:t>DevOps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202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99466"/>
            <a:ext cx="8520600" cy="393636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 algn="just">
              <a:buSzPts val="2000"/>
            </a:pPr>
            <a:r>
              <a:rPr lang="bg-BG" sz="2800" dirty="0" smtClean="0"/>
              <a:t>Всеки екип от разработчици може да забърза процеса по доставка на работещ софтуер, като изпозлва практики по есктремно програмиране (</a:t>
            </a:r>
            <a:r>
              <a:rPr lang="en-US" sz="2800" dirty="0" smtClean="0"/>
              <a:t>Extreme Programming – XP)</a:t>
            </a:r>
            <a:r>
              <a:rPr lang="bg-BG" sz="2800" dirty="0" smtClean="0"/>
              <a:t> в контекста на </a:t>
            </a:r>
            <a:r>
              <a:rPr lang="en-US" sz="2800" dirty="0" smtClean="0"/>
              <a:t>Scrum</a:t>
            </a:r>
            <a:endParaRPr lang="bg-BG" sz="2800" dirty="0" smtClean="0"/>
          </a:p>
          <a:p>
            <a:pPr marL="444500" indent="-342900" algn="just">
              <a:buSzPts val="2000"/>
            </a:pPr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34782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954156"/>
            <a:ext cx="8520600" cy="4114801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44500" indent="-342900" algn="just">
              <a:buSzPts val="2000"/>
            </a:pPr>
            <a:r>
              <a:rPr lang="bg-BG" sz="2400" dirty="0" smtClean="0"/>
              <a:t>Практики в есктремното програмиране</a:t>
            </a:r>
          </a:p>
          <a:p>
            <a:pPr marL="901700" lvl="1" indent="-342900" algn="just">
              <a:buSzPts val="2000"/>
            </a:pPr>
            <a:r>
              <a:rPr lang="bg-BG" sz="2000" dirty="0" smtClean="0"/>
              <a:t>Обратна връзка</a:t>
            </a:r>
          </a:p>
          <a:p>
            <a:pPr marL="1358900" lvl="2" algn="just">
              <a:buSzPts val="2000"/>
            </a:pPr>
            <a:r>
              <a:rPr lang="en-US" sz="2000" dirty="0" smtClean="0"/>
              <a:t>Test Driven Development</a:t>
            </a:r>
            <a:endParaRPr lang="bg-BG" sz="2000" dirty="0" smtClean="0"/>
          </a:p>
          <a:p>
            <a:pPr marL="1358900" lvl="2" algn="just">
              <a:buSzPts val="2000"/>
            </a:pPr>
            <a:r>
              <a:rPr lang="bg-BG" sz="2000" dirty="0" smtClean="0"/>
              <a:t>Тестване директно от клиент</a:t>
            </a:r>
            <a:endParaRPr lang="en-US" sz="2000" dirty="0" smtClean="0"/>
          </a:p>
          <a:p>
            <a:pPr marL="1358900" lvl="2" algn="just">
              <a:buSzPts val="2000"/>
            </a:pPr>
            <a:r>
              <a:rPr lang="bg-BG" sz="2000" dirty="0" smtClean="0"/>
              <a:t>Планувани </a:t>
            </a:r>
            <a:r>
              <a:rPr lang="en-US" sz="2000" dirty="0" smtClean="0"/>
              <a:t>release</a:t>
            </a:r>
            <a:r>
              <a:rPr lang="bg-BG" sz="2000" dirty="0" smtClean="0"/>
              <a:t>-и</a:t>
            </a:r>
          </a:p>
          <a:p>
            <a:pPr marL="901700" lvl="1" indent="-342900" algn="just">
              <a:buSzPts val="2000"/>
            </a:pPr>
            <a:r>
              <a:rPr lang="bg-BG" sz="2000" dirty="0" smtClean="0"/>
              <a:t>Непрекъснат процес</a:t>
            </a:r>
          </a:p>
          <a:p>
            <a:pPr marL="1358900" lvl="2" algn="just">
              <a:buSzPts val="2000"/>
            </a:pPr>
            <a:r>
              <a:rPr lang="bg-BG" sz="2000" dirty="0" smtClean="0"/>
              <a:t>Непрекъсната интеграция</a:t>
            </a:r>
          </a:p>
          <a:p>
            <a:pPr marL="1358900" lvl="2" algn="just">
              <a:buSzPts val="2000"/>
            </a:pPr>
            <a:r>
              <a:rPr lang="bg-BG" sz="2000" dirty="0" smtClean="0"/>
              <a:t>Подобряване на дизайна</a:t>
            </a:r>
          </a:p>
          <a:p>
            <a:pPr marL="901700" lvl="1" indent="-342900" algn="just">
              <a:buSzPts val="2000"/>
            </a:pPr>
            <a:r>
              <a:rPr lang="bg-BG" sz="2000" dirty="0" smtClean="0"/>
              <a:t>Споделено споразумение</a:t>
            </a:r>
            <a:endParaRPr lang="bg-BG" dirty="0"/>
          </a:p>
          <a:p>
            <a:pPr marL="1358900" lvl="2" algn="just">
              <a:buSzPts val="2000"/>
            </a:pPr>
            <a:r>
              <a:rPr lang="bg-BG" sz="2000" dirty="0" smtClean="0"/>
              <a:t>Стандарт в писането на код</a:t>
            </a:r>
          </a:p>
          <a:p>
            <a:pPr marL="1358900" lvl="2" algn="just">
              <a:buSzPts val="2000"/>
            </a:pPr>
            <a:r>
              <a:rPr lang="bg-BG" sz="2000" dirty="0" smtClean="0"/>
              <a:t>Прост дизайн</a:t>
            </a:r>
          </a:p>
        </p:txBody>
      </p:sp>
    </p:spTree>
    <p:extLst>
      <p:ext uri="{BB962C8B-B14F-4D97-AF65-F5344CB8AC3E}">
        <p14:creationId xmlns:p14="http://schemas.microsoft.com/office/powerpoint/2010/main" val="42298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44500" indent="-342900">
              <a:buSzPts val="2000"/>
            </a:pPr>
            <a:r>
              <a:rPr lang="bg-BG" sz="3200" dirty="0" smtClean="0"/>
              <a:t>Екип от екипи за интеграция</a:t>
            </a:r>
          </a:p>
          <a:p>
            <a:pPr marL="901700" lvl="1" indent="-342900">
              <a:buSzPts val="2000"/>
            </a:pPr>
            <a:r>
              <a:rPr lang="bg-BG" sz="2800" dirty="0" smtClean="0"/>
              <a:t>Задължителен за големи продукти</a:t>
            </a:r>
            <a:endParaRPr lang="en-US" sz="2800" dirty="0" smtClean="0"/>
          </a:p>
          <a:p>
            <a:pPr marL="901700" lvl="1" indent="-342900">
              <a:buSzPts val="2000"/>
            </a:pPr>
            <a:r>
              <a:rPr lang="bg-BG" sz="2800" dirty="0" smtClean="0"/>
              <a:t>Работи изпреварвайки екипите, които работят по функционалност, за да е подготвен</a:t>
            </a:r>
          </a:p>
        </p:txBody>
      </p:sp>
    </p:spTree>
    <p:extLst>
      <p:ext uri="{BB962C8B-B14F-4D97-AF65-F5344CB8AC3E}">
        <p14:creationId xmlns:p14="http://schemas.microsoft.com/office/powerpoint/2010/main" val="11613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44500" indent="-342900">
              <a:buSzPts val="2000"/>
            </a:pPr>
            <a:r>
              <a:rPr lang="bg-BG" sz="3200" dirty="0" smtClean="0"/>
              <a:t>Екип от екипи за обемно рефакториране</a:t>
            </a:r>
          </a:p>
          <a:p>
            <a:pPr marL="901700" lvl="1" indent="-342900">
              <a:buSzPts val="2000"/>
            </a:pPr>
            <a:r>
              <a:rPr lang="bg-BG" sz="2800" dirty="0" smtClean="0"/>
              <a:t>Снабдява екипа от разработчици с нови архитектури, шаблони и техники</a:t>
            </a:r>
          </a:p>
          <a:p>
            <a:pPr marL="901700" lvl="1" indent="-342900">
              <a:buSzPts val="2000"/>
            </a:pPr>
            <a:r>
              <a:rPr lang="bg-BG" sz="2800" dirty="0" smtClean="0"/>
              <a:t>Включва опитни разработчици (</a:t>
            </a:r>
            <a:r>
              <a:rPr lang="en-US" sz="2800" dirty="0" smtClean="0"/>
              <a:t>Senior Developers)</a:t>
            </a:r>
            <a:endParaRPr lang="bg-BG" sz="2800" dirty="0" smtClean="0"/>
          </a:p>
          <a:p>
            <a:pPr marL="901700" lvl="1" indent="-342900">
              <a:buSzPts val="2000"/>
            </a:pPr>
            <a:r>
              <a:rPr lang="bg-BG" sz="2800" dirty="0" smtClean="0"/>
              <a:t>Използва </a:t>
            </a:r>
            <a:r>
              <a:rPr lang="en-US" sz="2800" dirty="0" smtClean="0"/>
              <a:t>Scrum</a:t>
            </a:r>
            <a:r>
              <a:rPr lang="bg-BG" sz="2800" dirty="0" smtClean="0"/>
              <a:t>, за да създаде архитектурата на системата за другите </a:t>
            </a:r>
            <a:r>
              <a:rPr lang="en-US" sz="2800" dirty="0" smtClean="0"/>
              <a:t>Scrum</a:t>
            </a:r>
            <a:r>
              <a:rPr lang="bg-BG" sz="2800" dirty="0" smtClean="0"/>
              <a:t> екипи</a:t>
            </a:r>
          </a:p>
        </p:txBody>
      </p:sp>
    </p:spTree>
    <p:extLst>
      <p:ext uri="{BB962C8B-B14F-4D97-AF65-F5344CB8AC3E}">
        <p14:creationId xmlns:p14="http://schemas.microsoft.com/office/powerpoint/2010/main" val="333515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44500" indent="-342900">
              <a:buSzPts val="2000"/>
            </a:pPr>
            <a:r>
              <a:rPr lang="en-US" sz="3200" dirty="0" smtClean="0"/>
              <a:t>Scrum Master</a:t>
            </a:r>
            <a:endParaRPr lang="bg-BG" sz="3200" dirty="0" smtClean="0"/>
          </a:p>
          <a:p>
            <a:pPr marL="901700" lvl="1" indent="-342900">
              <a:buSzPts val="2000"/>
            </a:pPr>
            <a:r>
              <a:rPr lang="bg-BG" sz="2600" dirty="0" smtClean="0"/>
              <a:t>Отговаря за разбирателството в екипа</a:t>
            </a:r>
          </a:p>
          <a:p>
            <a:pPr marL="901700" lvl="1" indent="-342900">
              <a:buSzPts val="2000"/>
            </a:pPr>
            <a:r>
              <a:rPr lang="bg-BG" sz="2600" dirty="0" smtClean="0"/>
              <a:t>Екипите са теория, практика и правила</a:t>
            </a:r>
          </a:p>
          <a:p>
            <a:pPr marL="901700" lvl="1" indent="-342900">
              <a:buSzPts val="2000"/>
            </a:pPr>
            <a:r>
              <a:rPr lang="bg-BG" sz="2600" dirty="0" smtClean="0"/>
              <a:t>Премахва пречкит е един </a:t>
            </a:r>
            <a:r>
              <a:rPr lang="en-US" sz="2600" dirty="0" smtClean="0"/>
              <a:t>Scrum</a:t>
            </a:r>
            <a:r>
              <a:rPr lang="bg-BG" sz="2600" dirty="0" smtClean="0"/>
              <a:t> екип</a:t>
            </a:r>
          </a:p>
          <a:p>
            <a:pPr marL="901700" lvl="1" indent="-342900">
              <a:buSzPts val="2000"/>
            </a:pPr>
            <a:r>
              <a:rPr lang="bg-BG" sz="2600" dirty="0" smtClean="0"/>
              <a:t>Обучава членовете на екипа</a:t>
            </a:r>
          </a:p>
          <a:p>
            <a:pPr marL="901700" lvl="1" indent="-342900">
              <a:buSzPts val="2000"/>
            </a:pPr>
            <a:r>
              <a:rPr lang="bg-BG" sz="2600" dirty="0" smtClean="0"/>
              <a:t>Подмомага провеждането на </a:t>
            </a:r>
            <a:r>
              <a:rPr lang="en-US" sz="2600" dirty="0" smtClean="0"/>
              <a:t>Scrum</a:t>
            </a:r>
            <a:r>
              <a:rPr lang="bg-BG" sz="2600" dirty="0" smtClean="0"/>
              <a:t> събитията</a:t>
            </a:r>
          </a:p>
          <a:p>
            <a:pPr marL="901700" lvl="1" indent="-342900">
              <a:buSzPts val="2000"/>
            </a:pPr>
            <a:r>
              <a:rPr lang="bg-BG" sz="2600" dirty="0" smtClean="0"/>
              <a:t>Води и учи на </a:t>
            </a:r>
            <a:r>
              <a:rPr lang="en-US" sz="2600" dirty="0" smtClean="0"/>
              <a:t>Scrum</a:t>
            </a:r>
            <a:r>
              <a:rPr lang="bg-BG" sz="2600" dirty="0" smtClean="0"/>
              <a:t> практики и похвати</a:t>
            </a:r>
          </a:p>
        </p:txBody>
      </p:sp>
    </p:spTree>
    <p:extLst>
      <p:ext uri="{BB962C8B-B14F-4D97-AF65-F5344CB8AC3E}">
        <p14:creationId xmlns:p14="http://schemas.microsoft.com/office/powerpoint/2010/main" val="22690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44500" indent="-342900">
              <a:buSzPts val="2000"/>
            </a:pPr>
            <a:r>
              <a:rPr lang="en-US" sz="2600" dirty="0" smtClean="0"/>
              <a:t>Scrum Master</a:t>
            </a:r>
            <a:r>
              <a:rPr lang="bg-BG" dirty="0"/>
              <a:t> </a:t>
            </a:r>
            <a:r>
              <a:rPr lang="bg-BG" dirty="0" smtClean="0"/>
              <a:t>не е </a:t>
            </a:r>
          </a:p>
          <a:p>
            <a:pPr marL="901700" lvl="1" indent="-342900">
              <a:buSzPts val="2000"/>
            </a:pPr>
            <a:r>
              <a:rPr lang="bg-BG" dirty="0" smtClean="0"/>
              <a:t>Способен да гарантира успех</a:t>
            </a:r>
          </a:p>
          <a:p>
            <a:pPr marL="901700" lvl="1" indent="-342900">
              <a:buSzPts val="2000"/>
            </a:pPr>
            <a:r>
              <a:rPr lang="bg-BG" dirty="0" smtClean="0"/>
              <a:t>В по-висока йерархична позиция от другите членове на екипа</a:t>
            </a:r>
          </a:p>
          <a:p>
            <a:pPr marL="901700" lvl="1" indent="-342900">
              <a:buSzPts val="2000"/>
            </a:pPr>
            <a:r>
              <a:rPr lang="bg-BG" dirty="0" smtClean="0"/>
              <a:t>Мениджър на проект</a:t>
            </a:r>
          </a:p>
        </p:txBody>
      </p:sp>
    </p:spTree>
    <p:extLst>
      <p:ext uri="{BB962C8B-B14F-4D97-AF65-F5344CB8AC3E}">
        <p14:creationId xmlns:p14="http://schemas.microsoft.com/office/powerpoint/2010/main" val="22690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444500" indent="-342900">
              <a:buSzPts val="2000"/>
            </a:pPr>
            <a:r>
              <a:rPr lang="en-US" sz="2600" dirty="0" smtClean="0"/>
              <a:t>Scrum Master </a:t>
            </a:r>
            <a:r>
              <a:rPr lang="bg-BG" sz="2600" dirty="0" smtClean="0"/>
              <a:t>е отговорен за бързото добавяне на стойност от </a:t>
            </a:r>
            <a:r>
              <a:rPr lang="en-US" sz="2600" dirty="0" smtClean="0"/>
              <a:t>Scrum </a:t>
            </a:r>
            <a:r>
              <a:rPr lang="bg-BG" sz="2600" dirty="0" smtClean="0"/>
              <a:t>екипа</a:t>
            </a:r>
          </a:p>
          <a:p>
            <a:pPr marL="444500" indent="-342900">
              <a:buSzPts val="2000"/>
            </a:pPr>
            <a:r>
              <a:rPr lang="bg-BG" dirty="0" smtClean="0"/>
              <a:t>В даден момент един </a:t>
            </a:r>
            <a:r>
              <a:rPr lang="en-US" dirty="0" smtClean="0"/>
              <a:t>Scrum Master</a:t>
            </a:r>
            <a:r>
              <a:rPr lang="bg-BG" dirty="0" smtClean="0"/>
              <a:t> може да бъде</a:t>
            </a:r>
          </a:p>
          <a:p>
            <a:pPr marL="901700" lvl="1" indent="-342900">
              <a:buSzPts val="2000"/>
            </a:pPr>
            <a:r>
              <a:rPr lang="bg-BG" dirty="0" smtClean="0"/>
              <a:t>Треньор</a:t>
            </a:r>
          </a:p>
          <a:p>
            <a:pPr marL="901700" lvl="1" indent="-342900">
              <a:buSzPts val="2000"/>
            </a:pPr>
            <a:r>
              <a:rPr lang="bg-BG" dirty="0" smtClean="0"/>
              <a:t>Учител</a:t>
            </a:r>
          </a:p>
          <a:p>
            <a:pPr marL="901700" lvl="1" indent="-342900">
              <a:buSzPts val="2000"/>
            </a:pPr>
            <a:r>
              <a:rPr lang="bg-BG" dirty="0" smtClean="0"/>
              <a:t>Ментор</a:t>
            </a:r>
          </a:p>
          <a:p>
            <a:pPr marL="901700" lvl="1" indent="-342900">
              <a:buSzPts val="2000"/>
            </a:pPr>
            <a:r>
              <a:rPr lang="bg-BG" dirty="0" smtClean="0"/>
              <a:t>Лидер</a:t>
            </a:r>
          </a:p>
          <a:p>
            <a:pPr marL="901700" lvl="1" indent="-342900">
              <a:buSzPts val="2000"/>
            </a:pPr>
            <a:r>
              <a:rPr lang="bg-BG" dirty="0" smtClean="0"/>
              <a:t>Помощник</a:t>
            </a:r>
          </a:p>
          <a:p>
            <a:pPr marL="901700" lvl="1" indent="-342900">
              <a:buSzPts val="2000"/>
            </a:pPr>
            <a:r>
              <a:rPr lang="bg-BG" dirty="0" smtClean="0"/>
              <a:t>Посредник</a:t>
            </a:r>
            <a:endParaRPr lang="en-US" dirty="0" smtClean="0"/>
          </a:p>
          <a:p>
            <a:pPr marL="444500" indent="-342900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3098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>
              <a:buSzPts val="2000"/>
              <a:buNone/>
            </a:pPr>
            <a:r>
              <a:rPr lang="en-US" sz="2600" dirty="0" smtClean="0"/>
              <a:t>Scrum </a:t>
            </a:r>
            <a:r>
              <a:rPr lang="bg-BG" sz="2600" dirty="0" smtClean="0"/>
              <a:t>екип</a:t>
            </a:r>
          </a:p>
          <a:p>
            <a:pPr marL="444500" indent="-342900">
              <a:buSzPts val="2000"/>
            </a:pPr>
            <a:r>
              <a:rPr lang="bg-BG" dirty="0" smtClean="0"/>
              <a:t>Основни отговорности</a:t>
            </a:r>
          </a:p>
          <a:p>
            <a:pPr marL="901700" lvl="1" indent="-342900">
              <a:buSzPts val="2000"/>
            </a:pPr>
            <a:r>
              <a:rPr lang="bg-BG" dirty="0" smtClean="0"/>
              <a:t>Бързото добавяне на стойност</a:t>
            </a:r>
          </a:p>
          <a:p>
            <a:pPr marL="901700" lvl="1" indent="-342900">
              <a:buSzPts val="2000"/>
            </a:pPr>
            <a:r>
              <a:rPr lang="bg-BG" dirty="0" smtClean="0"/>
              <a:t>Използването на </a:t>
            </a:r>
            <a:r>
              <a:rPr lang="en-US" dirty="0" smtClean="0"/>
              <a:t>Scrum</a:t>
            </a:r>
          </a:p>
          <a:p>
            <a:pPr marL="901700" lvl="1" indent="-342900">
              <a:buSzPts val="2000"/>
            </a:pPr>
            <a:r>
              <a:rPr lang="bg-BG" dirty="0" smtClean="0"/>
              <a:t>Учене и растеж чрез експериментиране</a:t>
            </a:r>
          </a:p>
          <a:p>
            <a:pPr marL="901700" lvl="1" indent="-342900">
              <a:buSzPts val="2000"/>
            </a:pPr>
            <a:r>
              <a:rPr lang="bg-BG" dirty="0" smtClean="0"/>
              <a:t>Запазването на прозрачаност в работата</a:t>
            </a:r>
          </a:p>
          <a:p>
            <a:pPr marL="558800" lvl="1" indent="0">
              <a:buSzPts val="2000"/>
              <a:buNone/>
            </a:pPr>
            <a:endParaRPr lang="en-US" dirty="0" smtClean="0"/>
          </a:p>
          <a:p>
            <a:pPr marL="444500" indent="-342900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996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101600" indent="0">
              <a:buSzPts val="2000"/>
              <a:buNone/>
            </a:pPr>
            <a:r>
              <a:rPr lang="bg-BG" sz="2800" dirty="0" smtClean="0"/>
              <a:t>„Половината живот на доверието трае 6 седмици“ – Стив Макконъл</a:t>
            </a:r>
          </a:p>
          <a:p>
            <a:pPr marL="558800" indent="-457200">
              <a:buSzPts val="2000"/>
            </a:pPr>
            <a:r>
              <a:rPr lang="bg-BG" sz="2800" dirty="0" smtClean="0"/>
              <a:t>На всеки 12 седмици някой трябва да се качи на самолет</a:t>
            </a:r>
          </a:p>
          <a:p>
            <a:pPr marL="1016000" lvl="1" indent="-457200">
              <a:buSzPts val="2000"/>
            </a:pPr>
            <a:r>
              <a:rPr lang="bg-BG" sz="2800" dirty="0" smtClean="0"/>
              <a:t>Срещите лице в лице са за предпочитане</a:t>
            </a:r>
          </a:p>
          <a:p>
            <a:pPr marL="1016000" lvl="1" indent="-457200">
              <a:buSzPts val="2000"/>
            </a:pPr>
            <a:r>
              <a:rPr lang="bg-BG" sz="2800" dirty="0" smtClean="0"/>
              <a:t>Целият екип трябва да работи заедно – лоша практика е да има членове на екипа, които работят дистанционно</a:t>
            </a:r>
          </a:p>
        </p:txBody>
      </p:sp>
    </p:spTree>
    <p:extLst>
      <p:ext uri="{BB962C8B-B14F-4D97-AF65-F5344CB8AC3E}">
        <p14:creationId xmlns:p14="http://schemas.microsoft.com/office/powerpoint/2010/main" val="17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Преговор: </a:t>
            </a:r>
            <a:r>
              <a:rPr lang="bg-BG" sz="3200" dirty="0" smtClean="0"/>
              <a:t>Етапи в софтуерната разработка</a:t>
            </a:r>
            <a:endParaRPr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С какво се характеризира всеки етап?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включва в себе си?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4976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 algn="just">
              <a:buSzPts val="2000"/>
              <a:buNone/>
            </a:pPr>
            <a:r>
              <a:rPr lang="bg-BG" sz="2800" dirty="0" smtClean="0"/>
              <a:t>Спринт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Колкото по-дълго даден екип чака, преди да интегрира работата си, толкова по-голям е рискът тя да не бъде интегрирана навреме за ревюто на спринта</a:t>
            </a:r>
          </a:p>
          <a:p>
            <a:pPr marL="101600" indent="0" algn="just">
              <a:buSzPts val="2000"/>
              <a:buNone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4690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101600" indent="0" algn="just">
              <a:buSzPts val="2000"/>
              <a:buNone/>
            </a:pPr>
            <a:r>
              <a:rPr lang="bg-BG" sz="2800" dirty="0" smtClean="0"/>
              <a:t>Планиране на спринт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Преформулира се </a:t>
            </a:r>
            <a:r>
              <a:rPr lang="en-US" sz="2800" dirty="0" smtClean="0"/>
              <a:t>Definition of Done </a:t>
            </a:r>
            <a:r>
              <a:rPr lang="bg-BG" sz="2800" dirty="0" smtClean="0"/>
              <a:t>въз основа</a:t>
            </a:r>
            <a:endParaRPr lang="bg-BG" sz="2800" dirty="0" smtClean="0"/>
          </a:p>
          <a:p>
            <a:pPr marL="1016000" lvl="1" indent="-457200" algn="just">
              <a:buSzPts val="2000"/>
            </a:pPr>
            <a:r>
              <a:rPr lang="bg-BG" dirty="0"/>
              <a:t>Преглеждане на </a:t>
            </a:r>
            <a:r>
              <a:rPr lang="en-US" dirty="0"/>
              <a:t>Product </a:t>
            </a:r>
            <a:r>
              <a:rPr lang="en-US" dirty="0" smtClean="0"/>
              <a:t>Backlog</a:t>
            </a:r>
            <a:endParaRPr lang="bg-BG" dirty="0" smtClean="0"/>
          </a:p>
          <a:p>
            <a:pPr marL="1016000" lvl="1" indent="-457200" algn="just">
              <a:buSzPts val="2000"/>
            </a:pPr>
            <a:r>
              <a:rPr lang="bg-BG" dirty="0"/>
              <a:t>Инкремента от последния </a:t>
            </a:r>
            <a:r>
              <a:rPr lang="bg-BG" dirty="0" smtClean="0"/>
              <a:t>спринт</a:t>
            </a:r>
          </a:p>
          <a:p>
            <a:pPr marL="558800" indent="-457200" algn="just">
              <a:buSzPts val="2000"/>
            </a:pPr>
            <a:r>
              <a:rPr lang="bg-BG" dirty="0" smtClean="0"/>
              <a:t>Споделена цел за спринте между различните екипи</a:t>
            </a:r>
          </a:p>
          <a:p>
            <a:pPr marL="558800" indent="-457200" algn="just">
              <a:buSzPts val="2000"/>
            </a:pPr>
            <a:r>
              <a:rPr lang="bg-BG" dirty="0" smtClean="0"/>
              <a:t>Намаляване обвързаността на екипите един с друг</a:t>
            </a:r>
          </a:p>
          <a:p>
            <a:pPr marL="558800" indent="-457200" algn="just">
              <a:buSzPts val="2000"/>
            </a:pPr>
            <a:r>
              <a:rPr lang="bg-BG" dirty="0" smtClean="0"/>
              <a:t>Подсигуряване на добри кадри в екипа за интеграция</a:t>
            </a:r>
          </a:p>
          <a:p>
            <a:pPr marL="558800" indent="-457200" algn="just">
              <a:buSzPts val="2000"/>
            </a:pPr>
            <a:r>
              <a:rPr lang="bg-BG" dirty="0" smtClean="0"/>
              <a:t>Подсигуряване, че </a:t>
            </a:r>
            <a:r>
              <a:rPr lang="en-US" dirty="0" smtClean="0"/>
              <a:t>Scrum</a:t>
            </a:r>
            <a:r>
              <a:rPr lang="bg-BG" dirty="0" smtClean="0"/>
              <a:t> екипите са правилно сформирани според работата, която извършват</a:t>
            </a:r>
            <a:endParaRPr lang="bg-BG" dirty="0"/>
          </a:p>
          <a:p>
            <a:pPr marL="1016000" lvl="1" indent="-457200" algn="just">
              <a:buSzPts val="2000"/>
            </a:pP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5276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101600" indent="0" algn="just">
              <a:buSzPts val="2000"/>
              <a:buNone/>
            </a:pPr>
            <a:r>
              <a:rPr lang="bg-BG" sz="2800" dirty="0" smtClean="0"/>
              <a:t>Дневна </a:t>
            </a:r>
            <a:r>
              <a:rPr lang="en-US" sz="2800" dirty="0" smtClean="0"/>
              <a:t>Scrum</a:t>
            </a:r>
            <a:r>
              <a:rPr lang="bg-BG" sz="2800" dirty="0" smtClean="0"/>
              <a:t> среща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Изготвяне на план за </a:t>
            </a:r>
            <a:r>
              <a:rPr lang="bg-BG" sz="2800" dirty="0" smtClean="0"/>
              <a:t>спринта, като се имат предвид</a:t>
            </a:r>
            <a:endParaRPr lang="bg-BG" sz="2800" dirty="0" smtClean="0"/>
          </a:p>
          <a:p>
            <a:pPr marL="1016000" lvl="1" indent="-457200" algn="just">
              <a:buSzPts val="2000"/>
            </a:pPr>
            <a:r>
              <a:rPr lang="bg-BG" dirty="0" smtClean="0"/>
              <a:t>Целта на спринта</a:t>
            </a:r>
          </a:p>
          <a:p>
            <a:pPr marL="1016000" lvl="1" indent="-457200" algn="just">
              <a:buSzPts val="2000"/>
            </a:pPr>
            <a:r>
              <a:rPr lang="bg-BG" dirty="0" smtClean="0"/>
              <a:t>Работата, свършена вчера</a:t>
            </a:r>
          </a:p>
          <a:p>
            <a:pPr marL="1016000" lvl="1" indent="-457200" algn="just">
              <a:buSzPts val="2000"/>
            </a:pPr>
            <a:r>
              <a:rPr lang="bg-BG" dirty="0" smtClean="0"/>
              <a:t>Възможни пречки, блокери</a:t>
            </a:r>
          </a:p>
          <a:p>
            <a:pPr marL="558800" indent="-457200" algn="just">
              <a:buSzPts val="2000"/>
            </a:pPr>
            <a:r>
              <a:rPr lang="bg-BG" dirty="0" smtClean="0"/>
              <a:t>Целта на дневната </a:t>
            </a:r>
            <a:r>
              <a:rPr lang="en-US" dirty="0" smtClean="0"/>
              <a:t>Scrum </a:t>
            </a:r>
            <a:r>
              <a:rPr lang="bg-BG" dirty="0" smtClean="0"/>
              <a:t>среща е да се изготви план за следващите 24 часа</a:t>
            </a:r>
          </a:p>
          <a:p>
            <a:pPr marL="558800" indent="-457200" algn="just">
              <a:buSzPts val="2000"/>
            </a:pPr>
            <a:r>
              <a:rPr lang="bg-BG" dirty="0" smtClean="0"/>
              <a:t>Целта на спринта е неизменима, докато той протича</a:t>
            </a:r>
            <a:endParaRPr lang="bg-BG" dirty="0"/>
          </a:p>
          <a:p>
            <a:pPr marL="1016000" lvl="1" indent="-457200" algn="just">
              <a:buSzPts val="2000"/>
            </a:pP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27691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marL="101600" indent="0" algn="just">
              <a:buSzPts val="2000"/>
              <a:buNone/>
            </a:pPr>
            <a:r>
              <a:rPr lang="bg-BG" sz="2800" dirty="0" smtClean="0"/>
              <a:t>Ревю на спринт</a:t>
            </a:r>
            <a:endParaRPr lang="en-GB" sz="2800" dirty="0" smtClean="0"/>
          </a:p>
          <a:p>
            <a:pPr marL="558800" indent="-457200" algn="just">
              <a:buSzPts val="2000"/>
            </a:pPr>
            <a:r>
              <a:rPr lang="bg-BG" sz="2800" dirty="0" smtClean="0"/>
              <a:t>Създаване на нов </a:t>
            </a:r>
            <a:r>
              <a:rPr lang="en-GB" sz="2800" dirty="0" smtClean="0"/>
              <a:t>product backlog</a:t>
            </a:r>
            <a:r>
              <a:rPr lang="bg-BG" sz="2800" dirty="0" smtClean="0"/>
              <a:t>,</a:t>
            </a:r>
            <a:r>
              <a:rPr lang="en-US" sz="2800" dirty="0" smtClean="0"/>
              <a:t> </a:t>
            </a:r>
            <a:r>
              <a:rPr lang="bg-BG" sz="2800" dirty="0" smtClean="0"/>
              <a:t>като се имат предвид</a:t>
            </a:r>
            <a:endParaRPr lang="en-US" sz="2800" dirty="0" smtClean="0"/>
          </a:p>
          <a:p>
            <a:pPr marL="1016000" lvl="1" indent="-457200" algn="just">
              <a:buSzPts val="2000"/>
            </a:pPr>
            <a:r>
              <a:rPr lang="bg-BG" sz="2600" dirty="0" smtClean="0"/>
              <a:t>Заинтересованите страни</a:t>
            </a:r>
          </a:p>
          <a:p>
            <a:pPr marL="1016000" lvl="1" indent="-457200" algn="just">
              <a:buSzPts val="2000"/>
            </a:pPr>
            <a:r>
              <a:rPr lang="en-GB" sz="2600" dirty="0" smtClean="0"/>
              <a:t>Scrum</a:t>
            </a:r>
            <a:r>
              <a:rPr lang="en-US" sz="2600" dirty="0" smtClean="0"/>
              <a:t> </a:t>
            </a:r>
            <a:r>
              <a:rPr lang="bg-BG" sz="2600" dirty="0" smtClean="0"/>
              <a:t>екипите</a:t>
            </a:r>
          </a:p>
          <a:p>
            <a:pPr marL="1016000" lvl="1" indent="-457200" algn="just">
              <a:buSzPts val="2000"/>
            </a:pPr>
            <a:r>
              <a:rPr lang="bg-BG" sz="2600" dirty="0" smtClean="0"/>
              <a:t>Инкремента на работещия софтуер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В идеалния случай ревюто на спринт е просто последователност от демота, като се използва интегрирания инкремент, за да се получи обратна връзка</a:t>
            </a:r>
            <a:endParaRPr lang="en-GB" sz="2800" dirty="0" smtClean="0"/>
          </a:p>
          <a:p>
            <a:pPr marL="101600" indent="0" algn="just">
              <a:buSzPts val="2000"/>
              <a:buNone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6876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85000" lnSpcReduction="20000"/>
          </a:bodyPr>
          <a:lstStyle/>
          <a:p>
            <a:pPr marL="101600" indent="0" algn="just">
              <a:buSzPts val="2000"/>
              <a:buNone/>
            </a:pPr>
            <a:r>
              <a:rPr lang="bg-BG" sz="2800" dirty="0" smtClean="0"/>
              <a:t>Ретроспекция на спринт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Вземат участие всички </a:t>
            </a:r>
            <a:r>
              <a:rPr lang="en-GB" sz="2800" dirty="0" smtClean="0"/>
              <a:t>scrum </a:t>
            </a:r>
            <a:r>
              <a:rPr lang="bg-BG" sz="2800" dirty="0" smtClean="0"/>
              <a:t>екипи, както и заинтересованите страни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Възоснова поетите ангажименти през изминалия спринт се решава какви ще са ангажиментите през следващия, както и нов</a:t>
            </a:r>
            <a:r>
              <a:rPr lang="en-GB" sz="2800" dirty="0" smtClean="0"/>
              <a:t> Definition of Done</a:t>
            </a:r>
            <a:r>
              <a:rPr lang="en-US" sz="2800" dirty="0" smtClean="0"/>
              <a:t> (</a:t>
            </a:r>
            <a:r>
              <a:rPr lang="bg-BG" sz="2800" dirty="0" smtClean="0"/>
              <a:t>в идеалния случай)</a:t>
            </a:r>
            <a:endParaRPr lang="en-GB" sz="2800" dirty="0" smtClean="0"/>
          </a:p>
          <a:p>
            <a:pPr marL="558800" indent="-457200" algn="just">
              <a:buSzPts val="2000"/>
            </a:pPr>
            <a:r>
              <a:rPr lang="bg-BG" sz="2800" dirty="0" smtClean="0"/>
              <a:t>Примери за ангажименти</a:t>
            </a:r>
          </a:p>
          <a:p>
            <a:pPr marL="1016000" lvl="1" indent="-457200" algn="just">
              <a:buSzPts val="2000"/>
            </a:pPr>
            <a:r>
              <a:rPr lang="bg-BG" dirty="0" smtClean="0"/>
              <a:t>Всяка задача от </a:t>
            </a:r>
            <a:r>
              <a:rPr lang="en-GB" dirty="0" smtClean="0"/>
              <a:t>product backlog</a:t>
            </a:r>
            <a:r>
              <a:rPr lang="bg-BG" dirty="0"/>
              <a:t> </a:t>
            </a:r>
            <a:r>
              <a:rPr lang="bg-BG" dirty="0" smtClean="0"/>
              <a:t>да има съответни тестове</a:t>
            </a:r>
          </a:p>
          <a:p>
            <a:pPr marL="1016000" lvl="1" indent="-457200" algn="just">
              <a:buSzPts val="2000"/>
            </a:pPr>
            <a:r>
              <a:rPr lang="bg-BG" dirty="0" smtClean="0"/>
              <a:t>Кодът да е написан според споделен стандарт за всички</a:t>
            </a:r>
            <a:endParaRPr lang="en-GB" sz="2800" dirty="0" smtClean="0"/>
          </a:p>
          <a:p>
            <a:pPr marL="101600" indent="0" algn="just">
              <a:buSzPts val="2000"/>
              <a:buNone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41698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 algn="just">
              <a:buSzPts val="2000"/>
              <a:buNone/>
            </a:pPr>
            <a:r>
              <a:rPr lang="bg-BG" sz="2800" dirty="0" smtClean="0"/>
              <a:t>Ретроспекция на спринт</a:t>
            </a:r>
          </a:p>
          <a:p>
            <a:pPr marL="558800" indent="-457200" algn="just">
              <a:buSzPts val="2000"/>
            </a:pPr>
            <a:r>
              <a:rPr lang="en-GB" sz="2800" dirty="0" smtClean="0"/>
              <a:t>Scrum master</a:t>
            </a:r>
            <a:r>
              <a:rPr lang="en-US" sz="2800" dirty="0" smtClean="0"/>
              <a:t>-</a:t>
            </a:r>
            <a:r>
              <a:rPr lang="bg-BG" sz="2800" dirty="0" smtClean="0"/>
              <a:t>и се събират, за да споделят резултати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Разпознаване на поведение, което може да афектира всички отбори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Цялостно подобряване ефиктивността на организацията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458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101600" indent="0" algn="just">
              <a:buSzPts val="2000"/>
              <a:buNone/>
            </a:pPr>
            <a:r>
              <a:rPr lang="en-GB" sz="2800" dirty="0" smtClean="0"/>
              <a:t>Product backlog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Просто съвкупност от задачите, които трябва да се свършат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Управлява се от собственика на продукта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Прозрачен е за всички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Задачите са подредени в реда, в който трябва да се изпълнят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Има само един </a:t>
            </a:r>
            <a:r>
              <a:rPr lang="en-GB" sz="2800" dirty="0" smtClean="0"/>
              <a:t>product backlog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5225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 algn="just">
              <a:buSzPts val="2000"/>
              <a:buNone/>
            </a:pPr>
            <a:r>
              <a:rPr lang="bg-BG" sz="2800" dirty="0" smtClean="0"/>
              <a:t>„Премахването на междуекипните зависимости е ключа към подобряването на продуктивността.“ – Кен Швабер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7409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85000" lnSpcReduction="20000"/>
          </a:bodyPr>
          <a:lstStyle/>
          <a:p>
            <a:pPr marL="101600" indent="0" algn="just">
              <a:buSzPts val="2000"/>
              <a:buNone/>
            </a:pPr>
            <a:r>
              <a:rPr lang="bg-BG" sz="2800" dirty="0" smtClean="0"/>
              <a:t>Инкремент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Причината да използваме </a:t>
            </a:r>
            <a:r>
              <a:rPr lang="en-GB" sz="2800" dirty="0" smtClean="0"/>
              <a:t>Scrum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Интегриран, без недовършена работа, всеки спринт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Всеки </a:t>
            </a:r>
            <a:r>
              <a:rPr lang="en-GB" sz="2800" dirty="0" smtClean="0"/>
              <a:t>Scrum</a:t>
            </a:r>
            <a:r>
              <a:rPr lang="bg-BG" sz="2800" dirty="0" smtClean="0"/>
              <a:t> екип, който се провали в интегрирането в спринт, увеличава бъдещия риск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Функционалност, която не е готова – не е достъпна </a:t>
            </a:r>
          </a:p>
          <a:p>
            <a:pPr marL="558800" indent="-457200" algn="just">
              <a:buSzPts val="2000"/>
            </a:pPr>
            <a:r>
              <a:rPr lang="bg-BG" sz="2800" dirty="0" smtClean="0"/>
              <a:t>Дадена функционалност може да бъде различна за различни потребители</a:t>
            </a:r>
          </a:p>
          <a:p>
            <a:pPr marL="1016000" lvl="1" indent="-457200" algn="just">
              <a:buSzPts val="2000"/>
            </a:pPr>
            <a:r>
              <a:rPr lang="bg-BG" sz="2600" dirty="0" smtClean="0"/>
              <a:t>Така с тестване се добива предства, кое как се възприема от клиентите</a:t>
            </a:r>
          </a:p>
        </p:txBody>
      </p:sp>
    </p:spTree>
    <p:extLst>
      <p:ext uri="{BB962C8B-B14F-4D97-AF65-F5344CB8AC3E}">
        <p14:creationId xmlns:p14="http://schemas.microsoft.com/office/powerpoint/2010/main" val="31141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Scrum: Scaling 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520600" cy="374373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/>
          </a:bodyPr>
          <a:lstStyle/>
          <a:p>
            <a:pPr marL="101600" indent="0" algn="just">
              <a:buSzPts val="2000"/>
              <a:buNone/>
            </a:pPr>
            <a:r>
              <a:rPr lang="en-US" sz="2600" dirty="0" smtClean="0"/>
              <a:t>Definition of Done</a:t>
            </a:r>
          </a:p>
          <a:p>
            <a:pPr marL="558800" indent="-457200" algn="just">
              <a:buSzPts val="2000"/>
            </a:pPr>
            <a:r>
              <a:rPr lang="bg-BG" dirty="0" smtClean="0"/>
              <a:t>Използва се, за да се определи точно завършеността на работата</a:t>
            </a:r>
          </a:p>
          <a:p>
            <a:pPr marL="558800" indent="-457200" algn="just">
              <a:buSzPts val="2000"/>
            </a:pPr>
            <a:r>
              <a:rPr lang="bg-BG" sz="2600" dirty="0" smtClean="0"/>
              <a:t>Преобразува се и се разширява повреме на ретроспекциите на спринт</a:t>
            </a:r>
          </a:p>
          <a:p>
            <a:pPr marL="558800" indent="-457200" algn="just">
              <a:buSzPts val="2000"/>
            </a:pPr>
            <a:r>
              <a:rPr lang="bg-BG" dirty="0" smtClean="0"/>
              <a:t>Може да се отнася за процес или инжинерни практики</a:t>
            </a:r>
          </a:p>
          <a:p>
            <a:pPr marL="558800" indent="-457200" algn="just">
              <a:buSzPts val="2000"/>
            </a:pPr>
            <a:r>
              <a:rPr lang="bg-BG" sz="2600" dirty="0" smtClean="0"/>
              <a:t>В </a:t>
            </a:r>
            <a:r>
              <a:rPr lang="bg-BG" dirty="0" smtClean="0"/>
              <a:t>среда със сътрудничество, споделен</a:t>
            </a:r>
            <a:r>
              <a:rPr lang="en-GB" dirty="0" smtClean="0"/>
              <a:t> Definition of Done</a:t>
            </a:r>
            <a:r>
              <a:rPr lang="en-US" dirty="0" smtClean="0"/>
              <a:t> </a:t>
            </a:r>
            <a:r>
              <a:rPr lang="bg-BG" dirty="0" smtClean="0"/>
              <a:t>ще възникне измежду </a:t>
            </a:r>
            <a:r>
              <a:rPr lang="en-GB" dirty="0" smtClean="0"/>
              <a:t>Scrum</a:t>
            </a:r>
            <a:r>
              <a:rPr lang="bg-BG" dirty="0" smtClean="0"/>
              <a:t> екипите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1398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Преговор: </a:t>
            </a:r>
            <a:r>
              <a:rPr lang="bg-BG" sz="3200" dirty="0" smtClean="0"/>
              <a:t>Етапи в софтуерната разработка</a:t>
            </a:r>
            <a:endParaRPr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Планиране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Анализ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Дизайн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Разработка и имплементация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Тестване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Инсталация и поддръжка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</a:t>
            </a:r>
            <a:r>
              <a:rPr lang="en-US" sz="2800" dirty="0" smtClean="0"/>
              <a:t>Kanban?</a:t>
            </a:r>
            <a:endParaRPr lang="bg-BG" sz="2800" dirty="0" smtClean="0"/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позволява</a:t>
            </a:r>
            <a:r>
              <a:rPr lang="en-US" sz="2800" dirty="0" smtClean="0"/>
              <a:t> Kanban?</a:t>
            </a:r>
            <a:endParaRPr lang="bg-BG" sz="2800" dirty="0" smtClean="0"/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С какво се характеризира?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16514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-US" sz="2600" dirty="0" smtClean="0"/>
              <a:t>Kanban </a:t>
            </a:r>
            <a:r>
              <a:rPr lang="bg-BG" sz="2600" dirty="0" smtClean="0"/>
              <a:t>или </a:t>
            </a:r>
            <a:r>
              <a:rPr lang="en-US" sz="2600" dirty="0" smtClean="0"/>
              <a:t>kanban</a:t>
            </a:r>
            <a:r>
              <a:rPr lang="bg-BG" sz="2600" dirty="0" smtClean="0"/>
              <a:t>?</a:t>
            </a:r>
          </a:p>
          <a:p>
            <a:pPr lvl="1" indent="-355600" algn="just">
              <a:buSzPts val="2000"/>
            </a:pPr>
            <a:r>
              <a:rPr lang="en-US" dirty="0" smtClean="0"/>
              <a:t>Kanban</a:t>
            </a:r>
            <a:r>
              <a:rPr lang="bg-BG" dirty="0" smtClean="0"/>
              <a:t> и </a:t>
            </a:r>
            <a:r>
              <a:rPr lang="en-US" dirty="0" smtClean="0"/>
              <a:t>Kanban </a:t>
            </a:r>
            <a:r>
              <a:rPr lang="bg-BG" dirty="0" smtClean="0"/>
              <a:t>метод насочват към процеса</a:t>
            </a:r>
          </a:p>
          <a:p>
            <a:pPr lvl="1" indent="-355600" algn="just">
              <a:buSzPts val="2000"/>
            </a:pPr>
            <a:r>
              <a:rPr lang="en-US" dirty="0"/>
              <a:t>k</a:t>
            </a:r>
            <a:r>
              <a:rPr lang="en-US" dirty="0" smtClean="0"/>
              <a:t>anban </a:t>
            </a:r>
            <a:r>
              <a:rPr lang="bg-BG" dirty="0" smtClean="0"/>
              <a:t>насочва към определена карта, използвана в процеса</a:t>
            </a:r>
          </a:p>
        </p:txBody>
      </p:sp>
    </p:spTree>
    <p:extLst>
      <p:ext uri="{BB962C8B-B14F-4D97-AF65-F5344CB8AC3E}">
        <p14:creationId xmlns:p14="http://schemas.microsoft.com/office/powerpoint/2010/main" val="23545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dirty="0" smtClean="0"/>
              <a:t>Защо да използвам </a:t>
            </a:r>
            <a:r>
              <a:rPr lang="en-GB" dirty="0" smtClean="0"/>
              <a:t>Kanban</a:t>
            </a:r>
            <a:r>
              <a:rPr lang="en-US" dirty="0" smtClean="0"/>
              <a:t>?</a:t>
            </a:r>
          </a:p>
          <a:p>
            <a:pPr lvl="1" indent="-355600" algn="just">
              <a:buSzPts val="2000"/>
            </a:pPr>
            <a:r>
              <a:rPr lang="bg-BG" dirty="0" smtClean="0"/>
              <a:t>Подобряване качеството на работа</a:t>
            </a:r>
          </a:p>
          <a:p>
            <a:pPr lvl="1" indent="-355600" algn="just">
              <a:buSzPts val="2000"/>
            </a:pPr>
            <a:r>
              <a:rPr lang="bg-BG" dirty="0" smtClean="0"/>
              <a:t>Идентифициране и елиминиране на затрудненията</a:t>
            </a:r>
          </a:p>
          <a:p>
            <a:pPr lvl="1" indent="-355600" algn="just">
              <a:buSzPts val="2000"/>
            </a:pPr>
            <a:r>
              <a:rPr lang="bg-BG" dirty="0" smtClean="0"/>
              <a:t>Намаляване времето прекарано чакане на опашка</a:t>
            </a:r>
          </a:p>
          <a:p>
            <a:pPr lvl="1" indent="-355600" algn="just">
              <a:buSzPts val="2000"/>
            </a:pPr>
            <a:r>
              <a:rPr lang="bg-BG" dirty="0" smtClean="0"/>
              <a:t>Подобряване на екипната работа</a:t>
            </a:r>
          </a:p>
          <a:p>
            <a:pPr lvl="1" indent="-355600" algn="just">
              <a:buSzPts val="2000"/>
            </a:pPr>
            <a:r>
              <a:rPr lang="bg-BG" dirty="0" smtClean="0"/>
              <a:t>Намаляване на напразните усилия</a:t>
            </a:r>
          </a:p>
        </p:txBody>
      </p:sp>
    </p:spTree>
    <p:extLst>
      <p:ext uri="{BB962C8B-B14F-4D97-AF65-F5344CB8AC3E}">
        <p14:creationId xmlns:p14="http://schemas.microsoft.com/office/powerpoint/2010/main" val="369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dirty="0" smtClean="0"/>
              <a:t>Оползотворяване на всички налични ресурси или забързване на процеса</a:t>
            </a:r>
          </a:p>
          <a:p>
            <a:pPr lvl="1" indent="-355600" algn="just">
              <a:buSzPts val="2000"/>
            </a:pPr>
            <a:r>
              <a:rPr lang="bg-BG" dirty="0" smtClean="0"/>
              <a:t>За предпочитане е да се забърза процесът на работа пред това да се оползотворят всички от наличните ни ресурси</a:t>
            </a:r>
          </a:p>
          <a:p>
            <a:pPr lvl="1" indent="-355600" algn="just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697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 algn="just">
              <a:buSzPts val="2000"/>
              <a:buNone/>
            </a:pPr>
            <a:r>
              <a:rPr lang="bg-BG" dirty="0" smtClean="0"/>
              <a:t>Основни принципи</a:t>
            </a:r>
          </a:p>
          <a:p>
            <a:pPr marL="444500" indent="-342900" algn="just">
              <a:buSzPts val="2000"/>
            </a:pPr>
            <a:r>
              <a:rPr lang="bg-BG" dirty="0" smtClean="0"/>
              <a:t>Визуализирайте работата си</a:t>
            </a:r>
          </a:p>
          <a:p>
            <a:pPr marL="444500" indent="-342900" algn="just">
              <a:buSzPts val="2000"/>
            </a:pPr>
            <a:r>
              <a:rPr lang="bg-BG" dirty="0" smtClean="0"/>
              <a:t>Ограничете броя на задачите, които са в процес на работа (</a:t>
            </a:r>
            <a:r>
              <a:rPr lang="en-GB" dirty="0" smtClean="0"/>
              <a:t>Work-In-Progress)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289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58466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101600" indent="0" algn="just">
              <a:buSzPts val="2000"/>
              <a:buNone/>
            </a:pPr>
            <a:r>
              <a:rPr lang="bg-BG" dirty="0" smtClean="0"/>
              <a:t>Основни принципи</a:t>
            </a:r>
          </a:p>
          <a:p>
            <a:pPr marL="444500" indent="-342900" algn="just">
              <a:buSzPts val="2000"/>
            </a:pPr>
            <a:r>
              <a:rPr lang="bg-BG" dirty="0"/>
              <a:t>Защо да </a:t>
            </a:r>
            <a:r>
              <a:rPr lang="bg-BG" dirty="0" smtClean="0"/>
              <a:t>визуализирате </a:t>
            </a:r>
            <a:r>
              <a:rPr lang="bg-BG" dirty="0"/>
              <a:t>работата си</a:t>
            </a:r>
          </a:p>
          <a:p>
            <a:pPr marL="901700" lvl="1" indent="-342900" algn="just">
              <a:buSzPts val="2000"/>
            </a:pPr>
            <a:r>
              <a:rPr lang="bg-BG" dirty="0"/>
              <a:t>Позволява вие и другите да виждат с какво се занимавате</a:t>
            </a:r>
          </a:p>
          <a:p>
            <a:pPr marL="901700" lvl="1" indent="-342900" algn="just">
              <a:buSzPts val="2000"/>
            </a:pPr>
            <a:r>
              <a:rPr lang="bg-BG" dirty="0"/>
              <a:t>Намалява </a:t>
            </a:r>
            <a:r>
              <a:rPr lang="bg-BG" dirty="0" smtClean="0"/>
              <a:t>стреса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Намалява шанса да бъдат забравени важни задачи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Подобрява умението ви да правите добри избори</a:t>
            </a:r>
          </a:p>
          <a:p>
            <a:pPr marL="1358900" lvl="2" algn="just">
              <a:buSzPts val="2000"/>
            </a:pPr>
            <a:r>
              <a:rPr lang="bg-BG" dirty="0" smtClean="0"/>
              <a:t>Върху какво трябва да работите в момента?</a:t>
            </a:r>
          </a:p>
          <a:p>
            <a:pPr marL="1358900" lvl="2" algn="just">
              <a:buSzPts val="2000"/>
            </a:pPr>
            <a:r>
              <a:rPr lang="bg-BG" dirty="0" smtClean="0"/>
              <a:t>Кога да кажете „Не“ на нови задачи?</a:t>
            </a:r>
          </a:p>
          <a:p>
            <a:pPr marL="1358900" lvl="2" algn="just">
              <a:buSzPts val="2000"/>
            </a:pPr>
            <a:r>
              <a:rPr lang="bg-BG" dirty="0" smtClean="0"/>
              <a:t>Кои задачи в момента са блокирани?</a:t>
            </a:r>
          </a:p>
          <a:p>
            <a:pPr marL="1358900" lvl="2" algn="just">
              <a:buSzPts val="2000"/>
            </a:pPr>
            <a:r>
              <a:rPr lang="bg-BG" dirty="0" smtClean="0"/>
              <a:t>Колко време отнема, за да се свърши нова работа?</a:t>
            </a:r>
          </a:p>
          <a:p>
            <a:pPr marL="901700" lvl="1" indent="-342900" algn="just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19848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58466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 algn="just">
              <a:buSzPts val="2000"/>
              <a:buNone/>
            </a:pPr>
            <a:r>
              <a:rPr lang="bg-BG" dirty="0" smtClean="0"/>
              <a:t>Основни принципи</a:t>
            </a:r>
          </a:p>
          <a:p>
            <a:pPr marL="444500" indent="-342900" algn="just">
              <a:buSzPts val="2000"/>
            </a:pPr>
            <a:r>
              <a:rPr lang="bg-BG" dirty="0"/>
              <a:t>Защо да </a:t>
            </a:r>
            <a:r>
              <a:rPr lang="bg-BG" dirty="0" smtClean="0"/>
              <a:t>ограничите броя на задачите, които са в процес на работа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Намалява пропиляната работа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Подобрява качеството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Спомага протичането на процеса</a:t>
            </a:r>
          </a:p>
          <a:p>
            <a:pPr marL="901700" lvl="1" indent="-342900" algn="just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566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58466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 algn="just">
              <a:buSzPts val="2000"/>
              <a:buNone/>
            </a:pPr>
            <a:r>
              <a:rPr lang="en-GB" dirty="0" smtClean="0"/>
              <a:t>Kanban</a:t>
            </a:r>
            <a:r>
              <a:rPr lang="en-US" dirty="0" smtClean="0"/>
              <a:t> </a:t>
            </a:r>
            <a:r>
              <a:rPr lang="bg-BG" dirty="0" smtClean="0"/>
              <a:t>методът</a:t>
            </a:r>
          </a:p>
          <a:p>
            <a:pPr marL="558800" indent="-457200" algn="just">
              <a:buSzPts val="2000"/>
            </a:pPr>
            <a:r>
              <a:rPr lang="bg-BG" dirty="0" smtClean="0"/>
              <a:t>Свойства</a:t>
            </a:r>
          </a:p>
          <a:p>
            <a:pPr marL="1016000" lvl="1" indent="-457200" algn="just">
              <a:buSzPts val="2000"/>
            </a:pPr>
            <a:r>
              <a:rPr lang="bg-BG" dirty="0" smtClean="0"/>
              <a:t>Визуализация процеса на работа</a:t>
            </a:r>
          </a:p>
          <a:p>
            <a:pPr marL="1016000" lvl="1" indent="-457200" algn="just">
              <a:buSzPts val="2000"/>
            </a:pPr>
            <a:r>
              <a:rPr lang="bg-BG" dirty="0" smtClean="0"/>
              <a:t>Ограничаване на несвършената работа (</a:t>
            </a:r>
            <a:r>
              <a:rPr lang="en-GB" dirty="0" smtClean="0"/>
              <a:t>Work-In-Progress)</a:t>
            </a:r>
            <a:endParaRPr lang="en-US" dirty="0" smtClean="0"/>
          </a:p>
          <a:p>
            <a:pPr marL="1016000" lvl="1" indent="-457200" algn="just">
              <a:buSzPts val="2000"/>
            </a:pPr>
            <a:r>
              <a:rPr lang="bg-BG" dirty="0" smtClean="0"/>
              <a:t>Измерване и управление на процеса на работа</a:t>
            </a:r>
          </a:p>
          <a:p>
            <a:pPr marL="901700" lvl="1" indent="-342900" algn="just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079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58466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 algn="just">
              <a:buSzPts val="2000"/>
              <a:buNone/>
            </a:pPr>
            <a:r>
              <a:rPr lang="en-GB" dirty="0" smtClean="0"/>
              <a:t>Kanban</a:t>
            </a:r>
            <a:r>
              <a:rPr lang="en-US" dirty="0" smtClean="0"/>
              <a:t> </a:t>
            </a:r>
            <a:r>
              <a:rPr lang="bg-BG" dirty="0" smtClean="0"/>
              <a:t>методът</a:t>
            </a:r>
          </a:p>
          <a:p>
            <a:pPr marL="558800" indent="-457200" algn="just">
              <a:buSzPts val="2000"/>
            </a:pPr>
            <a:r>
              <a:rPr lang="bg-BG" dirty="0" smtClean="0"/>
              <a:t>Рецепта за успех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Фокусирайте се върху качеството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Намалете </a:t>
            </a:r>
            <a:r>
              <a:rPr lang="en-GB" dirty="0" smtClean="0"/>
              <a:t>WIP (Work-In-Progress)</a:t>
            </a:r>
          </a:p>
          <a:p>
            <a:pPr marL="901700" lvl="1" indent="-342900" algn="just">
              <a:buSzPts val="2000"/>
            </a:pPr>
            <a:r>
              <a:rPr lang="bg-BG" dirty="0" smtClean="0"/>
              <a:t>Добавяйте към завършените задачи често</a:t>
            </a:r>
            <a:endParaRPr lang="en-US" dirty="0" smtClean="0"/>
          </a:p>
          <a:p>
            <a:pPr marL="901700" lvl="1" indent="-342900" algn="just">
              <a:buSzPts val="2000"/>
            </a:pPr>
            <a:r>
              <a:rPr lang="bg-BG" dirty="0" smtClean="0"/>
              <a:t>Приоритизирайте</a:t>
            </a:r>
          </a:p>
          <a:p>
            <a:pPr marL="558800" lvl="1" indent="0" algn="just">
              <a:buSzPts val="2000"/>
              <a:buNone/>
            </a:pPr>
            <a:endParaRPr lang="bg-BG" dirty="0" smtClean="0"/>
          </a:p>
          <a:p>
            <a:pPr marL="901700" lvl="1" indent="-342900" algn="just">
              <a:buSzPts val="2000"/>
            </a:pPr>
            <a:endParaRPr lang="bg-BG" dirty="0" smtClean="0"/>
          </a:p>
          <a:p>
            <a:pPr marL="901700" lvl="1" indent="-342900" algn="just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870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Kanban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58466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01600" indent="0" algn="just">
              <a:buSzPts val="2000"/>
              <a:buNone/>
            </a:pPr>
            <a:r>
              <a:rPr lang="en-GB" dirty="0" smtClean="0"/>
              <a:t>Kanban</a:t>
            </a:r>
            <a:r>
              <a:rPr lang="bg-BG" dirty="0"/>
              <a:t> </a:t>
            </a:r>
            <a:r>
              <a:rPr lang="bg-BG" dirty="0" smtClean="0"/>
              <a:t>инструменти</a:t>
            </a:r>
          </a:p>
          <a:p>
            <a:pPr marL="558800" indent="-457200" algn="just">
              <a:buSzPts val="2000"/>
            </a:pPr>
            <a:r>
              <a:rPr lang="en-GB" dirty="0" err="1" smtClean="0"/>
              <a:t>AgileZen</a:t>
            </a:r>
            <a:endParaRPr lang="en-GB" dirty="0" smtClean="0"/>
          </a:p>
          <a:p>
            <a:pPr marL="558800" indent="-457200" algn="just">
              <a:buSzPts val="2000"/>
            </a:pPr>
            <a:r>
              <a:rPr lang="en-GB" dirty="0" smtClean="0"/>
              <a:t>Trello</a:t>
            </a:r>
          </a:p>
          <a:p>
            <a:pPr marL="558800" indent="-457200" algn="just">
              <a:buSzPts val="2000"/>
            </a:pPr>
            <a:r>
              <a:rPr lang="en-GB" dirty="0" err="1" smtClean="0"/>
              <a:t>LeanKit</a:t>
            </a:r>
            <a:r>
              <a:rPr lang="en-GB" dirty="0" smtClean="0"/>
              <a:t> Kanban</a:t>
            </a:r>
          </a:p>
          <a:p>
            <a:pPr marL="558800" indent="-457200" algn="just">
              <a:buSzPts val="2000"/>
            </a:pPr>
            <a:r>
              <a:rPr lang="en-GB" dirty="0" err="1" smtClean="0"/>
              <a:t>targetprocess</a:t>
            </a:r>
            <a:endParaRPr lang="bg-BG" dirty="0" smtClean="0"/>
          </a:p>
          <a:p>
            <a:pPr marL="901700" lvl="1" indent="-342900" algn="just">
              <a:buSzPts val="2000"/>
            </a:pPr>
            <a:endParaRPr lang="bg-BG" dirty="0" smtClean="0"/>
          </a:p>
          <a:p>
            <a:pPr marL="901700" lvl="1" indent="-342900" algn="just">
              <a:buSzPts val="20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3532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Преговор: Waterfall методология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</a:t>
            </a:r>
            <a:r>
              <a:rPr lang="en-US" sz="2800" dirty="0" smtClean="0"/>
              <a:t>Waterfall?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От какви етапи се състои?</a:t>
            </a:r>
          </a:p>
          <a:p>
            <a:pPr lvl="1" indent="-355600" algn="just">
              <a:buSzPts val="2000"/>
            </a:pPr>
            <a:r>
              <a:rPr lang="bg-BG" sz="2600" dirty="0" smtClean="0"/>
              <a:t>Припокриват ли се те?</a:t>
            </a:r>
          </a:p>
          <a:p>
            <a:pPr indent="-355600" algn="just">
              <a:buSzPts val="2000"/>
            </a:pPr>
            <a:r>
              <a:rPr lang="bg-BG" sz="2800" dirty="0" smtClean="0"/>
              <a:t>Кога е подходящо да се използва тази методология?</a:t>
            </a:r>
          </a:p>
          <a:p>
            <a:pPr indent="-355600" algn="just">
              <a:buSzPts val="2000"/>
            </a:pPr>
            <a:r>
              <a:rPr lang="bg-BG" sz="2800" dirty="0" smtClean="0"/>
              <a:t>Какви са предимствата на </a:t>
            </a:r>
            <a:r>
              <a:rPr lang="en-US" sz="2800" dirty="0" smtClean="0"/>
              <a:t>Waterfall?</a:t>
            </a:r>
            <a:endParaRPr lang="bg-BG" sz="2800" dirty="0" smtClean="0"/>
          </a:p>
          <a:p>
            <a:pPr indent="-355600" algn="just">
              <a:buSzPts val="2000"/>
            </a:pPr>
            <a:r>
              <a:rPr lang="bg-BG" sz="2800" dirty="0" smtClean="0"/>
              <a:t>Какви са недотатъците на </a:t>
            </a:r>
            <a:r>
              <a:rPr lang="en-US" sz="2800" dirty="0" smtClean="0"/>
              <a:t>Waterfall?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8807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Обобщение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lvl="0" indent="-342900" algn="just">
              <a:buSzPts val="1800"/>
            </a:pPr>
            <a:r>
              <a:rPr lang="ru-RU" sz="2400" dirty="0"/>
              <a:t>Преговор: Етапи в софтуерната разработка</a:t>
            </a:r>
          </a:p>
          <a:p>
            <a:pPr lvl="0" indent="-342900" algn="just">
              <a:buSzPts val="1800"/>
            </a:pPr>
            <a:r>
              <a:rPr lang="ru-RU" sz="2400" dirty="0"/>
              <a:t>Преговор: Waterfall методология</a:t>
            </a:r>
          </a:p>
          <a:p>
            <a:pPr lvl="0" indent="-342900" algn="just">
              <a:buSzPts val="1800"/>
            </a:pPr>
            <a:r>
              <a:rPr lang="ru-RU" sz="2400" dirty="0"/>
              <a:t>Преговор: </a:t>
            </a:r>
            <a:r>
              <a:rPr lang="en-US" sz="2400" dirty="0" smtClean="0"/>
              <a:t>Agile</a:t>
            </a:r>
            <a:r>
              <a:rPr lang="ru-RU" sz="2400" dirty="0" smtClean="0"/>
              <a:t> </a:t>
            </a:r>
            <a:r>
              <a:rPr lang="ru-RU" sz="2400" dirty="0"/>
              <a:t>методология</a:t>
            </a:r>
          </a:p>
          <a:p>
            <a:pPr lvl="0" indent="-342900" algn="just">
              <a:buSzPts val="1800"/>
            </a:pPr>
            <a:r>
              <a:rPr lang="ru-RU" sz="2400" dirty="0"/>
              <a:t>Преговор с допълнение: Scrum</a:t>
            </a:r>
          </a:p>
          <a:p>
            <a:pPr lvl="0" indent="-342900" algn="just">
              <a:buSzPts val="1800"/>
            </a:pPr>
            <a:r>
              <a:rPr lang="ru-RU" sz="2400" dirty="0" smtClean="0"/>
              <a:t>Преговор с допълнение: Kanban</a:t>
            </a:r>
          </a:p>
          <a:p>
            <a:pPr lvl="0" indent="-342900" algn="just">
              <a:buSzPts val="1800"/>
            </a:pPr>
            <a:r>
              <a:rPr lang="ru-RU" sz="2400" dirty="0" smtClean="0"/>
              <a:t>Инструменти </a:t>
            </a:r>
            <a:r>
              <a:rPr lang="ru-RU" sz="2400" dirty="0"/>
              <a:t>за управление на проекти и задачи</a:t>
            </a:r>
          </a:p>
          <a:p>
            <a:pPr marL="0" lv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82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Преговор: </a:t>
            </a:r>
            <a:r>
              <a:rPr lang="en-US" sz="3200" dirty="0" smtClean="0"/>
              <a:t>Agile</a:t>
            </a:r>
            <a:r>
              <a:rPr lang="ru-RU" sz="3200" dirty="0" smtClean="0"/>
              <a:t> </a:t>
            </a:r>
            <a:r>
              <a:rPr lang="ru-RU" sz="3200" dirty="0"/>
              <a:t>методология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</a:t>
            </a:r>
            <a:r>
              <a:rPr lang="en-US" sz="2800" dirty="0" smtClean="0"/>
              <a:t>Agile?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Къде стои фокуса, когато работим с </a:t>
            </a:r>
            <a:r>
              <a:rPr lang="en-US" sz="2800" dirty="0" smtClean="0"/>
              <a:t>Agile?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С какво се характеризира?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Какъв е </a:t>
            </a:r>
            <a:r>
              <a:rPr lang="en-US" sz="2800" dirty="0" smtClean="0"/>
              <a:t>Agile </a:t>
            </a:r>
            <a:r>
              <a:rPr lang="bg-BG" sz="2800" dirty="0" smtClean="0"/>
              <a:t>манифестът?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Какви са предимствата на </a:t>
            </a:r>
            <a:r>
              <a:rPr lang="en-US" sz="2800" dirty="0" smtClean="0"/>
              <a:t>Agile?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Какви са недостатъците на </a:t>
            </a:r>
            <a:r>
              <a:rPr lang="en-US" sz="2800" dirty="0" smtClean="0"/>
              <a:t>Agile</a:t>
            </a:r>
            <a:r>
              <a:rPr lang="bg-BG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79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Scrum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19809"/>
            <a:ext cx="8520600" cy="3796748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</a:t>
            </a:r>
            <a:r>
              <a:rPr lang="en-US" sz="2800" dirty="0" smtClean="0"/>
              <a:t>Scrum?</a:t>
            </a:r>
            <a:endParaRPr lang="bg-BG" sz="2800" dirty="0" smtClean="0"/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 протича процеса на работа в </a:t>
            </a:r>
            <a:r>
              <a:rPr lang="en-US" sz="2800" dirty="0" smtClean="0"/>
              <a:t>Scrum?</a:t>
            </a:r>
            <a:endParaRPr lang="bg-BG" sz="2800" dirty="0" smtClean="0"/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спринт?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спринт планиране?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</a:t>
            </a:r>
            <a:r>
              <a:rPr lang="en-US" sz="2800" dirty="0" smtClean="0"/>
              <a:t>Scrum</a:t>
            </a:r>
            <a:r>
              <a:rPr lang="bg-BG" sz="2800" dirty="0" smtClean="0"/>
              <a:t> среща?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спринт ревю?</a:t>
            </a:r>
          </a:p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Какво е спринт ретроспекция?</a:t>
            </a:r>
          </a:p>
        </p:txBody>
      </p:sp>
    </p:spTree>
    <p:extLst>
      <p:ext uri="{BB962C8B-B14F-4D97-AF65-F5344CB8AC3E}">
        <p14:creationId xmlns:p14="http://schemas.microsoft.com/office/powerpoint/2010/main" val="35167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ru-RU" sz="3200" dirty="0"/>
              <a:t>Преговор с допълнение: Scrum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357881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2800" dirty="0" smtClean="0"/>
              <a:t>Какви са ролите в </a:t>
            </a:r>
            <a:r>
              <a:rPr lang="en-US" sz="2800" dirty="0" smtClean="0"/>
              <a:t>Scrum?</a:t>
            </a:r>
            <a:endParaRPr lang="bg-BG" sz="2800" dirty="0" smtClean="0"/>
          </a:p>
          <a:p>
            <a:pPr lvl="1" indent="-355600" algn="just">
              <a:buSzPts val="2000"/>
            </a:pPr>
            <a:r>
              <a:rPr lang="bg-BG" sz="2600" dirty="0" smtClean="0"/>
              <a:t>За какво е отговорен всеки един заемащ дадена роля?</a:t>
            </a:r>
          </a:p>
        </p:txBody>
      </p:sp>
    </p:spTree>
    <p:extLst>
      <p:ext uri="{BB962C8B-B14F-4D97-AF65-F5344CB8AC3E}">
        <p14:creationId xmlns:p14="http://schemas.microsoft.com/office/powerpoint/2010/main" val="34064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indent="-342900" algn="just">
              <a:buSzPts val="1800"/>
            </a:pPr>
            <a:r>
              <a:rPr lang="en-US" sz="3200" dirty="0" smtClean="0"/>
              <a:t>Scrum</a:t>
            </a:r>
            <a:endParaRPr lang="ru-RU" sz="3200"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600" cy="3872327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bg-BG" sz="3200" dirty="0" smtClean="0"/>
              <a:t>Разгръщане пълния потенциал на </a:t>
            </a:r>
            <a:r>
              <a:rPr lang="en-US" sz="3200" dirty="0" smtClean="0"/>
              <a:t>Scrum [scaling Scrum]</a:t>
            </a:r>
            <a:endParaRPr lang="bg-BG" sz="3200" dirty="0" smtClean="0"/>
          </a:p>
          <a:p>
            <a:pPr lvl="1" indent="-355600" algn="just">
              <a:buSzPts val="2000"/>
            </a:pPr>
            <a:r>
              <a:rPr lang="bg-BG" sz="2800" dirty="0" smtClean="0"/>
              <a:t>В кои аспекти да се разгърне потенциала?</a:t>
            </a:r>
          </a:p>
          <a:p>
            <a:pPr lvl="1" indent="-355600" algn="just">
              <a:buSzPts val="2000"/>
            </a:pPr>
            <a:r>
              <a:rPr lang="bg-BG" sz="2800" dirty="0" smtClean="0"/>
              <a:t>Защо бихме искали това?</a:t>
            </a:r>
            <a:endParaRPr lang="bg-BG" sz="2800" dirty="0"/>
          </a:p>
          <a:p>
            <a:pPr indent="-355600" algn="just">
              <a:buSzPts val="2000"/>
            </a:pPr>
            <a:r>
              <a:rPr lang="bg-BG" sz="3200" dirty="0" smtClean="0"/>
              <a:t>Компаниите разработват софтуер:</a:t>
            </a:r>
          </a:p>
          <a:p>
            <a:pPr lvl="1" indent="-355600" algn="just">
              <a:buSzPts val="2000"/>
            </a:pPr>
            <a:r>
              <a:rPr lang="bg-BG" sz="2800" dirty="0" smtClean="0"/>
              <a:t>За да направят пари</a:t>
            </a:r>
          </a:p>
          <a:p>
            <a:pPr lvl="1" indent="-355600" algn="just">
              <a:buSzPts val="2000"/>
            </a:pPr>
            <a:r>
              <a:rPr lang="bg-BG" sz="2800" dirty="0" smtClean="0"/>
              <a:t>За да защитят вече съществуващ бюджет</a:t>
            </a:r>
          </a:p>
          <a:p>
            <a:pPr lvl="1" indent="-355600" algn="just">
              <a:buSzPts val="2000"/>
            </a:pPr>
            <a:r>
              <a:rPr lang="bg-BG" sz="2800" dirty="0" smtClean="0"/>
              <a:t>За да защитят приходи</a:t>
            </a:r>
          </a:p>
        </p:txBody>
      </p:sp>
    </p:spTree>
    <p:extLst>
      <p:ext uri="{BB962C8B-B14F-4D97-AF65-F5344CB8AC3E}">
        <p14:creationId xmlns:p14="http://schemas.microsoft.com/office/powerpoint/2010/main" val="31243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1914</Words>
  <Application>Microsoft Office PowerPoint</Application>
  <PresentationFormat>On-screen Show (16:9)</PresentationFormat>
  <Paragraphs>312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</vt:lpstr>
      <vt:lpstr>Noto Sans Symbols</vt:lpstr>
      <vt:lpstr>Master</vt:lpstr>
      <vt:lpstr>Процеси за софтуерна разработка</vt:lpstr>
      <vt:lpstr>Съдържание</vt:lpstr>
      <vt:lpstr>Преговор: Етапи в софтуерната разработка</vt:lpstr>
      <vt:lpstr>Преговор: Етапи в софтуерната разработка</vt:lpstr>
      <vt:lpstr>Преговор: Waterfall методология</vt:lpstr>
      <vt:lpstr>Преговор: Agile методология</vt:lpstr>
      <vt:lpstr>Преговор с допълнение: Scrum</vt:lpstr>
      <vt:lpstr>Преговор с допълнение: Scrum</vt:lpstr>
      <vt:lpstr>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Scrum: Scaling Scrum</vt:lpstr>
      <vt:lpstr>Преговор с допълнение: Kanban</vt:lpstr>
      <vt:lpstr>Преговор с допълнение: Kanban</vt:lpstr>
      <vt:lpstr>Преговор с допълнение: Kanban</vt:lpstr>
      <vt:lpstr>Преговор с допълнение: Kanban</vt:lpstr>
      <vt:lpstr>Преговор с допълнение: Kanban</vt:lpstr>
      <vt:lpstr>Преговор с допълнение: Kanban</vt:lpstr>
      <vt:lpstr>Преговор с допълнение: Kanban</vt:lpstr>
      <vt:lpstr>Преговор с допълнение: Kanban</vt:lpstr>
      <vt:lpstr>Преговор с допълнение: Kanban</vt:lpstr>
      <vt:lpstr>Преговор с допълнение: Kanban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чужд код</dc:title>
  <cp:lastModifiedBy>Danail Iliew</cp:lastModifiedBy>
  <cp:revision>134</cp:revision>
  <dcterms:modified xsi:type="dcterms:W3CDTF">2020-01-13T09:54:16Z</dcterms:modified>
</cp:coreProperties>
</file>