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68"/>
  </p:notesMasterIdLst>
  <p:sldIdLst>
    <p:sldId id="256" r:id="rId3"/>
    <p:sldId id="332" r:id="rId4"/>
    <p:sldId id="258" r:id="rId5"/>
    <p:sldId id="289" r:id="rId6"/>
    <p:sldId id="277" r:id="rId7"/>
    <p:sldId id="276" r:id="rId8"/>
    <p:sldId id="300" r:id="rId9"/>
    <p:sldId id="327" r:id="rId10"/>
    <p:sldId id="274" r:id="rId11"/>
    <p:sldId id="275" r:id="rId12"/>
    <p:sldId id="286" r:id="rId13"/>
    <p:sldId id="278" r:id="rId14"/>
    <p:sldId id="281" r:id="rId15"/>
    <p:sldId id="282" r:id="rId16"/>
    <p:sldId id="283" r:id="rId17"/>
    <p:sldId id="287" r:id="rId18"/>
    <p:sldId id="279" r:id="rId19"/>
    <p:sldId id="284" r:id="rId20"/>
    <p:sldId id="285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10" r:id="rId30"/>
    <p:sldId id="290" r:id="rId31"/>
    <p:sldId id="291" r:id="rId32"/>
    <p:sldId id="311" r:id="rId33"/>
    <p:sldId id="312" r:id="rId34"/>
    <p:sldId id="292" r:id="rId35"/>
    <p:sldId id="293" r:id="rId36"/>
    <p:sldId id="314" r:id="rId37"/>
    <p:sldId id="315" r:id="rId38"/>
    <p:sldId id="313" r:id="rId39"/>
    <p:sldId id="316" r:id="rId40"/>
    <p:sldId id="318" r:id="rId41"/>
    <p:sldId id="317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296" r:id="rId51"/>
    <p:sldId id="297" r:id="rId52"/>
    <p:sldId id="328" r:id="rId53"/>
    <p:sldId id="329" r:id="rId54"/>
    <p:sldId id="330" r:id="rId55"/>
    <p:sldId id="331" r:id="rId56"/>
    <p:sldId id="298" r:id="rId57"/>
    <p:sldId id="299" r:id="rId58"/>
    <p:sldId id="335" r:id="rId59"/>
    <p:sldId id="333" r:id="rId60"/>
    <p:sldId id="334" r:id="rId61"/>
    <p:sldId id="338" r:id="rId62"/>
    <p:sldId id="336" r:id="rId63"/>
    <p:sldId id="337" r:id="rId64"/>
    <p:sldId id="288" r:id="rId65"/>
    <p:sldId id="271" r:id="rId66"/>
    <p:sldId id="272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24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50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51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87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384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632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134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013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5f6f1fc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5f6f1fc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df92e1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fdf92e1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3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8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69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15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350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33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47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41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Софтуерно тестване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8383" y="2382147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Unit </a:t>
            </a:r>
            <a:r>
              <a:rPr lang="bg-BG" dirty="0" smtClean="0"/>
              <a:t>тестване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Тип софтуерно тестване, при който те тестват отделни компоненти (разбирай отделни класове, файлове)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Изолира секция от кода и валидира, че извършва правилно задачата си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Обикновено се пише от софтуерен разработчик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Хваща грешките в кода на много ранен етап в софтуерната 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1423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Unit </a:t>
            </a:r>
            <a:r>
              <a:rPr lang="bg-BG" dirty="0" smtClean="0"/>
              <a:t>тестване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lvl="0" indent="-342900" algn="just">
              <a:buClr>
                <a:schemeClr val="accent1"/>
              </a:buClr>
              <a:buSzPts val="1800"/>
            </a:pPr>
            <a:r>
              <a:rPr lang="ru-RU" sz="2400" dirty="0"/>
              <a:t>Добрите unit тестове могат да служат и като документация на </a:t>
            </a:r>
            <a:r>
              <a:rPr lang="ru-RU" sz="2400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758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Unit </a:t>
            </a:r>
            <a:r>
              <a:rPr lang="bg-BG" dirty="0" smtClean="0"/>
              <a:t>тестване – логически фази на тестване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GB" sz="2400" dirty="0" smtClean="0">
                <a:solidFill>
                  <a:schemeClr val="accent1"/>
                </a:solidFill>
              </a:rPr>
              <a:t>A</a:t>
            </a:r>
            <a:r>
              <a:rPr lang="en-GB" sz="2400" dirty="0" smtClean="0"/>
              <a:t>rrange, </a:t>
            </a:r>
            <a:r>
              <a:rPr lang="en-GB" sz="2400" dirty="0" smtClean="0">
                <a:solidFill>
                  <a:schemeClr val="accent1"/>
                </a:solidFill>
              </a:rPr>
              <a:t>A</a:t>
            </a:r>
            <a:r>
              <a:rPr lang="en-GB" sz="2400" dirty="0" smtClean="0"/>
              <a:t>ct, </a:t>
            </a:r>
            <a:r>
              <a:rPr lang="en-GB" sz="2400" dirty="0" smtClean="0">
                <a:solidFill>
                  <a:schemeClr val="accent1"/>
                </a:solidFill>
              </a:rPr>
              <a:t>A</a:t>
            </a:r>
            <a:r>
              <a:rPr lang="en-GB" sz="2400" dirty="0" smtClean="0"/>
              <a:t>ssert</a:t>
            </a:r>
            <a:endParaRPr lang="en-GB" sz="2400" dirty="0"/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GB" sz="2400" dirty="0" smtClean="0"/>
              <a:t>Arrange –</a:t>
            </a:r>
            <a:r>
              <a:rPr lang="bg-BG" sz="2400" dirty="0" smtClean="0"/>
              <a:t> фаза за подготвяне на тествания обект, инициализация на тестови данни и т.н.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Act – </a:t>
            </a:r>
            <a:r>
              <a:rPr lang="bg-BG" sz="2400" dirty="0" smtClean="0"/>
              <a:t>фаза за извикване на тествания метод, свойство и т.н.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Assert – </a:t>
            </a:r>
            <a:r>
              <a:rPr lang="bg-BG" sz="2400" dirty="0" smtClean="0"/>
              <a:t>фаза за сравнение на получения резултат, на крайно състояние с очакваните такива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912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r>
              <a:rPr lang="en" dirty="0" smtClean="0"/>
              <a:t>Unit </a:t>
            </a:r>
            <a:r>
              <a:rPr lang="bg-BG" dirty="0" smtClean="0"/>
              <a:t>тестване – предимства</a:t>
            </a:r>
            <a:endParaRPr lang="en-US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Разработчици, които искат да научат каква функционалност предлага дадена единица могат да проверят теста, за да получат добра представа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Позволява даден код да бъде рефакториран на по-късен етап и подсигурява, че модула все още работи правилно</a:t>
            </a:r>
          </a:p>
          <a:p>
            <a:pPr lvl="1" indent="-342900" algn="just">
              <a:buSzPts val="1800"/>
            </a:pPr>
            <a:r>
              <a:rPr lang="bg-BG" dirty="0" smtClean="0"/>
              <a:t>При писане на тест за всеки метод (функция)</a:t>
            </a:r>
          </a:p>
          <a:p>
            <a:pPr indent="-342900" algn="just">
              <a:buSzPts val="1800"/>
            </a:pPr>
            <a:r>
              <a:rPr lang="bg-BG" sz="2400" dirty="0" smtClean="0"/>
              <a:t>Позволява тестване на проекта, без да се чака завършването на другите части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913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r>
              <a:rPr lang="en" dirty="0" smtClean="0"/>
              <a:t>Unit </a:t>
            </a:r>
            <a:r>
              <a:rPr lang="bg-BG" dirty="0" smtClean="0"/>
              <a:t>тестване – недостатъци</a:t>
            </a:r>
            <a:endParaRPr lang="en-US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Не може да се разчита на </a:t>
            </a:r>
            <a:r>
              <a:rPr lang="en-US" sz="2400" dirty="0" smtClean="0"/>
              <a:t>unit </a:t>
            </a:r>
            <a:r>
              <a:rPr lang="bg-BG" sz="2400" dirty="0" smtClean="0"/>
              <a:t>тестове да открият абсолютно всяка грешка в проекта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По същество </a:t>
            </a:r>
            <a:r>
              <a:rPr lang="en-US" sz="2400" dirty="0" smtClean="0"/>
              <a:t>unit </a:t>
            </a:r>
            <a:r>
              <a:rPr lang="bg-BG" sz="2400" dirty="0" smtClean="0"/>
              <a:t>тестовете се фокусират върху дадена единица – т.е. не могат да хванат интеграционните грешки в проекта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12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r>
              <a:rPr lang="en" dirty="0" smtClean="0"/>
              <a:t>Unit </a:t>
            </a:r>
            <a:r>
              <a:rPr lang="bg-BG" dirty="0" smtClean="0"/>
              <a:t>тестване – практики</a:t>
            </a:r>
            <a:endParaRPr lang="en-US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Пишете тестове възможно най-често – колкото повече код без тестове имате, от толкова пътища може да възникне грешка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Грешките, открити при тестването, да се оправят преди да се продължи с разработката на нова функционалност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Преди промени в даден код, бъдете сигурни, че за него има  съответен тест и теста минава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Следвайте чиста и ясна конвенция за именоване на тестовете</a:t>
            </a:r>
          </a:p>
        </p:txBody>
      </p:sp>
    </p:spTree>
    <p:extLst>
      <p:ext uri="{BB962C8B-B14F-4D97-AF65-F5344CB8AC3E}">
        <p14:creationId xmlns:p14="http://schemas.microsoft.com/office/powerpoint/2010/main" val="41211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r>
              <a:rPr lang="en" dirty="0" smtClean="0"/>
              <a:t>Unit </a:t>
            </a:r>
            <a:r>
              <a:rPr lang="bg-BG" dirty="0" smtClean="0"/>
              <a:t>тестване – практики</a:t>
            </a:r>
            <a:endParaRPr lang="en-US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lvl="0" indent="-342900" algn="just">
              <a:buClr>
                <a:schemeClr val="accent1"/>
              </a:buClr>
              <a:buSzPts val="1800"/>
            </a:pPr>
            <a:r>
              <a:rPr lang="ru-RU" sz="2400" dirty="0"/>
              <a:t>Тествайте само един код едновременно</a:t>
            </a:r>
          </a:p>
          <a:p>
            <a:pPr lvl="0" indent="-342900" algn="just">
              <a:buClr>
                <a:schemeClr val="accent1"/>
              </a:buClr>
              <a:buSzPts val="1800"/>
            </a:pPr>
            <a:r>
              <a:rPr lang="ru-RU" sz="2400" dirty="0"/>
              <a:t>Тестовете трябва да са независими</a:t>
            </a:r>
          </a:p>
        </p:txBody>
      </p:sp>
    </p:spTree>
    <p:extLst>
      <p:ext uri="{BB962C8B-B14F-4D97-AF65-F5344CB8AC3E}">
        <p14:creationId xmlns:p14="http://schemas.microsoft.com/office/powerpoint/2010/main" val="42656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Unit </a:t>
            </a:r>
            <a:r>
              <a:rPr lang="bg-BG" dirty="0" smtClean="0"/>
              <a:t>тестване – инструменти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nUnit - .NET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Emma - Java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Junit - Java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PHPUnit - PHP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280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pic>
        <p:nvPicPr>
          <p:cNvPr id="1028" name="Picture 4" descr="Резултат с изображение за n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41" y="1524001"/>
            <a:ext cx="1890394" cy="18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1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45421"/>
          </a:xfrm>
        </p:spPr>
        <p:txBody>
          <a:bodyPr/>
          <a:lstStyle/>
          <a:p>
            <a:pPr algn="just"/>
            <a:r>
              <a:rPr lang="bg-BG" sz="2400" dirty="0" smtClean="0"/>
              <a:t>Фреймуърк за </a:t>
            </a:r>
            <a:r>
              <a:rPr lang="en-US" sz="2400" dirty="0" smtClean="0"/>
              <a:t>unit</a:t>
            </a:r>
            <a:r>
              <a:rPr lang="bg-BG" sz="2400" dirty="0" smtClean="0"/>
              <a:t> тестване на всички </a:t>
            </a:r>
            <a:r>
              <a:rPr lang="en-US" sz="2400" dirty="0" smtClean="0"/>
              <a:t>.NET</a:t>
            </a:r>
            <a:r>
              <a:rPr lang="bg-BG" sz="2400" dirty="0" smtClean="0"/>
              <a:t> програмни езици</a:t>
            </a:r>
          </a:p>
          <a:p>
            <a:pPr algn="just"/>
            <a:r>
              <a:rPr lang="bg-BG" sz="2400" dirty="0" smtClean="0"/>
              <a:t>С отворен код</a:t>
            </a:r>
          </a:p>
          <a:p>
            <a:pPr algn="just"/>
            <a:r>
              <a:rPr lang="bg-BG" sz="2400" dirty="0" smtClean="0"/>
              <a:t>Тестовете могат да се провеждат паралелно</a:t>
            </a:r>
          </a:p>
          <a:p>
            <a:pPr algn="just"/>
            <a:r>
              <a:rPr lang="bg-BG" sz="2400" dirty="0" smtClean="0"/>
              <a:t>Силна поддръжка за </a:t>
            </a:r>
            <a:r>
              <a:rPr lang="en-US" sz="2400" dirty="0" smtClean="0"/>
              <a:t>data driven</a:t>
            </a:r>
            <a:r>
              <a:rPr lang="bg-BG" sz="2400" dirty="0"/>
              <a:t> </a:t>
            </a:r>
            <a:r>
              <a:rPr lang="bg-BG" sz="2400" dirty="0" smtClean="0"/>
              <a:t>тестване</a:t>
            </a:r>
          </a:p>
          <a:p>
            <a:pPr algn="just"/>
            <a:r>
              <a:rPr lang="bg-BG" sz="2400" dirty="0" smtClean="0"/>
              <a:t>Всеки тест може да бъде добавен към една или повече категории</a:t>
            </a:r>
          </a:p>
          <a:p>
            <a:pPr lvl="1" algn="just"/>
            <a:r>
              <a:rPr lang="bg-BG" sz="2200" dirty="0" smtClean="0"/>
              <a:t>Позволява селективно провеждане на тестове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874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en" dirty="0"/>
              <a:t>Съдържание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Unit </a:t>
            </a:r>
            <a:r>
              <a:rPr lang="bg-BG" sz="2400" dirty="0" smtClean="0"/>
              <a:t>тестване</a:t>
            </a:r>
            <a:endParaRPr lang="en-US" sz="2400" dirty="0" smtClean="0"/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nUnit</a:t>
            </a:r>
            <a:endParaRPr sz="24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Регресивно тестване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GB" sz="2400" dirty="0" smtClean="0"/>
              <a:t>Mocking (</a:t>
            </a:r>
            <a:r>
              <a:rPr lang="bg-BG" sz="2400" dirty="0" smtClean="0"/>
              <a:t>подпъхване на функционалност)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Покритие на кода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Интеграционно тестване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Непрекъсната интеграция</a:t>
            </a:r>
            <a:endParaRPr lang="en-US" sz="2400" dirty="0" smtClean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Travis CI</a:t>
            </a:r>
            <a:endParaRPr lang="en-GB" sz="2400" dirty="0" smtClean="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91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7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r>
              <a:rPr lang="bg-BG" dirty="0" smtClean="0"/>
              <a:t> + </a:t>
            </a: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7850" indent="-514350" algn="just">
              <a:buFont typeface="+mj-lt"/>
              <a:buAutoNum type="arabicPeriod"/>
            </a:pPr>
            <a:r>
              <a:rPr lang="bg-BG" sz="2400" dirty="0" smtClean="0"/>
              <a:t>Създава се нов проект – библиотека</a:t>
            </a:r>
          </a:p>
          <a:p>
            <a:pPr marL="577850" indent="-514350" algn="just">
              <a:buFont typeface="+mj-lt"/>
              <a:buAutoNum type="arabicPeriod"/>
            </a:pPr>
            <a:r>
              <a:rPr lang="bg-BG" sz="2400" dirty="0" smtClean="0"/>
              <a:t>Добавя се референция към тествания проект</a:t>
            </a:r>
          </a:p>
          <a:p>
            <a:pPr marL="577850" indent="-514350" algn="just">
              <a:buFont typeface="+mj-lt"/>
              <a:buAutoNum type="arabicPeriod"/>
            </a:pPr>
            <a:r>
              <a:rPr lang="bg-BG" sz="2400" dirty="0" smtClean="0"/>
              <a:t>Нужни пакети: </a:t>
            </a:r>
            <a:r>
              <a:rPr lang="en-US" sz="2400" dirty="0" smtClean="0"/>
              <a:t>NUnit, NUnit3TestAdapter, Microsoft.NET.Test.Sdk</a:t>
            </a:r>
          </a:p>
          <a:p>
            <a:pPr marL="577850" indent="-514350" algn="just">
              <a:buFont typeface="+mj-lt"/>
              <a:buAutoNum type="arabicPeriod"/>
            </a:pPr>
            <a:r>
              <a:rPr lang="en-US" sz="2400" dirty="0" smtClean="0"/>
              <a:t>Build</a:t>
            </a:r>
            <a:r>
              <a:rPr lang="bg-BG" sz="2400" dirty="0" smtClean="0"/>
              <a:t>-ва се </a:t>
            </a:r>
            <a:r>
              <a:rPr lang="en-US" sz="2400" dirty="0" smtClean="0"/>
              <a:t>solution</a:t>
            </a:r>
            <a:r>
              <a:rPr lang="bg-BG" sz="2400" dirty="0" smtClean="0"/>
              <a:t>-а, за да се подсигурим, че не възникват никакви грешки</a:t>
            </a:r>
          </a:p>
          <a:p>
            <a:pPr marL="5778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r>
              <a:rPr lang="bg-BG" dirty="0" smtClean="0"/>
              <a:t> + </a:t>
            </a: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g-BG" sz="2400" dirty="0" smtClean="0"/>
              <a:t>Използват се класове, за групиране на тестовете</a:t>
            </a:r>
          </a:p>
          <a:p>
            <a:pPr algn="just"/>
            <a:r>
              <a:rPr lang="bg-BG" sz="2400" dirty="0" smtClean="0"/>
              <a:t>Създават се методи, като всеки метод представлява един тест </a:t>
            </a:r>
          </a:p>
          <a:p>
            <a:pPr lvl="1" algn="just"/>
            <a:r>
              <a:rPr lang="bg-BG" sz="2200" dirty="0" smtClean="0"/>
              <a:t>Методите, трябва да са анотирани с атрибута </a:t>
            </a:r>
            <a:r>
              <a:rPr lang="en-US" sz="2200" dirty="0" smtClean="0"/>
              <a:t>[Test]</a:t>
            </a:r>
            <a:endParaRPr lang="en-GB" sz="2200" dirty="0" smtClean="0"/>
          </a:p>
          <a:p>
            <a:pPr algn="just"/>
            <a:r>
              <a:rPr lang="bg-BG" sz="2400" dirty="0" smtClean="0"/>
              <a:t>За да проверим резултатите от теста използваме т.нар. </a:t>
            </a:r>
            <a:r>
              <a:rPr lang="en-US" sz="2400" dirty="0" smtClean="0"/>
              <a:t>Assertions</a:t>
            </a:r>
            <a:endParaRPr lang="bg-BG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3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r>
              <a:rPr lang="bg-BG" dirty="0" smtClean="0"/>
              <a:t> – провеждане на тестовете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g-BG" sz="2400" dirty="0" smtClean="0"/>
              <a:t>Във </a:t>
            </a:r>
            <a:r>
              <a:rPr lang="en-US" sz="2400" dirty="0" smtClean="0"/>
              <a:t>Visual Studio:</a:t>
            </a:r>
          </a:p>
          <a:p>
            <a:pPr lvl="1" algn="just"/>
            <a:r>
              <a:rPr lang="bg-BG" sz="2200" dirty="0" smtClean="0"/>
              <a:t>Чрез </a:t>
            </a:r>
            <a:r>
              <a:rPr lang="en-US" sz="2200" dirty="0" smtClean="0"/>
              <a:t>Visual Studio Test Explorer</a:t>
            </a:r>
          </a:p>
          <a:p>
            <a:pPr algn="just"/>
            <a:r>
              <a:rPr lang="bg-BG" sz="2400" dirty="0" smtClean="0"/>
              <a:t>От конзолата/терминала:</a:t>
            </a:r>
          </a:p>
          <a:p>
            <a:pPr lvl="1" algn="just"/>
            <a:r>
              <a:rPr lang="bg-BG" sz="2200" dirty="0" smtClean="0"/>
              <a:t>В директорията на проекта, съдържащ тестовете, използваме командата </a:t>
            </a:r>
            <a:r>
              <a:rPr lang="en-US" sz="2200" dirty="0" smtClean="0"/>
              <a:t>dotnet test</a:t>
            </a:r>
          </a:p>
          <a:p>
            <a:pPr lvl="1" algn="just"/>
            <a:r>
              <a:rPr lang="bg-BG" sz="2200" dirty="0" smtClean="0"/>
              <a:t>С командата </a:t>
            </a:r>
            <a:r>
              <a:rPr lang="en-GB" sz="2200" dirty="0" smtClean="0"/>
              <a:t>dotnet test –list-tests</a:t>
            </a:r>
            <a:r>
              <a:rPr lang="bg-BG" sz="2200" dirty="0" smtClean="0"/>
              <a:t> можем да изкараме списък на всички тестове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22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r>
              <a:rPr lang="bg-BG" dirty="0" smtClean="0"/>
              <a:t> – атрибути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099466"/>
            <a:ext cx="8520600" cy="3903229"/>
          </a:xfrm>
        </p:spPr>
        <p:txBody>
          <a:bodyPr/>
          <a:lstStyle/>
          <a:p>
            <a:pPr algn="just"/>
            <a:r>
              <a:rPr lang="en-US" sz="2400" dirty="0" smtClean="0"/>
              <a:t>[TestFixture] – </a:t>
            </a:r>
            <a:r>
              <a:rPr lang="bg-BG" sz="2400" dirty="0" smtClean="0"/>
              <a:t>маркира клас, съдържащ тестове (атрибутът се поставя по избор след </a:t>
            </a:r>
            <a:r>
              <a:rPr lang="en-US" sz="2400" dirty="0" smtClean="0"/>
              <a:t>nUnit 3)</a:t>
            </a:r>
            <a:endParaRPr lang="en-GB" sz="2400" dirty="0" smtClean="0"/>
          </a:p>
          <a:p>
            <a:pPr algn="just"/>
            <a:r>
              <a:rPr lang="en-GB" sz="2400" dirty="0" smtClean="0"/>
              <a:t>[Test]</a:t>
            </a:r>
            <a:r>
              <a:rPr lang="bg-BG" sz="2400" dirty="0" smtClean="0"/>
              <a:t> – маркира метод като тест</a:t>
            </a:r>
          </a:p>
          <a:p>
            <a:pPr algn="just"/>
            <a:r>
              <a:rPr lang="en-US" sz="2400" dirty="0" smtClean="0"/>
              <a:t>[Category]</a:t>
            </a:r>
            <a:r>
              <a:rPr lang="bg-BG" sz="2400" dirty="0" smtClean="0"/>
              <a:t> – организира тестове в категории</a:t>
            </a:r>
          </a:p>
          <a:p>
            <a:pPr algn="just"/>
            <a:r>
              <a:rPr lang="en-US" sz="2400" dirty="0" smtClean="0"/>
              <a:t>[TestCase]</a:t>
            </a:r>
            <a:r>
              <a:rPr lang="bg-BG" sz="2400" dirty="0" smtClean="0"/>
              <a:t> – използва се за провеждане на един и същи тест с неколкократно, но с различни данни</a:t>
            </a:r>
          </a:p>
          <a:p>
            <a:pPr algn="just"/>
            <a:r>
              <a:rPr lang="en-US" sz="2400" dirty="0" smtClean="0"/>
              <a:t>[SetUp] – </a:t>
            </a:r>
            <a:r>
              <a:rPr lang="bg-BG" sz="2400" dirty="0" smtClean="0"/>
              <a:t>кода се изпълнява преди всеки тест</a:t>
            </a:r>
          </a:p>
          <a:p>
            <a:pPr algn="just"/>
            <a:r>
              <a:rPr lang="en-US" sz="2400" dirty="0" smtClean="0"/>
              <a:t>[OneTimeSetUp]</a:t>
            </a:r>
            <a:r>
              <a:rPr lang="bg-BG" sz="2400" dirty="0" smtClean="0"/>
              <a:t> – кода се изпълнява веднъж преди първия тест в класа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11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r>
              <a:rPr lang="bg-BG" dirty="0" smtClean="0"/>
              <a:t> – </a:t>
            </a:r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099466"/>
            <a:ext cx="8520600" cy="3903229"/>
          </a:xfrm>
        </p:spPr>
        <p:txBody>
          <a:bodyPr/>
          <a:lstStyle/>
          <a:p>
            <a:pPr algn="just"/>
            <a:r>
              <a:rPr lang="bg-BG" sz="2400" dirty="0" smtClean="0"/>
              <a:t>Оценяват или валидират резултата от тест, основавайки се на върнат резултат, финално състояние на обект или провеждането на събития, наблюдавани повреме на изпълнение</a:t>
            </a:r>
          </a:p>
          <a:p>
            <a:pPr algn="just"/>
            <a:r>
              <a:rPr lang="bg-BG" sz="2400" dirty="0" smtClean="0"/>
              <a:t>Един </a:t>
            </a:r>
            <a:r>
              <a:rPr lang="en-US" sz="2400" dirty="0" smtClean="0"/>
              <a:t>Assert</a:t>
            </a:r>
            <a:r>
              <a:rPr lang="bg-BG" sz="2400" dirty="0" smtClean="0"/>
              <a:t> или минава или се проваля</a:t>
            </a:r>
          </a:p>
          <a:p>
            <a:pPr algn="just"/>
            <a:r>
              <a:rPr lang="bg-BG" sz="2400" dirty="0" smtClean="0"/>
              <a:t>Ако всички </a:t>
            </a:r>
            <a:r>
              <a:rPr lang="en-US" sz="2400" dirty="0" smtClean="0"/>
              <a:t>Assert</a:t>
            </a:r>
            <a:r>
              <a:rPr lang="bg-BG" sz="2400" dirty="0" smtClean="0"/>
              <a:t>-и преминат и теста минава</a:t>
            </a:r>
          </a:p>
          <a:p>
            <a:pPr algn="just"/>
            <a:r>
              <a:rPr lang="bg-BG" sz="2400" dirty="0" smtClean="0"/>
              <a:t>Ако някой </a:t>
            </a:r>
            <a:r>
              <a:rPr lang="en-US" sz="2400" dirty="0" smtClean="0"/>
              <a:t>Assert</a:t>
            </a:r>
            <a:r>
              <a:rPr lang="bg-BG" sz="2400" dirty="0" smtClean="0"/>
              <a:t> се провали, целият тест се проваля</a:t>
            </a:r>
          </a:p>
          <a:p>
            <a:pPr algn="just"/>
            <a:r>
              <a:rPr lang="bg-BG" sz="2400" dirty="0" smtClean="0"/>
              <a:t>Синтаксис – </a:t>
            </a:r>
            <a:r>
              <a:rPr lang="en-US" sz="2400" dirty="0" smtClean="0"/>
              <a:t>Assert.That(test result, constraint instance)</a:t>
            </a:r>
          </a:p>
          <a:p>
            <a:pPr lvl="1" algn="just"/>
            <a:r>
              <a:rPr lang="en-US" sz="2200" dirty="0" smtClean="0"/>
              <a:t>Assert.That(</a:t>
            </a:r>
            <a:r>
              <a:rPr lang="en-US" sz="2200" dirty="0" err="1" smtClean="0"/>
              <a:t>sut.Years</a:t>
            </a:r>
            <a:r>
              <a:rPr lang="en-US" sz="2200" dirty="0" smtClean="0"/>
              <a:t>, </a:t>
            </a:r>
            <a:r>
              <a:rPr lang="en-US" sz="2200" dirty="0" err="1" smtClean="0"/>
              <a:t>Is.EqualTo</a:t>
            </a:r>
            <a:r>
              <a:rPr lang="en-US" sz="2200" dirty="0" smtClean="0"/>
              <a:t>(1))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6957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r>
              <a:rPr lang="bg-BG" dirty="0" smtClean="0"/>
              <a:t> – </a:t>
            </a:r>
            <a:r>
              <a:rPr lang="en-US" dirty="0" smtClean="0"/>
              <a:t>Assertions</a:t>
            </a:r>
            <a:r>
              <a:rPr lang="bg-BG" dirty="0" smtClean="0"/>
              <a:t> примери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927190"/>
            <a:ext cx="8520600" cy="3903229"/>
          </a:xfrm>
        </p:spPr>
        <p:txBody>
          <a:bodyPr/>
          <a:lstStyle/>
          <a:p>
            <a:pPr algn="just"/>
            <a:r>
              <a:rPr lang="en-US" sz="2400" dirty="0" err="1" smtClean="0"/>
              <a:t>Is.Null</a:t>
            </a:r>
            <a:endParaRPr lang="en-US" sz="2400" dirty="0"/>
          </a:p>
          <a:p>
            <a:pPr algn="just"/>
            <a:r>
              <a:rPr lang="en-US" sz="2400" dirty="0" err="1" smtClean="0"/>
              <a:t>Is.Not.Null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Is.Empty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Is.Not.Empty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Is.EqualTo</a:t>
            </a:r>
            <a:r>
              <a:rPr lang="en-US" sz="2400" dirty="0" smtClean="0"/>
              <a:t>(string).</a:t>
            </a:r>
            <a:r>
              <a:rPr lang="en-US" sz="2400" dirty="0" err="1" smtClean="0"/>
              <a:t>IgnoreCase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Does.StartWith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Does.EndWith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Doest.Contain</a:t>
            </a:r>
            <a:endParaRPr lang="en-US" sz="2400" dirty="0" smtClean="0"/>
          </a:p>
          <a:p>
            <a:pPr algn="just"/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28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r>
              <a:rPr lang="bg-BG" dirty="0" smtClean="0"/>
              <a:t> – пример за </a:t>
            </a:r>
            <a:r>
              <a:rPr lang="en-US" dirty="0" smtClean="0"/>
              <a:t>nUnit </a:t>
            </a:r>
            <a:r>
              <a:rPr lang="bg-BG" dirty="0" smtClean="0"/>
              <a:t>тест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927190"/>
            <a:ext cx="3478422" cy="3903229"/>
          </a:xfrm>
        </p:spPr>
        <p:txBody>
          <a:bodyPr/>
          <a:lstStyle/>
          <a:p>
            <a:pPr algn="just"/>
            <a:r>
              <a:rPr lang="bg-BG" sz="2400" dirty="0" smtClean="0"/>
              <a:t>Класът и метода му, който ще тестваме: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47129"/>
            <a:ext cx="3874978" cy="36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6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  <a:r>
              <a:rPr lang="bg-BG" dirty="0"/>
              <a:t> – пример за </a:t>
            </a:r>
            <a:r>
              <a:rPr lang="en-US" dirty="0"/>
              <a:t>nUnit </a:t>
            </a:r>
            <a:r>
              <a:rPr lang="bg-BG" dirty="0"/>
              <a:t>тест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927190"/>
            <a:ext cx="3478422" cy="3903229"/>
          </a:xfrm>
        </p:spPr>
        <p:txBody>
          <a:bodyPr/>
          <a:lstStyle/>
          <a:p>
            <a:pPr algn="just"/>
            <a:r>
              <a:rPr lang="bg-BG" sz="2400" dirty="0" smtClean="0"/>
              <a:t>Тестът ни: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10" y="1126411"/>
            <a:ext cx="5333164" cy="35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5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  <a:r>
              <a:rPr lang="bg-BG" dirty="0"/>
              <a:t> – пример за </a:t>
            </a:r>
            <a:r>
              <a:rPr lang="en-US" dirty="0"/>
              <a:t>nUnit </a:t>
            </a:r>
            <a:r>
              <a:rPr lang="bg-BG" dirty="0"/>
              <a:t>тест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927190"/>
            <a:ext cx="8520600" cy="2074427"/>
          </a:xfrm>
        </p:spPr>
        <p:txBody>
          <a:bodyPr/>
          <a:lstStyle/>
          <a:p>
            <a:pPr algn="just"/>
            <a:r>
              <a:rPr lang="bg-BG" sz="2400" dirty="0" smtClean="0"/>
              <a:t>Резултатът:</a:t>
            </a:r>
          </a:p>
          <a:p>
            <a:pPr lvl="1" algn="just"/>
            <a:r>
              <a:rPr lang="bg-BG" sz="2200" dirty="0" smtClean="0"/>
              <a:t>След </a:t>
            </a:r>
            <a:r>
              <a:rPr lang="en-US" sz="2200" dirty="0" smtClean="0"/>
              <a:t>Build</a:t>
            </a:r>
            <a:r>
              <a:rPr lang="bg-BG" sz="2200" dirty="0" smtClean="0"/>
              <a:t> на проекта би трябвало да виждаме теста си в </a:t>
            </a:r>
            <a:r>
              <a:rPr lang="en-US" sz="2200" dirty="0" smtClean="0"/>
              <a:t>Test Explorer</a:t>
            </a:r>
            <a:r>
              <a:rPr lang="bg-BG" sz="2200" dirty="0" smtClean="0"/>
              <a:t>-а на </a:t>
            </a:r>
            <a:r>
              <a:rPr lang="en-US" sz="2200" dirty="0" smtClean="0"/>
              <a:t>Visual Studio</a:t>
            </a:r>
          </a:p>
          <a:p>
            <a:pPr lvl="1" algn="just"/>
            <a:r>
              <a:rPr lang="bg-BG" sz="2200" dirty="0" smtClean="0"/>
              <a:t>Ако пуснем теста, бихме видели, че той преминава успешно</a:t>
            </a:r>
            <a:r>
              <a:rPr lang="en-US" sz="2200" dirty="0" smtClean="0"/>
              <a:t>, </a:t>
            </a:r>
            <a:r>
              <a:rPr lang="bg-BG" sz="2200" dirty="0" smtClean="0"/>
              <a:t>ако зададем стойност различна от очакваната, бихме видели как теста се проваля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646"/>
          <a:stretch/>
        </p:blipFill>
        <p:spPr>
          <a:xfrm>
            <a:off x="715204" y="3372675"/>
            <a:ext cx="2876550" cy="1530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3372675"/>
            <a:ext cx="2838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32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Регресивно тестване</a:t>
            </a:r>
            <a:endParaRPr lang="en-US" dirty="0"/>
          </a:p>
        </p:txBody>
      </p:sp>
      <p:pic>
        <p:nvPicPr>
          <p:cNvPr id="2050" name="Picture 2" descr="Резултат с изображение за regress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75" y="1269682"/>
            <a:ext cx="2115325" cy="212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Софтуерно тестване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20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Процеса по проверяване и валидиране, че дадено приложение няма бъгове, не прави грешки, отговаря на техническите изисквания, отговаря на потребителските изисквания, като се справя с всички по-специални сценарии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Процеса по тестване не цели само да открие грешките, но и да предприеме мерки за подобряване функционалността и прозиводителността на проекта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Регресивно тестване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g-BG" sz="2400" dirty="0" smtClean="0"/>
              <a:t>Тип софтуерно тестване, при който уверява, че при въвеждането на промени не са настъпили дефекти в други компоненти на софтуерния продукт</a:t>
            </a:r>
          </a:p>
          <a:p>
            <a:pPr algn="just"/>
            <a:r>
              <a:rPr lang="bg-BG" sz="2400" dirty="0" smtClean="0"/>
              <a:t>Промените в приложението могат да предизивкат непреднамерени странични ефекти</a:t>
            </a:r>
          </a:p>
          <a:p>
            <a:pPr algn="just"/>
            <a:r>
              <a:rPr lang="bg-BG" sz="2400" dirty="0" smtClean="0"/>
              <a:t>Не е различно от пълното или частичното селектиране на вече проведени тестове, за да се уверим, че съществуващата функцоналност продължава да работи</a:t>
            </a:r>
          </a:p>
        </p:txBody>
      </p:sp>
    </p:spTree>
    <p:extLst>
      <p:ext uri="{BB962C8B-B14F-4D97-AF65-F5344CB8AC3E}">
        <p14:creationId xmlns:p14="http://schemas.microsoft.com/office/powerpoint/2010/main" val="13368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Регресивно тестване</a:t>
            </a:r>
            <a:r>
              <a:rPr lang="en-US" dirty="0" smtClean="0"/>
              <a:t> -</a:t>
            </a:r>
            <a:r>
              <a:rPr lang="en-GB" dirty="0" smtClean="0"/>
              <a:t> </a:t>
            </a:r>
            <a:r>
              <a:rPr lang="bg-BG" dirty="0" smtClean="0"/>
              <a:t>техники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g-BG" sz="2400" dirty="0" smtClean="0"/>
              <a:t>Повторно провеждане на всички тестове</a:t>
            </a:r>
          </a:p>
          <a:p>
            <a:pPr algn="just"/>
            <a:r>
              <a:rPr lang="bg-BG" sz="2400" dirty="0" smtClean="0"/>
              <a:t>Селективно регресивно тестване – избират се набор от тестове, чиито резултати могат да дадат представа за резултатите от всички тестове; Спестява се време</a:t>
            </a:r>
          </a:p>
          <a:p>
            <a:pPr algn="just"/>
            <a:r>
              <a:rPr lang="bg-BG" sz="2400" dirty="0" smtClean="0"/>
              <a:t>Приоритизиране на тестовете – според тяхната критичност, честота на използваната функционалност, която се тества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215881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Регресивно тестване</a:t>
            </a:r>
            <a:endParaRPr lang="en-US" dirty="0"/>
          </a:p>
        </p:txBody>
      </p:sp>
      <p:pic>
        <p:nvPicPr>
          <p:cNvPr id="1026" name="Picture 2" descr="Regression Testing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44" y="1017725"/>
            <a:ext cx="5040312" cy="38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84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42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g-BG" sz="2400" dirty="0" smtClean="0"/>
              <a:t>Метод, използван за изолиране поведението на даден обект</a:t>
            </a:r>
          </a:p>
          <a:p>
            <a:pPr algn="just"/>
            <a:r>
              <a:rPr lang="bg-BG" sz="2400" dirty="0" smtClean="0"/>
              <a:t>Зависимостите се заменят с обекти, които имитират поведението на реалните такива</a:t>
            </a:r>
          </a:p>
          <a:p>
            <a:pPr algn="just"/>
            <a:r>
              <a:rPr lang="bg-BG" sz="2400" dirty="0" smtClean="0"/>
              <a:t>Основно се използва при </a:t>
            </a:r>
            <a:r>
              <a:rPr lang="en-US" sz="2400" dirty="0" smtClean="0"/>
              <a:t>unit</a:t>
            </a:r>
            <a:r>
              <a:rPr lang="bg-BG" sz="2400" dirty="0" smtClean="0"/>
              <a:t> тестване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412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</a:t>
            </a:r>
            <a:r>
              <a:rPr lang="bg-BG" dirty="0" smtClean="0"/>
              <a:t>Защо да го използваме?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25542"/>
          </a:xfrm>
        </p:spPr>
        <p:txBody>
          <a:bodyPr/>
          <a:lstStyle/>
          <a:p>
            <a:pPr algn="just"/>
            <a:r>
              <a:rPr lang="bg-BG" sz="2400" dirty="0" smtClean="0"/>
              <a:t>Намалява сложността на тестовете</a:t>
            </a:r>
          </a:p>
          <a:p>
            <a:pPr algn="just"/>
            <a:r>
              <a:rPr lang="bg-BG" sz="2400" dirty="0" smtClean="0"/>
              <a:t>Подобрява времето за изпълнение на тестовете</a:t>
            </a:r>
          </a:p>
          <a:p>
            <a:pPr lvl="1" algn="just"/>
            <a:r>
              <a:rPr lang="bg-BG" sz="2200" dirty="0"/>
              <a:t>Б</a:t>
            </a:r>
            <a:r>
              <a:rPr lang="bg-BG" sz="2200" dirty="0" smtClean="0"/>
              <a:t>авни алгоритми и външни ресурси</a:t>
            </a:r>
          </a:p>
          <a:p>
            <a:pPr algn="just"/>
            <a:r>
              <a:rPr lang="bg-BG" sz="2400" dirty="0" smtClean="0"/>
              <a:t>Полезен при недетерминирани зависимости</a:t>
            </a:r>
          </a:p>
          <a:p>
            <a:pPr lvl="1" algn="just"/>
            <a:r>
              <a:rPr lang="en-US" sz="2200" dirty="0" smtClean="0"/>
              <a:t>DateTime.Now</a:t>
            </a:r>
            <a:endParaRPr lang="bg-BG" sz="2200" dirty="0" smtClean="0"/>
          </a:p>
          <a:p>
            <a:pPr algn="just"/>
            <a:r>
              <a:rPr lang="bg-BG" sz="2400" dirty="0" smtClean="0"/>
              <a:t>Поддържа паралална разработка</a:t>
            </a:r>
          </a:p>
          <a:p>
            <a:pPr lvl="1" algn="just"/>
            <a:r>
              <a:rPr lang="bg-BG" sz="2200" dirty="0" smtClean="0"/>
              <a:t>Реалната зависимост все още не е достъпна</a:t>
            </a:r>
          </a:p>
          <a:p>
            <a:pPr lvl="1" algn="just"/>
            <a:r>
              <a:rPr lang="bg-BG" sz="2200" dirty="0" smtClean="0"/>
              <a:t>Зависимостта се изгражда от друг екип, контрактор и т.н.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7146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</a:t>
            </a:r>
            <a:r>
              <a:rPr lang="bg-BG" dirty="0" smtClean="0"/>
              <a:t>Защо да го използваме?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25542"/>
          </a:xfrm>
        </p:spPr>
        <p:txBody>
          <a:bodyPr/>
          <a:lstStyle/>
          <a:p>
            <a:r>
              <a:rPr lang="bg-BG" sz="2400" dirty="0" smtClean="0"/>
              <a:t>Подобрява предсказуемостта на тестовете, както и надежността им</a:t>
            </a:r>
          </a:p>
          <a:p>
            <a:pPr marL="63500" indent="0">
              <a:buNone/>
            </a:pPr>
            <a:endParaRPr lang="bg-BG" sz="2400" dirty="0" smtClean="0"/>
          </a:p>
          <a:p>
            <a:pPr marL="63500" indent="0" algn="just">
              <a:buNone/>
            </a:pPr>
            <a:r>
              <a:rPr lang="bg-BG" sz="2400" dirty="0" smtClean="0"/>
              <a:t>Забележка: Освен като отделни частици (</a:t>
            </a:r>
            <a:r>
              <a:rPr lang="en-US" sz="2400" dirty="0" smtClean="0"/>
              <a:t>unit</a:t>
            </a:r>
            <a:r>
              <a:rPr lang="bg-BG" sz="2400" dirty="0" smtClean="0"/>
              <a:t>-и), е добре софтуера да се тества и като цялостна единица с истинските си зависимости</a:t>
            </a:r>
            <a:r>
              <a:rPr lang="en-GB" sz="2400" dirty="0" smtClean="0"/>
              <a:t> </a:t>
            </a:r>
            <a:r>
              <a:rPr lang="bg-BG" sz="2400" dirty="0" smtClean="0"/>
              <a:t>(интеграционно тестване).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35790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776255"/>
          </a:xfrm>
        </p:spPr>
        <p:txBody>
          <a:bodyPr/>
          <a:lstStyle/>
          <a:p>
            <a:pPr algn="just"/>
            <a:r>
              <a:rPr lang="bg-BG" sz="2400" dirty="0" smtClean="0"/>
              <a:t>Инсталация на нужните пакети от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 Manager</a:t>
            </a:r>
            <a:endParaRPr lang="bg-BG" sz="2400" dirty="0" smtClean="0"/>
          </a:p>
          <a:p>
            <a:pPr lvl="1" algn="just"/>
            <a:r>
              <a:rPr lang="en-US" sz="2200" dirty="0" smtClean="0"/>
              <a:t>Moq</a:t>
            </a:r>
          </a:p>
          <a:p>
            <a:pPr algn="just"/>
            <a:r>
              <a:rPr lang="bg-BG" sz="2400" dirty="0" smtClean="0"/>
              <a:t>Създаване на </a:t>
            </a:r>
            <a:r>
              <a:rPr lang="en-US" sz="2400" dirty="0" smtClean="0"/>
              <a:t>mock</a:t>
            </a:r>
            <a:r>
              <a:rPr lang="bg-BG" sz="2400" dirty="0" smtClean="0"/>
              <a:t> обект (използвайки интерфейс):</a:t>
            </a:r>
          </a:p>
        </p:txBody>
      </p:sp>
      <p:sp>
        <p:nvSpPr>
          <p:cNvPr id="5" name="Google Shape;124;p20"/>
          <p:cNvSpPr/>
          <p:nvPr/>
        </p:nvSpPr>
        <p:spPr>
          <a:xfrm>
            <a:off x="439160" y="3101009"/>
            <a:ext cx="8227761" cy="569843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sampleMockObject = new Mock&lt;</a:t>
            </a:r>
            <a:r>
              <a:rPr lang="en-US" sz="2400" b="1" dirty="0" err="1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ISampleMock</a:t>
            </a:r>
            <a:r>
              <a:rPr lang="en-US" sz="24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11700" y="3968561"/>
            <a:ext cx="8520600" cy="104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algn="just"/>
            <a:r>
              <a:rPr lang="bg-BG" sz="2400" dirty="0" smtClean="0"/>
              <a:t>Самия обект можем да изпозлваме през свойството </a:t>
            </a:r>
            <a:r>
              <a:rPr lang="en-US" sz="2400" dirty="0" smtClean="0"/>
              <a:t>Object</a:t>
            </a:r>
            <a:r>
              <a:rPr lang="bg-BG" sz="2400" dirty="0" smtClean="0"/>
              <a:t> на новосъздадената </a:t>
            </a:r>
            <a:r>
              <a:rPr lang="en-US" sz="2400" dirty="0" smtClean="0"/>
              <a:t>Mock</a:t>
            </a:r>
            <a:r>
              <a:rPr lang="bg-BG" sz="2400" dirty="0" smtClean="0"/>
              <a:t> инстанция</a:t>
            </a:r>
          </a:p>
        </p:txBody>
      </p:sp>
    </p:spTree>
    <p:extLst>
      <p:ext uri="{BB962C8B-B14F-4D97-AF65-F5344CB8AC3E}">
        <p14:creationId xmlns:p14="http://schemas.microsoft.com/office/powerpoint/2010/main" val="2519183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796133"/>
          </a:xfrm>
        </p:spPr>
        <p:txBody>
          <a:bodyPr/>
          <a:lstStyle/>
          <a:p>
            <a:pPr algn="just"/>
            <a:r>
              <a:rPr lang="bg-BG" sz="2400" dirty="0" smtClean="0"/>
              <a:t>Конфигуриране метод на</a:t>
            </a:r>
            <a:r>
              <a:rPr lang="en-US" sz="2400" dirty="0"/>
              <a:t> </a:t>
            </a:r>
            <a:r>
              <a:rPr lang="en-US" sz="2400" dirty="0" smtClean="0"/>
              <a:t>Mock</a:t>
            </a:r>
            <a:r>
              <a:rPr lang="bg-BG" sz="2400" dirty="0" smtClean="0"/>
              <a:t> обект да връща стойност</a:t>
            </a:r>
          </a:p>
          <a:p>
            <a:pPr lvl="1" algn="just"/>
            <a:r>
              <a:rPr lang="bg-BG" sz="2200" dirty="0" smtClean="0"/>
              <a:t>Използва се метода </a:t>
            </a:r>
            <a:r>
              <a:rPr lang="en-US" sz="2200" dirty="0" smtClean="0"/>
              <a:t>Setup()</a:t>
            </a:r>
            <a:r>
              <a:rPr lang="bg-BG" sz="2200" dirty="0" smtClean="0"/>
              <a:t> върху обекта, за да се даде спецификация за метода, след което метода </a:t>
            </a:r>
            <a:r>
              <a:rPr lang="en-US" sz="2200" dirty="0" smtClean="0"/>
              <a:t>Returns</a:t>
            </a:r>
            <a:r>
              <a:rPr lang="bg-BG" sz="2200" dirty="0" smtClean="0"/>
              <a:t>(), за да се зададе очакваната за резултат стойност:</a:t>
            </a:r>
          </a:p>
        </p:txBody>
      </p:sp>
      <p:sp>
        <p:nvSpPr>
          <p:cNvPr id="7" name="Google Shape;124;p20"/>
          <p:cNvSpPr/>
          <p:nvPr/>
        </p:nvSpPr>
        <p:spPr>
          <a:xfrm>
            <a:off x="458119" y="3123118"/>
            <a:ext cx="8227761" cy="97180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400" b="1" dirty="0" err="1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4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mock.Setup(x =&gt; x.SomeMethod()).Returns(1);</a:t>
            </a:r>
          </a:p>
        </p:txBody>
      </p:sp>
    </p:spTree>
    <p:extLst>
      <p:ext uri="{BB962C8B-B14F-4D97-AF65-F5344CB8AC3E}">
        <p14:creationId xmlns:p14="http://schemas.microsoft.com/office/powerpoint/2010/main" val="365798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849141"/>
          </a:xfrm>
        </p:spPr>
        <p:txBody>
          <a:bodyPr/>
          <a:lstStyle/>
          <a:p>
            <a:pPr algn="just"/>
            <a:r>
              <a:rPr lang="bg-BG" sz="2400" dirty="0" smtClean="0"/>
              <a:t>Конфигуриране метод на</a:t>
            </a:r>
            <a:r>
              <a:rPr lang="en-US" sz="2400" dirty="0"/>
              <a:t> </a:t>
            </a:r>
            <a:r>
              <a:rPr lang="en-US" sz="2400" dirty="0" smtClean="0"/>
              <a:t>Mock</a:t>
            </a:r>
            <a:r>
              <a:rPr lang="bg-BG" sz="2400" dirty="0" smtClean="0"/>
              <a:t> обект да връща стойност при определени параметри</a:t>
            </a:r>
          </a:p>
        </p:txBody>
      </p:sp>
      <p:sp>
        <p:nvSpPr>
          <p:cNvPr id="7" name="Google Shape;124;p20"/>
          <p:cNvSpPr/>
          <p:nvPr/>
        </p:nvSpPr>
        <p:spPr>
          <a:xfrm>
            <a:off x="458119" y="2341239"/>
            <a:ext cx="8227761" cy="87904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mock.Setup(x =&gt; x.SomeMethod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("Value1")).</a:t>
            </a: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Returns(1);</a:t>
            </a:r>
          </a:p>
        </p:txBody>
      </p:sp>
    </p:spTree>
    <p:extLst>
      <p:ext uri="{BB962C8B-B14F-4D97-AF65-F5344CB8AC3E}">
        <p14:creationId xmlns:p14="http://schemas.microsoft.com/office/powerpoint/2010/main" val="314326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Софтуерно тестване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20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Отговаря на два въпроса:</a:t>
            </a:r>
          </a:p>
          <a:p>
            <a:pPr lvl="1" indent="-342900" algn="just">
              <a:buSzPts val="1800"/>
            </a:pPr>
            <a:r>
              <a:rPr lang="bg-BG" sz="2200" dirty="0" smtClean="0"/>
              <a:t>Правилно ли изграждаме продукта?</a:t>
            </a:r>
          </a:p>
          <a:p>
            <a:pPr lvl="1" indent="-342900" algn="just">
              <a:buSzPts val="1800"/>
            </a:pPr>
            <a:r>
              <a:rPr lang="bg-BG" sz="2200" dirty="0" smtClean="0"/>
              <a:t>Правилния продукт ли изграждаме?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90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6"/>
            <a:ext cx="8520600" cy="1451576"/>
          </a:xfrm>
        </p:spPr>
        <p:txBody>
          <a:bodyPr/>
          <a:lstStyle/>
          <a:p>
            <a:pPr algn="just"/>
            <a:r>
              <a:rPr lang="bg-BG" sz="2400" dirty="0" smtClean="0"/>
              <a:t>Конфигуриране </a:t>
            </a:r>
            <a:r>
              <a:rPr lang="en-US" sz="2400" dirty="0" smtClean="0"/>
              <a:t>Mock </a:t>
            </a:r>
            <a:r>
              <a:rPr lang="bg-BG" sz="2400" dirty="0" smtClean="0"/>
              <a:t>метод да връщат </a:t>
            </a:r>
            <a:r>
              <a:rPr lang="en-US" sz="2400" dirty="0" smtClean="0"/>
              <a:t>null</a:t>
            </a:r>
            <a:r>
              <a:rPr lang="bg-BG" sz="2400" dirty="0" smtClean="0"/>
              <a:t> като резултат</a:t>
            </a:r>
          </a:p>
          <a:p>
            <a:pPr lvl="1" algn="just"/>
            <a:r>
              <a:rPr lang="bg-BG" sz="2200" dirty="0" smtClean="0"/>
              <a:t>Трябва да се обозначи типа данни</a:t>
            </a:r>
            <a:r>
              <a:rPr lang="en-GB" sz="2200" dirty="0" smtClean="0"/>
              <a:t>, </a:t>
            </a:r>
            <a:r>
              <a:rPr lang="bg-BG" sz="2200" dirty="0" smtClean="0"/>
              <a:t>който метода връща</a:t>
            </a:r>
          </a:p>
        </p:txBody>
      </p:sp>
      <p:sp>
        <p:nvSpPr>
          <p:cNvPr id="7" name="Google Shape;124;p20"/>
          <p:cNvSpPr/>
          <p:nvPr/>
        </p:nvSpPr>
        <p:spPr>
          <a:xfrm>
            <a:off x="458119" y="2738801"/>
            <a:ext cx="8227761" cy="189946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 smtClean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mock.Setup(x =&gt; x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.MyMethod("Value2", 350))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.Returns&lt;string&gt;(null);</a:t>
            </a:r>
          </a:p>
        </p:txBody>
      </p:sp>
    </p:spTree>
    <p:extLst>
      <p:ext uri="{BB962C8B-B14F-4D97-AF65-F5344CB8AC3E}">
        <p14:creationId xmlns:p14="http://schemas.microsoft.com/office/powerpoint/2010/main" val="36247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803299"/>
          </a:xfrm>
        </p:spPr>
        <p:txBody>
          <a:bodyPr/>
          <a:lstStyle/>
          <a:p>
            <a:pPr algn="just"/>
            <a:r>
              <a:rPr lang="bg-BG" sz="2400" dirty="0" smtClean="0"/>
              <a:t>Конфигуриране свойства на </a:t>
            </a:r>
            <a:r>
              <a:rPr lang="en-US" sz="2400" dirty="0" smtClean="0"/>
              <a:t>Mock </a:t>
            </a:r>
            <a:r>
              <a:rPr lang="bg-BG" sz="2400" dirty="0" smtClean="0"/>
              <a:t>обект</a:t>
            </a:r>
            <a:endParaRPr lang="en-US" sz="2400" dirty="0" smtClean="0"/>
          </a:p>
          <a:p>
            <a:pPr lvl="1" algn="just"/>
            <a:r>
              <a:rPr lang="bg-BG" sz="2000" dirty="0" smtClean="0"/>
              <a:t>Подсказва на </a:t>
            </a:r>
            <a:r>
              <a:rPr lang="en-US" sz="2000" dirty="0" smtClean="0"/>
              <a:t>Mock</a:t>
            </a:r>
            <a:r>
              <a:rPr lang="bg-BG" sz="2000" dirty="0" smtClean="0"/>
              <a:t> обекта да следи промените по дадено свойство:</a:t>
            </a:r>
          </a:p>
          <a:p>
            <a:pPr lvl="1" algn="just"/>
            <a:endParaRPr lang="bg-BG" sz="2000" dirty="0"/>
          </a:p>
          <a:p>
            <a:pPr lvl="1" algn="just"/>
            <a:endParaRPr lang="bg-BG" sz="2000" dirty="0" smtClean="0"/>
          </a:p>
          <a:p>
            <a:pPr lvl="1" algn="just"/>
            <a:endParaRPr lang="bg-BG" sz="2000" dirty="0"/>
          </a:p>
          <a:p>
            <a:pPr lvl="1" algn="just"/>
            <a:r>
              <a:rPr lang="bg-BG" sz="2000" dirty="0" smtClean="0"/>
              <a:t>Настройка за всички свойства:</a:t>
            </a:r>
          </a:p>
        </p:txBody>
      </p:sp>
      <p:sp>
        <p:nvSpPr>
          <p:cNvPr id="7" name="Google Shape;124;p20"/>
          <p:cNvSpPr/>
          <p:nvPr/>
        </p:nvSpPr>
        <p:spPr>
          <a:xfrm>
            <a:off x="458119" y="2506883"/>
            <a:ext cx="8227761" cy="83928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mock.Setup(x =&gt; x.Count);</a:t>
            </a:r>
            <a:endParaRPr lang="en-US"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124;p20"/>
          <p:cNvSpPr/>
          <p:nvPr/>
        </p:nvSpPr>
        <p:spPr>
          <a:xfrm>
            <a:off x="458118" y="4044137"/>
            <a:ext cx="8227761" cy="527863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mock.SetupAllProperties</a:t>
            </a: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5816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87751"/>
          </a:xfrm>
        </p:spPr>
        <p:txBody>
          <a:bodyPr/>
          <a:lstStyle/>
          <a:p>
            <a:pPr algn="just"/>
            <a:r>
              <a:rPr lang="bg-BG" sz="2400" dirty="0" smtClean="0"/>
              <a:t>Конфигуриране свойств</a:t>
            </a:r>
            <a:r>
              <a:rPr lang="en-GB" sz="2400" dirty="0" smtClean="0"/>
              <a:t>o</a:t>
            </a:r>
            <a:r>
              <a:rPr lang="bg-BG" sz="2400" dirty="0" smtClean="0"/>
              <a:t> на </a:t>
            </a:r>
            <a:r>
              <a:rPr lang="en-US" sz="2400" dirty="0" smtClean="0"/>
              <a:t>Mock </a:t>
            </a:r>
            <a:r>
              <a:rPr lang="bg-BG" sz="2400" dirty="0" smtClean="0"/>
              <a:t>обект</a:t>
            </a:r>
            <a:r>
              <a:rPr lang="en-GB" sz="2400" dirty="0" smtClean="0"/>
              <a:t> </a:t>
            </a:r>
            <a:r>
              <a:rPr lang="bg-BG" sz="2400" dirty="0" smtClean="0"/>
              <a:t>да връща определена стойност:</a:t>
            </a:r>
            <a:endParaRPr lang="bg-BG" sz="2000" dirty="0" smtClean="0"/>
          </a:p>
        </p:txBody>
      </p:sp>
      <p:sp>
        <p:nvSpPr>
          <p:cNvPr id="7" name="Google Shape;124;p20"/>
          <p:cNvSpPr/>
          <p:nvPr/>
        </p:nvSpPr>
        <p:spPr>
          <a:xfrm>
            <a:off x="458119" y="2149079"/>
            <a:ext cx="8227761" cy="839288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mock.Setup(x =&gt; x.Count).Returns(315);</a:t>
            </a:r>
            <a:endParaRPr lang="en-US"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301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6"/>
            <a:ext cx="8520600" cy="576934"/>
          </a:xfrm>
        </p:spPr>
        <p:txBody>
          <a:bodyPr/>
          <a:lstStyle/>
          <a:p>
            <a:pPr algn="just"/>
            <a:r>
              <a:rPr lang="bg-BG" sz="2400" dirty="0" smtClean="0"/>
              <a:t>Конфигуриране свойство на </a:t>
            </a:r>
            <a:r>
              <a:rPr lang="en-US" sz="2400" dirty="0" smtClean="0"/>
              <a:t>Mock</a:t>
            </a:r>
            <a:r>
              <a:rPr lang="bg-BG" sz="2400" dirty="0" smtClean="0"/>
              <a:t> обект при йерархия:</a:t>
            </a:r>
            <a:endParaRPr lang="bg-BG" sz="2000" dirty="0" smtClean="0"/>
          </a:p>
        </p:txBody>
      </p:sp>
      <p:sp>
        <p:nvSpPr>
          <p:cNvPr id="7" name="Google Shape;124;p20"/>
          <p:cNvSpPr/>
          <p:nvPr/>
        </p:nvSpPr>
        <p:spPr>
          <a:xfrm>
            <a:off x="458119" y="1850909"/>
            <a:ext cx="8227761" cy="806152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mock.Setup(x =&gt; x.Result.Value.Count).Returns(681);</a:t>
            </a:r>
            <a:endParaRPr lang="en-US"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25;p20"/>
          <p:cNvSpPr/>
          <p:nvPr/>
        </p:nvSpPr>
        <p:spPr>
          <a:xfrm>
            <a:off x="2754593" y="3203602"/>
            <a:ext cx="3361285" cy="1090102"/>
          </a:xfrm>
          <a:prstGeom prst="wedgeRoundRectCallout">
            <a:avLst>
              <a:gd name="adj1" fmla="val -15716"/>
              <a:gd name="adj2" fmla="val -10284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Moq</a:t>
            </a:r>
            <a:r>
              <a:rPr lang="bg-BG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автоматично ще създаде </a:t>
            </a:r>
            <a:r>
              <a:rPr lang="en-GB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Mock</a:t>
            </a:r>
            <a:r>
              <a:rPr lang="en-US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bg-BG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обекти, за да се справи със зависимостите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758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6"/>
            <a:ext cx="8520600" cy="576934"/>
          </a:xfrm>
        </p:spPr>
        <p:txBody>
          <a:bodyPr/>
          <a:lstStyle/>
          <a:p>
            <a:pPr algn="just"/>
            <a:r>
              <a:rPr lang="bg-BG" sz="2400" dirty="0" smtClean="0"/>
              <a:t>Проверка за извикване на метод без параметри:</a:t>
            </a:r>
            <a:endParaRPr lang="bg-BG" sz="2000" dirty="0" smtClean="0"/>
          </a:p>
        </p:txBody>
      </p:sp>
      <p:sp>
        <p:nvSpPr>
          <p:cNvPr id="7" name="Google Shape;124;p20"/>
          <p:cNvSpPr/>
          <p:nvPr/>
        </p:nvSpPr>
        <p:spPr>
          <a:xfrm>
            <a:off x="458119" y="1850909"/>
            <a:ext cx="8227761" cy="85253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err="1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mock.Verify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(x =&gt; x.SomeMethod());</a:t>
            </a:r>
            <a:endParaRPr lang="en-US"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125;p20"/>
          <p:cNvSpPr/>
          <p:nvPr/>
        </p:nvSpPr>
        <p:spPr>
          <a:xfrm>
            <a:off x="2754593" y="3203602"/>
            <a:ext cx="4182920" cy="1242502"/>
          </a:xfrm>
          <a:prstGeom prst="wedgeRoundRectCallout">
            <a:avLst>
              <a:gd name="adj1" fmla="val -15716"/>
              <a:gd name="adj2" fmla="val -10284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За проверка дали метод се извиква определен брой пъти може да се подаде 2-ри аргумент от тип </a:t>
            </a:r>
            <a:r>
              <a:rPr lang="en-US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Times</a:t>
            </a:r>
            <a:r>
              <a:rPr lang="bg-BG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bg-BG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Times.AtLeast(3)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146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6"/>
            <a:ext cx="8520600" cy="576934"/>
          </a:xfrm>
        </p:spPr>
        <p:txBody>
          <a:bodyPr/>
          <a:lstStyle/>
          <a:p>
            <a:pPr algn="just"/>
            <a:r>
              <a:rPr lang="bg-BG" sz="2400" dirty="0" smtClean="0"/>
              <a:t>Проверка за извикване на метод с дадени параметри:</a:t>
            </a:r>
            <a:endParaRPr lang="bg-BG" sz="2000" dirty="0" smtClean="0"/>
          </a:p>
        </p:txBody>
      </p:sp>
      <p:sp>
        <p:nvSpPr>
          <p:cNvPr id="7" name="Google Shape;124;p20"/>
          <p:cNvSpPr/>
          <p:nvPr/>
        </p:nvSpPr>
        <p:spPr>
          <a:xfrm>
            <a:off x="458119" y="1850909"/>
            <a:ext cx="8227761" cy="18597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mock.Verify(x =&gt;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x.SomeMethod(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It.IsAny&lt;string&gt;(),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It.IsAny&lt;</a:t>
            </a:r>
            <a:r>
              <a:rPr lang="en-US" sz="2000" b="1" dirty="0" err="1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&gt;()));</a:t>
            </a:r>
            <a:endParaRPr lang="en-US"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125;p20"/>
          <p:cNvSpPr/>
          <p:nvPr/>
        </p:nvSpPr>
        <p:spPr>
          <a:xfrm>
            <a:off x="3755132" y="3508402"/>
            <a:ext cx="4182920" cy="1242502"/>
          </a:xfrm>
          <a:prstGeom prst="wedgeRoundRectCallout">
            <a:avLst>
              <a:gd name="adj1" fmla="val -54368"/>
              <a:gd name="adj2" fmla="val -6817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Статичният клас </a:t>
            </a:r>
            <a:r>
              <a:rPr lang="en-US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bg-BG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който идва от </a:t>
            </a:r>
            <a:r>
              <a:rPr lang="en-US" sz="15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Moq</a:t>
            </a:r>
            <a:r>
              <a:rPr lang="bg-BG" sz="15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може да бъде използван, за определяне шаблон, на който подадени аргументи трябва да отговарят, вместо да ги подава експлицитно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077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6"/>
            <a:ext cx="8520600" cy="974498"/>
          </a:xfrm>
        </p:spPr>
        <p:txBody>
          <a:bodyPr/>
          <a:lstStyle/>
          <a:p>
            <a:pPr algn="just"/>
            <a:r>
              <a:rPr lang="bg-BG" sz="2400" dirty="0" smtClean="0"/>
              <a:t>Проверка дали единствено конфигурираните методи са извикани:</a:t>
            </a:r>
            <a:endParaRPr lang="bg-BG" sz="2000" dirty="0" smtClean="0"/>
          </a:p>
        </p:txBody>
      </p:sp>
      <p:sp>
        <p:nvSpPr>
          <p:cNvPr id="7" name="Google Shape;124;p20"/>
          <p:cNvSpPr/>
          <p:nvPr/>
        </p:nvSpPr>
        <p:spPr>
          <a:xfrm>
            <a:off x="458119" y="2367742"/>
            <a:ext cx="8227761" cy="87904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lang="bg-BG" sz="2000" b="1" dirty="0" smtClean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mock.VerifyNoOtherCalls</a:t>
            </a: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13767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6"/>
            <a:ext cx="8520600" cy="576933"/>
          </a:xfrm>
        </p:spPr>
        <p:txBody>
          <a:bodyPr/>
          <a:lstStyle/>
          <a:p>
            <a:pPr algn="just"/>
            <a:r>
              <a:rPr lang="bg-BG" sz="2400" dirty="0" smtClean="0"/>
              <a:t>Проверка за извикване на </a:t>
            </a:r>
            <a:r>
              <a:rPr lang="en-US" sz="2400" dirty="0" smtClean="0"/>
              <a:t>getter</a:t>
            </a:r>
            <a:r>
              <a:rPr lang="en-GB" sz="2400" dirty="0" smtClean="0"/>
              <a:t>:</a:t>
            </a:r>
            <a:endParaRPr lang="bg-BG" sz="2000" dirty="0" smtClean="0"/>
          </a:p>
        </p:txBody>
      </p:sp>
      <p:sp>
        <p:nvSpPr>
          <p:cNvPr id="7" name="Google Shape;124;p20"/>
          <p:cNvSpPr/>
          <p:nvPr/>
        </p:nvSpPr>
        <p:spPr>
          <a:xfrm>
            <a:off x="458119" y="1824406"/>
            <a:ext cx="8227761" cy="87904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lang="bg-BG" sz="2000" b="1" dirty="0" smtClean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err="1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mock.VerifyGet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(x =&gt; x.SomeProperty);</a:t>
            </a:r>
            <a:endParaRPr lang="en-US"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1700" y="2798444"/>
            <a:ext cx="8520600" cy="57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algn="just"/>
            <a:r>
              <a:rPr lang="bg-BG" sz="2400" dirty="0" smtClean="0"/>
              <a:t>Проверка за извикване на </a:t>
            </a:r>
            <a:r>
              <a:rPr lang="en-US" sz="2400" dirty="0" smtClean="0"/>
              <a:t>setter</a:t>
            </a:r>
            <a:r>
              <a:rPr lang="bg-BG" sz="2400" dirty="0" smtClean="0"/>
              <a:t> с дадена стойност</a:t>
            </a:r>
            <a:r>
              <a:rPr lang="en-GB" sz="2400" dirty="0" smtClean="0"/>
              <a:t>:</a:t>
            </a:r>
            <a:endParaRPr lang="bg-BG" sz="2000" dirty="0" smtClean="0"/>
          </a:p>
        </p:txBody>
      </p:sp>
      <p:sp>
        <p:nvSpPr>
          <p:cNvPr id="8" name="Google Shape;124;p20"/>
          <p:cNvSpPr/>
          <p:nvPr/>
        </p:nvSpPr>
        <p:spPr>
          <a:xfrm>
            <a:off x="458119" y="3470374"/>
            <a:ext cx="8227761" cy="87904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lang="bg-BG" sz="2000" b="1" dirty="0" smtClean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mock.VerifySet(x =&gt; x.SomeProperty = It.IsAny&lt;</a:t>
            </a:r>
            <a:r>
              <a:rPr lang="en-US" sz="2000" b="1" dirty="0" err="1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&gt;());</a:t>
            </a:r>
            <a:endParaRPr lang="en-US"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2620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bg-BG" dirty="0" smtClean="0"/>
              <a:t>+ </a:t>
            </a:r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6"/>
            <a:ext cx="8520600" cy="576933"/>
          </a:xfrm>
        </p:spPr>
        <p:txBody>
          <a:bodyPr/>
          <a:lstStyle/>
          <a:p>
            <a:pPr algn="just"/>
            <a:r>
              <a:rPr lang="bg-BG" sz="2400" dirty="0" smtClean="0"/>
              <a:t>Проверка за хвърлена грешка при подаване на определени параметри</a:t>
            </a:r>
            <a:r>
              <a:rPr lang="en-GB" sz="2400" dirty="0" smtClean="0"/>
              <a:t>:</a:t>
            </a:r>
            <a:endParaRPr lang="bg-BG" sz="2000" dirty="0" smtClean="0"/>
          </a:p>
        </p:txBody>
      </p:sp>
      <p:sp>
        <p:nvSpPr>
          <p:cNvPr id="7" name="Google Shape;124;p20"/>
          <p:cNvSpPr/>
          <p:nvPr/>
        </p:nvSpPr>
        <p:spPr>
          <a:xfrm>
            <a:off x="458119" y="2221969"/>
            <a:ext cx="8227761" cy="205185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mock = new Mock&lt;</a:t>
            </a:r>
            <a:r>
              <a:rPr lang="en-US" sz="2000" b="1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IExample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lvl="0">
              <a:buClr>
                <a:schemeClr val="dk1"/>
              </a:buClr>
              <a:buSzPts val="1100"/>
            </a:pPr>
            <a:endParaRPr lang="bg-BG" sz="2000" b="1" dirty="0" smtClean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mock.Setup(x =&gt;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x.SomeMethod(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It.IsAny&lt;</a:t>
            </a:r>
            <a:r>
              <a:rPr lang="en-US" sz="2000" b="1" dirty="0" err="1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&gt;()))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.Throws&lt;</a:t>
            </a:r>
            <a:r>
              <a:rPr lang="en-US" sz="2000" b="1" dirty="0" err="1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ArgumentOutOfRangeException</a:t>
            </a:r>
            <a:r>
              <a:rPr lang="en-US" sz="2000" b="1" dirty="0" smtClean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lang="en-US" sz="20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4897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Интеграционно тестване</a:t>
            </a:r>
            <a:endParaRPr lang="en-US" dirty="0"/>
          </a:p>
        </p:txBody>
      </p:sp>
      <p:pic>
        <p:nvPicPr>
          <p:cNvPr id="3074" name="Picture 2" descr="Резултат с изображение за integrat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83" y="967740"/>
            <a:ext cx="2404110" cy="240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8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Софтуерно тестване – ръчно тестване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Тестване на софтуер без използването на скрипт или инструмент за автоматизация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Разработчика приема ролята на краен потребител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Изпозлват се планове за тестване и тестови сценарии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712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Интеграционно тестване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g-BG" sz="2400" dirty="0" smtClean="0"/>
              <a:t>Процесът по тестване на взаимодействието между две единици или два модула</a:t>
            </a:r>
          </a:p>
          <a:p>
            <a:pPr algn="just"/>
            <a:r>
              <a:rPr lang="bg-BG" sz="2400" dirty="0"/>
              <a:t>Индивидуалните единици се комбинират в по-големи частици – </a:t>
            </a:r>
            <a:r>
              <a:rPr lang="bg-BG" sz="2400" dirty="0" smtClean="0"/>
              <a:t>модули</a:t>
            </a:r>
          </a:p>
          <a:p>
            <a:pPr algn="just"/>
            <a:r>
              <a:rPr lang="bg-BG" sz="2400" dirty="0" smtClean="0"/>
              <a:t>Цел – да се разкрият грешки, възникващи при интеракцията между интегрираните модули</a:t>
            </a:r>
          </a:p>
          <a:p>
            <a:pPr algn="just"/>
            <a:r>
              <a:rPr lang="bg-BG" sz="2400" dirty="0" smtClean="0"/>
              <a:t>Обикновено се извършва след </a:t>
            </a:r>
            <a:r>
              <a:rPr lang="en-US" sz="2400" dirty="0" smtClean="0"/>
              <a:t>unit </a:t>
            </a:r>
            <a:r>
              <a:rPr lang="bg-BG" sz="2400" dirty="0" smtClean="0"/>
              <a:t>тестването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223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Интеграционно тестване: техники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Big</a:t>
            </a:r>
            <a:r>
              <a:rPr lang="bg-BG" sz="2400" dirty="0" smtClean="0"/>
              <a:t> </a:t>
            </a:r>
            <a:r>
              <a:rPr lang="en-US" sz="2400" dirty="0" smtClean="0"/>
              <a:t>Bang </a:t>
            </a:r>
            <a:r>
              <a:rPr lang="bg-BG" sz="2400" dirty="0" smtClean="0"/>
              <a:t>интеграционно тестване</a:t>
            </a:r>
          </a:p>
          <a:p>
            <a:pPr lvl="1" algn="just"/>
            <a:r>
              <a:rPr lang="bg-BG" sz="2200" dirty="0" smtClean="0"/>
              <a:t>Интегрира всички модули в един</a:t>
            </a:r>
          </a:p>
          <a:p>
            <a:pPr lvl="1" algn="just"/>
            <a:r>
              <a:rPr lang="bg-BG" sz="2200" dirty="0" smtClean="0"/>
              <a:t>Трудно е да се открие кой модул предизвиква грешката, ако такава бъде открита</a:t>
            </a:r>
          </a:p>
          <a:p>
            <a:pPr lvl="1" algn="just"/>
            <a:r>
              <a:rPr lang="bg-BG" sz="2200" dirty="0" smtClean="0"/>
              <a:t>Добър подход за малки системи</a:t>
            </a:r>
          </a:p>
          <a:p>
            <a:pPr lvl="1" algn="just"/>
            <a:r>
              <a:rPr lang="bg-BG" sz="2200" dirty="0" smtClean="0"/>
              <a:t>Отнема повече време, за да се интегрират всички модули</a:t>
            </a:r>
          </a:p>
          <a:p>
            <a:pPr lvl="1" algn="just"/>
            <a:endParaRPr lang="bg-BG" sz="22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64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Интеграционно тестване: техники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Bottom-Up </a:t>
            </a:r>
            <a:r>
              <a:rPr lang="bg-BG" sz="2400" dirty="0" smtClean="0"/>
              <a:t>интеграционно тестване</a:t>
            </a:r>
            <a:endParaRPr lang="en-US" sz="2400" dirty="0" smtClean="0"/>
          </a:p>
          <a:p>
            <a:pPr lvl="1" algn="just"/>
            <a:r>
              <a:rPr lang="bg-BG" sz="2200" dirty="0" smtClean="0"/>
              <a:t>Всеки модул на по-ниско ниво се тества с модул на по-високо ниво, докато всички модули не бъдат тествани</a:t>
            </a:r>
          </a:p>
          <a:p>
            <a:pPr lvl="1" algn="just"/>
            <a:r>
              <a:rPr lang="bg-BG" sz="2200" dirty="0" smtClean="0"/>
              <a:t>Няколко подсистеми могат да бъдат тествани паралелно</a:t>
            </a:r>
          </a:p>
          <a:p>
            <a:pPr lvl="1" algn="just"/>
            <a:r>
              <a:rPr lang="bg-BG" sz="2200" dirty="0" smtClean="0"/>
              <a:t>Недостатък е сложността, която възниква при система, изградена от много подсистеми</a:t>
            </a:r>
          </a:p>
          <a:p>
            <a:pPr lvl="1" algn="just"/>
            <a:endParaRPr lang="bg-BG" sz="22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466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Интеграционно тестване: техники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Top-Down </a:t>
            </a:r>
            <a:r>
              <a:rPr lang="bg-BG" sz="2400" dirty="0" smtClean="0"/>
              <a:t>интеграционно тестване</a:t>
            </a:r>
          </a:p>
          <a:p>
            <a:pPr lvl="1" algn="just"/>
            <a:r>
              <a:rPr lang="bg-BG" sz="2000" dirty="0" smtClean="0"/>
              <a:t>Първо се тестват модулите от високо ниво, последвани от модулите от по-ниско ниво</a:t>
            </a:r>
          </a:p>
          <a:p>
            <a:pPr lvl="1" algn="just"/>
            <a:r>
              <a:rPr lang="bg-BG" sz="2000" dirty="0" smtClean="0"/>
              <a:t>Всеки модул се дебъгва самостоятелно</a:t>
            </a:r>
          </a:p>
          <a:p>
            <a:pPr lvl="1" algn="just"/>
            <a:r>
              <a:rPr lang="bg-BG" sz="2000" dirty="0" smtClean="0"/>
              <a:t>Модулите на по-ниско ниво се тестват недостатъчно</a:t>
            </a:r>
          </a:p>
          <a:p>
            <a:pPr lvl="1" algn="just"/>
            <a:endParaRPr lang="bg-BG" sz="22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789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Интеграционно тестване: техники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g-BG" sz="2400" dirty="0" smtClean="0"/>
              <a:t>Смесено интеграционно тестване</a:t>
            </a:r>
          </a:p>
          <a:p>
            <a:pPr lvl="1" algn="just"/>
            <a:r>
              <a:rPr lang="bg-BG" sz="1800" dirty="0" smtClean="0"/>
              <a:t>Комбинация от </a:t>
            </a:r>
            <a:r>
              <a:rPr lang="en-US" sz="1800" dirty="0" smtClean="0"/>
              <a:t>Top-Down </a:t>
            </a:r>
            <a:r>
              <a:rPr lang="bg-BG" sz="1800" dirty="0" smtClean="0"/>
              <a:t>и </a:t>
            </a:r>
            <a:r>
              <a:rPr lang="en-US" sz="1800" dirty="0" smtClean="0"/>
              <a:t>Bottom-Up</a:t>
            </a:r>
            <a:r>
              <a:rPr lang="bg-BG" sz="1800" dirty="0" smtClean="0"/>
              <a:t> интеграционно тестване</a:t>
            </a:r>
          </a:p>
          <a:p>
            <a:pPr lvl="1" algn="just"/>
            <a:r>
              <a:rPr lang="bg-BG" sz="1800" dirty="0" smtClean="0"/>
              <a:t>Още се нарича сандвично интеграционно тестване</a:t>
            </a:r>
          </a:p>
          <a:p>
            <a:pPr lvl="1" algn="just"/>
            <a:r>
              <a:rPr lang="bg-BG" sz="1800" dirty="0" smtClean="0"/>
              <a:t>Полезно при много големи проекти, изградени от няколко подпроекта</a:t>
            </a:r>
          </a:p>
          <a:p>
            <a:pPr lvl="1" algn="just"/>
            <a:r>
              <a:rPr lang="bg-BG" sz="1800" dirty="0" smtClean="0"/>
              <a:t>Превъзмогва недостатъците на </a:t>
            </a:r>
            <a:r>
              <a:rPr lang="en-GB" sz="1800" dirty="0" smtClean="0"/>
              <a:t>Top-Down</a:t>
            </a:r>
            <a:r>
              <a:rPr lang="en-US" sz="1800" dirty="0" smtClean="0"/>
              <a:t> </a:t>
            </a:r>
            <a:r>
              <a:rPr lang="bg-BG" sz="1800" dirty="0" smtClean="0"/>
              <a:t>и </a:t>
            </a:r>
            <a:r>
              <a:rPr lang="en-GB" sz="1800" dirty="0" smtClean="0"/>
              <a:t>Bottom-Up </a:t>
            </a:r>
            <a:r>
              <a:rPr lang="bg-BG" sz="1800" dirty="0" smtClean="0"/>
              <a:t>подходите</a:t>
            </a:r>
          </a:p>
          <a:p>
            <a:pPr lvl="1" algn="just"/>
            <a:r>
              <a:rPr lang="bg-BG" sz="1800" dirty="0" smtClean="0"/>
              <a:t>Не може да се използва за малки системи с голяма зависимост между различните модули</a:t>
            </a:r>
          </a:p>
          <a:p>
            <a:pPr lvl="1" algn="just"/>
            <a:endParaRPr lang="bg-BG" sz="22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104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Непрекъсната интеграция</a:t>
            </a:r>
            <a:endParaRPr lang="en-US" dirty="0"/>
          </a:p>
        </p:txBody>
      </p:sp>
      <p:pic>
        <p:nvPicPr>
          <p:cNvPr id="4100" name="Picture 4" descr="Резултат с изображение за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30" y="1524001"/>
            <a:ext cx="3652215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49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Непрекъсната интеграция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70099"/>
          </a:xfrm>
        </p:spPr>
        <p:txBody>
          <a:bodyPr/>
          <a:lstStyle/>
          <a:p>
            <a:pPr algn="just"/>
            <a:r>
              <a:rPr lang="bg-BG" sz="2400" dirty="0" smtClean="0"/>
              <a:t>Практика в софтуерната разработка, при която разработчиците интегрират кода в споделено репозитори често (няколко пъти на ден)</a:t>
            </a:r>
          </a:p>
          <a:p>
            <a:pPr algn="just"/>
            <a:r>
              <a:rPr lang="bg-BG" sz="2400" dirty="0" smtClean="0"/>
              <a:t>Всяка интеграция се проверява с автоматизирани </a:t>
            </a:r>
            <a:r>
              <a:rPr lang="en-US" sz="2400" dirty="0" smtClean="0"/>
              <a:t>build</a:t>
            </a:r>
            <a:r>
              <a:rPr lang="bg-BG" sz="2400" dirty="0" smtClean="0"/>
              <a:t> и тестове</a:t>
            </a:r>
            <a:endParaRPr lang="en-GB" sz="2400" dirty="0" smtClean="0"/>
          </a:p>
          <a:p>
            <a:pPr algn="just"/>
            <a:r>
              <a:rPr lang="bg-BG" sz="2400" dirty="0" smtClean="0"/>
              <a:t>Позволява бързото откриване на грешки и лесното откриване на източника им</a:t>
            </a:r>
          </a:p>
          <a:p>
            <a:pPr algn="just"/>
            <a:r>
              <a:rPr lang="bg-BG" sz="2400" dirty="0" smtClean="0"/>
              <a:t>Позволява евнтуален </a:t>
            </a:r>
            <a:r>
              <a:rPr lang="en-GB" sz="2400" dirty="0" smtClean="0"/>
              <a:t>deploy</a:t>
            </a:r>
            <a:r>
              <a:rPr lang="bg-BG" sz="2400" dirty="0" smtClean="0"/>
              <a:t> на системата по всяко време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679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Непрекъсната интеграция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70099"/>
          </a:xfrm>
        </p:spPr>
        <p:txBody>
          <a:bodyPr/>
          <a:lstStyle/>
          <a:p>
            <a:pPr algn="just"/>
            <a:r>
              <a:rPr lang="bg-BG" sz="2400" dirty="0" smtClean="0"/>
              <a:t>Подобрява качеството и способността да се тества кода</a:t>
            </a:r>
          </a:p>
          <a:p>
            <a:pPr algn="just"/>
            <a:r>
              <a:rPr lang="bg-BG" sz="2400" dirty="0" smtClean="0"/>
              <a:t>Помага да се избегне „интеграционен ад“</a:t>
            </a:r>
          </a:p>
          <a:p>
            <a:pPr algn="just"/>
            <a:r>
              <a:rPr lang="bg-BG" sz="2400" dirty="0" smtClean="0"/>
              <a:t>За да се постигне непрекъсната интегация са нужни:</a:t>
            </a:r>
          </a:p>
          <a:p>
            <a:pPr lvl="1" algn="just"/>
            <a:r>
              <a:rPr lang="bg-BG" sz="2000" dirty="0" smtClean="0"/>
              <a:t>Система за управление на версиите: </a:t>
            </a:r>
            <a:r>
              <a:rPr lang="en-US" sz="2000" dirty="0" smtClean="0"/>
              <a:t>GitHub, </a:t>
            </a:r>
            <a:r>
              <a:rPr lang="en-US" sz="2000" dirty="0" err="1" smtClean="0"/>
              <a:t>GitLab</a:t>
            </a:r>
            <a:r>
              <a:rPr lang="en-US" sz="2000" dirty="0" smtClean="0"/>
              <a:t>…</a:t>
            </a:r>
          </a:p>
          <a:p>
            <a:pPr lvl="1" algn="just"/>
            <a:r>
              <a:rPr lang="bg-BG" sz="2000" dirty="0" smtClean="0"/>
              <a:t>Инструмент за тестване: </a:t>
            </a:r>
            <a:r>
              <a:rPr lang="en-US" sz="2000" dirty="0" smtClean="0"/>
              <a:t>JUnit, nUnit, </a:t>
            </a:r>
            <a:r>
              <a:rPr lang="en-US" sz="2000" dirty="0" err="1" smtClean="0"/>
              <a:t>Pytest</a:t>
            </a:r>
            <a:r>
              <a:rPr lang="en-US" sz="2000" dirty="0" smtClean="0"/>
              <a:t>…</a:t>
            </a:r>
          </a:p>
          <a:p>
            <a:pPr lvl="1" algn="just"/>
            <a:r>
              <a:rPr lang="en-US" sz="2000" dirty="0" smtClean="0"/>
              <a:t>CI </a:t>
            </a:r>
            <a:r>
              <a:rPr lang="bg-BG" sz="2000" dirty="0" smtClean="0"/>
              <a:t>(</a:t>
            </a:r>
            <a:r>
              <a:rPr lang="en-US" sz="2000" dirty="0" smtClean="0"/>
              <a:t>Continuous Integration</a:t>
            </a:r>
            <a:r>
              <a:rPr lang="bg-BG" sz="2000" dirty="0" smtClean="0"/>
              <a:t>)</a:t>
            </a:r>
            <a:r>
              <a:rPr lang="en-US" sz="2000" dirty="0" smtClean="0"/>
              <a:t> </a:t>
            </a:r>
            <a:r>
              <a:rPr lang="bg-BG" sz="2000" dirty="0" smtClean="0"/>
              <a:t>сървър: </a:t>
            </a:r>
            <a:r>
              <a:rPr lang="en-US" sz="2000" dirty="0" smtClean="0"/>
              <a:t>Travis CI, Circle CI, Jenkins</a:t>
            </a:r>
            <a:endParaRPr lang="bg-BG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032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 + GitHub</a:t>
            </a:r>
            <a:endParaRPr lang="en-US" dirty="0"/>
          </a:p>
        </p:txBody>
      </p:sp>
      <p:pic>
        <p:nvPicPr>
          <p:cNvPr id="1030" name="Picture 6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85" y="1628459"/>
            <a:ext cx="1765105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23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 + GitHub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g-BG" sz="2400" dirty="0" smtClean="0"/>
              <a:t>Услуга за непрекъсната интеграция, използвана да тества и </a:t>
            </a:r>
            <a:r>
              <a:rPr lang="en-US" sz="2400" dirty="0" smtClean="0"/>
              <a:t>build</a:t>
            </a:r>
            <a:r>
              <a:rPr lang="bg-BG" sz="2400" dirty="0" smtClean="0"/>
              <a:t>-ва проекти хостнати в </a:t>
            </a:r>
            <a:r>
              <a:rPr lang="en-US" sz="2400" dirty="0" smtClean="0"/>
              <a:t>GitHub</a:t>
            </a:r>
          </a:p>
          <a:p>
            <a:pPr algn="just"/>
            <a:r>
              <a:rPr lang="bg-BG" sz="2400" dirty="0" smtClean="0"/>
              <a:t>Безплатен за проекти с отворен код</a:t>
            </a:r>
          </a:p>
          <a:p>
            <a:pPr algn="just"/>
            <a:r>
              <a:rPr lang="bg-BG" sz="2400" dirty="0" smtClean="0"/>
              <a:t>Лесен за конфигурация</a:t>
            </a:r>
          </a:p>
          <a:p>
            <a:pPr lvl="1" algn="just"/>
            <a:r>
              <a:rPr lang="en-US" sz="2200" dirty="0" smtClean="0"/>
              <a:t>.travis.yml </a:t>
            </a:r>
            <a:r>
              <a:rPr lang="bg-BG" sz="2200" dirty="0" smtClean="0"/>
              <a:t>файл, който се добавя в директорията на репозиторито</a:t>
            </a:r>
          </a:p>
          <a:p>
            <a:pPr lvl="1" algn="just"/>
            <a:r>
              <a:rPr lang="bg-BG" sz="2200" dirty="0" smtClean="0"/>
              <a:t>Оказват се програмният език, желаните среди за </a:t>
            </a:r>
            <a:r>
              <a:rPr lang="en-US" sz="2200" dirty="0" smtClean="0"/>
              <a:t>build</a:t>
            </a:r>
            <a:r>
              <a:rPr lang="bg-BG" sz="2200" dirty="0" smtClean="0"/>
              <a:t> и тестване и множество други параметри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578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365513"/>
            <a:ext cx="8520600" cy="827184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Софтуерно</a:t>
            </a:r>
            <a:r>
              <a:rPr lang="en" dirty="0" smtClean="0"/>
              <a:t> </a:t>
            </a:r>
            <a:r>
              <a:rPr lang="bg-BG" dirty="0" smtClean="0"/>
              <a:t>тестване – автоматизирано тестване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Разработчика изпозлва скрипт или инструмент за автоматизация на тестването 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Използва се, за да се проведат многократно и бързо тестовете, които са проведени ръчно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Подобрява покритието на тестовете, точността и спестява време и пари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14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 + GitHub: </a:t>
            </a:r>
            <a:r>
              <a:rPr lang="bg-BG" dirty="0" smtClean="0"/>
              <a:t>.</a:t>
            </a:r>
            <a:r>
              <a:rPr lang="en-US" dirty="0" smtClean="0"/>
              <a:t>travis.yml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24325"/>
          </a:xfrm>
        </p:spPr>
        <p:txBody>
          <a:bodyPr/>
          <a:lstStyle/>
          <a:p>
            <a:pPr algn="just"/>
            <a:r>
              <a:rPr lang="bg-BG" sz="2200" dirty="0" smtClean="0"/>
              <a:t>Дава специфика за всичко свързано с конфигурацията на </a:t>
            </a:r>
            <a:r>
              <a:rPr lang="en-US" sz="2200" dirty="0" smtClean="0"/>
              <a:t>Build</a:t>
            </a:r>
            <a:endParaRPr lang="bg-BG" sz="2200" dirty="0" smtClean="0"/>
          </a:p>
          <a:p>
            <a:pPr algn="just"/>
            <a:r>
              <a:rPr lang="bg-BG" sz="2200" dirty="0" smtClean="0"/>
              <a:t>Можем да манипулираме неговите етапи, за да контролираме механизма на действие</a:t>
            </a:r>
          </a:p>
          <a:p>
            <a:pPr algn="just"/>
            <a:r>
              <a:rPr lang="bg-BG" sz="2200" dirty="0" smtClean="0"/>
              <a:t>Трябва да се добави в репозиторито предварително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0776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 + GitHub: </a:t>
            </a:r>
            <a:r>
              <a:rPr lang="bg-BG" dirty="0" smtClean="0"/>
              <a:t>.</a:t>
            </a:r>
            <a:r>
              <a:rPr lang="en-US" dirty="0" smtClean="0"/>
              <a:t>travis.yml</a:t>
            </a:r>
            <a:endParaRPr lang="en-US" dirty="0"/>
          </a:p>
        </p:txBody>
      </p:sp>
      <p:sp>
        <p:nvSpPr>
          <p:cNvPr id="7" name="Google Shape;124;p20"/>
          <p:cNvSpPr/>
          <p:nvPr/>
        </p:nvSpPr>
        <p:spPr>
          <a:xfrm>
            <a:off x="470452" y="1844286"/>
            <a:ext cx="8203095" cy="301263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language: csharp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solution: solution-name.sln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install: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- nuget restore solution-name.sln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- nuget install NUnit.Console -Version 3.9.0 -OutputDirectory testrunner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script: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- msbuild /p:Configuration=Release solution-name.sln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- mono ./testrunner/NUnit.ConsoleRunner.3.9.0/tools/nunit3-console.exe ./MyProject.Tests/bin/Release/MyProject.Tests.dll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76934"/>
          </a:xfrm>
        </p:spPr>
        <p:txBody>
          <a:bodyPr/>
          <a:lstStyle/>
          <a:p>
            <a:pPr algn="just"/>
            <a:r>
              <a:rPr lang="bg-BG" sz="2200" dirty="0" smtClean="0"/>
              <a:t>Примерен файл: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24927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 + GitHub: </a:t>
            </a:r>
            <a:r>
              <a:rPr lang="bg-BG" dirty="0" smtClean="0"/>
              <a:t>.</a:t>
            </a:r>
            <a:r>
              <a:rPr lang="en-US" dirty="0" smtClean="0"/>
              <a:t>travis.yml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311700" y="1033206"/>
            <a:ext cx="8520600" cy="3936361"/>
          </a:xfrm>
        </p:spPr>
        <p:txBody>
          <a:bodyPr/>
          <a:lstStyle/>
          <a:p>
            <a:pPr algn="just"/>
            <a:r>
              <a:rPr lang="bg-BG" sz="2200" dirty="0" smtClean="0"/>
              <a:t>Може да конфигурира различни стъпки</a:t>
            </a:r>
          </a:p>
          <a:p>
            <a:pPr lvl="1" algn="just"/>
            <a:r>
              <a:rPr lang="en-US" sz="2000" dirty="0" smtClean="0"/>
              <a:t>before_install / install / after_install</a:t>
            </a:r>
          </a:p>
          <a:p>
            <a:pPr lvl="1" algn="just"/>
            <a:r>
              <a:rPr lang="en-US" sz="2000" dirty="0" smtClean="0"/>
              <a:t>before_script / script/ after_script</a:t>
            </a:r>
          </a:p>
          <a:p>
            <a:pPr lvl="1" algn="just"/>
            <a:r>
              <a:rPr lang="en-US" sz="2000" dirty="0" smtClean="0"/>
              <a:t>before_success / after_success</a:t>
            </a:r>
          </a:p>
          <a:p>
            <a:pPr lvl="1" algn="just"/>
            <a:r>
              <a:rPr lang="en-US" sz="2000" dirty="0" smtClean="0"/>
              <a:t>before_deploy / deploy / after_deploy</a:t>
            </a:r>
          </a:p>
          <a:p>
            <a:pPr algn="just"/>
            <a:r>
              <a:rPr lang="bg-BG" sz="2200" dirty="0" smtClean="0"/>
              <a:t>Определя</a:t>
            </a:r>
          </a:p>
          <a:p>
            <a:pPr lvl="1" algn="just"/>
            <a:r>
              <a:rPr lang="en-US" sz="2000" dirty="0" smtClean="0"/>
              <a:t>Branch</a:t>
            </a:r>
          </a:p>
          <a:p>
            <a:pPr lvl="1" algn="just"/>
            <a:r>
              <a:rPr lang="bg-BG" sz="2000" dirty="0" smtClean="0"/>
              <a:t>Променливи на средата</a:t>
            </a:r>
          </a:p>
          <a:p>
            <a:pPr lvl="1" algn="just"/>
            <a:r>
              <a:rPr lang="bg-BG" sz="2000" dirty="0" smtClean="0"/>
              <a:t>Известия</a:t>
            </a:r>
          </a:p>
          <a:p>
            <a:pPr lvl="1" algn="just"/>
            <a:r>
              <a:rPr lang="en-US" sz="2000" dirty="0" smtClean="0"/>
              <a:t>Docker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65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Unit </a:t>
            </a:r>
            <a:r>
              <a:rPr lang="bg-BG" sz="2400" dirty="0" smtClean="0"/>
              <a:t>тестване</a:t>
            </a:r>
            <a:endParaRPr lang="en-US" sz="2400" dirty="0" smtClean="0"/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nUnit</a:t>
            </a:r>
            <a:endParaRPr sz="24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Регресивно тестване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GB" sz="2400" dirty="0" smtClean="0"/>
              <a:t>Mocking (</a:t>
            </a:r>
            <a:r>
              <a:rPr lang="bg-BG" sz="2400" dirty="0" smtClean="0"/>
              <a:t>подпъхване на функционалност)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Покритие на кода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Интеграционно тестване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Непрекъсната интеграция</a:t>
            </a:r>
            <a:endParaRPr lang="en-US" sz="2400" dirty="0" smtClean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-US" sz="2400" dirty="0" smtClean="0"/>
              <a:t>Travis CI</a:t>
            </a:r>
            <a:endParaRPr lang="en-GB" sz="2400" dirty="0" smtClean="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91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0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-BG" dirty="0" smtClean="0"/>
              <a:t>Софтуерно тестване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04746" lvl="0" indent="-24124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224" name="Google Shape;224;p33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1683" y="4286172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365513"/>
            <a:ext cx="8520600" cy="827184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Софтуерно</a:t>
            </a:r>
            <a:r>
              <a:rPr lang="en" dirty="0" smtClean="0"/>
              <a:t> </a:t>
            </a:r>
            <a:r>
              <a:rPr lang="bg-BG" dirty="0" smtClean="0"/>
              <a:t>тестване – </a:t>
            </a:r>
            <a:r>
              <a:rPr lang="en-US" dirty="0" smtClean="0"/>
              <a:t>Test Driven Development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indent="-342900" algn="just">
              <a:buClr>
                <a:schemeClr val="accent1"/>
              </a:buClr>
              <a:buSzPts val="1800"/>
            </a:pPr>
            <a:r>
              <a:rPr lang="bg-BG" sz="2400" dirty="0"/>
              <a:t>Концпеция, според </a:t>
            </a:r>
            <a:r>
              <a:rPr lang="bg-BG" sz="2400" dirty="0" smtClean="0"/>
              <a:t>която, преди </a:t>
            </a:r>
            <a:r>
              <a:rPr lang="bg-BG" sz="2400" dirty="0"/>
              <a:t>да се напише код, се пишат тестове, които да играят ролята на спецификация </a:t>
            </a:r>
            <a:r>
              <a:rPr lang="bg-BG" sz="2400" dirty="0" smtClean="0"/>
              <a:t>какво </a:t>
            </a:r>
            <a:r>
              <a:rPr lang="bg-BG" sz="2400" dirty="0"/>
              <a:t>точно трябва да се случва при изпълнението на </a:t>
            </a:r>
            <a:r>
              <a:rPr lang="bg-BG" sz="2400" dirty="0" smtClean="0"/>
              <a:t>дадения </a:t>
            </a:r>
            <a:r>
              <a:rPr lang="bg-BG" sz="2400" dirty="0"/>
              <a:t>код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Задължава разработчика да изгради класовете си коректно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bg-BG" sz="2400" dirty="0" smtClean="0"/>
              <a:t>Задължава разработчика да спазва </a:t>
            </a:r>
            <a:r>
              <a:rPr lang="en-US" sz="2400" dirty="0" smtClean="0"/>
              <a:t>KISS</a:t>
            </a:r>
            <a:r>
              <a:rPr lang="bg-BG" sz="2400" dirty="0" smtClean="0"/>
              <a:t> (</a:t>
            </a:r>
            <a:r>
              <a:rPr lang="en-US" sz="2400" dirty="0" smtClean="0"/>
              <a:t>keep it stupid simple</a:t>
            </a:r>
            <a:r>
              <a:rPr lang="bg-BG" sz="2400" dirty="0" smtClean="0"/>
              <a:t>) принцип на работа</a:t>
            </a:r>
          </a:p>
          <a:p>
            <a:pPr marL="114300" lvl="0" indent="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bg-BG" sz="2400" dirty="0" smtClean="0"/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873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365513"/>
            <a:ext cx="8520600" cy="827184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Софтуерно</a:t>
            </a:r>
            <a:r>
              <a:rPr lang="en" dirty="0" smtClean="0"/>
              <a:t> </a:t>
            </a:r>
            <a:r>
              <a:rPr lang="bg-BG" dirty="0" smtClean="0"/>
              <a:t>тестване – покритие на кода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1875647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r>
              <a:rPr lang="bg-BG" sz="2400" dirty="0"/>
              <a:t>Измерва колко реда или блокове </a:t>
            </a:r>
            <a:r>
              <a:rPr lang="bg-BG" sz="2400" dirty="0" smtClean="0"/>
              <a:t>код се </a:t>
            </a:r>
            <a:r>
              <a:rPr lang="bg-BG" sz="2400" dirty="0"/>
              <a:t>изпълняват повреме на провеждането на </a:t>
            </a:r>
            <a:r>
              <a:rPr lang="bg-BG" sz="2400" dirty="0" smtClean="0"/>
              <a:t>тестовете</a:t>
            </a:r>
          </a:p>
          <a:p>
            <a:r>
              <a:rPr lang="bg-BG" sz="2400" dirty="0" smtClean="0"/>
              <a:t>Използва се като маркер, за да се подобрят тестовете с цел да се изпълнява възможно най-голяма част от кода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266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11708" y="2169515"/>
            <a:ext cx="8520600" cy="2052600"/>
          </a:xfrm>
        </p:spPr>
        <p:txBody>
          <a:bodyPr/>
          <a:lstStyle/>
          <a:p>
            <a:r>
              <a:rPr lang="en-US" dirty="0" smtClean="0"/>
              <a:t>Unit</a:t>
            </a:r>
            <a:r>
              <a:rPr lang="bg-BG" dirty="0" smtClean="0"/>
              <a:t> тестване</a:t>
            </a:r>
            <a:endParaRPr lang="en-US" dirty="0"/>
          </a:p>
        </p:txBody>
      </p:sp>
      <p:pic>
        <p:nvPicPr>
          <p:cNvPr id="1026" name="Picture 2" descr="Резултат с изображение за unit testing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41" y="1393215"/>
            <a:ext cx="1654933" cy="18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2231</Words>
  <Application>Microsoft Office PowerPoint</Application>
  <PresentationFormat>On-screen Show (16:9)</PresentationFormat>
  <Paragraphs>313</Paragraphs>
  <Slides>65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</vt:lpstr>
      <vt:lpstr>Consolas</vt:lpstr>
      <vt:lpstr>Noto Sans Symbols</vt:lpstr>
      <vt:lpstr>Master</vt:lpstr>
      <vt:lpstr>Master</vt:lpstr>
      <vt:lpstr>Софтуерно тестване</vt:lpstr>
      <vt:lpstr>Съдържание</vt:lpstr>
      <vt:lpstr>Софтуерно тестване</vt:lpstr>
      <vt:lpstr>Софтуерно тестване</vt:lpstr>
      <vt:lpstr>Софтуерно тестване – ръчно тестване</vt:lpstr>
      <vt:lpstr>Софтуерно тестване – автоматизирано тестване</vt:lpstr>
      <vt:lpstr>Софтуерно тестване – Test Driven Development</vt:lpstr>
      <vt:lpstr>Софтуерно тестване – покритие на кода</vt:lpstr>
      <vt:lpstr>Unit тестване</vt:lpstr>
      <vt:lpstr>Unit тестване</vt:lpstr>
      <vt:lpstr>Unit тестване</vt:lpstr>
      <vt:lpstr>Unit тестване – логически фази на тестване</vt:lpstr>
      <vt:lpstr>Unit тестване – предимства</vt:lpstr>
      <vt:lpstr>Unit тестване – недостатъци</vt:lpstr>
      <vt:lpstr>Unit тестване – практики</vt:lpstr>
      <vt:lpstr>Unit тестване – практики</vt:lpstr>
      <vt:lpstr>Unit тестване – инструменти</vt:lpstr>
      <vt:lpstr>nUnit</vt:lpstr>
      <vt:lpstr>nUnit</vt:lpstr>
      <vt:lpstr>nUnit + Visual Studio</vt:lpstr>
      <vt:lpstr>nUnit + Visual Studio</vt:lpstr>
      <vt:lpstr>nUnit – провеждане на тестовете</vt:lpstr>
      <vt:lpstr>nUnit – атрибути</vt:lpstr>
      <vt:lpstr>nUnit – Assertions</vt:lpstr>
      <vt:lpstr>nUnit – Assertions примери</vt:lpstr>
      <vt:lpstr>nUnit – пример за nUnit тест </vt:lpstr>
      <vt:lpstr>nUnit – пример за nUnit тест </vt:lpstr>
      <vt:lpstr>nUnit – пример за nUnit тест </vt:lpstr>
      <vt:lpstr>Регресивно тестване</vt:lpstr>
      <vt:lpstr>Регресивно тестване</vt:lpstr>
      <vt:lpstr>Регресивно тестване - техники</vt:lpstr>
      <vt:lpstr>Регресивно тестване</vt:lpstr>
      <vt:lpstr>Mocking</vt:lpstr>
      <vt:lpstr>Mocking </vt:lpstr>
      <vt:lpstr>Mocking: Защо да го използваме? </vt:lpstr>
      <vt:lpstr>Mocking: Защо да го използваме? </vt:lpstr>
      <vt:lpstr>Mocking + nUnit</vt:lpstr>
      <vt:lpstr>Mocking + nUnit</vt:lpstr>
      <vt:lpstr>Mocking + nUnit</vt:lpstr>
      <vt:lpstr>Mocking + nUnit</vt:lpstr>
      <vt:lpstr>Mocking + nUnit</vt:lpstr>
      <vt:lpstr>Mocking + nUnit</vt:lpstr>
      <vt:lpstr>Mocking + nUnit</vt:lpstr>
      <vt:lpstr>Mocking + nUnit</vt:lpstr>
      <vt:lpstr>Mocking + nUnit</vt:lpstr>
      <vt:lpstr>Mocking + nUnit</vt:lpstr>
      <vt:lpstr>Mocking + nUnit</vt:lpstr>
      <vt:lpstr>Mocking + nUnit</vt:lpstr>
      <vt:lpstr>Интеграционно тестване</vt:lpstr>
      <vt:lpstr>Интеграционно тестване</vt:lpstr>
      <vt:lpstr>Интеграционно тестване: техники</vt:lpstr>
      <vt:lpstr>Интеграционно тестване: техники</vt:lpstr>
      <vt:lpstr>Интеграционно тестване: техники</vt:lpstr>
      <vt:lpstr>Интеграционно тестване: техники</vt:lpstr>
      <vt:lpstr>Непрекъсната интеграция</vt:lpstr>
      <vt:lpstr>Непрекъсната интеграция</vt:lpstr>
      <vt:lpstr>Непрекъсната интеграция</vt:lpstr>
      <vt:lpstr>Travis CI + GitHub</vt:lpstr>
      <vt:lpstr>Travis CI + GitHub</vt:lpstr>
      <vt:lpstr>Travis CI + GitHub: .travis.yml</vt:lpstr>
      <vt:lpstr>Travis CI + GitHub: .travis.yml</vt:lpstr>
      <vt:lpstr>Travis CI + GitHub: .travis.yml</vt:lpstr>
      <vt:lpstr>Обобщение</vt:lpstr>
      <vt:lpstr>Софтуерно тестване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Софтуерно тестване</dc:title>
  <cp:lastModifiedBy>Danail Iliew</cp:lastModifiedBy>
  <cp:revision>58</cp:revision>
  <dcterms:modified xsi:type="dcterms:W3CDTF">2019-12-17T09:00:13Z</dcterms:modified>
</cp:coreProperties>
</file>