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73" r:id="rId19"/>
    <p:sldId id="274" r:id="rId20"/>
    <p:sldId id="275" r:id="rId21"/>
    <p:sldId id="276" r:id="rId22"/>
    <p:sldId id="282" r:id="rId23"/>
    <p:sldId id="283" r:id="rId24"/>
    <p:sldId id="284" r:id="rId25"/>
    <p:sldId id="277" r:id="rId26"/>
    <p:sldId id="278" r:id="rId27"/>
    <p:sldId id="272" r:id="rId28"/>
    <p:sldId id="279" r:id="rId29"/>
    <p:sldId id="280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 с тема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F00E82-3311-427F-9FFD-0F7242ED3460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0225087-D7EB-49DA-8DF5-E026DE9EC19D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s.w3schools.bg/%D1%81%D1%82%D1%80%D0%B8%D0%BD%D0%B3%D0%BE%D0%B2%D0%B5/" TargetMode="External"/><Relationship Id="rId2" Type="http://schemas.openxmlformats.org/officeDocument/2006/relationships/hyperlink" Target="https://js.w3schools.bg/%D1%87%D0%B8%D1%81%D0%BB%D0%B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.w3schools.bg/%D0%BE%D0%B1%D0%B5%D0%BA%D1%82%D0%B8/" TargetMode="External"/><Relationship Id="rId4" Type="http://schemas.openxmlformats.org/officeDocument/2006/relationships/hyperlink" Target="https://js.w3schools.bg/%D0%BC%D0%B0%D1%81%D0%B8%D0%B2%D0%B8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132856"/>
            <a:ext cx="8458200" cy="1470025"/>
          </a:xfrm>
        </p:spPr>
        <p:txBody>
          <a:bodyPr/>
          <a:lstStyle/>
          <a:p>
            <a:r>
              <a:rPr lang="ru-RU" dirty="0"/>
              <a:t>Увод в JavaScript. Работа с обекти и събития.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2400" dirty="0"/>
              <a:t>а)</a:t>
            </a:r>
            <a:r>
              <a:rPr lang="en-US" sz="2400" dirty="0"/>
              <a:t> JavaScript </a:t>
            </a:r>
            <a:r>
              <a:rPr lang="bg-BG" sz="2400" dirty="0"/>
              <a:t>стойности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един език за програмиране, буквални стойности(Literals) са такива със постоянно зададена стойност като 3.14 например. За контрастен пример можем да вземе </a:t>
            </a:r>
            <a:r>
              <a:rPr lang="ru-RU" sz="2400" i="1" dirty="0"/>
              <a:t>променливите</a:t>
            </a:r>
            <a:r>
              <a:rPr lang="ru-RU" sz="2400" dirty="0"/>
              <a:t>, които пък от своя страна могат да се променят - и в повечето случай точно това правим с тях. </a:t>
            </a:r>
            <a:r>
              <a:rPr lang="ru-RU" sz="2400" b="1" dirty="0"/>
              <a:t>Числата</a:t>
            </a:r>
            <a:r>
              <a:rPr lang="ru-RU" sz="2400" dirty="0"/>
              <a:t> могат да бъдат написани със или без десетичен знак, и със или без научна нотация </a:t>
            </a:r>
            <a:r>
              <a:rPr lang="ru-RU" sz="2400" b="1" dirty="0"/>
              <a:t>(е). </a:t>
            </a:r>
            <a:br>
              <a:rPr lang="ru-RU" sz="2400" b="1" dirty="0"/>
            </a:br>
            <a:r>
              <a:rPr lang="ru-RU" sz="2400" b="1" dirty="0"/>
              <a:t>Стринговете могат</a:t>
            </a:r>
            <a:r>
              <a:rPr lang="ru-RU" sz="2400" dirty="0"/>
              <a:t> да бъдат написани с двойни или единични кавички.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5726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2400" dirty="0"/>
              <a:t>б)</a:t>
            </a:r>
            <a:r>
              <a:rPr lang="en-US" sz="2400" dirty="0"/>
              <a:t> JavaScript </a:t>
            </a:r>
            <a:r>
              <a:rPr lang="bg-BG" sz="2400" dirty="0"/>
              <a:t>променливи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всеки един език за програмиране се използват </a:t>
            </a:r>
            <a:r>
              <a:rPr lang="ru-RU" dirty="0">
                <a:solidFill>
                  <a:srgbClr val="FF0000"/>
                </a:solidFill>
              </a:rPr>
              <a:t>променливи за съхраняване на стойностите</a:t>
            </a:r>
            <a:r>
              <a:rPr lang="ru-RU" dirty="0"/>
              <a:t> на данните, които искаме да манипулираме. </a:t>
            </a:r>
            <a:r>
              <a:rPr lang="ru-RU" b="1" dirty="0"/>
              <a:t>JavaScript използва ключовата дума var за деклариране на променливи.</a:t>
            </a:r>
            <a:r>
              <a:rPr lang="ru-RU" dirty="0"/>
              <a:t> Използва се знак за равенство за задаване на стойности на променливи.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118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bg-BG" sz="2400" dirty="0"/>
              <a:t>в)</a:t>
            </a:r>
            <a:r>
              <a:rPr lang="en-US" sz="2400" dirty="0"/>
              <a:t> JavaScript </a:t>
            </a:r>
            <a:r>
              <a:rPr lang="bg-BG" sz="2400" dirty="0"/>
              <a:t>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188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JavaScript </a:t>
            </a:r>
            <a:r>
              <a:rPr lang="ru-RU" dirty="0" smtClean="0"/>
              <a:t>използва:</a:t>
            </a: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- </a:t>
            </a:r>
            <a:r>
              <a:rPr lang="ru-RU" b="1" dirty="0" smtClean="0"/>
              <a:t>аритметични </a:t>
            </a:r>
            <a:r>
              <a:rPr lang="ru-RU" b="1" dirty="0"/>
              <a:t>оператори </a:t>
            </a:r>
            <a:r>
              <a:rPr lang="ru-RU" dirty="0"/>
              <a:t>(+ - * /) за изчисляване на стойностите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 -</a:t>
            </a:r>
            <a:r>
              <a:rPr lang="ru-RU" dirty="0" smtClean="0"/>
              <a:t> </a:t>
            </a:r>
            <a:r>
              <a:rPr lang="ru-RU" b="1" dirty="0" smtClean="0"/>
              <a:t>оператор </a:t>
            </a:r>
            <a:r>
              <a:rPr lang="ru-RU" b="1" dirty="0"/>
              <a:t>за присвояване</a:t>
            </a:r>
            <a:r>
              <a:rPr lang="ru-RU" dirty="0"/>
              <a:t> (=), за да зададе стойност на променлива.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b="1" dirty="0" smtClean="0"/>
              <a:t>условни оператори </a:t>
            </a:r>
            <a:r>
              <a:rPr lang="ru-RU" dirty="0" smtClean="0"/>
              <a:t>( == , !=, &lt;, &gt;)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3383" r="35018" b="-1"/>
          <a:stretch/>
        </p:blipFill>
        <p:spPr bwMode="auto">
          <a:xfrm>
            <a:off x="1470490" y="3792694"/>
            <a:ext cx="5477774" cy="17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00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2400" dirty="0"/>
              <a:t>г)</a:t>
            </a:r>
            <a:r>
              <a:rPr lang="en-US" sz="2400" dirty="0"/>
              <a:t> JavaScript </a:t>
            </a:r>
            <a:r>
              <a:rPr lang="bg-BG" sz="2400" dirty="0"/>
              <a:t>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Изразите са комбинация от стойности, променливи и оператори, които се изчисляват до някаква </a:t>
            </a:r>
            <a:r>
              <a:rPr lang="ru-RU" b="1" dirty="0"/>
              <a:t>стойност</a:t>
            </a:r>
            <a:r>
              <a:rPr lang="ru-RU" dirty="0"/>
              <a:t>. Изчисляването се нарича </a:t>
            </a:r>
            <a:r>
              <a:rPr lang="ru-RU" b="1" dirty="0"/>
              <a:t>оценка</a:t>
            </a:r>
            <a:r>
              <a:rPr lang="ru-RU" dirty="0"/>
              <a:t> /evaluation/. </a:t>
            </a:r>
          </a:p>
          <a:p>
            <a:pPr marL="0" indent="0">
              <a:buNone/>
            </a:pPr>
            <a:r>
              <a:rPr lang="ru-RU" dirty="0"/>
              <a:t>Стойностите могат да бъдат от различни типове, като числа и низове. Например 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"</a:t>
            </a:r>
            <a:r>
              <a:rPr lang="ru-RU" b="1" dirty="0"/>
              <a:t>John" + " " + "Doe"</a:t>
            </a:r>
            <a:r>
              <a:rPr lang="ru-RU" dirty="0"/>
              <a:t> се оценява на John </a:t>
            </a:r>
            <a:r>
              <a:rPr lang="ru-RU" dirty="0" smtClean="0"/>
              <a:t>Doe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71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6. Видове </a:t>
            </a:r>
            <a:r>
              <a:rPr lang="en-US" dirty="0"/>
              <a:t>JavaScript </a:t>
            </a:r>
            <a:r>
              <a:rPr lang="bg-BG" dirty="0"/>
              <a:t>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dirty="0"/>
              <a:t>JavaScript променливите могат да присвояват много видове данни: </a:t>
            </a:r>
            <a:r>
              <a:rPr lang="ru-RU" dirty="0">
                <a:hlinkClick r:id="rId2" tooltip="Урок за Числа и цифрови стойности в JavaScript - възможности и лимитации"/>
              </a:rPr>
              <a:t>числа</a:t>
            </a:r>
            <a:r>
              <a:rPr lang="ru-RU" dirty="0"/>
              <a:t>, </a:t>
            </a:r>
            <a:r>
              <a:rPr lang="ru-RU" dirty="0">
                <a:hlinkClick r:id="rId3" tooltip="Урок за Стрингове"/>
              </a:rPr>
              <a:t>стрингове</a:t>
            </a:r>
            <a:r>
              <a:rPr lang="ru-RU" dirty="0"/>
              <a:t>, </a:t>
            </a:r>
            <a:r>
              <a:rPr lang="ru-RU" dirty="0">
                <a:hlinkClick r:id="rId4" tooltip="Урок за Масивите в езикът JavaScript - видове и типове"/>
              </a:rPr>
              <a:t>масиви</a:t>
            </a:r>
            <a:r>
              <a:rPr lang="ru-RU" dirty="0"/>
              <a:t>, </a:t>
            </a:r>
            <a:r>
              <a:rPr lang="ru-RU" dirty="0">
                <a:hlinkClick r:id="rId5" tooltip="Урок за Обекти в JavaScript"/>
              </a:rPr>
              <a:t>обекти</a:t>
            </a:r>
            <a:r>
              <a:rPr lang="ru-RU" dirty="0"/>
              <a:t> и още много други:</a:t>
            </a:r>
          </a:p>
          <a:p>
            <a:pPr marL="109728" indent="0">
              <a:buNone/>
            </a:pPr>
            <a:r>
              <a:rPr lang="en-US" dirty="0" err="1"/>
              <a:t>var</a:t>
            </a:r>
            <a:r>
              <a:rPr lang="en-US" dirty="0"/>
              <a:t> length = 16;                              </a:t>
            </a:r>
            <a:endParaRPr lang="bg-BG" dirty="0"/>
          </a:p>
          <a:p>
            <a:pPr marL="109728" indent="0">
              <a:buNone/>
            </a:pPr>
            <a:r>
              <a:rPr lang="en-US" dirty="0" err="1"/>
              <a:t>var</a:t>
            </a:r>
            <a:r>
              <a:rPr lang="en-US" dirty="0"/>
              <a:t> points = x * 10;                        </a:t>
            </a:r>
            <a:endParaRPr lang="bg-BG" dirty="0"/>
          </a:p>
          <a:p>
            <a:pPr marL="109728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= "Johnson";                </a:t>
            </a:r>
            <a:endParaRPr lang="bg-BG" dirty="0"/>
          </a:p>
          <a:p>
            <a:pPr marL="109728" indent="0">
              <a:buNone/>
            </a:pPr>
            <a:r>
              <a:rPr lang="en-US" dirty="0" err="1"/>
              <a:t>var</a:t>
            </a:r>
            <a:r>
              <a:rPr lang="en-US" dirty="0"/>
              <a:t> cars = ["Saab", "Volvo", "BMW"];       </a:t>
            </a:r>
            <a:endParaRPr lang="bg-BG" dirty="0"/>
          </a:p>
          <a:p>
            <a:pPr marL="109728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firstName:John</a:t>
            </a:r>
            <a:r>
              <a:rPr lang="en-US" dirty="0"/>
              <a:t>, </a:t>
            </a:r>
            <a:r>
              <a:rPr lang="en-US" dirty="0" err="1"/>
              <a:t>lastName:Doe</a:t>
            </a:r>
            <a:r>
              <a:rPr lang="en-US" dirty="0"/>
              <a:t>};   // </a:t>
            </a:r>
            <a:r>
              <a:rPr lang="bg-BG" dirty="0"/>
              <a:t>обект</a:t>
            </a:r>
          </a:p>
        </p:txBody>
      </p:sp>
    </p:spTree>
    <p:extLst>
      <p:ext uri="{BB962C8B-B14F-4D97-AF65-F5344CB8AC3E}">
        <p14:creationId xmlns:p14="http://schemas.microsoft.com/office/powerpoint/2010/main" val="314570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JavaScript Масиви (Arrays)</a:t>
            </a:r>
          </a:p>
          <a:p>
            <a:pPr marL="109728" indent="0">
              <a:buNone/>
            </a:pPr>
            <a:r>
              <a:rPr lang="ru-RU" dirty="0"/>
              <a:t>JavaScript масиви се пишат с квадратни скоби. </a:t>
            </a:r>
            <a:r>
              <a:rPr lang="ru-RU" b="1" dirty="0"/>
              <a:t>Елементите на масива се разделят със запетая</a:t>
            </a:r>
            <a:r>
              <a:rPr lang="ru-RU" dirty="0"/>
              <a:t>. Следният код декларира (създава) масив наречен cars, съдържащ три елемента (имена на леки автомобили):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en-US" dirty="0" err="1"/>
              <a:t>var</a:t>
            </a:r>
            <a:r>
              <a:rPr lang="en-US" dirty="0"/>
              <a:t> cars = ["Saab"</a:t>
            </a:r>
            <a:r>
              <a:rPr lang="en-US" b="1" dirty="0"/>
              <a:t>, </a:t>
            </a:r>
            <a:r>
              <a:rPr lang="en-US" dirty="0"/>
              <a:t>"Volvo"</a:t>
            </a:r>
            <a:r>
              <a:rPr lang="en-US" b="1" dirty="0"/>
              <a:t>, </a:t>
            </a:r>
            <a:r>
              <a:rPr lang="en-US" dirty="0"/>
              <a:t>"BMW"];</a:t>
            </a:r>
            <a:endParaRPr lang="bg-BG" dirty="0"/>
          </a:p>
          <a:p>
            <a:pPr marL="109728" indent="0">
              <a:buNone/>
            </a:pPr>
            <a:endParaRPr lang="bg-BG" dirty="0"/>
          </a:p>
          <a:p>
            <a:pPr marL="109728" indent="0">
              <a:buNone/>
            </a:pPr>
            <a:r>
              <a:rPr lang="ru-RU" dirty="0"/>
              <a:t>Индексите на елементите започват от </a:t>
            </a:r>
            <a:r>
              <a:rPr lang="ru-RU" dirty="0" smtClean="0"/>
              <a:t>0 (нула), </a:t>
            </a:r>
            <a:r>
              <a:rPr lang="ru-RU" dirty="0"/>
              <a:t>което означава, че първият елемент е [0], вторият е [1], и така нататък.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9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/>
          <a:lstStyle/>
          <a:p>
            <a:r>
              <a:rPr lang="ru-RU" dirty="0"/>
              <a:t>JavaScript обекти</a:t>
            </a:r>
          </a:p>
          <a:p>
            <a:pPr marL="109728" indent="0">
              <a:buNone/>
            </a:pPr>
            <a:r>
              <a:rPr lang="ru-RU" dirty="0"/>
              <a:t>JavaScript обектите се пишат с "къдрави" скоби. Свойствата на обекта се въвеждат като двойки от тип име: стойност, разделени със запетаи.</a:t>
            </a:r>
          </a:p>
          <a:p>
            <a:pPr marL="109728" indent="0">
              <a:buNone/>
            </a:pPr>
            <a:endParaRPr lang="bg-BG" dirty="0"/>
          </a:p>
          <a:p>
            <a:pPr marL="109728" indent="0">
              <a:buNone/>
            </a:pPr>
            <a:r>
              <a:rPr lang="en-US" dirty="0"/>
              <a:t>var person = {</a:t>
            </a:r>
            <a:r>
              <a:rPr lang="en-US" b="1" dirty="0" err="1"/>
              <a:t>firstName</a:t>
            </a:r>
            <a:r>
              <a:rPr lang="en-US" dirty="0" err="1"/>
              <a:t>:"John</a:t>
            </a:r>
            <a:r>
              <a:rPr lang="en-US" dirty="0"/>
              <a:t>", </a:t>
            </a:r>
            <a:r>
              <a:rPr lang="en-US" b="1" dirty="0" err="1"/>
              <a:t>lastName</a:t>
            </a:r>
            <a:r>
              <a:rPr lang="en-US" dirty="0" err="1"/>
              <a:t>:"Doe</a:t>
            </a:r>
            <a:r>
              <a:rPr lang="en-US" dirty="0"/>
              <a:t>", </a:t>
            </a:r>
            <a:r>
              <a:rPr lang="en-US" b="1" dirty="0"/>
              <a:t>age</a:t>
            </a:r>
            <a:r>
              <a:rPr lang="en-US" dirty="0"/>
              <a:t>:50, </a:t>
            </a:r>
            <a:r>
              <a:rPr lang="en-US" b="1" dirty="0" err="1"/>
              <a:t>eyeColor</a:t>
            </a:r>
            <a:r>
              <a:rPr lang="en-US" dirty="0" err="1"/>
              <a:t>:"blue</a:t>
            </a:r>
            <a:r>
              <a:rPr lang="en-US" dirty="0"/>
              <a:t>"};</a:t>
            </a:r>
            <a:endParaRPr lang="bg-BG" dirty="0"/>
          </a:p>
          <a:p>
            <a:pPr marL="109728" indent="0">
              <a:buNone/>
            </a:pPr>
            <a:endParaRPr lang="bg-BG" dirty="0"/>
          </a:p>
          <a:p>
            <a:pPr marL="109728" indent="0">
              <a:buNone/>
            </a:pPr>
            <a:r>
              <a:rPr lang="ru-RU" dirty="0"/>
              <a:t>Обектът (</a:t>
            </a:r>
            <a:r>
              <a:rPr lang="ru-RU" b="1" dirty="0"/>
              <a:t>person</a:t>
            </a:r>
            <a:r>
              <a:rPr lang="ru-RU" dirty="0"/>
              <a:t>) в примера по-горе, има четири свойства: firstName, lastName, age и eyeColor. </a:t>
            </a:r>
            <a:endParaRPr lang="bg-BG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843808" y="2724493"/>
            <a:ext cx="1800200" cy="432048"/>
          </a:xfrm>
          <a:prstGeom prst="wedgeRoundRectCallout">
            <a:avLst>
              <a:gd name="adj1" fmla="val -30417"/>
              <a:gd name="adj2" fmla="val 174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свойство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076056" y="2724493"/>
            <a:ext cx="1800200" cy="432048"/>
          </a:xfrm>
          <a:prstGeom prst="wedgeRoundRectCallout">
            <a:avLst>
              <a:gd name="adj1" fmla="val -30417"/>
              <a:gd name="adj2" fmla="val 174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стойност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9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1E116AA3-9DE6-4298-A20E-F8817E7D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са полезни обектите?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5E13199F-8A00-4581-BDAE-544F13DD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Обектите са полезни, тъй като ни предоставят друг начин за организиране на нещата в скриптовете. Вместо да имаме няколко сходни променливи, можем да ги групираме заедно в обект.</a:t>
            </a:r>
          </a:p>
          <a:p>
            <a:r>
              <a:rPr lang="bg-BG" dirty="0"/>
              <a:t>Когато видите една кола, ще забележите, че тя има определени характеристики, които ще наричаме </a:t>
            </a:r>
            <a:r>
              <a:rPr lang="bg-BG" b="1" dirty="0"/>
              <a:t>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84070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9545A4E4-3C03-4F83-847C-94EDB44D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Разлика между променлива и обект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F979BE07-AE2C-4A7F-BCF2-C2185407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/>
              <a:t>Променливите</a:t>
            </a:r>
            <a:r>
              <a:rPr lang="ru-RU" dirty="0"/>
              <a:t> на JavaScript са място за съхранение на стойности за данни.</a:t>
            </a:r>
          </a:p>
          <a:p>
            <a:pPr marL="0" indent="0">
              <a:buNone/>
            </a:pPr>
            <a:r>
              <a:rPr lang="ru-RU" dirty="0"/>
              <a:t>                                 Пример: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 car = </a:t>
            </a:r>
            <a:r>
              <a:rPr lang="en-US" dirty="0">
                <a:solidFill>
                  <a:srgbClr val="C00000"/>
                </a:solidFill>
              </a:rPr>
              <a:t>"Fiat"</a:t>
            </a:r>
            <a:r>
              <a:rPr lang="en-US" dirty="0"/>
              <a:t>;</a:t>
            </a:r>
            <a:endParaRPr lang="bg-BG" dirty="0"/>
          </a:p>
          <a:p>
            <a:r>
              <a:rPr lang="ru-RU" b="1" dirty="0"/>
              <a:t>Обектите</a:t>
            </a:r>
            <a:r>
              <a:rPr lang="ru-RU" dirty="0"/>
              <a:t> също са променливи. Но обектите могат да съдържат </a:t>
            </a:r>
            <a:r>
              <a:rPr lang="ru-RU" b="1" dirty="0"/>
              <a:t>много</a:t>
            </a:r>
            <a:r>
              <a:rPr lang="ru-RU" dirty="0"/>
              <a:t> стойности.</a:t>
            </a:r>
          </a:p>
          <a:p>
            <a:pPr marL="0" indent="0">
              <a:buNone/>
            </a:pPr>
            <a:r>
              <a:rPr lang="ru-RU" dirty="0"/>
              <a:t>Пример: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 car = 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</a:t>
            </a:r>
            <a:r>
              <a:rPr lang="en-US" dirty="0"/>
              <a:t>type:</a:t>
            </a:r>
            <a:r>
              <a:rPr lang="en-US" dirty="0">
                <a:solidFill>
                  <a:srgbClr val="C00000"/>
                </a:solidFill>
              </a:rPr>
              <a:t>"Fiat"</a:t>
            </a:r>
            <a:r>
              <a:rPr lang="en-US" dirty="0"/>
              <a:t>,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</a:t>
            </a:r>
            <a:r>
              <a:rPr lang="en-US" dirty="0"/>
              <a:t>model:</a:t>
            </a:r>
            <a:r>
              <a:rPr lang="en-US" dirty="0">
                <a:solidFill>
                  <a:srgbClr val="C00000"/>
                </a:solidFill>
              </a:rPr>
              <a:t>"500"</a:t>
            </a:r>
            <a:r>
              <a:rPr lang="en-US" dirty="0"/>
              <a:t>,</a:t>
            </a:r>
            <a:r>
              <a:rPr lang="bg-BG" dirty="0"/>
              <a:t> </a:t>
            </a:r>
          </a:p>
          <a:p>
            <a:pPr marL="0" indent="0">
              <a:buNone/>
            </a:pPr>
            <a:r>
              <a:rPr lang="bg-BG" dirty="0"/>
              <a:t>     </a:t>
            </a:r>
            <a:r>
              <a:rPr lang="en-US" dirty="0"/>
              <a:t>color:</a:t>
            </a:r>
            <a:r>
              <a:rPr lang="en-US" dirty="0">
                <a:solidFill>
                  <a:srgbClr val="C00000"/>
                </a:solidFill>
              </a:rPr>
              <a:t>"white"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};</a:t>
            </a:r>
            <a:endParaRPr lang="bg-BG" dirty="0"/>
          </a:p>
          <a:p>
            <a:pPr marL="0" indent="0">
              <a:buNone/>
            </a:pPr>
            <a:r>
              <a:rPr lang="ru-RU" dirty="0"/>
              <a:t>Стойностите се записват като двойки </a:t>
            </a:r>
            <a:r>
              <a:rPr lang="ru-RU" b="1" dirty="0"/>
              <a:t>име: стойност</a:t>
            </a:r>
            <a:r>
              <a:rPr lang="ru-RU" dirty="0"/>
              <a:t> (име и стойност, разделени с двоеточие).</a:t>
            </a:r>
            <a:endParaRPr lang="bg-BG" dirty="0"/>
          </a:p>
          <a:p>
            <a:pPr marL="109728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763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94E7001B-F3F6-48E5-B2AA-3B288CCD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Достъп до свойства на обекта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3E3F5E28-6946-4986-8DC4-EEC7A4CFF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963552"/>
          </a:xfrm>
        </p:spPr>
        <p:txBody>
          <a:bodyPr/>
          <a:lstStyle/>
          <a:p>
            <a:r>
              <a:rPr lang="ru-RU" dirty="0"/>
              <a:t>Можете да получите достъп до свойствата на обекта по два начина:</a:t>
            </a:r>
          </a:p>
          <a:p>
            <a:endParaRPr lang="bg-B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DD68E55-024F-48E0-942A-4FD66C05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3380914"/>
            <a:ext cx="44100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6721287-9A71-40AD-BA99-E9DE00A2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12" y="4725144"/>
            <a:ext cx="44862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E093BB65-6DDA-43AD-9443-FEEAA80C7D55}"/>
              </a:ext>
            </a:extLst>
          </p:cNvPr>
          <p:cNvSpPr txBox="1"/>
          <p:nvPr/>
        </p:nvSpPr>
        <p:spPr>
          <a:xfrm>
            <a:off x="4075027" y="42065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или</a:t>
            </a:r>
          </a:p>
        </p:txBody>
      </p:sp>
    </p:spTree>
    <p:extLst>
      <p:ext uri="{BB962C8B-B14F-4D97-AF65-F5344CB8AC3E}">
        <p14:creationId xmlns:p14="http://schemas.microsoft.com/office/powerpoint/2010/main" val="342117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</a:t>
            </a:r>
            <a:r>
              <a:rPr lang="ru-RU" dirty="0"/>
              <a:t> Въведение в скриптовия език JavaScript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JavaScript е най-популярният език за програмиране в света. Това е езикът за HTML, за уеб, за компютри, сървъри, лаптопи, таблети, смартфони и други.</a:t>
            </a:r>
            <a:endParaRPr lang="en-US" dirty="0"/>
          </a:p>
          <a:p>
            <a:r>
              <a:rPr lang="ru-RU" dirty="0"/>
              <a:t>JavaScript може да променя HTML елементите</a:t>
            </a:r>
          </a:p>
          <a:p>
            <a:r>
              <a:rPr lang="ru-RU" dirty="0"/>
              <a:t>JavaScript може да променя и HTML атрибути</a:t>
            </a:r>
          </a:p>
          <a:p>
            <a:r>
              <a:rPr lang="ru-RU" dirty="0"/>
              <a:t>JavaScript може да променя и стилове в HTML (CSS)</a:t>
            </a:r>
          </a:p>
          <a:p>
            <a:r>
              <a:rPr lang="en-US" dirty="0"/>
              <a:t>JavaScript - </a:t>
            </a:r>
            <a:r>
              <a:rPr lang="bg-BG" dirty="0"/>
              <a:t>Валидира данни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366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3E3BC5A4-FDE8-4F47-827C-BD23BB66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E3875272-77F9-42F2-B86A-0CC50A6C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bg-BG" dirty="0"/>
              <a:t>Създаване на обект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</a:t>
            </a:r>
            <a:r>
              <a:rPr lang="en-US" dirty="0"/>
              <a:t>person = {</a:t>
            </a:r>
          </a:p>
          <a:p>
            <a:pPr marL="0" indent="0">
              <a:buNone/>
            </a:pPr>
            <a:r>
              <a:rPr lang="en-US" dirty="0"/>
              <a:t>  firstName: </a:t>
            </a:r>
            <a:r>
              <a:rPr lang="en-US" dirty="0">
                <a:solidFill>
                  <a:srgbClr val="C00000"/>
                </a:solidFill>
              </a:rPr>
              <a:t>"John"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lastName : </a:t>
            </a:r>
            <a:r>
              <a:rPr lang="en-US" dirty="0">
                <a:solidFill>
                  <a:srgbClr val="C00000"/>
                </a:solidFill>
              </a:rPr>
              <a:t>"Doe"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id     :  </a:t>
            </a:r>
            <a:r>
              <a:rPr lang="en-US" dirty="0">
                <a:solidFill>
                  <a:srgbClr val="FF0000"/>
                </a:solidFill>
              </a:rPr>
              <a:t>5566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bg-BG" dirty="0"/>
              <a:t>Извежда някой данни за обекта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document.getElementById(</a:t>
            </a:r>
            <a:r>
              <a:rPr lang="en-US" dirty="0">
                <a:solidFill>
                  <a:srgbClr val="C00000"/>
                </a:solidFill>
              </a:rPr>
              <a:t>"demo"</a:t>
            </a:r>
            <a:r>
              <a:rPr lang="en-US" dirty="0"/>
              <a:t>).innerHTML =</a:t>
            </a:r>
          </a:p>
          <a:p>
            <a:pPr marL="0" indent="0">
              <a:buNone/>
            </a:pPr>
            <a:r>
              <a:rPr lang="en-US" dirty="0"/>
              <a:t>person[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firstName</a:t>
            </a:r>
            <a:r>
              <a:rPr lang="en-US" dirty="0">
                <a:solidFill>
                  <a:srgbClr val="C00000"/>
                </a:solidFill>
              </a:rPr>
              <a:t> "</a:t>
            </a:r>
            <a:r>
              <a:rPr lang="en-US" dirty="0"/>
              <a:t>] + </a:t>
            </a:r>
            <a:r>
              <a:rPr lang="en-US" dirty="0">
                <a:solidFill>
                  <a:srgbClr val="C00000"/>
                </a:solidFill>
              </a:rPr>
              <a:t>" "</a:t>
            </a:r>
            <a:r>
              <a:rPr lang="en-US" dirty="0"/>
              <a:t> + </a:t>
            </a:r>
            <a:r>
              <a:rPr lang="en-US" dirty="0" err="1"/>
              <a:t>person.lastName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bg-BG" dirty="0"/>
          </a:p>
          <a:p>
            <a:pPr marL="109728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2535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AF8F97D7-6227-4F9E-82C9-24B26B28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Достъп до методите на обекта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FAF182A5-D2E3-45AF-8C50-80F4C06F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Освен свойства, </a:t>
            </a:r>
            <a:r>
              <a:rPr lang="bg-BG" b="1" dirty="0"/>
              <a:t>обектите </a:t>
            </a:r>
            <a:r>
              <a:rPr lang="bg-BG" dirty="0"/>
              <a:t>също могат да имат и методи.</a:t>
            </a:r>
          </a:p>
          <a:p>
            <a:r>
              <a:rPr lang="ru-RU" dirty="0"/>
              <a:t>Методите са </a:t>
            </a:r>
            <a:r>
              <a:rPr lang="ru-RU" b="1" dirty="0"/>
              <a:t>действия,</a:t>
            </a:r>
            <a:r>
              <a:rPr lang="ru-RU" dirty="0"/>
              <a:t> които могат да се извършват върху обекти.</a:t>
            </a:r>
          </a:p>
          <a:p>
            <a:r>
              <a:rPr lang="ru-RU" dirty="0"/>
              <a:t>Методите се съхраняват в свойствата като </a:t>
            </a:r>
            <a:r>
              <a:rPr lang="ru-RU" b="1" dirty="0"/>
              <a:t>дефиниции на функции</a:t>
            </a:r>
            <a:r>
              <a:rPr lang="ru-RU" dirty="0"/>
              <a:t> 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282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1814F898-90AE-44C2-9DAB-D623122A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обекта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3715EB01-D827-4F24-8783-8C2B52C7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Съществуват два начина за създаване на обекти в </a:t>
            </a:r>
            <a:r>
              <a:rPr lang="en-US" dirty="0"/>
              <a:t>JavaScript.</a:t>
            </a:r>
            <a:endParaRPr lang="bg-BG" dirty="0"/>
          </a:p>
          <a:p>
            <a:pPr marL="109728" indent="0">
              <a:buNone/>
            </a:pPr>
            <a:endParaRPr lang="en-US" dirty="0"/>
          </a:p>
          <a:p>
            <a:pPr lvl="1"/>
            <a:r>
              <a:rPr lang="bg-BG" dirty="0"/>
              <a:t>Чрез функция конструктор</a:t>
            </a:r>
          </a:p>
          <a:p>
            <a:pPr lvl="1"/>
            <a:r>
              <a:rPr lang="bg-BG" dirty="0"/>
              <a:t>Чрез обектен инициализатор</a:t>
            </a:r>
          </a:p>
        </p:txBody>
      </p:sp>
    </p:spTree>
    <p:extLst>
      <p:ext uri="{BB962C8B-B14F-4D97-AF65-F5344CB8AC3E}">
        <p14:creationId xmlns:p14="http://schemas.microsoft.com/office/powerpoint/2010/main" val="3554052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9C06110C-0F65-4300-B1E7-A95A126F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 конструктор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B93EAA8E-AEF3-4296-B4E3-484B462F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Дава възможност да изграждаме определен обект посредством същия синтаксис, който се използва и за обикновена функция. Единствената разлика е кодът, който поставяме във функцията, както и начина за достъп до нейното съдържание.</a:t>
            </a:r>
          </a:p>
          <a:p>
            <a:pPr marL="109728" indent="0">
              <a:buNone/>
            </a:pPr>
            <a:r>
              <a:rPr lang="bg-BG" dirty="0"/>
              <a:t>Пример:</a:t>
            </a:r>
          </a:p>
          <a:p>
            <a:pPr marL="109728" indent="0">
              <a:buNone/>
            </a:pPr>
            <a:r>
              <a:rPr lang="bg-BG" dirty="0"/>
              <a:t>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</a:t>
            </a:r>
            <a:r>
              <a:rPr lang="en-US" dirty="0"/>
              <a:t> car(){</a:t>
            </a:r>
          </a:p>
          <a:p>
            <a:pPr marL="109728" indent="0">
              <a:buNone/>
            </a:pPr>
            <a:r>
              <a:rPr lang="en-US" dirty="0"/>
              <a:t>        </a:t>
            </a:r>
            <a:r>
              <a:rPr lang="bg-BG" dirty="0"/>
              <a:t>свойствата идват тук</a:t>
            </a:r>
          </a:p>
          <a:p>
            <a:pPr marL="109728" indent="0">
              <a:buNone/>
            </a:pPr>
            <a:r>
              <a:rPr lang="en-US" dirty="0"/>
              <a:t>      }</a:t>
            </a:r>
            <a:r>
              <a:rPr lang="bg-BG" dirty="0"/>
              <a:t> </a:t>
            </a:r>
            <a:endParaRPr lang="en-US" dirty="0"/>
          </a:p>
          <a:p>
            <a:pPr marL="109728" indent="0">
              <a:buNone/>
            </a:pPr>
            <a:r>
              <a:rPr lang="bg-BG" dirty="0"/>
              <a:t>За да зададем свойствата към функцията, трябва да се добавят като параметри.</a:t>
            </a:r>
          </a:p>
          <a:p>
            <a:pPr marL="109728" indent="0">
              <a:buNone/>
            </a:pPr>
            <a:r>
              <a:rPr lang="bg-BG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</a:t>
            </a:r>
            <a:r>
              <a:rPr lang="en-US" dirty="0"/>
              <a:t> car(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){</a:t>
            </a:r>
          </a:p>
          <a:p>
            <a:pPr marL="109728" indent="0">
              <a:buNone/>
            </a:pPr>
            <a:r>
              <a:rPr lang="en-US" dirty="0"/>
              <a:t>        this.type = type;</a:t>
            </a:r>
          </a:p>
          <a:p>
            <a:pPr marL="109728" indent="0">
              <a:buNone/>
            </a:pPr>
            <a:r>
              <a:rPr lang="en-US" dirty="0"/>
              <a:t>        this.model = model;</a:t>
            </a:r>
          </a:p>
          <a:p>
            <a:pPr marL="109728" indent="0">
              <a:buNone/>
            </a:pPr>
            <a:r>
              <a:rPr lang="en-US" dirty="0"/>
              <a:t>        this.color = color;</a:t>
            </a:r>
            <a:endParaRPr lang="bg-BG" dirty="0"/>
          </a:p>
          <a:p>
            <a:pPr marL="109728" indent="0">
              <a:buNone/>
            </a:pPr>
            <a:r>
              <a:rPr lang="en-US" dirty="0"/>
              <a:t>      }</a:t>
            </a:r>
            <a:r>
              <a:rPr lang="bg-BG" dirty="0"/>
              <a:t> </a:t>
            </a:r>
            <a:endParaRPr lang="en-US" dirty="0"/>
          </a:p>
          <a:p>
            <a:r>
              <a:rPr lang="bg-BG" dirty="0"/>
              <a:t>Създаване на обект:</a:t>
            </a:r>
          </a:p>
          <a:p>
            <a:pPr marL="109728" indent="0">
              <a:buNone/>
            </a:pPr>
            <a:r>
              <a:rPr lang="en-US" dirty="0"/>
              <a:t>var work_car = new car(“”Fiat”,500, “white”);</a:t>
            </a:r>
          </a:p>
          <a:p>
            <a:pPr marL="109728" indent="0">
              <a:buNone/>
            </a:pPr>
            <a:endParaRPr lang="bg-BG" dirty="0"/>
          </a:p>
          <a:p>
            <a:pPr marL="109728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7373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C9D7A4A-E4FB-4821-A2C2-F35D4440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 инициализатор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49CCC2C1-0D53-4E06-B179-632A2CB7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Пример: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 car = 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</a:t>
            </a:r>
            <a:r>
              <a:rPr lang="en-US" dirty="0"/>
              <a:t>type:</a:t>
            </a:r>
            <a:r>
              <a:rPr lang="en-US" dirty="0">
                <a:solidFill>
                  <a:srgbClr val="C00000"/>
                </a:solidFill>
              </a:rPr>
              <a:t>"Fiat"</a:t>
            </a:r>
            <a:r>
              <a:rPr lang="en-US" dirty="0"/>
              <a:t>,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</a:t>
            </a:r>
            <a:r>
              <a:rPr lang="en-US" dirty="0"/>
              <a:t>model:</a:t>
            </a:r>
            <a:r>
              <a:rPr lang="en-US" dirty="0">
                <a:solidFill>
                  <a:srgbClr val="C00000"/>
                </a:solidFill>
              </a:rPr>
              <a:t>"500"</a:t>
            </a:r>
            <a:r>
              <a:rPr lang="en-US" dirty="0"/>
              <a:t>,</a:t>
            </a:r>
            <a:r>
              <a:rPr lang="bg-BG" dirty="0"/>
              <a:t> </a:t>
            </a:r>
          </a:p>
          <a:p>
            <a:pPr marL="0" indent="0">
              <a:buNone/>
            </a:pPr>
            <a:r>
              <a:rPr lang="bg-BG" dirty="0"/>
              <a:t>     </a:t>
            </a:r>
            <a:r>
              <a:rPr lang="en-US" dirty="0"/>
              <a:t>color:</a:t>
            </a:r>
            <a:r>
              <a:rPr lang="en-US" dirty="0">
                <a:solidFill>
                  <a:srgbClr val="C00000"/>
                </a:solidFill>
              </a:rPr>
              <a:t>"white"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};</a:t>
            </a:r>
            <a:endParaRPr lang="bg-BG" dirty="0"/>
          </a:p>
          <a:p>
            <a:pPr marL="0" indent="0">
              <a:buNone/>
            </a:pPr>
            <a:r>
              <a:rPr lang="ru-RU" dirty="0"/>
              <a:t>Стойностите се записват като двойки </a:t>
            </a:r>
            <a:r>
              <a:rPr lang="ru-RU" b="1" dirty="0"/>
              <a:t>име: стойност</a:t>
            </a:r>
            <a:r>
              <a:rPr lang="ru-RU" dirty="0"/>
              <a:t> (име и стойност, разделени с двоеточие).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479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827CB7B5-E345-4678-8C08-E3BD85EF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bg-BG" dirty="0"/>
              <a:t>Пример: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CDCA1C7-A8ED-47CE-A3BE-D1BA40277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29310"/>
              </p:ext>
            </p:extLst>
          </p:nvPr>
        </p:nvGraphicFramePr>
        <p:xfrm>
          <a:off x="429570" y="1436350"/>
          <a:ext cx="54006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2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Свойства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Стойности на свойствата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eyeColor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function()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this.firstName + " " + this.lastName;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2122FD-6134-49B6-BBA2-38C3C69F681B}"/>
              </a:ext>
            </a:extLst>
          </p:cNvPr>
          <p:cNvSpPr txBox="1"/>
          <p:nvPr/>
        </p:nvSpPr>
        <p:spPr>
          <a:xfrm>
            <a:off x="611560" y="522920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Методът е функция, съхранявана като свойство.</a:t>
            </a:r>
            <a:endParaRPr lang="bg-BG" sz="2400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2D361BA0-B70E-457E-964F-F2C737B0ED82}"/>
              </a:ext>
            </a:extLst>
          </p:cNvPr>
          <p:cNvSpPr txBox="1"/>
          <p:nvPr/>
        </p:nvSpPr>
        <p:spPr>
          <a:xfrm>
            <a:off x="475251" y="56419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Ключовата дума </a:t>
            </a:r>
            <a:r>
              <a:rPr lang="en-US" sz="2400" dirty="0"/>
              <a:t>this </a:t>
            </a:r>
            <a:r>
              <a:rPr lang="bg-BG" sz="2400" dirty="0"/>
              <a:t>е обекта, който притежава </a:t>
            </a:r>
            <a:r>
              <a:rPr lang="en-US" sz="2400" dirty="0"/>
              <a:t>fullName </a:t>
            </a:r>
            <a:r>
              <a:rPr lang="bg-BG" sz="2400" dirty="0"/>
              <a:t>функцията, т.е. това е обекта </a:t>
            </a:r>
            <a:r>
              <a:rPr lang="en-US" sz="2400" b="1" dirty="0"/>
              <a:t>person</a:t>
            </a:r>
            <a:r>
              <a:rPr lang="ru-RU" sz="2400" dirty="0"/>
              <a:t>.</a:t>
            </a:r>
            <a:endParaRPr lang="bg-B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B31451-EAC6-4DF8-B08E-37EE4D26E7A3}"/>
              </a:ext>
            </a:extLst>
          </p:cNvPr>
          <p:cNvSpPr txBox="1"/>
          <p:nvPr/>
        </p:nvSpPr>
        <p:spPr>
          <a:xfrm>
            <a:off x="5929294" y="1556792"/>
            <a:ext cx="3038011" cy="2862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var person = {</a:t>
            </a:r>
            <a:br>
              <a:rPr lang="en-US" dirty="0"/>
            </a:br>
            <a:r>
              <a:rPr lang="en-US" dirty="0"/>
              <a:t>  firstName: "John",</a:t>
            </a:r>
            <a:br>
              <a:rPr lang="en-US" dirty="0"/>
            </a:br>
            <a:r>
              <a:rPr lang="en-US" dirty="0"/>
              <a:t>  lastName : “Carter",</a:t>
            </a:r>
            <a:br>
              <a:rPr lang="en-US" dirty="0"/>
            </a:br>
            <a:r>
              <a:rPr lang="en-US" dirty="0"/>
              <a:t>  age       : 45,</a:t>
            </a:r>
          </a:p>
          <a:p>
            <a:r>
              <a:rPr lang="en-US" dirty="0"/>
              <a:t>  eyeColor : “green”,</a:t>
            </a:r>
            <a:br>
              <a:rPr lang="en-US" dirty="0"/>
            </a:br>
            <a:r>
              <a:rPr lang="en-US" dirty="0"/>
              <a:t>  fullName : function() {</a:t>
            </a:r>
            <a:br>
              <a:rPr lang="en-US" dirty="0"/>
            </a:br>
            <a:r>
              <a:rPr lang="en-US" dirty="0"/>
              <a:t>    return this.firstName + " "</a:t>
            </a:r>
          </a:p>
          <a:p>
            <a:r>
              <a:rPr lang="en-US" dirty="0"/>
              <a:t> + this.lastName;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8526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D05E71A3-82CE-47AA-AF40-D41B56BE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Имате достъп до обектния метод със следния синтаксис: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4916F978-55F2-4D57-A53F-83D187A3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59572"/>
            <a:ext cx="8229600" cy="3514964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&lt;script&gt;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// </a:t>
            </a:r>
            <a:r>
              <a:rPr lang="bg-BG" dirty="0"/>
              <a:t>Създаване на обект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</a:t>
            </a:r>
            <a:r>
              <a:rPr lang="en-US" dirty="0"/>
              <a:t>person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firstName: </a:t>
            </a:r>
            <a:r>
              <a:rPr lang="en-US" dirty="0">
                <a:solidFill>
                  <a:srgbClr val="C00000"/>
                </a:solidFill>
              </a:rPr>
              <a:t>"John"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lastName : </a:t>
            </a:r>
            <a:r>
              <a:rPr lang="en-US" dirty="0">
                <a:solidFill>
                  <a:srgbClr val="C00000"/>
                </a:solidFill>
              </a:rPr>
              <a:t>"Doe"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id     :  </a:t>
            </a:r>
            <a:r>
              <a:rPr lang="en-US" dirty="0">
                <a:solidFill>
                  <a:srgbClr val="FF0000"/>
                </a:solidFill>
              </a:rPr>
              <a:t>5566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fullName</a:t>
            </a:r>
            <a:r>
              <a:rPr lang="en-US" dirty="0">
                <a:solidFill>
                  <a:srgbClr val="FF0000"/>
                </a:solidFill>
              </a:rPr>
              <a:t> 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.firstName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 " " 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.lastName;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// </a:t>
            </a:r>
            <a:r>
              <a:rPr lang="bg-BG" dirty="0"/>
              <a:t>Извежда някой данни за обекта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document.getElementById(</a:t>
            </a:r>
            <a:r>
              <a:rPr lang="en-US" dirty="0">
                <a:solidFill>
                  <a:srgbClr val="C00000"/>
                </a:solidFill>
              </a:rPr>
              <a:t>"demo"</a:t>
            </a:r>
            <a:r>
              <a:rPr lang="en-US" dirty="0"/>
              <a:t>).innerHTML =</a:t>
            </a:r>
          </a:p>
          <a:p>
            <a:pPr marL="0" indent="0">
              <a:buNone/>
            </a:pPr>
            <a:r>
              <a:rPr lang="en-US" dirty="0"/>
              <a:t>person. fullName(); </a:t>
            </a:r>
            <a:r>
              <a:rPr lang="bg-BG" dirty="0"/>
              <a:t>            </a:t>
            </a:r>
            <a:r>
              <a:rPr lang="en-US" dirty="0"/>
              <a:t>// </a:t>
            </a:r>
            <a:r>
              <a:rPr lang="bg-BG" b="1" dirty="0"/>
              <a:t>достъп до метода на обекта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&lt;/script&gt;</a:t>
            </a:r>
            <a:endParaRPr lang="bg-BG" dirty="0"/>
          </a:p>
          <a:p>
            <a:pPr marL="109728" indent="0">
              <a:buNone/>
            </a:pPr>
            <a:endParaRPr lang="bg-B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60CAC256-3F37-4A7C-8CFC-98C9C5C9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92772"/>
            <a:ext cx="4114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237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066B11BC-AB09-4DD3-9F1B-1E3BD844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6016"/>
            <a:ext cx="8229600" cy="1066800"/>
          </a:xfrm>
        </p:spPr>
        <p:txBody>
          <a:bodyPr/>
          <a:lstStyle/>
          <a:p>
            <a:r>
              <a:rPr lang="bg-BG" dirty="0"/>
              <a:t>7. Събития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72E74102-31F7-4FE3-BE12-EAD24CE2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HTML </a:t>
            </a: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събитията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са </a:t>
            </a:r>
            <a:r>
              <a:rPr lang="ru-RU" b="0" i="1" dirty="0">
                <a:solidFill>
                  <a:srgbClr val="212529"/>
                </a:solidFill>
                <a:effectLst/>
                <a:latin typeface="-apple-system"/>
              </a:rPr>
              <a:t>неща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, които се случват със 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HTML елементите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. Когато JavaScript се използва в HTML страниците, може да се </a:t>
            </a:r>
            <a:r>
              <a:rPr lang="ru-RU" b="0" i="1" dirty="0">
                <a:solidFill>
                  <a:srgbClr val="212529"/>
                </a:solidFill>
                <a:effectLst/>
                <a:latin typeface="-apple-system"/>
              </a:rPr>
              <a:t>реагира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на определени събития по зададен от нас начин.</a:t>
            </a:r>
          </a:p>
          <a:p>
            <a:pPr algn="l"/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Едно HTML събитие може да бъде нещо, което браузъра прави, или нещо, което потребителят прави.</a:t>
            </a:r>
          </a:p>
          <a:p>
            <a:pPr algn="l"/>
            <a:r>
              <a:rPr lang="ru-RU" b="1" i="1" dirty="0">
                <a:solidFill>
                  <a:srgbClr val="212529"/>
                </a:solidFill>
                <a:effectLst/>
                <a:latin typeface="-apple-system"/>
              </a:rPr>
              <a:t>HTML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има </a:t>
            </a: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атрибути за прихващане на събитие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, които могат да </a:t>
            </a:r>
            <a:r>
              <a:rPr lang="ru-RU" b="1" i="1" dirty="0">
                <a:solidFill>
                  <a:srgbClr val="212529"/>
                </a:solidFill>
                <a:effectLst/>
                <a:latin typeface="-apple-system"/>
              </a:rPr>
              <a:t>извикат </a:t>
            </a:r>
            <a:r>
              <a:rPr lang="ru-RU" b="1" i="1" u="none" strike="noStrike" dirty="0">
                <a:solidFill>
                  <a:srgbClr val="333333"/>
                </a:solidFill>
                <a:effectLst/>
                <a:latin typeface="-apple-system"/>
              </a:rPr>
              <a:t>JavaScript функции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Ето някои примери за HTML събития: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HTML уеб страница е заредила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Поле за въвеждане на текст е променено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Някой е кликнал върху бутон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0048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85F2E60-D36B-4661-97D6-85D0EF75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75986296-A252-41E5-8FCF-4D21038B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835760"/>
          </a:xfrm>
        </p:spPr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В следващия пример, </a:t>
            </a: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OnClick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атрибут (с код), се прибавя към бутон:</a:t>
            </a:r>
          </a:p>
          <a:p>
            <a:pPr marL="109728" indent="0">
              <a:buNone/>
            </a:pPr>
            <a:r>
              <a:rPr lang="en-US" sz="2000" dirty="0"/>
              <a:t>&lt;body&gt;</a:t>
            </a:r>
          </a:p>
          <a:p>
            <a:pPr marL="109728" indent="0">
              <a:buNone/>
            </a:pPr>
            <a:r>
              <a:rPr lang="en-US" sz="2000" dirty="0"/>
              <a:t>&lt;button onclick="</a:t>
            </a:r>
            <a:r>
              <a:rPr lang="en-US" sz="2000" b="1" dirty="0"/>
              <a:t>document.getElementById('</a:t>
            </a:r>
            <a:r>
              <a:rPr lang="en-US" sz="2000" b="1" dirty="0">
                <a:solidFill>
                  <a:srgbClr val="FF0000"/>
                </a:solidFill>
              </a:rPr>
              <a:t>demo</a:t>
            </a:r>
            <a:r>
              <a:rPr lang="en-US" sz="2000" b="1" dirty="0"/>
              <a:t>').innerHTML=</a:t>
            </a:r>
            <a:endParaRPr lang="bg-BG" sz="2000" b="1" dirty="0"/>
          </a:p>
          <a:p>
            <a:pPr marL="109728" indent="0">
              <a:buNone/>
            </a:pPr>
            <a:r>
              <a:rPr lang="en-US" sz="2000" b="1" dirty="0"/>
              <a:t>Date()</a:t>
            </a:r>
            <a:r>
              <a:rPr lang="en-US" sz="2000" dirty="0"/>
              <a:t>"&gt;The time is?&lt;/button&gt;</a:t>
            </a:r>
          </a:p>
          <a:p>
            <a:pPr marL="109728" indent="0">
              <a:buNone/>
            </a:pPr>
            <a:r>
              <a:rPr lang="en-US" sz="2000" dirty="0"/>
              <a:t>&lt;p id="</a:t>
            </a:r>
            <a:r>
              <a:rPr lang="en-US" sz="2000" dirty="0">
                <a:solidFill>
                  <a:srgbClr val="FF0000"/>
                </a:solidFill>
              </a:rPr>
              <a:t>demo</a:t>
            </a:r>
            <a:r>
              <a:rPr lang="en-US" sz="2000" dirty="0"/>
              <a:t>"&gt;&lt;/p&gt;</a:t>
            </a:r>
            <a:endParaRPr lang="bg-BG" sz="20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5BB13E4E-BABD-40DF-AA6A-A9A4B593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5229200"/>
            <a:ext cx="8362950" cy="1143000"/>
          </a:xfrm>
          <a:prstGeom prst="rect">
            <a:avLst/>
          </a:prstGeom>
          <a:ln w="88900" cap="sq" cmpd="thickThin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082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FC4635B-6B06-4221-A58E-DF04B7DC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0" i="0" dirty="0">
                <a:solidFill>
                  <a:srgbClr val="212529"/>
                </a:solidFill>
                <a:effectLst/>
                <a:latin typeface="-apple-system"/>
              </a:rPr>
              <a:t>Чести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HTML </a:t>
            </a:r>
            <a:r>
              <a:rPr lang="bg-BG" b="0" i="0" dirty="0">
                <a:solidFill>
                  <a:srgbClr val="212529"/>
                </a:solidFill>
                <a:effectLst/>
                <a:latin typeface="-apple-system"/>
              </a:rPr>
              <a:t>Събития</a:t>
            </a:r>
            <a:endParaRPr lang="bg-BG" dirty="0"/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68A3AF45-A568-42C9-BAFC-747163DC9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62006"/>
              </p:ext>
            </p:extLst>
          </p:nvPr>
        </p:nvGraphicFramePr>
        <p:xfrm>
          <a:off x="457200" y="2445703"/>
          <a:ext cx="8229600" cy="39319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39730604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33579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bg-BG" b="1" dirty="0">
                          <a:effectLst/>
                        </a:rPr>
                        <a:t>Събитие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b="1" dirty="0">
                          <a:effectLst/>
                        </a:rPr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70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HTML </a:t>
                      </a:r>
                      <a:r>
                        <a:rPr lang="bg-BG">
                          <a:effectLst/>
                        </a:rPr>
                        <a:t>елемент е променен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3665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onclick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Потребителят кликне на HTML елемент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3237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Потребителят постави мишката над HTML елемент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4659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Потребителят махне мишката от HTML елемент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391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Потребителят натисне бутон на клавиатура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6922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Когато</a:t>
                      </a:r>
                      <a:r>
                        <a:rPr lang="ru-RU" dirty="0">
                          <a:effectLst/>
                        </a:rPr>
                        <a:t> браузърът завърши зареждането на страницата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10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</a:t>
            </a:r>
            <a:r>
              <a:rPr lang="bg-BG" dirty="0"/>
              <a:t> Как да вмъкнем </a:t>
            </a:r>
            <a:r>
              <a:rPr lang="en-US" dirty="0"/>
              <a:t>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В </a:t>
            </a:r>
            <a:r>
              <a:rPr lang="en-US" dirty="0"/>
              <a:t>HTML, JavaScript </a:t>
            </a:r>
            <a:r>
              <a:rPr lang="bg-BG" dirty="0"/>
              <a:t>трябва да бъде вмъкнат между &lt;</a:t>
            </a:r>
            <a:r>
              <a:rPr lang="en-US" dirty="0"/>
              <a:t>script&gt; </a:t>
            </a:r>
            <a:r>
              <a:rPr lang="bg-BG" dirty="0"/>
              <a:t>и &lt;/</a:t>
            </a:r>
            <a:r>
              <a:rPr lang="en-US" dirty="0"/>
              <a:t>script&gt; </a:t>
            </a:r>
            <a:r>
              <a:rPr lang="bg-BG" dirty="0"/>
              <a:t>тагове. </a:t>
            </a:r>
            <a:r>
              <a:rPr lang="bg-BG" b="1" dirty="0"/>
              <a:t>Скрипта може да бъде поставен в &lt;</a:t>
            </a:r>
            <a:r>
              <a:rPr lang="en-US" b="1" dirty="0"/>
              <a:t>body&gt; </a:t>
            </a:r>
            <a:r>
              <a:rPr lang="bg-BG" b="1" dirty="0"/>
              <a:t>или в секцията &lt;</a:t>
            </a:r>
            <a:r>
              <a:rPr lang="en-US" b="1" dirty="0"/>
              <a:t>head&gt; </a:t>
            </a:r>
            <a:r>
              <a:rPr lang="bg-BG" b="1" dirty="0"/>
              <a:t>на </a:t>
            </a:r>
            <a:r>
              <a:rPr lang="en-US" b="1" dirty="0"/>
              <a:t>HTML </a:t>
            </a:r>
            <a:r>
              <a:rPr lang="bg-BG" b="1" dirty="0"/>
              <a:t>страницата.</a:t>
            </a: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&lt;script&gt; </a:t>
            </a:r>
            <a:r>
              <a:rPr lang="bg-BG" dirty="0">
                <a:solidFill>
                  <a:srgbClr val="FF0000"/>
                </a:solidFill>
              </a:rPr>
              <a:t>тага</a:t>
            </a:r>
          </a:p>
          <a:p>
            <a:r>
              <a:rPr lang="en-US" dirty="0"/>
              <a:t>&lt;script&gt; </a:t>
            </a:r>
            <a:r>
              <a:rPr lang="bg-BG" dirty="0"/>
              <a:t>указва къде започва </a:t>
            </a:r>
            <a:r>
              <a:rPr lang="en-US" dirty="0"/>
              <a:t>JavaScript </a:t>
            </a:r>
            <a:r>
              <a:rPr lang="bg-BG" dirty="0"/>
              <a:t>и &lt;/</a:t>
            </a:r>
            <a:r>
              <a:rPr lang="en-US" dirty="0"/>
              <a:t>script&gt; </a:t>
            </a:r>
            <a:r>
              <a:rPr lang="bg-BG" dirty="0"/>
              <a:t>съответно къде свършва. Редовете между тях съдържат </a:t>
            </a:r>
            <a:r>
              <a:rPr lang="en-US" dirty="0"/>
              <a:t>JavaScript </a:t>
            </a:r>
            <a:r>
              <a:rPr lang="bg-BG" dirty="0"/>
              <a:t>кода: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828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2160240"/>
          </a:xfrm>
        </p:spPr>
        <p:txBody>
          <a:bodyPr>
            <a:noAutofit/>
          </a:bodyPr>
          <a:lstStyle/>
          <a:p>
            <a:pPr algn="l"/>
            <a:r>
              <a:rPr lang="bg-BG" sz="2400" dirty="0" smtClean="0"/>
              <a:t>Пример: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/>
              <a:t>script&gt;</a:t>
            </a:r>
            <a:br>
              <a:rPr lang="en-US" sz="2400" dirty="0"/>
            </a:br>
            <a:r>
              <a:rPr lang="en-US" sz="2400" dirty="0"/>
              <a:t>document.getElementById("demo").innerHTML = "My First JavaScript";</a:t>
            </a:r>
            <a:br>
              <a:rPr lang="en-US" sz="2400" dirty="0"/>
            </a:br>
            <a:r>
              <a:rPr lang="en-US" sz="2400" dirty="0"/>
              <a:t>&lt;/script&gt;</a:t>
            </a: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501008"/>
            <a:ext cx="8229600" cy="2592288"/>
          </a:xfrm>
        </p:spPr>
        <p:txBody>
          <a:bodyPr/>
          <a:lstStyle/>
          <a:p>
            <a:r>
              <a:rPr lang="ru-RU" dirty="0"/>
              <a:t>Не е нужно да разбирате как работи горния код. Просто приемете за факт, че браузърът ще интерпретира кода между &lt;script&gt; и &lt;/script&gt; таговете като JavaScript.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481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JavaScript в &lt;head&gt; </a:t>
            </a:r>
            <a:r>
              <a:rPr lang="en-US" dirty="0" err="1"/>
              <a:t>или</a:t>
            </a:r>
            <a:r>
              <a:rPr lang="en-US" dirty="0"/>
              <a:t> &lt;body&gt;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Можете да поставите скриптовете и в самия HTML документ. Скриптовете могат да бъдат поставени в &lt;body&gt; или в секцията &lt;head&gt; на HTML или и в двете.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- Често </a:t>
            </a:r>
            <a:r>
              <a:rPr lang="ru-RU" dirty="0"/>
              <a:t>ще видите скриптове </a:t>
            </a:r>
            <a:r>
              <a:rPr lang="ru-RU" b="1" dirty="0"/>
              <a:t>в дъното на секцията &lt;body&gt;</a:t>
            </a:r>
            <a:r>
              <a:rPr lang="ru-RU" dirty="0"/>
              <a:t> на дадена уеб страница. Това се използва, за да се </a:t>
            </a:r>
            <a:r>
              <a:rPr lang="ru-RU" b="1" dirty="0"/>
              <a:t>намали времето за зареждане на страницата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- Понякога </a:t>
            </a:r>
            <a:r>
              <a:rPr lang="ru-RU" dirty="0"/>
              <a:t>ще видите всички функции на JavaScript </a:t>
            </a:r>
            <a:r>
              <a:rPr lang="ru-RU" b="1" dirty="0"/>
              <a:t>в секцията &lt;head&gt;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Добър </a:t>
            </a:r>
            <a:r>
              <a:rPr lang="ru-RU" i="1" dirty="0"/>
              <a:t>навик е да разделите HTML и JavaScript, така, че двете да са на две отделни места.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99574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a) </a:t>
            </a:r>
            <a:r>
              <a:rPr lang="ru-RU" sz="2400" dirty="0"/>
              <a:t>JavaScript в &lt;head&gt;</a:t>
            </a:r>
            <a:br>
              <a:rPr lang="ru-RU" sz="2400" dirty="0"/>
            </a:br>
            <a:r>
              <a:rPr lang="ru-RU" sz="2400" dirty="0"/>
              <a:t>В този пример функцията JavaScript се поставя в секцията &lt;head&gt; на HTML страницата. Функцията се извиква, когато бутонът се натисне - това се нарича наличие на събитие:</a:t>
            </a:r>
            <a:br>
              <a:rPr lang="ru-RU" sz="2400" dirty="0"/>
            </a:b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 &lt;head&gt;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function </a:t>
            </a:r>
            <a:r>
              <a:rPr lang="en-US" b="1" dirty="0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       document.getElementById("demo").innerHTML = "Paragraph changed.";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&lt;/head&gt;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&lt;h1&gt;My Web Page&lt;/h1&gt;</a:t>
            </a:r>
          </a:p>
          <a:p>
            <a:pPr marL="0" indent="0">
              <a:buNone/>
            </a:pPr>
            <a:r>
              <a:rPr lang="en-US" dirty="0"/>
              <a:t>        &lt;p id="demo"&gt;A Paragraph&lt;/p&gt;</a:t>
            </a:r>
          </a:p>
          <a:p>
            <a:pPr marL="0" indent="0">
              <a:buNone/>
            </a:pPr>
            <a:r>
              <a:rPr lang="en-US" dirty="0"/>
              <a:t>        &lt;button type="button" onclick="</a:t>
            </a:r>
            <a:r>
              <a:rPr lang="en-US" b="1" dirty="0"/>
              <a:t>myFunction()</a:t>
            </a:r>
            <a:r>
              <a:rPr lang="en-US" dirty="0"/>
              <a:t>"&gt;Try it&lt;/button&gt;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31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2002234"/>
          </a:xfrm>
        </p:spPr>
        <p:txBody>
          <a:bodyPr>
            <a:normAutofit fontScale="90000"/>
          </a:bodyPr>
          <a:lstStyle/>
          <a:p>
            <a:pPr algn="l"/>
            <a:r>
              <a:rPr lang="bg-BG" sz="2400" dirty="0"/>
              <a:t>б)</a:t>
            </a:r>
            <a:r>
              <a:rPr lang="ru-RU" sz="2400" dirty="0"/>
              <a:t>JavaScript в &lt;body&gt;</a:t>
            </a:r>
            <a:br>
              <a:rPr lang="ru-RU" sz="2400" dirty="0"/>
            </a:br>
            <a:r>
              <a:rPr lang="ru-RU" sz="2400" dirty="0"/>
              <a:t>В този пример </a:t>
            </a:r>
            <a:r>
              <a:rPr lang="ru-RU" sz="2400" b="1" dirty="0"/>
              <a:t>функцията</a:t>
            </a:r>
            <a:r>
              <a:rPr lang="ru-RU" sz="2400" dirty="0"/>
              <a:t> се поставя </a:t>
            </a:r>
            <a:r>
              <a:rPr lang="ru-RU" sz="2400" b="1" dirty="0"/>
              <a:t>в секцията &lt;body&gt;</a:t>
            </a:r>
            <a:r>
              <a:rPr lang="ru-RU" sz="2400" dirty="0"/>
              <a:t> на HTML страницата. Добра практика е да сложите скрипта на края на страницата, за да не се бави зареждането на съдържанието. Функцията се извиква, когато бутонът се натисне:</a:t>
            </a:r>
            <a:br>
              <a:rPr lang="ru-RU" sz="2400" dirty="0"/>
            </a:b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32037"/>
            <a:ext cx="8229600" cy="384929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        &lt;h1&gt;My Web Page&lt;/h1&gt;</a:t>
            </a:r>
          </a:p>
          <a:p>
            <a:pPr marL="0" indent="0">
              <a:buNone/>
            </a:pPr>
            <a:r>
              <a:rPr lang="en-US" dirty="0"/>
              <a:t>        &lt;p id="demo"&gt;A Paragraph&lt;/p&gt;</a:t>
            </a:r>
          </a:p>
          <a:p>
            <a:pPr marL="0" indent="0">
              <a:buNone/>
            </a:pPr>
            <a:r>
              <a:rPr lang="en-US" dirty="0"/>
              <a:t>        &lt;button type="button" onclick="</a:t>
            </a:r>
            <a:r>
              <a:rPr lang="en-US" b="1" dirty="0"/>
              <a:t>myFunction()</a:t>
            </a:r>
            <a:r>
              <a:rPr lang="en-US" dirty="0"/>
              <a:t>"&gt;Try it&lt;/button&gt;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function </a:t>
            </a:r>
            <a:r>
              <a:rPr lang="en-US" b="1" dirty="0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       document.getElementById("demo").innerHTML = "Paragraph changed.";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065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976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/>
              <a:t>4. Външен </a:t>
            </a:r>
            <a:r>
              <a:rPr lang="en-US" dirty="0"/>
              <a:t>JavaScript </a:t>
            </a:r>
            <a:r>
              <a:rPr lang="bg-BG" dirty="0"/>
              <a:t>файл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1"/>
            <a:ext cx="8003232" cy="24048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bg-BG" dirty="0"/>
              <a:t>скриптове могат да бъдат поставени във </a:t>
            </a:r>
            <a:r>
              <a:rPr lang="bg-BG" b="1" dirty="0"/>
              <a:t>външни - отделни файлове</a:t>
            </a:r>
            <a:r>
              <a:rPr lang="bg-BG" dirty="0"/>
              <a:t>. Външните скриптове са практични, когато </a:t>
            </a:r>
            <a:r>
              <a:rPr lang="bg-BG" b="1" i="1" dirty="0"/>
              <a:t>един и същ код се използва в много различни уеб страници</a:t>
            </a:r>
            <a:r>
              <a:rPr lang="bg-BG" dirty="0"/>
              <a:t>. Тези файлове имат разширението </a:t>
            </a:r>
            <a:r>
              <a:rPr lang="bg-BG" b="1" dirty="0"/>
              <a:t>.</a:t>
            </a:r>
            <a:r>
              <a:rPr lang="en-US" b="1" dirty="0"/>
              <a:t>js</a:t>
            </a:r>
            <a:r>
              <a:rPr lang="en-US" dirty="0"/>
              <a:t>. </a:t>
            </a:r>
            <a:r>
              <a:rPr lang="bg-BG" dirty="0"/>
              <a:t>За да използвате външен скрипт, поставете името на файла със скрипта в атрибута </a:t>
            </a:r>
            <a:r>
              <a:rPr lang="en-US" dirty="0"/>
              <a:t>source </a:t>
            </a:r>
            <a:r>
              <a:rPr lang="en-US" b="1" dirty="0"/>
              <a:t>src</a:t>
            </a:r>
            <a:r>
              <a:rPr lang="en-US" dirty="0"/>
              <a:t> </a:t>
            </a:r>
            <a:r>
              <a:rPr lang="bg-BG" dirty="0"/>
              <a:t>на &lt;</a:t>
            </a:r>
            <a:r>
              <a:rPr lang="en-US" dirty="0"/>
              <a:t>script&gt; </a:t>
            </a:r>
            <a:r>
              <a:rPr lang="bg-BG" dirty="0"/>
              <a:t>тага: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4077072"/>
            <a:ext cx="648072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 src="myScript.js"&gt;&lt;/script&gt;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433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5.</a:t>
            </a:r>
            <a:r>
              <a:rPr lang="en-US" dirty="0"/>
              <a:t> JavaScript </a:t>
            </a:r>
            <a:r>
              <a:rPr lang="bg-BG" dirty="0"/>
              <a:t>Синтаксис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JavaScript е програмен скриптов език</a:t>
            </a:r>
            <a:r>
              <a:rPr lang="ru-RU" dirty="0"/>
              <a:t>. Той е лек, но същевременно мощен, език за програмиране.</a:t>
            </a:r>
            <a:br>
              <a:rPr lang="ru-RU" dirty="0"/>
            </a:br>
            <a:r>
              <a:rPr lang="ru-RU" b="1" dirty="0"/>
              <a:t>Определение за синтаксис:</a:t>
            </a:r>
            <a:r>
              <a:rPr lang="ru-RU" dirty="0"/>
              <a:t> това е "правилата по които се изграждат изречения в даден език" (не само програмен). Изреченията в езика за програмиране се наричат ​​компютърни </a:t>
            </a:r>
            <a:r>
              <a:rPr lang="ru-RU" b="1" dirty="0"/>
              <a:t>изявления</a:t>
            </a:r>
            <a:r>
              <a:rPr lang="ru-RU" dirty="0"/>
              <a:t>. Изявленията в JavaScript се разделят с точка и запетая.</a:t>
            </a:r>
          </a:p>
          <a:p>
            <a:pPr marL="0" indent="0">
              <a:buNone/>
            </a:pPr>
            <a:r>
              <a:rPr lang="ru-RU" dirty="0"/>
              <a:t>Много е важно да </a:t>
            </a:r>
            <a:r>
              <a:rPr lang="ru-RU" dirty="0" err="1"/>
              <a:t>имате</a:t>
            </a:r>
            <a:r>
              <a:rPr lang="ru-RU" dirty="0"/>
              <a:t> предвид, че с JavaScript можем да програмираме и сървърни приложения с 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</a:rPr>
              <a:t>NodeJS</a:t>
            </a:r>
            <a:r>
              <a:rPr lang="ru-RU" dirty="0"/>
              <a:t>. Изявленията на JavaScript са съставени от: </a:t>
            </a:r>
            <a:r>
              <a:rPr lang="ru-RU" b="1" dirty="0"/>
              <a:t>стойности</a:t>
            </a:r>
            <a:r>
              <a:rPr lang="ru-RU" dirty="0"/>
              <a:t>, </a:t>
            </a:r>
            <a:r>
              <a:rPr lang="ru-RU" b="1" dirty="0"/>
              <a:t>оператори</a:t>
            </a:r>
            <a:r>
              <a:rPr lang="ru-RU" dirty="0"/>
              <a:t>, </a:t>
            </a:r>
            <a:r>
              <a:rPr lang="ru-RU" b="1" dirty="0"/>
              <a:t>изрази</a:t>
            </a:r>
            <a:r>
              <a:rPr lang="ru-RU" dirty="0"/>
              <a:t>, </a:t>
            </a:r>
            <a:r>
              <a:rPr lang="ru-RU" b="1" dirty="0"/>
              <a:t>ключови</a:t>
            </a:r>
            <a:r>
              <a:rPr lang="ru-RU" dirty="0"/>
              <a:t> </a:t>
            </a:r>
            <a:r>
              <a:rPr lang="ru-RU" b="1" dirty="0"/>
              <a:t>думи</a:t>
            </a:r>
            <a:r>
              <a:rPr lang="ru-RU" dirty="0"/>
              <a:t> и </a:t>
            </a:r>
            <a:r>
              <a:rPr lang="ru-RU" b="1" dirty="0"/>
              <a:t>коментари</a:t>
            </a:r>
            <a:r>
              <a:rPr lang="ru-RU" dirty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339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1FBA230D99F2F448238E862462F41EE" ma:contentTypeVersion="7" ma:contentTypeDescription="Създаване на нов документ" ma:contentTypeScope="" ma:versionID="74fa66929f2424c162d2f7f5ead91e3d">
  <xsd:schema xmlns:xsd="http://www.w3.org/2001/XMLSchema" xmlns:xs="http://www.w3.org/2001/XMLSchema" xmlns:p="http://schemas.microsoft.com/office/2006/metadata/properties" xmlns:ns2="d6bc19df-b55a-470d-b01b-7ef4e90c4a97" xmlns:ns3="2bd451dd-d6d4-493b-a5ba-6a9b584e62a8" targetNamespace="http://schemas.microsoft.com/office/2006/metadata/properties" ma:root="true" ma:fieldsID="8a735d663ac26f465cd511f0d00c490f" ns2:_="" ns3:_="">
    <xsd:import namespace="d6bc19df-b55a-470d-b01b-7ef4e90c4a97"/>
    <xsd:import namespace="2bd451dd-d6d4-493b-a5ba-6a9b584e6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c19df-b55a-470d-b01b-7ef4e90c4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686abb0c-3f0c-406a-bb68-696f3a60d9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451dd-d6d4-493b-a5ba-6a9b584e62a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3bdf4c5-96c8-4e76-95cb-9521527acfed}" ma:internalName="TaxCatchAll" ma:showField="CatchAllData" ma:web="2bd451dd-d6d4-493b-a5ba-6a9b584e62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bd451dd-d6d4-493b-a5ba-6a9b584e62a8" xsi:nil="true"/>
    <lcf76f155ced4ddcb4097134ff3c332f xmlns="d6bc19df-b55a-470d-b01b-7ef4e90c4a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A6F7B9-AD8C-4EFF-84F8-903617AD60D2}"/>
</file>

<file path=customXml/itemProps2.xml><?xml version="1.0" encoding="utf-8"?>
<ds:datastoreItem xmlns:ds="http://schemas.openxmlformats.org/officeDocument/2006/customXml" ds:itemID="{682CEE6F-FD90-43A7-B691-56EA30083350}"/>
</file>

<file path=customXml/itemProps3.xml><?xml version="1.0" encoding="utf-8"?>
<ds:datastoreItem xmlns:ds="http://schemas.openxmlformats.org/officeDocument/2006/customXml" ds:itemID="{429682AF-C54D-4337-8D7F-3BBDA57CD1FD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147</TotalTime>
  <Words>1010</Words>
  <Application>Microsoft Office PowerPoint</Application>
  <PresentationFormat>On-screen Show (4:3)</PresentationFormat>
  <Paragraphs>221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Urban</vt:lpstr>
      <vt:lpstr>Увод в JavaScript. Работа с обекти и събития.</vt:lpstr>
      <vt:lpstr>1. Въведение в скриптовия език JavaScript</vt:lpstr>
      <vt:lpstr>2. Как да вмъкнем JS</vt:lpstr>
      <vt:lpstr>Пример: &lt;script&gt; document.getElementById("demo").innerHTML = "My First JavaScript"; &lt;/script&gt;</vt:lpstr>
      <vt:lpstr>3. JavaScript в &lt;head&gt; или &lt;body&gt;</vt:lpstr>
      <vt:lpstr>a) JavaScript в &lt;head&gt; В този пример функцията JavaScript се поставя в секцията &lt;head&gt; на HTML страницата. Функцията се извиква, когато бутонът се натисне - това се нарича наличие на събитие: </vt:lpstr>
      <vt:lpstr>б)JavaScript в &lt;body&gt; В този пример функцията се поставя в секцията &lt;body&gt; на HTML страницата. Добра практика е да сложите скрипта на края на страницата, за да не се бави зареждането на съдържанието. Функцията се извиква, когато бутонът се натисне: </vt:lpstr>
      <vt:lpstr>4. Външен JavaScript файл</vt:lpstr>
      <vt:lpstr>5. JavaScript Синтаксис</vt:lpstr>
      <vt:lpstr>а) JavaScript стойности</vt:lpstr>
      <vt:lpstr>б) JavaScript променливи</vt:lpstr>
      <vt:lpstr>в) JavaScript оператори</vt:lpstr>
      <vt:lpstr>г) JavaScript изрази</vt:lpstr>
      <vt:lpstr>6. Видове JavaScript данни</vt:lpstr>
      <vt:lpstr>PowerPoint Presentation</vt:lpstr>
      <vt:lpstr>PowerPoint Presentation</vt:lpstr>
      <vt:lpstr>Защо са полезни обектите?</vt:lpstr>
      <vt:lpstr>Разлика между променлива и обект</vt:lpstr>
      <vt:lpstr>Достъп до свойства на обекта</vt:lpstr>
      <vt:lpstr>Пример:</vt:lpstr>
      <vt:lpstr>Достъп до методите на обекта</vt:lpstr>
      <vt:lpstr>Структура на обекта</vt:lpstr>
      <vt:lpstr>Функция конструктор</vt:lpstr>
      <vt:lpstr>Обект инициализатор</vt:lpstr>
      <vt:lpstr>Пример:</vt:lpstr>
      <vt:lpstr>Имате достъп до обектния метод със следния синтаксис: </vt:lpstr>
      <vt:lpstr>7. Събития</vt:lpstr>
      <vt:lpstr>Пример:</vt:lpstr>
      <vt:lpstr>Чести HTML Събития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JavaScript</dc:title>
  <dc:creator>User</dc:creator>
  <cp:lastModifiedBy>User</cp:lastModifiedBy>
  <cp:revision>43</cp:revision>
  <dcterms:created xsi:type="dcterms:W3CDTF">2020-10-20T14:56:22Z</dcterms:created>
  <dcterms:modified xsi:type="dcterms:W3CDTF">2022-11-16T15:28:41Z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0x01010061FBA230D99F2F448238E862462F41EE</vt:lpwstr>
  </property>
</Properties>
</file>