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5028" y="1575308"/>
            <a:ext cx="2247265" cy="4320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1313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55" y="441959"/>
            <a:ext cx="2720340" cy="106680"/>
          </a:xfrm>
          <a:custGeom>
            <a:avLst/>
            <a:gdLst/>
            <a:ahLst/>
            <a:cxnLst/>
            <a:rect l="l" t="t" r="r" b="b"/>
            <a:pathLst>
              <a:path w="2720340" h="106679">
                <a:moveTo>
                  <a:pt x="2720340" y="0"/>
                </a:moveTo>
                <a:lnTo>
                  <a:pt x="0" y="0"/>
                </a:lnTo>
                <a:lnTo>
                  <a:pt x="0" y="106679"/>
                </a:lnTo>
                <a:lnTo>
                  <a:pt x="2720340" y="106679"/>
                </a:lnTo>
                <a:lnTo>
                  <a:pt x="272034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5603" y="441959"/>
            <a:ext cx="2711450" cy="106680"/>
          </a:xfrm>
          <a:custGeom>
            <a:avLst/>
            <a:gdLst/>
            <a:ahLst/>
            <a:cxnLst/>
            <a:rect l="l" t="t" r="r" b="b"/>
            <a:pathLst>
              <a:path w="2711450" h="106679">
                <a:moveTo>
                  <a:pt x="2711196" y="0"/>
                </a:moveTo>
                <a:lnTo>
                  <a:pt x="0" y="0"/>
                </a:lnTo>
                <a:lnTo>
                  <a:pt x="0" y="106679"/>
                </a:lnTo>
                <a:lnTo>
                  <a:pt x="2711196" y="106679"/>
                </a:lnTo>
                <a:lnTo>
                  <a:pt x="2711196" y="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7164" y="441959"/>
            <a:ext cx="2710180" cy="106680"/>
          </a:xfrm>
          <a:custGeom>
            <a:avLst/>
            <a:gdLst/>
            <a:ahLst/>
            <a:cxnLst/>
            <a:rect l="l" t="t" r="r" b="b"/>
            <a:pathLst>
              <a:path w="2710179" h="106679">
                <a:moveTo>
                  <a:pt x="2709672" y="0"/>
                </a:moveTo>
                <a:lnTo>
                  <a:pt x="0" y="0"/>
                </a:lnTo>
                <a:lnTo>
                  <a:pt x="0" y="106679"/>
                </a:lnTo>
                <a:lnTo>
                  <a:pt x="2709672" y="106679"/>
                </a:lnTo>
                <a:lnTo>
                  <a:pt x="2709672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3301" y="1485140"/>
            <a:ext cx="3964940" cy="152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9.png"/><Relationship Id="rId21" Type="http://schemas.openxmlformats.org/officeDocument/2006/relationships/image" Target="../media/image65.jp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61.jpg"/><Relationship Id="rId2" Type="http://schemas.openxmlformats.org/officeDocument/2006/relationships/image" Target="../media/image48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afts.csswg.org/css-device-adapt/#media-que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bv.bg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hyperlink" Target="http://www.toyota.bg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3884" y="1059002"/>
            <a:ext cx="7736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0" dirty="0">
                <a:solidFill>
                  <a:srgbClr val="EF7E09"/>
                </a:solidFill>
                <a:latin typeface="Trebuchet MS"/>
                <a:cs typeface="Trebuchet MS"/>
              </a:rPr>
              <a:t>RE</a:t>
            </a:r>
            <a:r>
              <a:rPr sz="3600" spc="229" dirty="0">
                <a:solidFill>
                  <a:srgbClr val="EF7E09"/>
                </a:solidFill>
                <a:latin typeface="Trebuchet MS"/>
                <a:cs typeface="Trebuchet MS"/>
              </a:rPr>
              <a:t>S</a:t>
            </a:r>
            <a:r>
              <a:rPr sz="3600" spc="375" dirty="0">
                <a:solidFill>
                  <a:srgbClr val="EF7E09"/>
                </a:solidFill>
                <a:latin typeface="Trebuchet MS"/>
                <a:cs typeface="Trebuchet MS"/>
              </a:rPr>
              <a:t>PONSIVE</a:t>
            </a:r>
            <a:r>
              <a:rPr sz="3600" spc="-530" dirty="0">
                <a:solidFill>
                  <a:srgbClr val="EF7E09"/>
                </a:solidFill>
                <a:latin typeface="Trebuchet MS"/>
                <a:cs typeface="Trebuchet MS"/>
              </a:rPr>
              <a:t> </a:t>
            </a:r>
            <a:r>
              <a:rPr sz="3600" spc="765" dirty="0">
                <a:solidFill>
                  <a:srgbClr val="EF7E09"/>
                </a:solidFill>
                <a:latin typeface="Trebuchet MS"/>
                <a:cs typeface="Trebuchet MS"/>
              </a:rPr>
              <a:t>W</a:t>
            </a:r>
            <a:r>
              <a:rPr sz="3600" spc="475" dirty="0">
                <a:solidFill>
                  <a:srgbClr val="EF7E09"/>
                </a:solidFill>
                <a:latin typeface="Trebuchet MS"/>
                <a:cs typeface="Trebuchet MS"/>
              </a:rPr>
              <a:t>E</a:t>
            </a:r>
            <a:r>
              <a:rPr sz="3600" spc="370" dirty="0">
                <a:solidFill>
                  <a:srgbClr val="EF7E09"/>
                </a:solidFill>
                <a:latin typeface="Trebuchet MS"/>
                <a:cs typeface="Trebuchet MS"/>
              </a:rPr>
              <a:t>B</a:t>
            </a:r>
            <a:r>
              <a:rPr sz="3600" spc="-85" dirty="0">
                <a:solidFill>
                  <a:srgbClr val="EF7E09"/>
                </a:solidFill>
                <a:latin typeface="Trebuchet MS"/>
                <a:cs typeface="Trebuchet MS"/>
              </a:rPr>
              <a:t> </a:t>
            </a:r>
            <a:r>
              <a:rPr sz="3600" spc="415" dirty="0">
                <a:solidFill>
                  <a:srgbClr val="EF7E09"/>
                </a:solidFill>
                <a:latin typeface="Trebuchet MS"/>
                <a:cs typeface="Trebuchet MS"/>
              </a:rPr>
              <a:t>DESIGN</a:t>
            </a:r>
            <a:r>
              <a:rPr sz="3600" spc="-365" dirty="0">
                <a:solidFill>
                  <a:srgbClr val="EF7E09"/>
                </a:solidFill>
                <a:latin typeface="Trebuchet MS"/>
                <a:cs typeface="Trebuchet MS"/>
              </a:rPr>
              <a:t> 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703884" y="1744117"/>
            <a:ext cx="5823916" cy="6514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Създаване на адаптивно (responsive) оформление на страници.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22504" y="534923"/>
            <a:ext cx="2804160" cy="99060"/>
          </a:xfrm>
          <a:custGeom>
            <a:avLst/>
            <a:gdLst/>
            <a:ahLst/>
            <a:cxnLst/>
            <a:rect l="l" t="t" r="r" b="b"/>
            <a:pathLst>
              <a:path w="2804160" h="99059">
                <a:moveTo>
                  <a:pt x="2804160" y="0"/>
                </a:moveTo>
                <a:lnTo>
                  <a:pt x="0" y="0"/>
                </a:lnTo>
                <a:lnTo>
                  <a:pt x="0" y="99060"/>
                </a:lnTo>
                <a:lnTo>
                  <a:pt x="2804160" y="99060"/>
                </a:lnTo>
                <a:lnTo>
                  <a:pt x="2804160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4203" y="534923"/>
            <a:ext cx="2804160" cy="99060"/>
          </a:xfrm>
          <a:custGeom>
            <a:avLst/>
            <a:gdLst/>
            <a:ahLst/>
            <a:cxnLst/>
            <a:rect l="l" t="t" r="r" b="b"/>
            <a:pathLst>
              <a:path w="2804159" h="99059">
                <a:moveTo>
                  <a:pt x="2804159" y="0"/>
                </a:moveTo>
                <a:lnTo>
                  <a:pt x="0" y="0"/>
                </a:lnTo>
                <a:lnTo>
                  <a:pt x="0" y="99060"/>
                </a:lnTo>
                <a:lnTo>
                  <a:pt x="2804159" y="99060"/>
                </a:lnTo>
                <a:lnTo>
                  <a:pt x="2804159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09313" y="45453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4195" y="712723"/>
            <a:ext cx="3822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лекц</a:t>
            </a:r>
            <a:r>
              <a:rPr sz="105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sz="105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я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1AE7DC7-B8DE-4F52-BD24-849498D0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" y="2289154"/>
            <a:ext cx="7736840" cy="4346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0" y="441959"/>
            <a:ext cx="5538470" cy="711835"/>
            <a:chOff x="388620" y="441959"/>
            <a:chExt cx="5538470" cy="711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586739"/>
              <a:ext cx="3497579" cy="5669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7871" y="579119"/>
              <a:ext cx="1115568" cy="5669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85028" y="645413"/>
            <a:ext cx="33445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13131"/>
                </a:solidFill>
                <a:latin typeface="Trebuchet MS"/>
                <a:cs typeface="Trebuchet MS"/>
              </a:rPr>
              <a:t>&lt;body&gt;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000" spc="10" dirty="0">
                <a:solidFill>
                  <a:srgbClr val="313131"/>
                </a:solidFill>
                <a:latin typeface="Trebuchet MS"/>
                <a:cs typeface="Trebuchet MS"/>
              </a:rPr>
              <a:t>&lt;h1&gt;O</a:t>
            </a:r>
            <a:r>
              <a:rPr sz="1000" spc="10" dirty="0">
                <a:solidFill>
                  <a:srgbClr val="313131"/>
                </a:solidFill>
                <a:latin typeface="Corbel"/>
                <a:cs typeface="Corbel"/>
              </a:rPr>
              <a:t>тзивчив</a:t>
            </a:r>
            <a:r>
              <a:rPr sz="10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1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000" spc="-10" dirty="0">
                <a:solidFill>
                  <a:srgbClr val="313131"/>
                </a:solidFill>
                <a:latin typeface="Corbel"/>
                <a:cs typeface="Corbel"/>
              </a:rPr>
              <a:t>дизайн</a:t>
            </a:r>
            <a:r>
              <a:rPr sz="10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000" spc="-35" dirty="0">
                <a:solidFill>
                  <a:srgbClr val="313131"/>
                </a:solidFill>
                <a:latin typeface="Corbel"/>
                <a:cs typeface="Corbel"/>
              </a:rPr>
              <a:t>(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Responsive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313131"/>
                </a:solidFill>
                <a:latin typeface="Trebuchet MS"/>
                <a:cs typeface="Trebuchet MS"/>
              </a:rPr>
              <a:t>Web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Design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313131"/>
                </a:solidFill>
                <a:latin typeface="Trebuchet MS"/>
                <a:cs typeface="Trebuchet MS"/>
              </a:rPr>
              <a:t>RWD)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endParaRPr sz="1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HTML&lt;/h1&gt;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&lt;div</a:t>
            </a:r>
            <a:r>
              <a:rPr spc="-50" dirty="0"/>
              <a:t> </a:t>
            </a:r>
            <a:r>
              <a:rPr spc="10" dirty="0"/>
              <a:t>class="</a:t>
            </a:r>
            <a:r>
              <a:rPr spc="10" dirty="0">
                <a:solidFill>
                  <a:srgbClr val="006FC0"/>
                </a:solidFill>
              </a:rPr>
              <a:t>block</a:t>
            </a:r>
            <a:r>
              <a:rPr spc="10" dirty="0"/>
              <a:t>"&gt;</a:t>
            </a:r>
          </a:p>
          <a:p>
            <a:pPr marL="82550">
              <a:lnSpc>
                <a:spcPct val="100000"/>
              </a:lnSpc>
              <a:spcBef>
                <a:spcPts val="815"/>
              </a:spcBef>
            </a:pPr>
            <a:r>
              <a:rPr b="0" dirty="0">
                <a:latin typeface="Trebuchet MS"/>
                <a:cs typeface="Trebuchet MS"/>
              </a:rPr>
              <a:t>&lt;h2&gt;</a:t>
            </a:r>
            <a:r>
              <a:rPr b="0" dirty="0">
                <a:latin typeface="Corbel"/>
                <a:cs typeface="Corbel"/>
              </a:rPr>
              <a:t>Блок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едно&lt;/</a:t>
            </a:r>
            <a:r>
              <a:rPr b="0" spc="-5" dirty="0">
                <a:latin typeface="Trebuchet MS"/>
                <a:cs typeface="Trebuchet MS"/>
              </a:rPr>
              <a:t>h2&gt;</a:t>
            </a:r>
          </a:p>
          <a:p>
            <a:pPr marL="82550">
              <a:lnSpc>
                <a:spcPct val="100000"/>
              </a:lnSpc>
              <a:spcBef>
                <a:spcPts val="840"/>
              </a:spcBef>
            </a:pPr>
            <a:r>
              <a:rPr b="0" spc="-5" dirty="0">
                <a:latin typeface="Trebuchet MS"/>
                <a:cs typeface="Trebuchet MS"/>
              </a:rPr>
              <a:t>&lt;p&gt;</a:t>
            </a:r>
            <a:r>
              <a:rPr b="0" spc="-5" dirty="0">
                <a:latin typeface="Corbel"/>
                <a:cs typeface="Corbel"/>
              </a:rPr>
              <a:t>Съдържание</a:t>
            </a:r>
            <a:r>
              <a:rPr b="0" spc="3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на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блок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едно.&lt;/</a:t>
            </a:r>
            <a:r>
              <a:rPr b="0" spc="-5" dirty="0">
                <a:latin typeface="Trebuchet MS"/>
                <a:cs typeface="Trebuchet MS"/>
              </a:rPr>
              <a:t>p&gt;</a:t>
            </a:r>
          </a:p>
          <a:p>
            <a:pPr marL="47625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rebuchet MS"/>
                <a:cs typeface="Trebuchet MS"/>
              </a:rPr>
              <a:t>&lt;p&gt;</a:t>
            </a:r>
            <a:r>
              <a:rPr b="0" dirty="0">
                <a:latin typeface="Corbel"/>
                <a:cs typeface="Corbel"/>
              </a:rPr>
              <a:t>Тук </a:t>
            </a:r>
            <a:r>
              <a:rPr b="0" spc="-5" dirty="0">
                <a:latin typeface="Corbel"/>
                <a:cs typeface="Corbel"/>
              </a:rPr>
              <a:t>се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поставя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текст…...&lt;/</a:t>
            </a:r>
            <a:r>
              <a:rPr b="0" spc="-10" dirty="0">
                <a:latin typeface="Trebuchet MS"/>
                <a:cs typeface="Trebuchet MS"/>
              </a:rPr>
              <a:t>p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Corbel"/>
                <a:cs typeface="Corbel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rebuchet MS"/>
                <a:cs typeface="Trebuchet MS"/>
              </a:rPr>
              <a:t>&lt;p&gt;</a:t>
            </a:r>
            <a:r>
              <a:rPr b="0" dirty="0">
                <a:latin typeface="Corbel"/>
                <a:cs typeface="Corbel"/>
              </a:rPr>
              <a:t>Тук</a:t>
            </a:r>
            <a:r>
              <a:rPr b="0" spc="-10" dirty="0">
                <a:latin typeface="Corbel"/>
                <a:cs typeface="Corbel"/>
              </a:rPr>
              <a:t> се</a:t>
            </a:r>
            <a:r>
              <a:rPr b="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поставя</a:t>
            </a:r>
            <a:r>
              <a:rPr b="0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текст…...&lt;/</a:t>
            </a:r>
            <a:r>
              <a:rPr b="0" spc="-10" dirty="0">
                <a:latin typeface="Trebuchet MS"/>
                <a:cs typeface="Trebuchet MS"/>
              </a:rPr>
              <a:t>p&gt;&lt;</a:t>
            </a:r>
            <a:r>
              <a:rPr spc="-10" dirty="0"/>
              <a:t>/div&gt;</a:t>
            </a:r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pc="-15" dirty="0"/>
              <a:t>&lt;</a:t>
            </a:r>
            <a:r>
              <a:rPr spc="-5" dirty="0"/>
              <a:t>d</a:t>
            </a:r>
            <a:r>
              <a:rPr spc="-25" dirty="0"/>
              <a:t>i</a:t>
            </a:r>
            <a:r>
              <a:rPr spc="-20" dirty="0"/>
              <a:t>v</a:t>
            </a:r>
            <a:r>
              <a:rPr spc="-10" dirty="0"/>
              <a:t> c</a:t>
            </a:r>
            <a:r>
              <a:rPr spc="-20" dirty="0"/>
              <a:t>l</a:t>
            </a:r>
            <a:r>
              <a:rPr spc="-10" dirty="0"/>
              <a:t>a</a:t>
            </a:r>
            <a:r>
              <a:rPr spc="-15" dirty="0"/>
              <a:t>ss=</a:t>
            </a:r>
            <a:r>
              <a:rPr spc="114" dirty="0"/>
              <a:t>"</a:t>
            </a:r>
            <a:r>
              <a:rPr spc="-10" dirty="0">
                <a:solidFill>
                  <a:srgbClr val="006FC0"/>
                </a:solidFill>
              </a:rPr>
              <a:t>b</a:t>
            </a:r>
            <a:r>
              <a:rPr spc="-20" dirty="0">
                <a:solidFill>
                  <a:srgbClr val="006FC0"/>
                </a:solidFill>
              </a:rPr>
              <a:t>l</a:t>
            </a:r>
            <a:r>
              <a:rPr spc="20" dirty="0">
                <a:solidFill>
                  <a:srgbClr val="006FC0"/>
                </a:solidFill>
              </a:rPr>
              <a:t>o</a:t>
            </a:r>
            <a:r>
              <a:rPr spc="-10" dirty="0">
                <a:solidFill>
                  <a:srgbClr val="006FC0"/>
                </a:solidFill>
              </a:rPr>
              <a:t>c</a:t>
            </a:r>
            <a:r>
              <a:rPr spc="5" dirty="0">
                <a:solidFill>
                  <a:srgbClr val="006FC0"/>
                </a:solidFill>
              </a:rPr>
              <a:t>k</a:t>
            </a:r>
            <a:r>
              <a:rPr spc="50" dirty="0"/>
              <a:t>"&gt;</a:t>
            </a:r>
          </a:p>
          <a:p>
            <a:pPr marL="82550">
              <a:lnSpc>
                <a:spcPct val="100000"/>
              </a:lnSpc>
              <a:spcBef>
                <a:spcPts val="815"/>
              </a:spcBef>
            </a:pPr>
            <a:r>
              <a:rPr b="0" dirty="0">
                <a:latin typeface="Trebuchet MS"/>
                <a:cs typeface="Trebuchet MS"/>
              </a:rPr>
              <a:t>&lt;h2&gt;</a:t>
            </a:r>
            <a:r>
              <a:rPr b="0" dirty="0">
                <a:latin typeface="Corbel"/>
                <a:cs typeface="Corbel"/>
              </a:rPr>
              <a:t>Блок</a:t>
            </a:r>
            <a:r>
              <a:rPr b="0" spc="-3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две&lt;/</a:t>
            </a:r>
            <a:r>
              <a:rPr b="0" spc="-5" dirty="0">
                <a:latin typeface="Trebuchet MS"/>
                <a:cs typeface="Trebuchet MS"/>
              </a:rPr>
              <a:t>h2&gt;</a:t>
            </a:r>
          </a:p>
          <a:p>
            <a:pPr marL="82550">
              <a:lnSpc>
                <a:spcPct val="100000"/>
              </a:lnSpc>
              <a:spcBef>
                <a:spcPts val="840"/>
              </a:spcBef>
            </a:pPr>
            <a:r>
              <a:rPr b="0" spc="-5" dirty="0">
                <a:latin typeface="Trebuchet MS"/>
                <a:cs typeface="Trebuchet MS"/>
              </a:rPr>
              <a:t>&lt;p&gt;</a:t>
            </a:r>
            <a:r>
              <a:rPr b="0" spc="-5" dirty="0">
                <a:latin typeface="Corbel"/>
                <a:cs typeface="Corbel"/>
              </a:rPr>
              <a:t>Съдържание</a:t>
            </a:r>
            <a:r>
              <a:rPr b="0" spc="2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на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блок</a:t>
            </a:r>
            <a:r>
              <a:rPr b="0" spc="-2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две.&lt;/</a:t>
            </a:r>
            <a:r>
              <a:rPr b="0" dirty="0">
                <a:latin typeface="Trebuchet MS"/>
                <a:cs typeface="Trebuchet MS"/>
              </a:rPr>
              <a:t>p&gt;</a:t>
            </a:r>
          </a:p>
          <a:p>
            <a:pPr marL="82550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rebuchet MS"/>
                <a:cs typeface="Trebuchet MS"/>
              </a:rPr>
              <a:t>&lt;p&gt;</a:t>
            </a:r>
            <a:r>
              <a:rPr b="0" dirty="0">
                <a:latin typeface="Corbel"/>
                <a:cs typeface="Corbel"/>
              </a:rPr>
              <a:t>Тук</a:t>
            </a:r>
            <a:r>
              <a:rPr b="0" spc="-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се</a:t>
            </a:r>
            <a:r>
              <a:rPr b="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поставя</a:t>
            </a:r>
            <a:r>
              <a:rPr b="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текст…...&lt;/</a:t>
            </a:r>
            <a:r>
              <a:rPr b="0" spc="-5" dirty="0">
                <a:latin typeface="Trebuchet MS"/>
                <a:cs typeface="Trebuchet MS"/>
              </a:rPr>
              <a:t>p&gt;</a:t>
            </a:r>
          </a:p>
          <a:p>
            <a:pPr marL="117475">
              <a:lnSpc>
                <a:spcPct val="100000"/>
              </a:lnSpc>
              <a:spcBef>
                <a:spcPts val="845"/>
              </a:spcBef>
            </a:pPr>
            <a:r>
              <a:rPr b="0" dirty="0">
                <a:latin typeface="Trebuchet MS"/>
                <a:cs typeface="Trebuchet MS"/>
              </a:rPr>
              <a:t>&lt;p&gt;</a:t>
            </a:r>
            <a:r>
              <a:rPr b="0" dirty="0">
                <a:latin typeface="Corbel"/>
                <a:cs typeface="Corbel"/>
              </a:rPr>
              <a:t>Тук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се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поставя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текст…...&lt;/</a:t>
            </a:r>
            <a:r>
              <a:rPr b="0" spc="-15" dirty="0">
                <a:latin typeface="Trebuchet MS"/>
                <a:cs typeface="Trebuchet MS"/>
              </a:rPr>
              <a:t>p&gt;</a:t>
            </a:r>
            <a:r>
              <a:rPr spc="-15" dirty="0"/>
              <a:t>&lt;/div&gt;</a:t>
            </a:r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pc="-20" dirty="0"/>
              <a:t>&lt;div</a:t>
            </a:r>
            <a:r>
              <a:rPr spc="-50" dirty="0"/>
              <a:t> </a:t>
            </a:r>
            <a:r>
              <a:rPr spc="10" dirty="0"/>
              <a:t>class="</a:t>
            </a:r>
            <a:r>
              <a:rPr spc="10" dirty="0">
                <a:solidFill>
                  <a:srgbClr val="006FC0"/>
                </a:solidFill>
              </a:rPr>
              <a:t>block</a:t>
            </a:r>
            <a:r>
              <a:rPr spc="10" dirty="0"/>
              <a:t>"&gt;</a:t>
            </a:r>
          </a:p>
          <a:p>
            <a:pPr marL="47625">
              <a:lnSpc>
                <a:spcPct val="100000"/>
              </a:lnSpc>
              <a:spcBef>
                <a:spcPts val="815"/>
              </a:spcBef>
            </a:pPr>
            <a:r>
              <a:rPr b="0" dirty="0">
                <a:latin typeface="Trebuchet MS"/>
                <a:cs typeface="Trebuchet MS"/>
              </a:rPr>
              <a:t>&lt;h2&gt;</a:t>
            </a:r>
            <a:r>
              <a:rPr b="0" dirty="0">
                <a:latin typeface="Corbel"/>
                <a:cs typeface="Corbel"/>
              </a:rPr>
              <a:t>Блок</a:t>
            </a:r>
            <a:r>
              <a:rPr b="0" spc="-5" dirty="0">
                <a:latin typeface="Corbel"/>
                <a:cs typeface="Corbel"/>
              </a:rPr>
              <a:t> три&lt;/</a:t>
            </a:r>
            <a:r>
              <a:rPr b="0" spc="-5" dirty="0">
                <a:latin typeface="Trebuchet MS"/>
                <a:cs typeface="Trebuchet MS"/>
              </a:rPr>
              <a:t>h2&gt;</a:t>
            </a:r>
          </a:p>
          <a:p>
            <a:pPr marL="47625">
              <a:lnSpc>
                <a:spcPct val="100000"/>
              </a:lnSpc>
              <a:spcBef>
                <a:spcPts val="840"/>
              </a:spcBef>
            </a:pPr>
            <a:r>
              <a:rPr b="0" spc="-5" dirty="0">
                <a:latin typeface="Trebuchet MS"/>
                <a:cs typeface="Trebuchet MS"/>
              </a:rPr>
              <a:t>&lt;p&gt;</a:t>
            </a:r>
            <a:r>
              <a:rPr b="0" spc="-5" dirty="0">
                <a:latin typeface="Corbel"/>
                <a:cs typeface="Corbel"/>
              </a:rPr>
              <a:t>Съдържание</a:t>
            </a:r>
            <a:r>
              <a:rPr b="0" spc="4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на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блок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три.&lt;/</a:t>
            </a:r>
            <a:r>
              <a:rPr b="0" spc="-5" dirty="0">
                <a:latin typeface="Trebuchet MS"/>
                <a:cs typeface="Trebuchet MS"/>
              </a:rPr>
              <a:t>p&gt;</a:t>
            </a:r>
          </a:p>
          <a:p>
            <a:pPr marL="47625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rebuchet MS"/>
                <a:cs typeface="Trebuchet MS"/>
              </a:rPr>
              <a:t>&lt;p&gt;</a:t>
            </a:r>
            <a:r>
              <a:rPr b="0" dirty="0">
                <a:latin typeface="Corbel"/>
                <a:cs typeface="Corbel"/>
              </a:rPr>
              <a:t>Тук </a:t>
            </a:r>
            <a:r>
              <a:rPr b="0" spc="-5" dirty="0">
                <a:latin typeface="Corbel"/>
                <a:cs typeface="Corbel"/>
              </a:rPr>
              <a:t>се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поставя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текст…...&lt;/</a:t>
            </a:r>
            <a:r>
              <a:rPr b="0" spc="-5" dirty="0">
                <a:latin typeface="Trebuchet MS"/>
                <a:cs typeface="Trebuchet MS"/>
              </a:rPr>
              <a:t>p&gt;</a:t>
            </a:r>
          </a:p>
          <a:p>
            <a:pPr marL="47625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rebuchet MS"/>
                <a:cs typeface="Trebuchet MS"/>
              </a:rPr>
              <a:t>&lt;p&gt;</a:t>
            </a:r>
            <a:r>
              <a:rPr b="0" dirty="0">
                <a:latin typeface="Corbel"/>
                <a:cs typeface="Corbel"/>
              </a:rPr>
              <a:t>Тук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се</a:t>
            </a:r>
            <a:r>
              <a:rPr b="0" spc="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поставя</a:t>
            </a:r>
            <a:r>
              <a:rPr b="0" spc="15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текст…...&lt;/</a:t>
            </a:r>
            <a:r>
              <a:rPr b="0" spc="-15" dirty="0">
                <a:latin typeface="Trebuchet MS"/>
                <a:cs typeface="Trebuchet MS"/>
              </a:rPr>
              <a:t>p&gt;</a:t>
            </a:r>
            <a:r>
              <a:rPr spc="-15" dirty="0"/>
              <a:t>&lt;/div&gt;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5028" y="6236614"/>
            <a:ext cx="492759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000" b="1" spc="-120" dirty="0">
                <a:solidFill>
                  <a:srgbClr val="313131"/>
                </a:solidFill>
                <a:latin typeface="Trebuchet MS"/>
                <a:cs typeface="Trebuchet MS"/>
              </a:rPr>
              <a:t>/</a:t>
            </a:r>
            <a:r>
              <a:rPr sz="1000" b="1" spc="-10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b="1" spc="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b="1" spc="-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b="1" spc="-35" dirty="0">
                <a:solidFill>
                  <a:srgbClr val="313131"/>
                </a:solidFill>
                <a:latin typeface="Trebuchet MS"/>
                <a:cs typeface="Trebuchet MS"/>
              </a:rPr>
              <a:t>y</a:t>
            </a:r>
            <a:r>
              <a:rPr sz="1000" b="1" spc="-5" dirty="0">
                <a:solidFill>
                  <a:srgbClr val="313131"/>
                </a:solidFill>
                <a:latin typeface="Trebuchet MS"/>
                <a:cs typeface="Trebuchet MS"/>
              </a:rPr>
              <a:t>&gt;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00" b="1" spc="-1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000" b="1" spc="-120" dirty="0">
                <a:solidFill>
                  <a:srgbClr val="313131"/>
                </a:solidFill>
                <a:latin typeface="Trebuchet MS"/>
                <a:cs typeface="Trebuchet MS"/>
              </a:rPr>
              <a:t>/</a:t>
            </a:r>
            <a:r>
              <a:rPr sz="1000" b="1" spc="-20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b="1" spc="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b="1" spc="95" dirty="0">
                <a:solidFill>
                  <a:srgbClr val="313131"/>
                </a:solidFill>
                <a:latin typeface="Trebuchet MS"/>
                <a:cs typeface="Trebuchet MS"/>
              </a:rPr>
              <a:t>m</a:t>
            </a:r>
            <a:r>
              <a:rPr sz="1000" b="1" spc="-20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00" b="1" spc="-5" dirty="0">
                <a:solidFill>
                  <a:srgbClr val="313131"/>
                </a:solidFill>
                <a:latin typeface="Trebuchet MS"/>
                <a:cs typeface="Trebuchet MS"/>
              </a:rPr>
              <a:t>&gt;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0207" y="644397"/>
            <a:ext cx="396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771F28"/>
                </a:solidFill>
              </a:rPr>
              <a:t>О</a:t>
            </a:r>
            <a:r>
              <a:rPr sz="2000" spc="-5" dirty="0">
                <a:solidFill>
                  <a:srgbClr val="771F28"/>
                </a:solidFill>
              </a:rPr>
              <a:t>ТЗИВЧИ</a:t>
            </a:r>
            <a:r>
              <a:rPr sz="2000" dirty="0">
                <a:solidFill>
                  <a:srgbClr val="771F28"/>
                </a:solidFill>
              </a:rPr>
              <a:t>В</a:t>
            </a:r>
            <a:r>
              <a:rPr sz="2000" spc="-85" dirty="0">
                <a:solidFill>
                  <a:srgbClr val="771F28"/>
                </a:solidFill>
              </a:rPr>
              <a:t> </a:t>
            </a:r>
            <a:r>
              <a:rPr sz="2000" spc="-10" dirty="0">
                <a:solidFill>
                  <a:srgbClr val="771F28"/>
                </a:solidFill>
              </a:rPr>
              <a:t>У</a:t>
            </a:r>
            <a:r>
              <a:rPr sz="2000" dirty="0">
                <a:solidFill>
                  <a:srgbClr val="771F28"/>
                </a:solidFill>
              </a:rPr>
              <a:t>ЕБ</a:t>
            </a:r>
            <a:r>
              <a:rPr sz="2000" spc="-65" dirty="0">
                <a:solidFill>
                  <a:srgbClr val="771F28"/>
                </a:solidFill>
              </a:rPr>
              <a:t> </a:t>
            </a:r>
            <a:r>
              <a:rPr sz="2000" spc="-5" dirty="0">
                <a:solidFill>
                  <a:srgbClr val="771F28"/>
                </a:solidFill>
              </a:rPr>
              <a:t>Д</a:t>
            </a:r>
            <a:r>
              <a:rPr sz="2000" spc="5" dirty="0">
                <a:solidFill>
                  <a:srgbClr val="771F28"/>
                </a:solidFill>
              </a:rPr>
              <a:t>И</a:t>
            </a:r>
            <a:r>
              <a:rPr sz="2000" dirty="0">
                <a:solidFill>
                  <a:srgbClr val="771F28"/>
                </a:solidFill>
              </a:rPr>
              <a:t>ЗАЙН</a:t>
            </a:r>
            <a:r>
              <a:rPr sz="2000" spc="-125" dirty="0">
                <a:solidFill>
                  <a:srgbClr val="771F28"/>
                </a:solidFill>
              </a:rPr>
              <a:t> </a:t>
            </a:r>
            <a:r>
              <a:rPr sz="2000" dirty="0">
                <a:solidFill>
                  <a:srgbClr val="771F28"/>
                </a:solidFill>
              </a:rPr>
              <a:t>С</a:t>
            </a:r>
            <a:r>
              <a:rPr sz="2000" spc="10" dirty="0">
                <a:solidFill>
                  <a:srgbClr val="771F28"/>
                </a:solidFill>
              </a:rPr>
              <a:t> </a:t>
            </a:r>
            <a:r>
              <a:rPr sz="2000" spc="229" dirty="0">
                <a:solidFill>
                  <a:srgbClr val="771F28"/>
                </a:solidFill>
                <a:latin typeface="Trebuchet MS"/>
                <a:cs typeface="Trebuchet MS"/>
              </a:rPr>
              <a:t>HTML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207" y="1041908"/>
            <a:ext cx="3973195" cy="571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050" b="1" spc="25" dirty="0">
                <a:solidFill>
                  <a:srgbClr val="313131"/>
                </a:solidFill>
                <a:latin typeface="Trebuchet MS"/>
                <a:cs typeface="Trebuchet MS"/>
              </a:rPr>
              <a:t>!</a:t>
            </a:r>
            <a:r>
              <a:rPr sz="1050" b="1" spc="50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50" b="1" spc="145" dirty="0">
                <a:solidFill>
                  <a:srgbClr val="313131"/>
                </a:solidFill>
                <a:latin typeface="Trebuchet MS"/>
                <a:cs typeface="Trebuchet MS"/>
              </a:rPr>
              <a:t>OCT</a:t>
            </a:r>
            <a:r>
              <a:rPr sz="1050" b="1" spc="125" dirty="0">
                <a:solidFill>
                  <a:srgbClr val="313131"/>
                </a:solidFill>
                <a:latin typeface="Trebuchet MS"/>
                <a:cs typeface="Trebuchet MS"/>
              </a:rPr>
              <a:t>Y</a:t>
            </a:r>
            <a:r>
              <a:rPr sz="1050" b="1" spc="7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50" b="1" spc="7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50" b="1" spc="-7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50" b="1" spc="-15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50" b="1" spc="1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50" b="1" spc="100" dirty="0">
                <a:solidFill>
                  <a:srgbClr val="313131"/>
                </a:solidFill>
                <a:latin typeface="Trebuchet MS"/>
                <a:cs typeface="Trebuchet MS"/>
              </a:rPr>
              <a:t>m</a:t>
            </a:r>
            <a:r>
              <a:rPr sz="1050" b="1" spc="-15" dirty="0">
                <a:solidFill>
                  <a:srgbClr val="313131"/>
                </a:solidFill>
                <a:latin typeface="Trebuchet MS"/>
                <a:cs typeface="Trebuchet MS"/>
              </a:rPr>
              <a:t>l&gt;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55"/>
              </a:spcBef>
            </a:pPr>
            <a:r>
              <a:rPr sz="1050" b="1" spc="15" dirty="0">
                <a:solidFill>
                  <a:srgbClr val="313131"/>
                </a:solidFill>
                <a:latin typeface="Trebuchet MS"/>
                <a:cs typeface="Trebuchet MS"/>
              </a:rPr>
              <a:t>&lt;html</a:t>
            </a:r>
            <a:r>
              <a:rPr sz="1050" b="1" spc="-6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50" b="1" spc="15" dirty="0">
                <a:solidFill>
                  <a:srgbClr val="313131"/>
                </a:solidFill>
                <a:latin typeface="Trebuchet MS"/>
                <a:cs typeface="Trebuchet MS"/>
              </a:rPr>
              <a:t>lang=”bg-BG”&gt;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50"/>
              </a:spcBef>
            </a:pPr>
            <a:r>
              <a:rPr sz="1050" b="1" spc="-10" dirty="0">
                <a:solidFill>
                  <a:srgbClr val="313131"/>
                </a:solidFill>
                <a:latin typeface="Trebuchet MS"/>
                <a:cs typeface="Trebuchet MS"/>
              </a:rPr>
              <a:t>&lt;head&gt;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55"/>
              </a:spcBef>
            </a:pPr>
            <a:r>
              <a:rPr sz="1050" spc="60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050" spc="-75" dirty="0">
                <a:solidFill>
                  <a:srgbClr val="313131"/>
                </a:solidFill>
                <a:latin typeface="Trebuchet MS"/>
                <a:cs typeface="Trebuchet MS"/>
              </a:rPr>
              <a:t>me</a:t>
            </a:r>
            <a:r>
              <a:rPr sz="1050" spc="-5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50" spc="-10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5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50" spc="-60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50" spc="-75" dirty="0">
                <a:solidFill>
                  <a:srgbClr val="313131"/>
                </a:solidFill>
                <a:latin typeface="Trebuchet MS"/>
                <a:cs typeface="Trebuchet MS"/>
              </a:rPr>
              <a:t>ha</a:t>
            </a:r>
            <a:r>
              <a:rPr sz="1050" spc="-5" dirty="0">
                <a:solidFill>
                  <a:srgbClr val="313131"/>
                </a:solidFill>
                <a:latin typeface="Trebuchet MS"/>
                <a:cs typeface="Trebuchet MS"/>
              </a:rPr>
              <a:t>rs</a:t>
            </a:r>
            <a:r>
              <a:rPr sz="1050" spc="-8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50" spc="-7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50" spc="60" dirty="0">
                <a:solidFill>
                  <a:srgbClr val="313131"/>
                </a:solidFill>
                <a:latin typeface="Trebuchet MS"/>
                <a:cs typeface="Trebuchet MS"/>
              </a:rPr>
              <a:t>=</a:t>
            </a:r>
            <a:r>
              <a:rPr sz="1050" spc="30" dirty="0">
                <a:solidFill>
                  <a:srgbClr val="313131"/>
                </a:solidFill>
                <a:latin typeface="Trebuchet MS"/>
                <a:cs typeface="Trebuchet MS"/>
              </a:rPr>
              <a:t>"</a:t>
            </a:r>
            <a:r>
              <a:rPr sz="1050" spc="55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50" spc="-15" dirty="0">
                <a:solidFill>
                  <a:srgbClr val="313131"/>
                </a:solidFill>
                <a:latin typeface="Trebuchet MS"/>
                <a:cs typeface="Trebuchet MS"/>
              </a:rPr>
              <a:t>TF</a:t>
            </a:r>
            <a:r>
              <a:rPr sz="1050" spc="-55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50" spc="25" dirty="0">
                <a:solidFill>
                  <a:srgbClr val="313131"/>
                </a:solidFill>
                <a:latin typeface="Trebuchet MS"/>
                <a:cs typeface="Trebuchet MS"/>
              </a:rPr>
              <a:t>8"&gt;</a:t>
            </a:r>
            <a:endParaRPr sz="1050" dirty="0">
              <a:latin typeface="Trebuchet MS"/>
              <a:cs typeface="Trebuchet MS"/>
            </a:endParaRPr>
          </a:p>
          <a:p>
            <a:pPr marL="178435">
              <a:lnSpc>
                <a:spcPct val="100000"/>
              </a:lnSpc>
              <a:spcBef>
                <a:spcPts val="850"/>
              </a:spcBef>
            </a:pPr>
            <a:r>
              <a:rPr sz="1050" spc="60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050" spc="-7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50" spc="-7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50" spc="-7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50" spc="-85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50" spc="-5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50" spc="-15" dirty="0">
                <a:solidFill>
                  <a:srgbClr val="313131"/>
                </a:solidFill>
                <a:latin typeface="Trebuchet MS"/>
                <a:cs typeface="Trebuchet MS"/>
              </a:rPr>
              <a:t>&gt;</a:t>
            </a:r>
            <a:r>
              <a:rPr sz="1050" spc="-25" dirty="0">
                <a:solidFill>
                  <a:srgbClr val="313131"/>
                </a:solidFill>
                <a:latin typeface="Trebuchet MS"/>
                <a:cs typeface="Trebuchet MS"/>
              </a:rPr>
              <a:t>Re</a:t>
            </a:r>
            <a:r>
              <a:rPr sz="1050" spc="-20" dirty="0">
                <a:solidFill>
                  <a:srgbClr val="313131"/>
                </a:solidFill>
                <a:latin typeface="Trebuchet MS"/>
                <a:cs typeface="Trebuchet MS"/>
              </a:rPr>
              <a:t>spo</a:t>
            </a:r>
            <a:r>
              <a:rPr sz="1050" spc="-4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50" spc="-45" dirty="0">
                <a:solidFill>
                  <a:srgbClr val="313131"/>
                </a:solidFill>
                <a:latin typeface="Trebuchet MS"/>
                <a:cs typeface="Trebuchet MS"/>
              </a:rPr>
              <a:t>s</a:t>
            </a:r>
            <a:r>
              <a:rPr sz="1050" spc="-7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50" spc="-55" dirty="0">
                <a:solidFill>
                  <a:srgbClr val="313131"/>
                </a:solidFill>
                <a:latin typeface="Trebuchet MS"/>
                <a:cs typeface="Trebuchet MS"/>
              </a:rPr>
              <a:t>v</a:t>
            </a:r>
            <a:r>
              <a:rPr sz="1050" spc="-7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50" spc="-8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50" spc="204" dirty="0">
                <a:solidFill>
                  <a:srgbClr val="313131"/>
                </a:solidFill>
                <a:latin typeface="Trebuchet MS"/>
                <a:cs typeface="Trebuchet MS"/>
              </a:rPr>
              <a:t>W</a:t>
            </a:r>
            <a:r>
              <a:rPr sz="1050" spc="-65" dirty="0">
                <a:solidFill>
                  <a:srgbClr val="313131"/>
                </a:solidFill>
                <a:latin typeface="Trebuchet MS"/>
                <a:cs typeface="Trebuchet MS"/>
              </a:rPr>
              <a:t>eb</a:t>
            </a:r>
            <a:r>
              <a:rPr sz="1050" spc="-4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313131"/>
                </a:solidFill>
                <a:latin typeface="Trebuchet MS"/>
                <a:cs typeface="Trebuchet MS"/>
              </a:rPr>
              <a:t>Des</a:t>
            </a:r>
            <a:r>
              <a:rPr sz="1050" spc="-10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50" spc="-80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50" spc="1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50" spc="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050" spc="-254" dirty="0">
                <a:solidFill>
                  <a:srgbClr val="313131"/>
                </a:solidFill>
                <a:latin typeface="Trebuchet MS"/>
                <a:cs typeface="Trebuchet MS"/>
              </a:rPr>
              <a:t>/</a:t>
            </a:r>
            <a:r>
              <a:rPr sz="1050" spc="-7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50" spc="-7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50" spc="-7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50" spc="-85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50" spc="-5" dirty="0">
                <a:solidFill>
                  <a:srgbClr val="313131"/>
                </a:solidFill>
                <a:latin typeface="Trebuchet MS"/>
                <a:cs typeface="Trebuchet MS"/>
              </a:rPr>
              <a:t>e&gt;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50"/>
              </a:spcBef>
            </a:pPr>
            <a:r>
              <a:rPr sz="1050" spc="-25" dirty="0">
                <a:solidFill>
                  <a:srgbClr val="7E7E7E"/>
                </a:solidFill>
                <a:latin typeface="Trebuchet MS"/>
                <a:cs typeface="Trebuchet MS"/>
              </a:rPr>
              <a:t>&lt;style&gt;</a:t>
            </a:r>
            <a:endParaRPr sz="1050" dirty="0">
              <a:latin typeface="Trebuchet MS"/>
              <a:cs typeface="Trebuchet MS"/>
            </a:endParaRPr>
          </a:p>
          <a:p>
            <a:pPr marL="31750" marR="1623060">
              <a:lnSpc>
                <a:spcPct val="167600"/>
              </a:lnSpc>
              <a:spcBef>
                <a:spcPts val="5"/>
              </a:spcBef>
            </a:pPr>
            <a:r>
              <a:rPr sz="1050" spc="-75" dirty="0">
                <a:solidFill>
                  <a:srgbClr val="7E7E7E"/>
                </a:solidFill>
                <a:latin typeface="Trebuchet MS"/>
                <a:cs typeface="Trebuchet MS"/>
              </a:rPr>
              <a:t>body{font-family:arial, </a:t>
            </a:r>
            <a:r>
              <a:rPr sz="1050" spc="-80" dirty="0">
                <a:solidFill>
                  <a:srgbClr val="7E7E7E"/>
                </a:solidFill>
                <a:latin typeface="Trebuchet MS"/>
                <a:cs typeface="Trebuchet MS"/>
              </a:rPr>
              <a:t>helvetica,</a:t>
            </a:r>
            <a:r>
              <a:rPr sz="1050" spc="-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050" spc="-60" dirty="0">
                <a:solidFill>
                  <a:srgbClr val="7E7E7E"/>
                </a:solidFill>
                <a:latin typeface="Trebuchet MS"/>
                <a:cs typeface="Trebuchet MS"/>
              </a:rPr>
              <a:t>sans-serif;} </a:t>
            </a:r>
            <a:r>
              <a:rPr sz="1050" spc="-3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050" spc="-75" dirty="0">
                <a:solidFill>
                  <a:srgbClr val="7E7E7E"/>
                </a:solidFill>
                <a:latin typeface="Trebuchet MS"/>
                <a:cs typeface="Trebuchet MS"/>
              </a:rPr>
              <a:t>p{text-align:justify;}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50"/>
              </a:spcBef>
            </a:pPr>
            <a:r>
              <a:rPr sz="1050" spc="-160" dirty="0">
                <a:solidFill>
                  <a:srgbClr val="006FC0"/>
                </a:solidFill>
                <a:latin typeface="Trebuchet MS"/>
                <a:cs typeface="Trebuchet MS"/>
              </a:rPr>
              <a:t>.</a:t>
            </a:r>
            <a:r>
              <a:rPr sz="1050" spc="-90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050" spc="-55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50" spc="1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050" spc="-25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1050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35" dirty="0">
                <a:solidFill>
                  <a:srgbClr val="006FC0"/>
                </a:solidFill>
                <a:latin typeface="Trebuchet MS"/>
                <a:cs typeface="Trebuchet MS"/>
              </a:rPr>
              <a:t>{</a:t>
            </a:r>
            <a:endParaRPr sz="1050" dirty="0">
              <a:latin typeface="Trebuchet MS"/>
              <a:cs typeface="Trebuchet MS"/>
            </a:endParaRPr>
          </a:p>
          <a:p>
            <a:pPr marL="178435" marR="3010535">
              <a:lnSpc>
                <a:spcPts val="2110"/>
              </a:lnSpc>
              <a:spcBef>
                <a:spcPts val="215"/>
              </a:spcBef>
            </a:pPr>
            <a:r>
              <a:rPr sz="1050" spc="-114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050" spc="-95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50" spc="1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050" spc="-105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50" spc="-7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50" spc="-155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85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50" spc="-90" dirty="0">
                <a:solidFill>
                  <a:srgbClr val="006FC0"/>
                </a:solidFill>
                <a:latin typeface="Trebuchet MS"/>
                <a:cs typeface="Trebuchet MS"/>
              </a:rPr>
              <a:t>eft</a:t>
            </a:r>
            <a:r>
              <a:rPr sz="1050" spc="-130" dirty="0">
                <a:solidFill>
                  <a:srgbClr val="006FC0"/>
                </a:solidFill>
                <a:latin typeface="Trebuchet MS"/>
                <a:cs typeface="Trebuchet MS"/>
              </a:rPr>
              <a:t>;  </a:t>
            </a:r>
            <a:r>
              <a:rPr sz="1050" spc="-10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50" spc="-3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50" spc="-35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050" spc="-7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50" spc="-100" dirty="0">
                <a:solidFill>
                  <a:srgbClr val="006FC0"/>
                </a:solidFill>
                <a:latin typeface="Trebuchet MS"/>
                <a:cs typeface="Trebuchet MS"/>
              </a:rPr>
              <a:t>n:</a:t>
            </a:r>
            <a:r>
              <a:rPr sz="1050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5px;</a:t>
            </a:r>
            <a:endParaRPr sz="1050" dirty="0">
              <a:latin typeface="Trebuchet MS"/>
              <a:cs typeface="Trebuchet MS"/>
            </a:endParaRPr>
          </a:p>
          <a:p>
            <a:pPr marL="178435" marR="3010535">
              <a:lnSpc>
                <a:spcPts val="2110"/>
              </a:lnSpc>
              <a:spcBef>
                <a:spcPts val="5"/>
              </a:spcBef>
            </a:pPr>
            <a:r>
              <a:rPr sz="1050" spc="-80" dirty="0">
                <a:solidFill>
                  <a:srgbClr val="006FC0"/>
                </a:solidFill>
                <a:latin typeface="Trebuchet MS"/>
                <a:cs typeface="Trebuchet MS"/>
              </a:rPr>
              <a:t>pa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dding</a:t>
            </a:r>
            <a:r>
              <a:rPr sz="1050" spc="-155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050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45" dirty="0">
                <a:solidFill>
                  <a:srgbClr val="006FC0"/>
                </a:solidFill>
                <a:latin typeface="Trebuchet MS"/>
                <a:cs typeface="Trebuchet MS"/>
              </a:rPr>
              <a:t>15px;  </a:t>
            </a:r>
            <a:r>
              <a:rPr sz="1050" spc="-30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050" spc="-7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50" spc="-80" dirty="0">
                <a:solidFill>
                  <a:srgbClr val="006FC0"/>
                </a:solidFill>
                <a:latin typeface="Trebuchet MS"/>
                <a:cs typeface="Trebuchet MS"/>
              </a:rPr>
              <a:t>dth: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40" dirty="0">
                <a:solidFill>
                  <a:srgbClr val="006FC0"/>
                </a:solidFill>
                <a:latin typeface="Trebuchet MS"/>
                <a:cs typeface="Trebuchet MS"/>
              </a:rPr>
              <a:t>300px;  </a:t>
            </a:r>
            <a:r>
              <a:rPr sz="1050" spc="-75" dirty="0">
                <a:solidFill>
                  <a:srgbClr val="006FC0"/>
                </a:solidFill>
                <a:latin typeface="Trebuchet MS"/>
                <a:cs typeface="Trebuchet MS"/>
              </a:rPr>
              <a:t>he</a:t>
            </a:r>
            <a:r>
              <a:rPr sz="1050" spc="-5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50" spc="-8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050" spc="-65" dirty="0">
                <a:solidFill>
                  <a:srgbClr val="006FC0"/>
                </a:solidFill>
                <a:latin typeface="Trebuchet MS"/>
                <a:cs typeface="Trebuchet MS"/>
              </a:rPr>
              <a:t>h</a:t>
            </a:r>
            <a:r>
              <a:rPr sz="1050" spc="-55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50" spc="-155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45" dirty="0">
                <a:solidFill>
                  <a:srgbClr val="006FC0"/>
                </a:solidFill>
                <a:latin typeface="Trebuchet MS"/>
                <a:cs typeface="Trebuchet MS"/>
              </a:rPr>
              <a:t>300px;</a:t>
            </a:r>
            <a:endParaRPr sz="1050" dirty="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spcBef>
                <a:spcPts val="620"/>
              </a:spcBef>
            </a:pPr>
            <a:r>
              <a:rPr sz="1050" spc="-75" dirty="0">
                <a:solidFill>
                  <a:srgbClr val="006FC0"/>
                </a:solidFill>
                <a:latin typeface="Trebuchet MS"/>
                <a:cs typeface="Trebuchet MS"/>
              </a:rPr>
              <a:t>ba</a:t>
            </a:r>
            <a:r>
              <a:rPr sz="1050" spc="-65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050" spc="-20" dirty="0">
                <a:solidFill>
                  <a:srgbClr val="006FC0"/>
                </a:solidFill>
                <a:latin typeface="Trebuchet MS"/>
                <a:cs typeface="Trebuchet MS"/>
              </a:rPr>
              <a:t>kgr</a:t>
            </a:r>
            <a:r>
              <a:rPr sz="1050" spc="-3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050" spc="-45" dirty="0">
                <a:solidFill>
                  <a:srgbClr val="006FC0"/>
                </a:solidFill>
                <a:latin typeface="Trebuchet MS"/>
                <a:cs typeface="Trebuchet MS"/>
              </a:rPr>
              <a:t>un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050" spc="-55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050" spc="1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050" spc="-85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50" spc="1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05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50" spc="-155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050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35" dirty="0">
                <a:solidFill>
                  <a:srgbClr val="006FC0"/>
                </a:solidFill>
                <a:latin typeface="Trebuchet MS"/>
                <a:cs typeface="Trebuchet MS"/>
              </a:rPr>
              <a:t>rg</a:t>
            </a:r>
            <a:r>
              <a:rPr sz="1050" spc="-65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050" spc="-55" dirty="0">
                <a:solidFill>
                  <a:srgbClr val="006FC0"/>
                </a:solidFill>
                <a:latin typeface="Trebuchet MS"/>
                <a:cs typeface="Trebuchet MS"/>
              </a:rPr>
              <a:t>(</a:t>
            </a:r>
            <a:r>
              <a:rPr sz="1050" spc="-25" dirty="0">
                <a:solidFill>
                  <a:srgbClr val="006FC0"/>
                </a:solidFill>
                <a:latin typeface="Trebuchet MS"/>
                <a:cs typeface="Trebuchet MS"/>
              </a:rPr>
              <a:t>19</a:t>
            </a:r>
            <a:r>
              <a:rPr sz="1050" spc="-30" dirty="0">
                <a:solidFill>
                  <a:srgbClr val="006FC0"/>
                </a:solidFill>
                <a:latin typeface="Trebuchet MS"/>
                <a:cs typeface="Trebuchet MS"/>
              </a:rPr>
              <a:t>0</a:t>
            </a:r>
            <a:r>
              <a:rPr sz="1050" spc="-155" dirty="0">
                <a:solidFill>
                  <a:srgbClr val="006FC0"/>
                </a:solidFill>
                <a:latin typeface="Trebuchet MS"/>
                <a:cs typeface="Trebuchet MS"/>
              </a:rPr>
              <a:t>,</a:t>
            </a:r>
            <a:r>
              <a:rPr sz="1050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006FC0"/>
                </a:solidFill>
                <a:latin typeface="Trebuchet MS"/>
                <a:cs typeface="Trebuchet MS"/>
              </a:rPr>
              <a:t>19</a:t>
            </a:r>
            <a:r>
              <a:rPr sz="1050" spc="-30" dirty="0">
                <a:solidFill>
                  <a:srgbClr val="006FC0"/>
                </a:solidFill>
                <a:latin typeface="Trebuchet MS"/>
                <a:cs typeface="Trebuchet MS"/>
              </a:rPr>
              <a:t>0</a:t>
            </a:r>
            <a:r>
              <a:rPr sz="1050" spc="-155" dirty="0">
                <a:solidFill>
                  <a:srgbClr val="006FC0"/>
                </a:solidFill>
                <a:latin typeface="Trebuchet MS"/>
                <a:cs typeface="Trebuchet MS"/>
              </a:rPr>
              <a:t>,</a:t>
            </a:r>
            <a:r>
              <a:rPr sz="1050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006FC0"/>
                </a:solidFill>
                <a:latin typeface="Trebuchet MS"/>
                <a:cs typeface="Trebuchet MS"/>
              </a:rPr>
              <a:t>19</a:t>
            </a:r>
            <a:r>
              <a:rPr sz="1050" spc="-30" dirty="0">
                <a:solidFill>
                  <a:srgbClr val="006FC0"/>
                </a:solidFill>
                <a:latin typeface="Trebuchet MS"/>
                <a:cs typeface="Trebuchet MS"/>
              </a:rPr>
              <a:t>0</a:t>
            </a:r>
            <a:r>
              <a:rPr sz="1050" spc="-55" dirty="0">
                <a:solidFill>
                  <a:srgbClr val="006FC0"/>
                </a:solidFill>
                <a:latin typeface="Trebuchet MS"/>
                <a:cs typeface="Trebuchet MS"/>
              </a:rPr>
              <a:t>)</a:t>
            </a:r>
            <a:r>
              <a:rPr sz="1050" spc="-145" dirty="0">
                <a:solidFill>
                  <a:srgbClr val="006FC0"/>
                </a:solidFill>
                <a:latin typeface="Trebuchet MS"/>
                <a:cs typeface="Trebuchet MS"/>
              </a:rPr>
              <a:t>;</a:t>
            </a:r>
            <a:endParaRPr sz="1050" dirty="0">
              <a:latin typeface="Trebuchet MS"/>
              <a:cs typeface="Trebuchet MS"/>
            </a:endParaRPr>
          </a:p>
          <a:p>
            <a:pPr marL="178435">
              <a:lnSpc>
                <a:spcPct val="100000"/>
              </a:lnSpc>
              <a:spcBef>
                <a:spcPts val="880"/>
              </a:spcBef>
            </a:pPr>
            <a:r>
              <a:rPr sz="1050" spc="-20" dirty="0">
                <a:solidFill>
                  <a:srgbClr val="006FC0"/>
                </a:solidFill>
                <a:latin typeface="Trebuchet MS"/>
                <a:cs typeface="Trebuchet MS"/>
              </a:rPr>
              <a:t>bord</a:t>
            </a:r>
            <a:r>
              <a:rPr sz="1050" spc="-75" dirty="0">
                <a:solidFill>
                  <a:srgbClr val="006FC0"/>
                </a:solidFill>
                <a:latin typeface="Trebuchet MS"/>
                <a:cs typeface="Trebuchet MS"/>
              </a:rPr>
              <a:t>er:</a:t>
            </a:r>
            <a:r>
              <a:rPr sz="105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30" dirty="0">
                <a:solidFill>
                  <a:srgbClr val="006FC0"/>
                </a:solidFill>
                <a:latin typeface="Trebuchet MS"/>
                <a:cs typeface="Trebuchet MS"/>
              </a:rPr>
              <a:t>1px </a:t>
            </a:r>
            <a:r>
              <a:rPr sz="105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50" spc="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050" spc="-85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50" spc="-7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50" spc="-5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05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50" spc="-90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050" spc="-55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50" spc="-105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50" spc="-6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050" spc="-85" dirty="0">
                <a:solidFill>
                  <a:srgbClr val="006FC0"/>
                </a:solidFill>
                <a:latin typeface="Trebuchet MS"/>
                <a:cs typeface="Trebuchet MS"/>
              </a:rPr>
              <a:t>k;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55"/>
              </a:spcBef>
            </a:pPr>
            <a:r>
              <a:rPr sz="1050" spc="-35" dirty="0">
                <a:solidFill>
                  <a:srgbClr val="006FC0"/>
                </a:solidFill>
                <a:latin typeface="Trebuchet MS"/>
                <a:cs typeface="Trebuchet MS"/>
              </a:rPr>
              <a:t>}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50"/>
              </a:spcBef>
            </a:pPr>
            <a:r>
              <a:rPr sz="1050" spc="-55" dirty="0">
                <a:solidFill>
                  <a:srgbClr val="7E7E7E"/>
                </a:solidFill>
                <a:latin typeface="Trebuchet MS"/>
                <a:cs typeface="Trebuchet MS"/>
              </a:rPr>
              <a:t>&lt;/style&gt;</a:t>
            </a:r>
            <a:endParaRPr sz="1050" dirty="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25"/>
              </a:spcBef>
            </a:pPr>
            <a:r>
              <a:rPr sz="1050" b="1" spc="-25" dirty="0">
                <a:solidFill>
                  <a:srgbClr val="313131"/>
                </a:solidFill>
                <a:latin typeface="Trebuchet MS"/>
                <a:cs typeface="Trebuchet MS"/>
              </a:rPr>
              <a:t>&lt;/head&gt;</a:t>
            </a:r>
            <a:endParaRPr sz="1050" dirty="0">
              <a:latin typeface="Trebuchet MS"/>
              <a:cs typeface="Trebuchet MS"/>
            </a:endParaRPr>
          </a:p>
          <a:p>
            <a:pPr marL="12700" marR="5080">
              <a:lnSpc>
                <a:spcPct val="99600"/>
              </a:lnSpc>
              <a:spcBef>
                <a:spcPts val="520"/>
              </a:spcBef>
            </a:pPr>
            <a:r>
              <a:rPr sz="1400" spc="55" dirty="0">
                <a:latin typeface="Trebuchet MS"/>
                <a:cs typeface="Trebuchet MS"/>
              </a:rPr>
              <a:t>HTML </a:t>
            </a:r>
            <a:r>
              <a:rPr sz="1400" spc="-25" dirty="0">
                <a:latin typeface="Corbel"/>
                <a:cs typeface="Corbel"/>
              </a:rPr>
              <a:t>код </a:t>
            </a:r>
            <a:r>
              <a:rPr sz="1400" dirty="0">
                <a:latin typeface="Corbel"/>
                <a:cs typeface="Corbel"/>
              </a:rPr>
              <a:t>на пример </a:t>
            </a:r>
            <a:r>
              <a:rPr sz="1400" spc="-5" dirty="0">
                <a:latin typeface="Corbel"/>
                <a:cs typeface="Corbel"/>
              </a:rPr>
              <a:t>от фигура </a:t>
            </a:r>
            <a:r>
              <a:rPr sz="1400" spc="-10" dirty="0">
                <a:latin typeface="Corbel"/>
                <a:cs typeface="Corbel"/>
              </a:rPr>
              <a:t>1</a:t>
            </a:r>
            <a:r>
              <a:rPr sz="1400" spc="-10" dirty="0">
                <a:latin typeface="Trebuchet MS"/>
                <a:cs typeface="Trebuchet MS"/>
              </a:rPr>
              <a:t>4</a:t>
            </a:r>
            <a:r>
              <a:rPr sz="1400" spc="-10" dirty="0">
                <a:latin typeface="Corbel"/>
                <a:cs typeface="Corbel"/>
              </a:rPr>
              <a:t>.2. </a:t>
            </a:r>
            <a:r>
              <a:rPr sz="1400" spc="-15" dirty="0">
                <a:latin typeface="Corbel"/>
                <a:cs typeface="Corbel"/>
              </a:rPr>
              <a:t>Блоковете </a:t>
            </a:r>
            <a:r>
              <a:rPr sz="1400" spc="-5" dirty="0">
                <a:latin typeface="Corbel"/>
                <a:cs typeface="Corbel"/>
              </a:rPr>
              <a:t>се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позиционират </a:t>
            </a:r>
            <a:r>
              <a:rPr sz="1400" dirty="0">
                <a:latin typeface="Corbel"/>
                <a:cs typeface="Corbel"/>
              </a:rPr>
              <a:t>в </a:t>
            </a:r>
            <a:r>
              <a:rPr sz="1400" spc="-5" dirty="0">
                <a:latin typeface="Corbel"/>
                <a:cs typeface="Corbel"/>
              </a:rPr>
              <a:t>ляво </a:t>
            </a:r>
            <a:r>
              <a:rPr sz="1400" dirty="0">
                <a:latin typeface="Corbel"/>
                <a:cs typeface="Corbel"/>
              </a:rPr>
              <a:t>и при </a:t>
            </a:r>
            <a:r>
              <a:rPr sz="1400" spc="-5" dirty="0">
                <a:latin typeface="Corbel"/>
                <a:cs typeface="Corbel"/>
              </a:rPr>
              <a:t>различни </a:t>
            </a:r>
            <a:r>
              <a:rPr sz="1400" spc="-10" dirty="0">
                <a:latin typeface="Corbel"/>
                <a:cs typeface="Corbel"/>
              </a:rPr>
              <a:t>резолюции </a:t>
            </a:r>
            <a:r>
              <a:rPr sz="1400" dirty="0">
                <a:latin typeface="Corbel"/>
                <a:cs typeface="Corbel"/>
              </a:rPr>
              <a:t>на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екрана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се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подреждат</a:t>
            </a:r>
            <a:r>
              <a:rPr sz="1400" spc="-10" dirty="0">
                <a:latin typeface="Corbel"/>
                <a:cs typeface="Corbel"/>
              </a:rPr>
              <a:t> един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след</a:t>
            </a:r>
            <a:r>
              <a:rPr sz="1400" spc="-10" dirty="0">
                <a:latin typeface="Corbel"/>
                <a:cs typeface="Corbel"/>
              </a:rPr>
              <a:t> </a:t>
            </a:r>
            <a:r>
              <a:rPr sz="1400" spc="-20" dirty="0">
                <a:latin typeface="Corbel"/>
                <a:cs typeface="Corbel"/>
              </a:rPr>
              <a:t>друг.</a:t>
            </a:r>
            <a:endParaRPr sz="1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600455"/>
            <a:ext cx="8239125" cy="1259205"/>
            <a:chOff x="448055" y="600455"/>
            <a:chExt cx="8239125" cy="1259205"/>
          </a:xfrm>
        </p:grpSpPr>
        <p:sp>
          <p:nvSpPr>
            <p:cNvPr id="3" name="object 3"/>
            <p:cNvSpPr/>
            <p:nvPr/>
          </p:nvSpPr>
          <p:spPr>
            <a:xfrm>
              <a:off x="448055" y="600455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44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8238744" y="1258824"/>
                  </a:lnTo>
                  <a:lnTo>
                    <a:pt x="823874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79" y="1184147"/>
              <a:ext cx="4344924" cy="344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578" y="868044"/>
              <a:ext cx="4319879" cy="403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5660" y="1082547"/>
              <a:ext cx="100329" cy="808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11852" y="1018286"/>
              <a:ext cx="60325" cy="81915"/>
            </a:xfrm>
            <a:custGeom>
              <a:avLst/>
              <a:gdLst/>
              <a:ahLst/>
              <a:cxnLst/>
              <a:rect l="l" t="t" r="r" b="b"/>
              <a:pathLst>
                <a:path w="60325" h="81915">
                  <a:moveTo>
                    <a:pt x="29591" y="0"/>
                  </a:moveTo>
                  <a:lnTo>
                    <a:pt x="23661" y="17452"/>
                  </a:lnTo>
                  <a:lnTo>
                    <a:pt x="18065" y="33416"/>
                  </a:lnTo>
                  <a:lnTo>
                    <a:pt x="12803" y="47880"/>
                  </a:lnTo>
                  <a:lnTo>
                    <a:pt x="7874" y="60833"/>
                  </a:lnTo>
                  <a:lnTo>
                    <a:pt x="0" y="81534"/>
                  </a:lnTo>
                  <a:lnTo>
                    <a:pt x="59944" y="81534"/>
                  </a:lnTo>
                  <a:lnTo>
                    <a:pt x="51943" y="60833"/>
                  </a:lnTo>
                  <a:lnTo>
                    <a:pt x="47087" y="47809"/>
                  </a:lnTo>
                  <a:lnTo>
                    <a:pt x="41862" y="33321"/>
                  </a:lnTo>
                  <a:lnTo>
                    <a:pt x="36280" y="17381"/>
                  </a:lnTo>
                  <a:lnTo>
                    <a:pt x="30352" y="0"/>
                  </a:lnTo>
                  <a:lnTo>
                    <a:pt x="29591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5854" y="993520"/>
              <a:ext cx="110617" cy="1699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44922" y="962532"/>
              <a:ext cx="193040" cy="232410"/>
            </a:xfrm>
            <a:custGeom>
              <a:avLst/>
              <a:gdLst/>
              <a:ahLst/>
              <a:cxnLst/>
              <a:rect l="l" t="t" r="r" b="b"/>
              <a:pathLst>
                <a:path w="193039" h="232409">
                  <a:moveTo>
                    <a:pt x="0" y="0"/>
                  </a:moveTo>
                  <a:lnTo>
                    <a:pt x="42544" y="0"/>
                  </a:lnTo>
                  <a:lnTo>
                    <a:pt x="42544" y="95503"/>
                  </a:lnTo>
                  <a:lnTo>
                    <a:pt x="149987" y="95503"/>
                  </a:lnTo>
                  <a:lnTo>
                    <a:pt x="149987" y="0"/>
                  </a:lnTo>
                  <a:lnTo>
                    <a:pt x="192531" y="0"/>
                  </a:lnTo>
                  <a:lnTo>
                    <a:pt x="192531" y="231901"/>
                  </a:lnTo>
                  <a:lnTo>
                    <a:pt x="149987" y="231901"/>
                  </a:lnTo>
                  <a:lnTo>
                    <a:pt x="149987" y="131063"/>
                  </a:lnTo>
                  <a:lnTo>
                    <a:pt x="42544" y="131063"/>
                  </a:lnTo>
                  <a:lnTo>
                    <a:pt x="42544" y="231901"/>
                  </a:lnTo>
                  <a:lnTo>
                    <a:pt x="0" y="23190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1271" y="957960"/>
              <a:ext cx="211963" cy="2410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30191" y="962532"/>
              <a:ext cx="222885" cy="232410"/>
            </a:xfrm>
            <a:custGeom>
              <a:avLst/>
              <a:gdLst/>
              <a:ahLst/>
              <a:cxnLst/>
              <a:rect l="l" t="t" r="r" b="b"/>
              <a:pathLst>
                <a:path w="222885" h="232409">
                  <a:moveTo>
                    <a:pt x="92075" y="0"/>
                  </a:moveTo>
                  <a:lnTo>
                    <a:pt x="130810" y="0"/>
                  </a:lnTo>
                  <a:lnTo>
                    <a:pt x="222885" y="231901"/>
                  </a:lnTo>
                  <a:lnTo>
                    <a:pt x="178054" y="231901"/>
                  </a:lnTo>
                  <a:lnTo>
                    <a:pt x="155321" y="172846"/>
                  </a:lnTo>
                  <a:lnTo>
                    <a:pt x="67945" y="172846"/>
                  </a:lnTo>
                  <a:lnTo>
                    <a:pt x="45212" y="231901"/>
                  </a:lnTo>
                  <a:lnTo>
                    <a:pt x="0" y="231901"/>
                  </a:lnTo>
                  <a:lnTo>
                    <a:pt x="92075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6327" y="957960"/>
              <a:ext cx="211962" cy="2410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07307" y="962532"/>
              <a:ext cx="234950" cy="309245"/>
            </a:xfrm>
            <a:custGeom>
              <a:avLst/>
              <a:gdLst/>
              <a:ahLst/>
              <a:cxnLst/>
              <a:rect l="l" t="t" r="r" b="b"/>
              <a:pathLst>
                <a:path w="234950" h="309244">
                  <a:moveTo>
                    <a:pt x="86867" y="0"/>
                  </a:moveTo>
                  <a:lnTo>
                    <a:pt x="207009" y="0"/>
                  </a:lnTo>
                  <a:lnTo>
                    <a:pt x="207009" y="196341"/>
                  </a:lnTo>
                  <a:lnTo>
                    <a:pt x="234568" y="196341"/>
                  </a:lnTo>
                  <a:lnTo>
                    <a:pt x="234568" y="308737"/>
                  </a:lnTo>
                  <a:lnTo>
                    <a:pt x="192277" y="308737"/>
                  </a:lnTo>
                  <a:lnTo>
                    <a:pt x="192277" y="231901"/>
                  </a:lnTo>
                  <a:lnTo>
                    <a:pt x="42290" y="231901"/>
                  </a:lnTo>
                  <a:lnTo>
                    <a:pt x="42290" y="308737"/>
                  </a:lnTo>
                  <a:lnTo>
                    <a:pt x="0" y="308737"/>
                  </a:lnTo>
                  <a:lnTo>
                    <a:pt x="0" y="196341"/>
                  </a:lnTo>
                  <a:lnTo>
                    <a:pt x="14224" y="196341"/>
                  </a:lnTo>
                  <a:lnTo>
                    <a:pt x="20867" y="187529"/>
                  </a:lnTo>
                  <a:lnTo>
                    <a:pt x="45035" y="149165"/>
                  </a:lnTo>
                  <a:lnTo>
                    <a:pt x="64700" y="103485"/>
                  </a:lnTo>
                  <a:lnTo>
                    <a:pt x="76326" y="63372"/>
                  </a:lnTo>
                  <a:lnTo>
                    <a:pt x="84774" y="17027"/>
                  </a:lnTo>
                  <a:lnTo>
                    <a:pt x="86867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3114" y="957960"/>
              <a:ext cx="186690" cy="2410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36519" y="962532"/>
              <a:ext cx="156845" cy="232410"/>
            </a:xfrm>
            <a:custGeom>
              <a:avLst/>
              <a:gdLst/>
              <a:ahLst/>
              <a:cxnLst/>
              <a:rect l="l" t="t" r="r" b="b"/>
              <a:pathLst>
                <a:path w="156845" h="232409">
                  <a:moveTo>
                    <a:pt x="0" y="0"/>
                  </a:moveTo>
                  <a:lnTo>
                    <a:pt x="150368" y="0"/>
                  </a:lnTo>
                  <a:lnTo>
                    <a:pt x="150368" y="35559"/>
                  </a:lnTo>
                  <a:lnTo>
                    <a:pt x="42544" y="35559"/>
                  </a:lnTo>
                  <a:lnTo>
                    <a:pt x="42544" y="95503"/>
                  </a:lnTo>
                  <a:lnTo>
                    <a:pt x="135128" y="95503"/>
                  </a:lnTo>
                  <a:lnTo>
                    <a:pt x="135128" y="131063"/>
                  </a:lnTo>
                  <a:lnTo>
                    <a:pt x="42544" y="131063"/>
                  </a:lnTo>
                  <a:lnTo>
                    <a:pt x="42544" y="196341"/>
                  </a:lnTo>
                  <a:lnTo>
                    <a:pt x="156591" y="196341"/>
                  </a:lnTo>
                  <a:lnTo>
                    <a:pt x="156591" y="231901"/>
                  </a:lnTo>
                  <a:lnTo>
                    <a:pt x="0" y="23190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8233" y="957960"/>
              <a:ext cx="222250" cy="2453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1006" y="953642"/>
              <a:ext cx="1818995" cy="2496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6260" y="953642"/>
              <a:ext cx="183769" cy="2496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6771" y="953642"/>
              <a:ext cx="176784" cy="2496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12894" y="863472"/>
              <a:ext cx="155194" cy="7912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0200" y="1184147"/>
              <a:ext cx="699515" cy="2636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2138" y="949197"/>
              <a:ext cx="674877" cy="2484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422138" y="949197"/>
              <a:ext cx="675005" cy="248920"/>
            </a:xfrm>
            <a:custGeom>
              <a:avLst/>
              <a:gdLst/>
              <a:ahLst/>
              <a:cxnLst/>
              <a:rect l="l" t="t" r="r" b="b"/>
              <a:pathLst>
                <a:path w="675004" h="248919">
                  <a:moveTo>
                    <a:pt x="581913" y="0"/>
                  </a:moveTo>
                  <a:lnTo>
                    <a:pt x="601608" y="1166"/>
                  </a:lnTo>
                  <a:lnTo>
                    <a:pt x="621839" y="4667"/>
                  </a:lnTo>
                  <a:lnTo>
                    <a:pt x="642618" y="10501"/>
                  </a:lnTo>
                  <a:lnTo>
                    <a:pt x="663956" y="18668"/>
                  </a:lnTo>
                  <a:lnTo>
                    <a:pt x="663956" y="66039"/>
                  </a:lnTo>
                  <a:lnTo>
                    <a:pt x="641074" y="56538"/>
                  </a:lnTo>
                  <a:lnTo>
                    <a:pt x="620633" y="49752"/>
                  </a:lnTo>
                  <a:lnTo>
                    <a:pt x="602644" y="45680"/>
                  </a:lnTo>
                  <a:lnTo>
                    <a:pt x="587121" y="44323"/>
                  </a:lnTo>
                  <a:lnTo>
                    <a:pt x="579429" y="44658"/>
                  </a:lnTo>
                  <a:lnTo>
                    <a:pt x="551561" y="58292"/>
                  </a:lnTo>
                  <a:lnTo>
                    <a:pt x="551561" y="64262"/>
                  </a:lnTo>
                  <a:lnTo>
                    <a:pt x="551561" y="68834"/>
                  </a:lnTo>
                  <a:lnTo>
                    <a:pt x="592327" y="93599"/>
                  </a:lnTo>
                  <a:lnTo>
                    <a:pt x="605091" y="98456"/>
                  </a:lnTo>
                  <a:lnTo>
                    <a:pt x="616521" y="103124"/>
                  </a:lnTo>
                  <a:lnTo>
                    <a:pt x="650335" y="122173"/>
                  </a:lnTo>
                  <a:lnTo>
                    <a:pt x="674141" y="163589"/>
                  </a:lnTo>
                  <a:lnTo>
                    <a:pt x="674877" y="174878"/>
                  </a:lnTo>
                  <a:lnTo>
                    <a:pt x="673282" y="190861"/>
                  </a:lnTo>
                  <a:lnTo>
                    <a:pt x="649351" y="228473"/>
                  </a:lnTo>
                  <a:lnTo>
                    <a:pt x="601773" y="247171"/>
                  </a:lnTo>
                  <a:lnTo>
                    <a:pt x="581913" y="248412"/>
                  </a:lnTo>
                  <a:lnTo>
                    <a:pt x="559528" y="246939"/>
                  </a:lnTo>
                  <a:lnTo>
                    <a:pt x="537511" y="242538"/>
                  </a:lnTo>
                  <a:lnTo>
                    <a:pt x="515852" y="235231"/>
                  </a:lnTo>
                  <a:lnTo>
                    <a:pt x="494538" y="225043"/>
                  </a:lnTo>
                  <a:lnTo>
                    <a:pt x="494538" y="172847"/>
                  </a:lnTo>
                  <a:lnTo>
                    <a:pt x="506301" y="180415"/>
                  </a:lnTo>
                  <a:lnTo>
                    <a:pt x="517397" y="186912"/>
                  </a:lnTo>
                  <a:lnTo>
                    <a:pt x="556831" y="202136"/>
                  </a:lnTo>
                  <a:lnTo>
                    <a:pt x="577214" y="203962"/>
                  </a:lnTo>
                  <a:lnTo>
                    <a:pt x="592790" y="202576"/>
                  </a:lnTo>
                  <a:lnTo>
                    <a:pt x="603900" y="198405"/>
                  </a:lnTo>
                  <a:lnTo>
                    <a:pt x="610558" y="191424"/>
                  </a:lnTo>
                  <a:lnTo>
                    <a:pt x="612775" y="181610"/>
                  </a:lnTo>
                  <a:lnTo>
                    <a:pt x="612775" y="176529"/>
                  </a:lnTo>
                  <a:lnTo>
                    <a:pt x="571373" y="150875"/>
                  </a:lnTo>
                  <a:lnTo>
                    <a:pt x="558540" y="146093"/>
                  </a:lnTo>
                  <a:lnTo>
                    <a:pt x="547100" y="141477"/>
                  </a:lnTo>
                  <a:lnTo>
                    <a:pt x="513683" y="122729"/>
                  </a:lnTo>
                  <a:lnTo>
                    <a:pt x="490192" y="81000"/>
                  </a:lnTo>
                  <a:lnTo>
                    <a:pt x="489458" y="69468"/>
                  </a:lnTo>
                  <a:lnTo>
                    <a:pt x="491029" y="54608"/>
                  </a:lnTo>
                  <a:lnTo>
                    <a:pt x="514603" y="19050"/>
                  </a:lnTo>
                  <a:lnTo>
                    <a:pt x="561913" y="1190"/>
                  </a:lnTo>
                  <a:lnTo>
                    <a:pt x="581913" y="0"/>
                  </a:lnTo>
                  <a:close/>
                </a:path>
                <a:path w="675004" h="248919">
                  <a:moveTo>
                    <a:pt x="367029" y="0"/>
                  </a:moveTo>
                  <a:lnTo>
                    <a:pt x="386724" y="1166"/>
                  </a:lnTo>
                  <a:lnTo>
                    <a:pt x="406955" y="4667"/>
                  </a:lnTo>
                  <a:lnTo>
                    <a:pt x="427734" y="10501"/>
                  </a:lnTo>
                  <a:lnTo>
                    <a:pt x="449072" y="18668"/>
                  </a:lnTo>
                  <a:lnTo>
                    <a:pt x="449072" y="66039"/>
                  </a:lnTo>
                  <a:lnTo>
                    <a:pt x="426190" y="56538"/>
                  </a:lnTo>
                  <a:lnTo>
                    <a:pt x="405749" y="49752"/>
                  </a:lnTo>
                  <a:lnTo>
                    <a:pt x="387760" y="45680"/>
                  </a:lnTo>
                  <a:lnTo>
                    <a:pt x="372237" y="44323"/>
                  </a:lnTo>
                  <a:lnTo>
                    <a:pt x="364545" y="44658"/>
                  </a:lnTo>
                  <a:lnTo>
                    <a:pt x="336676" y="58292"/>
                  </a:lnTo>
                  <a:lnTo>
                    <a:pt x="336676" y="64262"/>
                  </a:lnTo>
                  <a:lnTo>
                    <a:pt x="336676" y="68834"/>
                  </a:lnTo>
                  <a:lnTo>
                    <a:pt x="377444" y="93599"/>
                  </a:lnTo>
                  <a:lnTo>
                    <a:pt x="390207" y="98456"/>
                  </a:lnTo>
                  <a:lnTo>
                    <a:pt x="401637" y="103124"/>
                  </a:lnTo>
                  <a:lnTo>
                    <a:pt x="435451" y="122173"/>
                  </a:lnTo>
                  <a:lnTo>
                    <a:pt x="459257" y="163589"/>
                  </a:lnTo>
                  <a:lnTo>
                    <a:pt x="459994" y="174878"/>
                  </a:lnTo>
                  <a:lnTo>
                    <a:pt x="458398" y="190861"/>
                  </a:lnTo>
                  <a:lnTo>
                    <a:pt x="434466" y="228473"/>
                  </a:lnTo>
                  <a:lnTo>
                    <a:pt x="386889" y="247171"/>
                  </a:lnTo>
                  <a:lnTo>
                    <a:pt x="367029" y="248412"/>
                  </a:lnTo>
                  <a:lnTo>
                    <a:pt x="344644" y="246939"/>
                  </a:lnTo>
                  <a:lnTo>
                    <a:pt x="322627" y="242538"/>
                  </a:lnTo>
                  <a:lnTo>
                    <a:pt x="300968" y="235231"/>
                  </a:lnTo>
                  <a:lnTo>
                    <a:pt x="279653" y="225043"/>
                  </a:lnTo>
                  <a:lnTo>
                    <a:pt x="279653" y="172847"/>
                  </a:lnTo>
                  <a:lnTo>
                    <a:pt x="291417" y="180415"/>
                  </a:lnTo>
                  <a:lnTo>
                    <a:pt x="302514" y="186912"/>
                  </a:lnTo>
                  <a:lnTo>
                    <a:pt x="341947" y="202136"/>
                  </a:lnTo>
                  <a:lnTo>
                    <a:pt x="362331" y="203962"/>
                  </a:lnTo>
                  <a:lnTo>
                    <a:pt x="377906" y="202576"/>
                  </a:lnTo>
                  <a:lnTo>
                    <a:pt x="389016" y="198405"/>
                  </a:lnTo>
                  <a:lnTo>
                    <a:pt x="395674" y="191424"/>
                  </a:lnTo>
                  <a:lnTo>
                    <a:pt x="397890" y="181610"/>
                  </a:lnTo>
                  <a:lnTo>
                    <a:pt x="397890" y="176529"/>
                  </a:lnTo>
                  <a:lnTo>
                    <a:pt x="356488" y="150875"/>
                  </a:lnTo>
                  <a:lnTo>
                    <a:pt x="343656" y="146093"/>
                  </a:lnTo>
                  <a:lnTo>
                    <a:pt x="332216" y="141477"/>
                  </a:lnTo>
                  <a:lnTo>
                    <a:pt x="298799" y="122729"/>
                  </a:lnTo>
                  <a:lnTo>
                    <a:pt x="275308" y="81000"/>
                  </a:lnTo>
                  <a:lnTo>
                    <a:pt x="274574" y="69468"/>
                  </a:lnTo>
                  <a:lnTo>
                    <a:pt x="276145" y="54608"/>
                  </a:lnTo>
                  <a:lnTo>
                    <a:pt x="299720" y="19050"/>
                  </a:lnTo>
                  <a:lnTo>
                    <a:pt x="347029" y="1190"/>
                  </a:lnTo>
                  <a:lnTo>
                    <a:pt x="367029" y="0"/>
                  </a:lnTo>
                  <a:close/>
                </a:path>
                <a:path w="675004" h="248919">
                  <a:moveTo>
                    <a:pt x="145669" y="0"/>
                  </a:moveTo>
                  <a:lnTo>
                    <a:pt x="170576" y="1331"/>
                  </a:lnTo>
                  <a:lnTo>
                    <a:pt x="193484" y="5318"/>
                  </a:lnTo>
                  <a:lnTo>
                    <a:pt x="214391" y="11947"/>
                  </a:lnTo>
                  <a:lnTo>
                    <a:pt x="233299" y="21209"/>
                  </a:lnTo>
                  <a:lnTo>
                    <a:pt x="233299" y="75184"/>
                  </a:lnTo>
                  <a:lnTo>
                    <a:pt x="211583" y="64349"/>
                  </a:lnTo>
                  <a:lnTo>
                    <a:pt x="190452" y="56610"/>
                  </a:lnTo>
                  <a:lnTo>
                    <a:pt x="169916" y="51966"/>
                  </a:lnTo>
                  <a:lnTo>
                    <a:pt x="149987" y="50418"/>
                  </a:lnTo>
                  <a:lnTo>
                    <a:pt x="131532" y="51706"/>
                  </a:lnTo>
                  <a:lnTo>
                    <a:pt x="86740" y="71119"/>
                  </a:lnTo>
                  <a:lnTo>
                    <a:pt x="63755" y="108588"/>
                  </a:lnTo>
                  <a:lnTo>
                    <a:pt x="62229" y="123951"/>
                  </a:lnTo>
                  <a:lnTo>
                    <a:pt x="63732" y="139356"/>
                  </a:lnTo>
                  <a:lnTo>
                    <a:pt x="86360" y="177164"/>
                  </a:lnTo>
                  <a:lnTo>
                    <a:pt x="130311" y="196810"/>
                  </a:lnTo>
                  <a:lnTo>
                    <a:pt x="148336" y="198119"/>
                  </a:lnTo>
                  <a:lnTo>
                    <a:pt x="157650" y="197810"/>
                  </a:lnTo>
                  <a:lnTo>
                    <a:pt x="206009" y="185261"/>
                  </a:lnTo>
                  <a:lnTo>
                    <a:pt x="236092" y="171450"/>
                  </a:lnTo>
                  <a:lnTo>
                    <a:pt x="236092" y="224281"/>
                  </a:lnTo>
                  <a:lnTo>
                    <a:pt x="213139" y="234856"/>
                  </a:lnTo>
                  <a:lnTo>
                    <a:pt x="189626" y="242395"/>
                  </a:lnTo>
                  <a:lnTo>
                    <a:pt x="165566" y="246909"/>
                  </a:lnTo>
                  <a:lnTo>
                    <a:pt x="140970" y="248412"/>
                  </a:lnTo>
                  <a:lnTo>
                    <a:pt x="110325" y="246175"/>
                  </a:lnTo>
                  <a:lnTo>
                    <a:pt x="58941" y="228320"/>
                  </a:lnTo>
                  <a:lnTo>
                    <a:pt x="21484" y="193887"/>
                  </a:lnTo>
                  <a:lnTo>
                    <a:pt x="2383" y="150020"/>
                  </a:lnTo>
                  <a:lnTo>
                    <a:pt x="0" y="124967"/>
                  </a:lnTo>
                  <a:lnTo>
                    <a:pt x="2522" y="99847"/>
                  </a:lnTo>
                  <a:lnTo>
                    <a:pt x="22663" y="55512"/>
                  </a:lnTo>
                  <a:lnTo>
                    <a:pt x="61979" y="20413"/>
                  </a:lnTo>
                  <a:lnTo>
                    <a:pt x="114661" y="2264"/>
                  </a:lnTo>
                  <a:lnTo>
                    <a:pt x="145669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5810" y="2227580"/>
            <a:ext cx="364871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139065" indent="-306705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90000"/>
              <a:buFont typeface="Lucida Sans Unicode"/>
              <a:buChar char="■"/>
              <a:tabLst>
                <a:tab pos="319405" algn="l"/>
              </a:tabLst>
            </a:pP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Когато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към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описанието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елементите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20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40" dirty="0">
                <a:solidFill>
                  <a:srgbClr val="313131"/>
                </a:solidFill>
                <a:latin typeface="Trebuchet MS"/>
                <a:cs typeface="Trebuchet MS"/>
              </a:rPr>
              <a:t>CSS</a:t>
            </a:r>
            <a:r>
              <a:rPr sz="2000" spc="-7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въведат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допълнителни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свойства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endParaRPr sz="2000">
              <a:latin typeface="Corbel"/>
              <a:cs typeface="Corbel"/>
            </a:endParaRPr>
          </a:p>
          <a:p>
            <a:pPr marL="318770" marR="273685">
              <a:lnSpc>
                <a:spcPct val="100000"/>
              </a:lnSpc>
            </a:pP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правила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за представяне,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блоковете</a:t>
            </a:r>
            <a:r>
              <a:rPr sz="2000" spc="-5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страницата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заемат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последователна</a:t>
            </a:r>
            <a:endParaRPr sz="2000">
              <a:latin typeface="Corbel"/>
              <a:cs typeface="Corbel"/>
            </a:endParaRPr>
          </a:p>
          <a:p>
            <a:pPr marL="318770" marR="5080">
              <a:lnSpc>
                <a:spcPct val="100000"/>
              </a:lnSpc>
            </a:pP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позиция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 и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изпълват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видимото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пространство на браузъра 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(фиг.15.1).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95825" y="2147062"/>
            <a:ext cx="257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90000"/>
              <a:buFont typeface="Lucida Sans Unicode"/>
              <a:buChar char="■"/>
              <a:tabLst>
                <a:tab pos="319405" algn="l"/>
              </a:tabLst>
            </a:pP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Това</a:t>
            </a:r>
            <a:r>
              <a:rPr sz="20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реализира</a:t>
            </a: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3965" y="2588717"/>
            <a:ext cx="3326129" cy="3349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90000"/>
              <a:buAutoNum type="arabicParenR"/>
              <a:tabLst>
                <a:tab pos="373380" algn="l"/>
                <a:tab pos="374015" algn="l"/>
              </a:tabLst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въвеждане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мета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тага</a:t>
            </a:r>
            <a:endParaRPr sz="2000">
              <a:latin typeface="Corbel"/>
              <a:cs typeface="Corbel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313131"/>
                </a:solidFill>
                <a:latin typeface="Trebuchet MS"/>
                <a:cs typeface="Trebuchet MS"/>
              </a:rPr>
              <a:t>viewport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373380" marR="207645" indent="-361315">
              <a:lnSpc>
                <a:spcPct val="100000"/>
              </a:lnSpc>
              <a:spcBef>
                <a:spcPts val="1070"/>
              </a:spcBef>
              <a:buClr>
                <a:srgbClr val="9F2936"/>
              </a:buClr>
              <a:buSzPct val="90000"/>
              <a:buAutoNum type="arabicParenR" startAt="2"/>
              <a:tabLst>
                <a:tab pos="373380" algn="l"/>
                <a:tab pos="374015" algn="l"/>
              </a:tabLst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структура</a:t>
            </a:r>
            <a:r>
              <a:rPr sz="20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решетката</a:t>
            </a:r>
            <a:r>
              <a:rPr sz="2000" spc="-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-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фиксирана </a:t>
            </a:r>
            <a:r>
              <a:rPr sz="2000" b="1" dirty="0">
                <a:solidFill>
                  <a:srgbClr val="313131"/>
                </a:solidFill>
                <a:latin typeface="Corbel"/>
                <a:cs typeface="Corbel"/>
              </a:rPr>
              <a:t>ширина</a:t>
            </a:r>
            <a:r>
              <a:rPr sz="2000" b="1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endParaRPr sz="2000">
              <a:latin typeface="Corbel"/>
              <a:cs typeface="Corbel"/>
            </a:endParaRPr>
          </a:p>
          <a:p>
            <a:pPr marL="373380">
              <a:lnSpc>
                <a:spcPct val="100000"/>
              </a:lnSpc>
            </a:pPr>
            <a:r>
              <a:rPr sz="2000" b="1" spc="-20" dirty="0">
                <a:solidFill>
                  <a:srgbClr val="313131"/>
                </a:solidFill>
                <a:latin typeface="Corbel"/>
                <a:cs typeface="Corbel"/>
              </a:rPr>
              <a:t>блоковете</a:t>
            </a:r>
            <a:r>
              <a:rPr sz="2000" b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2000" b="1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проценти</a:t>
            </a:r>
            <a:r>
              <a:rPr sz="2000" b="1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при</a:t>
            </a:r>
            <a:endParaRPr sz="2000">
              <a:latin typeface="Corbel"/>
              <a:cs typeface="Corbel"/>
            </a:endParaRPr>
          </a:p>
          <a:p>
            <a:pPr marL="373380" marR="434975">
              <a:lnSpc>
                <a:spcPct val="100000"/>
              </a:lnSpc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различните ширини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2000" spc="-39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екрана;</a:t>
            </a:r>
            <a:endParaRPr sz="2000">
              <a:latin typeface="Corbel"/>
              <a:cs typeface="Corbel"/>
            </a:endParaRPr>
          </a:p>
          <a:p>
            <a:pPr marL="373380" indent="-361315">
              <a:lnSpc>
                <a:spcPts val="2395"/>
              </a:lnSpc>
              <a:spcBef>
                <a:spcPts val="1090"/>
              </a:spcBef>
              <a:buClr>
                <a:srgbClr val="9F2936"/>
              </a:buClr>
              <a:buSzPct val="90000"/>
              <a:buAutoNum type="arabicParenR" startAt="3"/>
              <a:tabLst>
                <a:tab pos="373380" algn="l"/>
                <a:tab pos="374015" algn="l"/>
              </a:tabLst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медийни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заявки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70" dirty="0">
                <a:solidFill>
                  <a:srgbClr val="313131"/>
                </a:solidFill>
                <a:latin typeface="Corbel"/>
                <a:cs typeface="Corbel"/>
              </a:rPr>
              <a:t>-</a:t>
            </a:r>
            <a:r>
              <a:rPr sz="2000" b="1" spc="70" dirty="0">
                <a:solidFill>
                  <a:srgbClr val="313131"/>
                </a:solidFill>
                <a:latin typeface="Trebuchet MS"/>
                <a:cs typeface="Trebuchet MS"/>
              </a:rPr>
              <a:t>@media</a:t>
            </a:r>
            <a:endParaRPr sz="2000">
              <a:latin typeface="Trebuchet MS"/>
              <a:cs typeface="Trebuchet MS"/>
            </a:endParaRPr>
          </a:p>
          <a:p>
            <a:pPr marL="373380" marR="389890">
              <a:lnSpc>
                <a:spcPts val="2400"/>
              </a:lnSpc>
              <a:spcBef>
                <a:spcPts val="75"/>
              </a:spcBef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различни</a:t>
            </a: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ширини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екрана.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918" y="3454146"/>
            <a:ext cx="3188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Фигура</a:t>
            </a:r>
            <a:r>
              <a:rPr sz="1400" i="1" spc="-1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15.1-1</a:t>
            </a:r>
            <a:r>
              <a:rPr sz="1400" i="1" spc="-1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Представяне</a:t>
            </a:r>
            <a:r>
              <a:rPr sz="1400" i="1" spc="-4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на</a:t>
            </a:r>
            <a:r>
              <a:rPr sz="1400" i="1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компютър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6525" y="6216802"/>
            <a:ext cx="2326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 indent="-45593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Фигура 15.1-3 Представяне на </a:t>
            </a:r>
            <a:r>
              <a:rPr sz="1400" i="1" spc="-27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404040"/>
                </a:solidFill>
                <a:latin typeface="Corbel"/>
                <a:cs typeface="Corbel"/>
              </a:rPr>
              <a:t>мобилен</a:t>
            </a:r>
            <a:r>
              <a:rPr sz="1400" i="1" spc="-1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телефон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9683" y="645922"/>
            <a:ext cx="4334510" cy="477520"/>
            <a:chOff x="519683" y="645922"/>
            <a:chExt cx="4334510" cy="477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683" y="972312"/>
              <a:ext cx="4334256" cy="150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580" y="650494"/>
              <a:ext cx="4319866" cy="4032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6648" y="864997"/>
              <a:ext cx="100330" cy="808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42842" y="800735"/>
              <a:ext cx="60325" cy="81915"/>
            </a:xfrm>
            <a:custGeom>
              <a:avLst/>
              <a:gdLst/>
              <a:ahLst/>
              <a:cxnLst/>
              <a:rect l="l" t="t" r="r" b="b"/>
              <a:pathLst>
                <a:path w="60325" h="81915">
                  <a:moveTo>
                    <a:pt x="29591" y="0"/>
                  </a:moveTo>
                  <a:lnTo>
                    <a:pt x="23661" y="17452"/>
                  </a:lnTo>
                  <a:lnTo>
                    <a:pt x="18065" y="33416"/>
                  </a:lnTo>
                  <a:lnTo>
                    <a:pt x="12803" y="47880"/>
                  </a:lnTo>
                  <a:lnTo>
                    <a:pt x="7874" y="60832"/>
                  </a:lnTo>
                  <a:lnTo>
                    <a:pt x="0" y="81534"/>
                  </a:lnTo>
                  <a:lnTo>
                    <a:pt x="59944" y="81534"/>
                  </a:lnTo>
                  <a:lnTo>
                    <a:pt x="52070" y="60832"/>
                  </a:lnTo>
                  <a:lnTo>
                    <a:pt x="47140" y="47809"/>
                  </a:lnTo>
                  <a:lnTo>
                    <a:pt x="41878" y="33321"/>
                  </a:lnTo>
                  <a:lnTo>
                    <a:pt x="36282" y="17381"/>
                  </a:lnTo>
                  <a:lnTo>
                    <a:pt x="30353" y="0"/>
                  </a:lnTo>
                  <a:lnTo>
                    <a:pt x="29591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6844" y="775843"/>
              <a:ext cx="110617" cy="1700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75912" y="744982"/>
              <a:ext cx="193040" cy="232410"/>
            </a:xfrm>
            <a:custGeom>
              <a:avLst/>
              <a:gdLst/>
              <a:ahLst/>
              <a:cxnLst/>
              <a:rect l="l" t="t" r="r" b="b"/>
              <a:pathLst>
                <a:path w="193039" h="232409">
                  <a:moveTo>
                    <a:pt x="0" y="0"/>
                  </a:moveTo>
                  <a:lnTo>
                    <a:pt x="42545" y="0"/>
                  </a:lnTo>
                  <a:lnTo>
                    <a:pt x="42545" y="95503"/>
                  </a:lnTo>
                  <a:lnTo>
                    <a:pt x="149987" y="95503"/>
                  </a:lnTo>
                  <a:lnTo>
                    <a:pt x="149987" y="0"/>
                  </a:lnTo>
                  <a:lnTo>
                    <a:pt x="192532" y="0"/>
                  </a:lnTo>
                  <a:lnTo>
                    <a:pt x="192532" y="231901"/>
                  </a:lnTo>
                  <a:lnTo>
                    <a:pt x="149987" y="231901"/>
                  </a:lnTo>
                  <a:lnTo>
                    <a:pt x="149987" y="131063"/>
                  </a:lnTo>
                  <a:lnTo>
                    <a:pt x="42545" y="131063"/>
                  </a:lnTo>
                  <a:lnTo>
                    <a:pt x="42545" y="231901"/>
                  </a:lnTo>
                  <a:lnTo>
                    <a:pt x="0" y="23190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2260" y="740410"/>
              <a:ext cx="211962" cy="2410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61180" y="744982"/>
              <a:ext cx="222885" cy="232410"/>
            </a:xfrm>
            <a:custGeom>
              <a:avLst/>
              <a:gdLst/>
              <a:ahLst/>
              <a:cxnLst/>
              <a:rect l="l" t="t" r="r" b="b"/>
              <a:pathLst>
                <a:path w="222885" h="232409">
                  <a:moveTo>
                    <a:pt x="92075" y="0"/>
                  </a:moveTo>
                  <a:lnTo>
                    <a:pt x="130810" y="0"/>
                  </a:lnTo>
                  <a:lnTo>
                    <a:pt x="222885" y="231901"/>
                  </a:lnTo>
                  <a:lnTo>
                    <a:pt x="178054" y="231901"/>
                  </a:lnTo>
                  <a:lnTo>
                    <a:pt x="155321" y="172846"/>
                  </a:lnTo>
                  <a:lnTo>
                    <a:pt x="67945" y="172846"/>
                  </a:lnTo>
                  <a:lnTo>
                    <a:pt x="45212" y="231901"/>
                  </a:lnTo>
                  <a:lnTo>
                    <a:pt x="0" y="231901"/>
                  </a:lnTo>
                  <a:lnTo>
                    <a:pt x="92075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7316" y="740410"/>
              <a:ext cx="211963" cy="2410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38297" y="744982"/>
              <a:ext cx="234950" cy="309245"/>
            </a:xfrm>
            <a:custGeom>
              <a:avLst/>
              <a:gdLst/>
              <a:ahLst/>
              <a:cxnLst/>
              <a:rect l="l" t="t" r="r" b="b"/>
              <a:pathLst>
                <a:path w="234950" h="309244">
                  <a:moveTo>
                    <a:pt x="86867" y="0"/>
                  </a:moveTo>
                  <a:lnTo>
                    <a:pt x="207010" y="0"/>
                  </a:lnTo>
                  <a:lnTo>
                    <a:pt x="207010" y="196341"/>
                  </a:lnTo>
                  <a:lnTo>
                    <a:pt x="234568" y="196341"/>
                  </a:lnTo>
                  <a:lnTo>
                    <a:pt x="234568" y="308737"/>
                  </a:lnTo>
                  <a:lnTo>
                    <a:pt x="192277" y="308737"/>
                  </a:lnTo>
                  <a:lnTo>
                    <a:pt x="192277" y="231901"/>
                  </a:lnTo>
                  <a:lnTo>
                    <a:pt x="42290" y="231901"/>
                  </a:lnTo>
                  <a:lnTo>
                    <a:pt x="42290" y="308737"/>
                  </a:lnTo>
                  <a:lnTo>
                    <a:pt x="0" y="308737"/>
                  </a:lnTo>
                  <a:lnTo>
                    <a:pt x="0" y="196341"/>
                  </a:lnTo>
                  <a:lnTo>
                    <a:pt x="14223" y="196341"/>
                  </a:lnTo>
                  <a:lnTo>
                    <a:pt x="20867" y="187529"/>
                  </a:lnTo>
                  <a:lnTo>
                    <a:pt x="45035" y="149111"/>
                  </a:lnTo>
                  <a:lnTo>
                    <a:pt x="64700" y="103485"/>
                  </a:lnTo>
                  <a:lnTo>
                    <a:pt x="76326" y="63372"/>
                  </a:lnTo>
                  <a:lnTo>
                    <a:pt x="84774" y="17027"/>
                  </a:lnTo>
                  <a:lnTo>
                    <a:pt x="86867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4104" y="740410"/>
              <a:ext cx="186690" cy="2410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67507" y="744982"/>
              <a:ext cx="156845" cy="232410"/>
            </a:xfrm>
            <a:custGeom>
              <a:avLst/>
              <a:gdLst/>
              <a:ahLst/>
              <a:cxnLst/>
              <a:rect l="l" t="t" r="r" b="b"/>
              <a:pathLst>
                <a:path w="156844" h="232409">
                  <a:moveTo>
                    <a:pt x="0" y="0"/>
                  </a:moveTo>
                  <a:lnTo>
                    <a:pt x="150368" y="0"/>
                  </a:lnTo>
                  <a:lnTo>
                    <a:pt x="150368" y="35432"/>
                  </a:lnTo>
                  <a:lnTo>
                    <a:pt x="42544" y="35432"/>
                  </a:lnTo>
                  <a:lnTo>
                    <a:pt x="42544" y="95503"/>
                  </a:lnTo>
                  <a:lnTo>
                    <a:pt x="135128" y="95503"/>
                  </a:lnTo>
                  <a:lnTo>
                    <a:pt x="135128" y="131063"/>
                  </a:lnTo>
                  <a:lnTo>
                    <a:pt x="42544" y="131063"/>
                  </a:lnTo>
                  <a:lnTo>
                    <a:pt x="42544" y="196341"/>
                  </a:lnTo>
                  <a:lnTo>
                    <a:pt x="156591" y="196341"/>
                  </a:lnTo>
                  <a:lnTo>
                    <a:pt x="156591" y="231901"/>
                  </a:lnTo>
                  <a:lnTo>
                    <a:pt x="0" y="23190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9223" y="740410"/>
              <a:ext cx="222250" cy="2453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008" y="735965"/>
              <a:ext cx="1818982" cy="2498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67249" y="735965"/>
              <a:ext cx="183769" cy="2498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7760" y="735965"/>
              <a:ext cx="176784" cy="2498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3882" y="645922"/>
              <a:ext cx="155321" cy="7912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945379" y="726948"/>
            <a:ext cx="690880" cy="397510"/>
            <a:chOff x="4945379" y="726948"/>
            <a:chExt cx="690880" cy="39751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45379" y="972338"/>
              <a:ext cx="690371" cy="1517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3126" y="731520"/>
              <a:ext cx="674877" cy="2485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53126" y="731520"/>
              <a:ext cx="675005" cy="248920"/>
            </a:xfrm>
            <a:custGeom>
              <a:avLst/>
              <a:gdLst/>
              <a:ahLst/>
              <a:cxnLst/>
              <a:rect l="l" t="t" r="r" b="b"/>
              <a:pathLst>
                <a:path w="675004" h="248919">
                  <a:moveTo>
                    <a:pt x="581913" y="0"/>
                  </a:moveTo>
                  <a:lnTo>
                    <a:pt x="601608" y="1186"/>
                  </a:lnTo>
                  <a:lnTo>
                    <a:pt x="621839" y="4730"/>
                  </a:lnTo>
                  <a:lnTo>
                    <a:pt x="642618" y="10608"/>
                  </a:lnTo>
                  <a:lnTo>
                    <a:pt x="663956" y="18795"/>
                  </a:lnTo>
                  <a:lnTo>
                    <a:pt x="663956" y="66166"/>
                  </a:lnTo>
                  <a:lnTo>
                    <a:pt x="641074" y="56665"/>
                  </a:lnTo>
                  <a:lnTo>
                    <a:pt x="620633" y="49879"/>
                  </a:lnTo>
                  <a:lnTo>
                    <a:pt x="602644" y="45807"/>
                  </a:lnTo>
                  <a:lnTo>
                    <a:pt x="587121" y="44450"/>
                  </a:lnTo>
                  <a:lnTo>
                    <a:pt x="579429" y="44785"/>
                  </a:lnTo>
                  <a:lnTo>
                    <a:pt x="551561" y="58419"/>
                  </a:lnTo>
                  <a:lnTo>
                    <a:pt x="551561" y="64388"/>
                  </a:lnTo>
                  <a:lnTo>
                    <a:pt x="551561" y="68960"/>
                  </a:lnTo>
                  <a:lnTo>
                    <a:pt x="592327" y="93725"/>
                  </a:lnTo>
                  <a:lnTo>
                    <a:pt x="605091" y="98583"/>
                  </a:lnTo>
                  <a:lnTo>
                    <a:pt x="616521" y="103250"/>
                  </a:lnTo>
                  <a:lnTo>
                    <a:pt x="650335" y="122300"/>
                  </a:lnTo>
                  <a:lnTo>
                    <a:pt x="674141" y="163716"/>
                  </a:lnTo>
                  <a:lnTo>
                    <a:pt x="674877" y="175005"/>
                  </a:lnTo>
                  <a:lnTo>
                    <a:pt x="673282" y="190988"/>
                  </a:lnTo>
                  <a:lnTo>
                    <a:pt x="649351" y="228600"/>
                  </a:lnTo>
                  <a:lnTo>
                    <a:pt x="601827" y="247298"/>
                  </a:lnTo>
                  <a:lnTo>
                    <a:pt x="581913" y="248538"/>
                  </a:lnTo>
                  <a:lnTo>
                    <a:pt x="559581" y="247066"/>
                  </a:lnTo>
                  <a:lnTo>
                    <a:pt x="537559" y="242665"/>
                  </a:lnTo>
                  <a:lnTo>
                    <a:pt x="515870" y="235358"/>
                  </a:lnTo>
                  <a:lnTo>
                    <a:pt x="494538" y="225170"/>
                  </a:lnTo>
                  <a:lnTo>
                    <a:pt x="494538" y="172974"/>
                  </a:lnTo>
                  <a:lnTo>
                    <a:pt x="506354" y="180542"/>
                  </a:lnTo>
                  <a:lnTo>
                    <a:pt x="517445" y="187039"/>
                  </a:lnTo>
                  <a:lnTo>
                    <a:pt x="556831" y="202263"/>
                  </a:lnTo>
                  <a:lnTo>
                    <a:pt x="577214" y="204088"/>
                  </a:lnTo>
                  <a:lnTo>
                    <a:pt x="592790" y="202703"/>
                  </a:lnTo>
                  <a:lnTo>
                    <a:pt x="603900" y="198532"/>
                  </a:lnTo>
                  <a:lnTo>
                    <a:pt x="610558" y="191551"/>
                  </a:lnTo>
                  <a:lnTo>
                    <a:pt x="612775" y="181737"/>
                  </a:lnTo>
                  <a:lnTo>
                    <a:pt x="612775" y="176656"/>
                  </a:lnTo>
                  <a:lnTo>
                    <a:pt x="571500" y="150875"/>
                  </a:lnTo>
                  <a:lnTo>
                    <a:pt x="558593" y="146167"/>
                  </a:lnTo>
                  <a:lnTo>
                    <a:pt x="547115" y="141589"/>
                  </a:lnTo>
                  <a:lnTo>
                    <a:pt x="513683" y="122793"/>
                  </a:lnTo>
                  <a:lnTo>
                    <a:pt x="490299" y="81125"/>
                  </a:lnTo>
                  <a:lnTo>
                    <a:pt x="489585" y="69595"/>
                  </a:lnTo>
                  <a:lnTo>
                    <a:pt x="491154" y="54735"/>
                  </a:lnTo>
                  <a:lnTo>
                    <a:pt x="514603" y="19176"/>
                  </a:lnTo>
                  <a:lnTo>
                    <a:pt x="561913" y="1210"/>
                  </a:lnTo>
                  <a:lnTo>
                    <a:pt x="581913" y="0"/>
                  </a:lnTo>
                  <a:close/>
                </a:path>
                <a:path w="675004" h="248919">
                  <a:moveTo>
                    <a:pt x="367030" y="0"/>
                  </a:moveTo>
                  <a:lnTo>
                    <a:pt x="386724" y="1186"/>
                  </a:lnTo>
                  <a:lnTo>
                    <a:pt x="406955" y="4730"/>
                  </a:lnTo>
                  <a:lnTo>
                    <a:pt x="427734" y="10608"/>
                  </a:lnTo>
                  <a:lnTo>
                    <a:pt x="449072" y="18795"/>
                  </a:lnTo>
                  <a:lnTo>
                    <a:pt x="449072" y="66166"/>
                  </a:lnTo>
                  <a:lnTo>
                    <a:pt x="426190" y="56665"/>
                  </a:lnTo>
                  <a:lnTo>
                    <a:pt x="405749" y="49879"/>
                  </a:lnTo>
                  <a:lnTo>
                    <a:pt x="387760" y="45807"/>
                  </a:lnTo>
                  <a:lnTo>
                    <a:pt x="372237" y="44450"/>
                  </a:lnTo>
                  <a:lnTo>
                    <a:pt x="364545" y="44785"/>
                  </a:lnTo>
                  <a:lnTo>
                    <a:pt x="336676" y="58419"/>
                  </a:lnTo>
                  <a:lnTo>
                    <a:pt x="336676" y="64388"/>
                  </a:lnTo>
                  <a:lnTo>
                    <a:pt x="336676" y="68960"/>
                  </a:lnTo>
                  <a:lnTo>
                    <a:pt x="377444" y="93725"/>
                  </a:lnTo>
                  <a:lnTo>
                    <a:pt x="390207" y="98583"/>
                  </a:lnTo>
                  <a:lnTo>
                    <a:pt x="401637" y="103250"/>
                  </a:lnTo>
                  <a:lnTo>
                    <a:pt x="435451" y="122300"/>
                  </a:lnTo>
                  <a:lnTo>
                    <a:pt x="459257" y="163716"/>
                  </a:lnTo>
                  <a:lnTo>
                    <a:pt x="459994" y="175005"/>
                  </a:lnTo>
                  <a:lnTo>
                    <a:pt x="458398" y="190988"/>
                  </a:lnTo>
                  <a:lnTo>
                    <a:pt x="434467" y="228600"/>
                  </a:lnTo>
                  <a:lnTo>
                    <a:pt x="386943" y="247298"/>
                  </a:lnTo>
                  <a:lnTo>
                    <a:pt x="367030" y="248538"/>
                  </a:lnTo>
                  <a:lnTo>
                    <a:pt x="344697" y="247066"/>
                  </a:lnTo>
                  <a:lnTo>
                    <a:pt x="322675" y="242665"/>
                  </a:lnTo>
                  <a:lnTo>
                    <a:pt x="300986" y="235358"/>
                  </a:lnTo>
                  <a:lnTo>
                    <a:pt x="279653" y="225170"/>
                  </a:lnTo>
                  <a:lnTo>
                    <a:pt x="279653" y="172974"/>
                  </a:lnTo>
                  <a:lnTo>
                    <a:pt x="291470" y="180542"/>
                  </a:lnTo>
                  <a:lnTo>
                    <a:pt x="302561" y="187039"/>
                  </a:lnTo>
                  <a:lnTo>
                    <a:pt x="341947" y="202263"/>
                  </a:lnTo>
                  <a:lnTo>
                    <a:pt x="362331" y="204088"/>
                  </a:lnTo>
                  <a:lnTo>
                    <a:pt x="377906" y="202703"/>
                  </a:lnTo>
                  <a:lnTo>
                    <a:pt x="389016" y="198532"/>
                  </a:lnTo>
                  <a:lnTo>
                    <a:pt x="395674" y="191551"/>
                  </a:lnTo>
                  <a:lnTo>
                    <a:pt x="397890" y="181737"/>
                  </a:lnTo>
                  <a:lnTo>
                    <a:pt x="397890" y="176656"/>
                  </a:lnTo>
                  <a:lnTo>
                    <a:pt x="356615" y="150875"/>
                  </a:lnTo>
                  <a:lnTo>
                    <a:pt x="343709" y="146167"/>
                  </a:lnTo>
                  <a:lnTo>
                    <a:pt x="332232" y="141589"/>
                  </a:lnTo>
                  <a:lnTo>
                    <a:pt x="298799" y="122793"/>
                  </a:lnTo>
                  <a:lnTo>
                    <a:pt x="275415" y="81125"/>
                  </a:lnTo>
                  <a:lnTo>
                    <a:pt x="274700" y="69595"/>
                  </a:lnTo>
                  <a:lnTo>
                    <a:pt x="276270" y="54735"/>
                  </a:lnTo>
                  <a:lnTo>
                    <a:pt x="299720" y="19176"/>
                  </a:lnTo>
                  <a:lnTo>
                    <a:pt x="347029" y="1210"/>
                  </a:lnTo>
                  <a:lnTo>
                    <a:pt x="367030" y="0"/>
                  </a:lnTo>
                  <a:close/>
                </a:path>
                <a:path w="675004" h="248919">
                  <a:moveTo>
                    <a:pt x="145669" y="0"/>
                  </a:moveTo>
                  <a:lnTo>
                    <a:pt x="170576" y="1333"/>
                  </a:lnTo>
                  <a:lnTo>
                    <a:pt x="193484" y="5334"/>
                  </a:lnTo>
                  <a:lnTo>
                    <a:pt x="214391" y="12001"/>
                  </a:lnTo>
                  <a:lnTo>
                    <a:pt x="233299" y="21335"/>
                  </a:lnTo>
                  <a:lnTo>
                    <a:pt x="233299" y="75310"/>
                  </a:lnTo>
                  <a:lnTo>
                    <a:pt x="211583" y="64476"/>
                  </a:lnTo>
                  <a:lnTo>
                    <a:pt x="190452" y="56737"/>
                  </a:lnTo>
                  <a:lnTo>
                    <a:pt x="169916" y="52093"/>
                  </a:lnTo>
                  <a:lnTo>
                    <a:pt x="149987" y="50545"/>
                  </a:lnTo>
                  <a:lnTo>
                    <a:pt x="131532" y="51833"/>
                  </a:lnTo>
                  <a:lnTo>
                    <a:pt x="86740" y="71246"/>
                  </a:lnTo>
                  <a:lnTo>
                    <a:pt x="63755" y="108715"/>
                  </a:lnTo>
                  <a:lnTo>
                    <a:pt x="62230" y="124078"/>
                  </a:lnTo>
                  <a:lnTo>
                    <a:pt x="63732" y="139483"/>
                  </a:lnTo>
                  <a:lnTo>
                    <a:pt x="86360" y="177291"/>
                  </a:lnTo>
                  <a:lnTo>
                    <a:pt x="130311" y="196937"/>
                  </a:lnTo>
                  <a:lnTo>
                    <a:pt x="148336" y="198246"/>
                  </a:lnTo>
                  <a:lnTo>
                    <a:pt x="157650" y="197937"/>
                  </a:lnTo>
                  <a:lnTo>
                    <a:pt x="206009" y="185388"/>
                  </a:lnTo>
                  <a:lnTo>
                    <a:pt x="236093" y="171576"/>
                  </a:lnTo>
                  <a:lnTo>
                    <a:pt x="236093" y="224408"/>
                  </a:lnTo>
                  <a:lnTo>
                    <a:pt x="213139" y="234983"/>
                  </a:lnTo>
                  <a:lnTo>
                    <a:pt x="189626" y="242522"/>
                  </a:lnTo>
                  <a:lnTo>
                    <a:pt x="165566" y="247036"/>
                  </a:lnTo>
                  <a:lnTo>
                    <a:pt x="140970" y="248538"/>
                  </a:lnTo>
                  <a:lnTo>
                    <a:pt x="110343" y="246302"/>
                  </a:lnTo>
                  <a:lnTo>
                    <a:pt x="58995" y="228447"/>
                  </a:lnTo>
                  <a:lnTo>
                    <a:pt x="21484" y="194014"/>
                  </a:lnTo>
                  <a:lnTo>
                    <a:pt x="2383" y="150147"/>
                  </a:lnTo>
                  <a:lnTo>
                    <a:pt x="0" y="125094"/>
                  </a:lnTo>
                  <a:lnTo>
                    <a:pt x="2522" y="99974"/>
                  </a:lnTo>
                  <a:lnTo>
                    <a:pt x="22663" y="55639"/>
                  </a:lnTo>
                  <a:lnTo>
                    <a:pt x="61979" y="20520"/>
                  </a:lnTo>
                  <a:lnTo>
                    <a:pt x="114661" y="2284"/>
                  </a:lnTo>
                  <a:lnTo>
                    <a:pt x="145669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52934" y="1241945"/>
            <a:ext cx="7530465" cy="2131060"/>
            <a:chOff x="252934" y="1241945"/>
            <a:chExt cx="7530465" cy="2131060"/>
          </a:xfrm>
        </p:grpSpPr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2934" y="1241945"/>
              <a:ext cx="7530183" cy="21307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7576" y="1406652"/>
              <a:ext cx="7200900" cy="180136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233929" y="6308547"/>
            <a:ext cx="23355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404040"/>
                </a:solidFill>
                <a:latin typeface="Corbel"/>
                <a:cs typeface="Corbel"/>
              </a:rPr>
              <a:t>Фигура</a:t>
            </a:r>
            <a:r>
              <a:rPr sz="1400" i="1" spc="-3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15.1-2</a:t>
            </a:r>
            <a:r>
              <a:rPr sz="1400" i="1" spc="-4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404040"/>
                </a:solidFill>
                <a:latin typeface="Corbel"/>
                <a:cs typeface="Corbel"/>
              </a:rPr>
              <a:t>Представяне</a:t>
            </a:r>
            <a:r>
              <a:rPr sz="1400" i="1" spc="-7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404040"/>
                </a:solidFill>
                <a:latin typeface="Corbel"/>
                <a:cs typeface="Corbel"/>
              </a:rPr>
              <a:t>на</a:t>
            </a:r>
            <a:endParaRPr sz="14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400" i="1" spc="-10" dirty="0">
                <a:solidFill>
                  <a:srgbClr val="404040"/>
                </a:solidFill>
                <a:latin typeface="Corbel"/>
                <a:cs typeface="Corbel"/>
              </a:rPr>
              <a:t>таблет</a:t>
            </a:r>
            <a:endParaRPr sz="1400">
              <a:latin typeface="Corbel"/>
              <a:cs typeface="Corbe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02552" y="2529839"/>
            <a:ext cx="2253996" cy="3822191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589532" y="2631948"/>
            <a:ext cx="7210425" cy="3755390"/>
            <a:chOff x="1589532" y="2631948"/>
            <a:chExt cx="7210425" cy="3755390"/>
          </a:xfrm>
        </p:grpSpPr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4660" y="2631948"/>
              <a:ext cx="1994916" cy="35631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89532" y="3698748"/>
              <a:ext cx="3624072" cy="26883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81556" y="3890772"/>
              <a:ext cx="3240023" cy="2304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711" y="533400"/>
            <a:ext cx="1301750" cy="518159"/>
            <a:chOff x="362711" y="533400"/>
            <a:chExt cx="1301750" cy="5181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533400"/>
              <a:ext cx="903732" cy="5135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315" y="537972"/>
              <a:ext cx="659891" cy="5135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850" y="588009"/>
            <a:ext cx="101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65" dirty="0">
                <a:solidFill>
                  <a:srgbClr val="EF7E09"/>
                </a:solidFill>
                <a:latin typeface="Trebuchet MS"/>
                <a:cs typeface="Trebuchet MS"/>
              </a:rPr>
              <a:t>HTML</a:t>
            </a:r>
            <a:r>
              <a:rPr sz="1800" b="0" spc="-180" dirty="0">
                <a:solidFill>
                  <a:srgbClr val="EF7E09"/>
                </a:solidFill>
                <a:latin typeface="Trebuchet MS"/>
                <a:cs typeface="Trebuchet MS"/>
              </a:rPr>
              <a:t> </a:t>
            </a:r>
            <a:r>
              <a:rPr sz="1800" b="0" spc="-45" dirty="0">
                <a:solidFill>
                  <a:srgbClr val="EF7E09"/>
                </a:solidFill>
                <a:latin typeface="Corbel"/>
                <a:cs typeface="Corbel"/>
              </a:rPr>
              <a:t>к</a:t>
            </a:r>
            <a:r>
              <a:rPr sz="1800" b="0" spc="-50" dirty="0">
                <a:solidFill>
                  <a:srgbClr val="EF7E09"/>
                </a:solidFill>
                <a:latin typeface="Corbel"/>
                <a:cs typeface="Corbel"/>
              </a:rPr>
              <a:t>о</a:t>
            </a:r>
            <a:r>
              <a:rPr sz="1800" b="0" dirty="0">
                <a:solidFill>
                  <a:srgbClr val="EF7E09"/>
                </a:solidFill>
                <a:latin typeface="Corbel"/>
                <a:cs typeface="Corbel"/>
              </a:rPr>
              <a:t>д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50" y="773938"/>
            <a:ext cx="3869054" cy="56502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spc="-40" dirty="0">
                <a:solidFill>
                  <a:srgbClr val="313131"/>
                </a:solidFill>
                <a:latin typeface="Trebuchet MS"/>
                <a:cs typeface="Trebuchet MS"/>
              </a:rPr>
              <a:t>&lt;html</a:t>
            </a:r>
            <a:r>
              <a:rPr sz="1200" spc="-40" dirty="0">
                <a:solidFill>
                  <a:srgbClr val="313131"/>
                </a:solidFill>
                <a:latin typeface="Corbel"/>
                <a:cs typeface="Corbel"/>
              </a:rPr>
              <a:t>&gt;</a:t>
            </a:r>
            <a:endParaRPr sz="1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30" dirty="0">
                <a:solidFill>
                  <a:srgbClr val="313131"/>
                </a:solidFill>
                <a:latin typeface="Trebuchet MS"/>
                <a:cs typeface="Trebuchet MS"/>
              </a:rPr>
              <a:t>&lt;head&gt;</a:t>
            </a:r>
            <a:endParaRPr sz="1200" dirty="0">
              <a:latin typeface="Trebuchet MS"/>
              <a:cs typeface="Trebuchet MS"/>
            </a:endParaRPr>
          </a:p>
          <a:p>
            <a:pPr marL="12700" marR="5080">
              <a:lnSpc>
                <a:spcPts val="1420"/>
              </a:lnSpc>
              <a:spcBef>
                <a:spcPts val="685"/>
              </a:spcBef>
            </a:pPr>
            <a:r>
              <a:rPr sz="1200" spc="-60" dirty="0">
                <a:solidFill>
                  <a:srgbClr val="FF0000"/>
                </a:solidFill>
                <a:latin typeface="Trebuchet MS"/>
                <a:cs typeface="Trebuchet MS"/>
              </a:rPr>
              <a:t>&lt;meta</a:t>
            </a:r>
            <a:r>
              <a:rPr sz="1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Trebuchet MS"/>
                <a:cs typeface="Trebuchet MS"/>
              </a:rPr>
              <a:t>name="viewport"</a:t>
            </a:r>
            <a:r>
              <a:rPr sz="12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Trebuchet MS"/>
                <a:cs typeface="Trebuchet MS"/>
              </a:rPr>
              <a:t>content="width=device-width,</a:t>
            </a:r>
            <a:r>
              <a:rPr sz="1200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Trebuchet MS"/>
                <a:cs typeface="Trebuchet MS"/>
              </a:rPr>
              <a:t>initial- </a:t>
            </a:r>
            <a:r>
              <a:rPr sz="1200" spc="-3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Trebuchet MS"/>
                <a:cs typeface="Trebuchet MS"/>
              </a:rPr>
              <a:t>scale=1"&gt;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30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spc="-30" dirty="0">
                <a:solidFill>
                  <a:srgbClr val="313131"/>
                </a:solidFill>
                <a:latin typeface="Corbel"/>
                <a:cs typeface="Corbel"/>
              </a:rPr>
              <a:t>/</a:t>
            </a:r>
            <a:r>
              <a:rPr sz="1200" spc="-30" dirty="0">
                <a:solidFill>
                  <a:srgbClr val="313131"/>
                </a:solidFill>
                <a:latin typeface="Trebuchet MS"/>
                <a:cs typeface="Trebuchet MS"/>
              </a:rPr>
              <a:t>head&gt;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10" dirty="0">
                <a:solidFill>
                  <a:srgbClr val="313131"/>
                </a:solidFill>
                <a:latin typeface="Trebuchet MS"/>
                <a:cs typeface="Trebuchet MS"/>
              </a:rPr>
              <a:t>&lt;body&gt;</a:t>
            </a:r>
            <a:endParaRPr sz="1200" dirty="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&lt;div</a:t>
            </a:r>
            <a:r>
              <a:rPr sz="1200" spc="-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class="header"&gt;</a:t>
            </a:r>
            <a:endParaRPr sz="1200" dirty="0">
              <a:latin typeface="Corbel"/>
              <a:cs typeface="Corbel"/>
            </a:endParaRPr>
          </a:p>
          <a:p>
            <a:pPr marL="43624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..........</a:t>
            </a:r>
            <a:endParaRPr sz="1200" dirty="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&lt;/div&gt;</a:t>
            </a:r>
            <a:endParaRPr sz="1200" dirty="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&lt;div</a:t>
            </a:r>
            <a:r>
              <a:rPr sz="12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class="container"&gt;</a:t>
            </a:r>
            <a:endParaRPr sz="1200" dirty="0">
              <a:latin typeface="Corbel"/>
              <a:cs typeface="Corbel"/>
            </a:endParaRPr>
          </a:p>
          <a:p>
            <a:pPr marL="727075">
              <a:lnSpc>
                <a:spcPct val="100000"/>
              </a:lnSpc>
              <a:spcBef>
                <a:spcPts val="605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&lt;div</a:t>
            </a:r>
            <a:r>
              <a:rPr sz="12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class="block1"&gt;</a:t>
            </a:r>
            <a:endParaRPr sz="1200" dirty="0">
              <a:latin typeface="Corbel"/>
              <a:cs typeface="Corbel"/>
            </a:endParaRPr>
          </a:p>
          <a:p>
            <a:pPr marL="72707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...........</a:t>
            </a:r>
            <a:endParaRPr sz="1200" dirty="0">
              <a:latin typeface="Corbel"/>
              <a:cs typeface="Corbel"/>
            </a:endParaRPr>
          </a:p>
          <a:p>
            <a:pPr marL="72707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&lt;/div&gt;</a:t>
            </a:r>
            <a:endParaRPr sz="1200" dirty="0">
              <a:latin typeface="Corbel"/>
              <a:cs typeface="Corbel"/>
            </a:endParaRPr>
          </a:p>
          <a:p>
            <a:pPr marL="72707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&lt;div</a:t>
            </a:r>
            <a:r>
              <a:rPr sz="1200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class="block2"&gt;</a:t>
            </a:r>
            <a:endParaRPr sz="1200" dirty="0">
              <a:latin typeface="Corbel"/>
              <a:cs typeface="Corbel"/>
            </a:endParaRPr>
          </a:p>
          <a:p>
            <a:pPr marL="757555">
              <a:lnSpc>
                <a:spcPct val="100000"/>
              </a:lnSpc>
              <a:spcBef>
                <a:spcPts val="600"/>
              </a:spcBef>
            </a:pP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...........</a:t>
            </a:r>
            <a:endParaRPr sz="1200" dirty="0">
              <a:latin typeface="Corbel"/>
              <a:cs typeface="Corbel"/>
            </a:endParaRPr>
          </a:p>
          <a:p>
            <a:pPr marL="72707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&lt;/div&gt;</a:t>
            </a:r>
            <a:endParaRPr sz="1200" dirty="0">
              <a:latin typeface="Corbel"/>
              <a:cs typeface="Corbel"/>
            </a:endParaRPr>
          </a:p>
          <a:p>
            <a:pPr marL="72707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&lt;div</a:t>
            </a:r>
            <a:r>
              <a:rPr sz="12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class="block3"&gt;</a:t>
            </a:r>
            <a:endParaRPr sz="1200" dirty="0">
              <a:latin typeface="Corbel"/>
              <a:cs typeface="Corbel"/>
            </a:endParaRPr>
          </a:p>
          <a:p>
            <a:pPr marL="78803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...........</a:t>
            </a:r>
            <a:endParaRPr sz="1200" dirty="0">
              <a:latin typeface="Corbel"/>
              <a:cs typeface="Corbel"/>
            </a:endParaRPr>
          </a:p>
          <a:p>
            <a:pPr marL="72707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&lt;/div&gt;</a:t>
            </a:r>
            <a:endParaRPr sz="1200" dirty="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  <a:spcBef>
                <a:spcPts val="600"/>
              </a:spcBef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&lt;/div&gt;</a:t>
            </a:r>
            <a:endParaRPr sz="1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-10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/</a:t>
            </a:r>
            <a:r>
              <a:rPr sz="1200" spc="-10" dirty="0">
                <a:solidFill>
                  <a:srgbClr val="313131"/>
                </a:solidFill>
                <a:latin typeface="Trebuchet MS"/>
                <a:cs typeface="Trebuchet MS"/>
              </a:rPr>
              <a:t>body&gt;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spc="-35" dirty="0">
                <a:solidFill>
                  <a:srgbClr val="313131"/>
                </a:solidFill>
                <a:latin typeface="Corbel"/>
                <a:cs typeface="Corbel"/>
              </a:rPr>
              <a:t>/</a:t>
            </a: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html</a:t>
            </a:r>
            <a:r>
              <a:rPr sz="1200" spc="-35" dirty="0">
                <a:solidFill>
                  <a:srgbClr val="313131"/>
                </a:solidFill>
                <a:latin typeface="Corbel"/>
                <a:cs typeface="Corbel"/>
              </a:rPr>
              <a:t>&gt;</a:t>
            </a:r>
            <a:endParaRPr sz="1200" dirty="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94912" y="588263"/>
            <a:ext cx="922655" cy="513715"/>
            <a:chOff x="7794912" y="588263"/>
            <a:chExt cx="922655" cy="5137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4912" y="721260"/>
              <a:ext cx="374065" cy="1788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7388" y="588263"/>
              <a:ext cx="659892" cy="5135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82814" y="638302"/>
            <a:ext cx="795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EF7E09"/>
                </a:solidFill>
                <a:latin typeface="Trebuchet MS"/>
                <a:cs typeface="Trebuchet MS"/>
              </a:rPr>
              <a:t>CSS</a:t>
            </a:r>
            <a:r>
              <a:rPr sz="1800" spc="-180" dirty="0">
                <a:solidFill>
                  <a:srgbClr val="EF7E09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EF7E09"/>
                </a:solidFill>
                <a:latin typeface="Corbel"/>
                <a:cs typeface="Corbel"/>
              </a:rPr>
              <a:t>к</a:t>
            </a:r>
            <a:r>
              <a:rPr sz="1800" spc="-50" dirty="0">
                <a:solidFill>
                  <a:srgbClr val="EF7E09"/>
                </a:solidFill>
                <a:latin typeface="Corbel"/>
                <a:cs typeface="Corbel"/>
              </a:rPr>
              <a:t>о</a:t>
            </a:r>
            <a:r>
              <a:rPr sz="1800" dirty="0">
                <a:solidFill>
                  <a:srgbClr val="EF7E09"/>
                </a:solidFill>
                <a:latin typeface="Corbel"/>
                <a:cs typeface="Corbel"/>
              </a:rPr>
              <a:t>д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6121" y="701751"/>
            <a:ext cx="2165985" cy="354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.h</a:t>
            </a:r>
            <a:r>
              <a:rPr sz="1000" spc="-10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844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dd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15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14300" marR="276225">
              <a:lnSpc>
                <a:spcPts val="2039"/>
              </a:lnSpc>
              <a:spcBef>
                <a:spcPts val="185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kgro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d-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olor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r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(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100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); 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color: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313131"/>
                </a:solidFill>
                <a:latin typeface="Trebuchet MS"/>
                <a:cs typeface="Trebuchet MS"/>
              </a:rPr>
              <a:t>white;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52400" indent="-140335">
              <a:lnSpc>
                <a:spcPct val="100000"/>
              </a:lnSpc>
              <a:spcBef>
                <a:spcPts val="840"/>
              </a:spcBef>
            </a:pPr>
            <a:r>
              <a:rPr sz="1000" spc="-95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30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in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100" dirty="0">
                <a:solidFill>
                  <a:srgbClr val="313131"/>
                </a:solidFill>
                <a:latin typeface="Trebuchet MS"/>
                <a:cs typeface="Trebuchet MS"/>
              </a:rPr>
              <a:t>r::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f</a:t>
            </a:r>
            <a:r>
              <a:rPr sz="1000" spc="-9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 marR="1292860">
              <a:lnSpc>
                <a:spcPct val="170000"/>
              </a:lnSpc>
            </a:pP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313131"/>
                </a:solidFill>
                <a:latin typeface="Trebuchet MS"/>
                <a:cs typeface="Trebuchet MS"/>
              </a:rPr>
              <a:t>""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le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r: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is</a:t>
            </a:r>
            <a:r>
              <a:rPr sz="1000" spc="-70" dirty="0">
                <a:solidFill>
                  <a:srgbClr val="313131"/>
                </a:solidFill>
                <a:latin typeface="Trebuchet MS"/>
                <a:cs typeface="Trebuchet MS"/>
              </a:rPr>
              <a:t>pl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y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k;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52400" marR="798195" indent="-140335">
              <a:lnSpc>
                <a:spcPct val="170000"/>
              </a:lnSpc>
              <a:spcBef>
                <a:spcPts val="5"/>
              </a:spcBef>
            </a:pP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30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30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k2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55" dirty="0">
                <a:solidFill>
                  <a:srgbClr val="313131"/>
                </a:solidFill>
                <a:latin typeface="Trebuchet MS"/>
                <a:cs typeface="Trebuchet MS"/>
              </a:rPr>
              <a:t>,.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k3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 {  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f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lo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00" dirty="0">
                <a:solidFill>
                  <a:srgbClr val="313131"/>
                </a:solidFill>
                <a:latin typeface="Trebuchet MS"/>
                <a:cs typeface="Trebuchet MS"/>
              </a:rPr>
              <a:t>le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f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815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dd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%;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865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kgro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d-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olor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r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(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1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90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190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19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);}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5255" y="4600955"/>
            <a:ext cx="2772410" cy="178435"/>
          </a:xfrm>
          <a:prstGeom prst="rect">
            <a:avLst/>
          </a:prstGeom>
          <a:ln w="3175">
            <a:solidFill>
              <a:srgbClr val="FF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30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30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k2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55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145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w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100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%;}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5255" y="5084064"/>
            <a:ext cx="3176270" cy="792480"/>
          </a:xfrm>
          <a:prstGeom prst="rect">
            <a:avLst/>
          </a:prstGeom>
          <a:ln w="317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280"/>
              </a:spcBef>
            </a:pP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@media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only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screen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313131"/>
                </a:solidFill>
                <a:latin typeface="Trebuchet MS"/>
                <a:cs typeface="Trebuchet MS"/>
              </a:rPr>
              <a:t>and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(min-width:</a:t>
            </a:r>
            <a:r>
              <a:rPr sz="1000" spc="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600px)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83185">
              <a:lnSpc>
                <a:spcPct val="100000"/>
              </a:lnSpc>
              <a:spcBef>
                <a:spcPts val="815"/>
              </a:spcBef>
            </a:pPr>
            <a:r>
              <a:rPr sz="1000" spc="-155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30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k2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55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145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w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31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%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83185">
              <a:lnSpc>
                <a:spcPct val="100000"/>
              </a:lnSpc>
              <a:spcBef>
                <a:spcPts val="840"/>
              </a:spcBef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5255" y="6080759"/>
            <a:ext cx="3176270" cy="767080"/>
          </a:xfrm>
          <a:prstGeom prst="rect">
            <a:avLst/>
          </a:prstGeom>
          <a:ln w="3175">
            <a:solidFill>
              <a:srgbClr val="FF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595"/>
              </a:spcBef>
            </a:pP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@media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only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screen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70" dirty="0">
                <a:solidFill>
                  <a:srgbClr val="313131"/>
                </a:solidFill>
                <a:latin typeface="Trebuchet MS"/>
                <a:cs typeface="Trebuchet MS"/>
              </a:rPr>
              <a:t>and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(min-width:</a:t>
            </a:r>
            <a:r>
              <a:rPr sz="1000" spc="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768px)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83185">
              <a:lnSpc>
                <a:spcPct val="100000"/>
              </a:lnSpc>
              <a:spcBef>
                <a:spcPts val="815"/>
              </a:spcBef>
            </a:pPr>
            <a:r>
              <a:rPr sz="1000" spc="-155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30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k2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55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-145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w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31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3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%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83185">
              <a:lnSpc>
                <a:spcPct val="100000"/>
              </a:lnSpc>
              <a:spcBef>
                <a:spcPts val="840"/>
              </a:spcBef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1208" y="36448"/>
            <a:ext cx="3729354" cy="574675"/>
            <a:chOff x="521208" y="36448"/>
            <a:chExt cx="3729354" cy="57467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208" y="313944"/>
              <a:ext cx="3729228" cy="2971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231" y="41020"/>
              <a:ext cx="3706901" cy="3462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5559" y="224536"/>
              <a:ext cx="87503" cy="707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63162" y="170053"/>
              <a:ext cx="51435" cy="70485"/>
            </a:xfrm>
            <a:custGeom>
              <a:avLst/>
              <a:gdLst/>
              <a:ahLst/>
              <a:cxnLst/>
              <a:rect l="l" t="t" r="r" b="b"/>
              <a:pathLst>
                <a:path w="51435" h="70485">
                  <a:moveTo>
                    <a:pt x="25400" y="0"/>
                  </a:moveTo>
                  <a:lnTo>
                    <a:pt x="20304" y="14978"/>
                  </a:lnTo>
                  <a:lnTo>
                    <a:pt x="15493" y="28670"/>
                  </a:lnTo>
                  <a:lnTo>
                    <a:pt x="10969" y="41076"/>
                  </a:lnTo>
                  <a:lnTo>
                    <a:pt x="6731" y="52197"/>
                  </a:lnTo>
                  <a:lnTo>
                    <a:pt x="0" y="69976"/>
                  </a:lnTo>
                  <a:lnTo>
                    <a:pt x="51435" y="69976"/>
                  </a:lnTo>
                  <a:lnTo>
                    <a:pt x="44703" y="52197"/>
                  </a:lnTo>
                  <a:lnTo>
                    <a:pt x="40465" y="41005"/>
                  </a:lnTo>
                  <a:lnTo>
                    <a:pt x="35940" y="28575"/>
                  </a:lnTo>
                  <a:lnTo>
                    <a:pt x="31130" y="14906"/>
                  </a:lnTo>
                  <a:lnTo>
                    <a:pt x="26035" y="0"/>
                  </a:lnTo>
                  <a:lnTo>
                    <a:pt x="25400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2193" y="148081"/>
              <a:ext cx="96139" cy="14719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93059" y="122173"/>
              <a:ext cx="607060" cy="199390"/>
            </a:xfrm>
            <a:custGeom>
              <a:avLst/>
              <a:gdLst/>
              <a:ahLst/>
              <a:cxnLst/>
              <a:rect l="l" t="t" r="r" b="b"/>
              <a:pathLst>
                <a:path w="607060" h="199390">
                  <a:moveTo>
                    <a:pt x="441451" y="0"/>
                  </a:moveTo>
                  <a:lnTo>
                    <a:pt x="477900" y="0"/>
                  </a:lnTo>
                  <a:lnTo>
                    <a:pt x="477900" y="81915"/>
                  </a:lnTo>
                  <a:lnTo>
                    <a:pt x="570229" y="81915"/>
                  </a:lnTo>
                  <a:lnTo>
                    <a:pt x="570229" y="0"/>
                  </a:lnTo>
                  <a:lnTo>
                    <a:pt x="606678" y="0"/>
                  </a:lnTo>
                  <a:lnTo>
                    <a:pt x="606678" y="199135"/>
                  </a:lnTo>
                  <a:lnTo>
                    <a:pt x="570229" y="199135"/>
                  </a:lnTo>
                  <a:lnTo>
                    <a:pt x="570229" y="112522"/>
                  </a:lnTo>
                  <a:lnTo>
                    <a:pt x="477900" y="112522"/>
                  </a:lnTo>
                  <a:lnTo>
                    <a:pt x="477900" y="199135"/>
                  </a:lnTo>
                  <a:lnTo>
                    <a:pt x="441451" y="199135"/>
                  </a:lnTo>
                  <a:lnTo>
                    <a:pt x="441451" y="0"/>
                  </a:lnTo>
                  <a:close/>
                </a:path>
                <a:path w="607060" h="199390">
                  <a:moveTo>
                    <a:pt x="218948" y="0"/>
                  </a:moveTo>
                  <a:lnTo>
                    <a:pt x="255396" y="0"/>
                  </a:lnTo>
                  <a:lnTo>
                    <a:pt x="255396" y="91694"/>
                  </a:lnTo>
                  <a:lnTo>
                    <a:pt x="255297" y="103286"/>
                  </a:lnTo>
                  <a:lnTo>
                    <a:pt x="254984" y="116331"/>
                  </a:lnTo>
                  <a:lnTo>
                    <a:pt x="254432" y="130806"/>
                  </a:lnTo>
                  <a:lnTo>
                    <a:pt x="253618" y="146684"/>
                  </a:lnTo>
                  <a:lnTo>
                    <a:pt x="254253" y="146684"/>
                  </a:lnTo>
                  <a:lnTo>
                    <a:pt x="277542" y="111126"/>
                  </a:lnTo>
                  <a:lnTo>
                    <a:pt x="354838" y="0"/>
                  </a:lnTo>
                  <a:lnTo>
                    <a:pt x="393064" y="0"/>
                  </a:lnTo>
                  <a:lnTo>
                    <a:pt x="393064" y="199135"/>
                  </a:lnTo>
                  <a:lnTo>
                    <a:pt x="356615" y="199135"/>
                  </a:lnTo>
                  <a:lnTo>
                    <a:pt x="356615" y="107442"/>
                  </a:lnTo>
                  <a:lnTo>
                    <a:pt x="358393" y="52197"/>
                  </a:lnTo>
                  <a:lnTo>
                    <a:pt x="357758" y="52197"/>
                  </a:lnTo>
                  <a:lnTo>
                    <a:pt x="333881" y="88915"/>
                  </a:lnTo>
                  <a:lnTo>
                    <a:pt x="257175" y="199135"/>
                  </a:lnTo>
                  <a:lnTo>
                    <a:pt x="218948" y="199135"/>
                  </a:lnTo>
                  <a:lnTo>
                    <a:pt x="218948" y="0"/>
                  </a:lnTo>
                  <a:close/>
                </a:path>
                <a:path w="607060" h="199390">
                  <a:moveTo>
                    <a:pt x="78993" y="0"/>
                  </a:moveTo>
                  <a:lnTo>
                    <a:pt x="112394" y="0"/>
                  </a:lnTo>
                  <a:lnTo>
                    <a:pt x="191388" y="199135"/>
                  </a:lnTo>
                  <a:lnTo>
                    <a:pt x="152780" y="199135"/>
                  </a:lnTo>
                  <a:lnTo>
                    <a:pt x="133350" y="148335"/>
                  </a:lnTo>
                  <a:lnTo>
                    <a:pt x="58292" y="148335"/>
                  </a:lnTo>
                  <a:lnTo>
                    <a:pt x="38862" y="199135"/>
                  </a:lnTo>
                  <a:lnTo>
                    <a:pt x="0" y="199135"/>
                  </a:lnTo>
                  <a:lnTo>
                    <a:pt x="78993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1550" y="117601"/>
              <a:ext cx="183261" cy="2082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72537" y="122173"/>
              <a:ext cx="201930" cy="265430"/>
            </a:xfrm>
            <a:custGeom>
              <a:avLst/>
              <a:gdLst/>
              <a:ahLst/>
              <a:cxnLst/>
              <a:rect l="l" t="t" r="r" b="b"/>
              <a:pathLst>
                <a:path w="201930" h="265430">
                  <a:moveTo>
                    <a:pt x="74549" y="0"/>
                  </a:moveTo>
                  <a:lnTo>
                    <a:pt x="177800" y="0"/>
                  </a:lnTo>
                  <a:lnTo>
                    <a:pt x="177800" y="168528"/>
                  </a:lnTo>
                  <a:lnTo>
                    <a:pt x="201421" y="168528"/>
                  </a:lnTo>
                  <a:lnTo>
                    <a:pt x="201421" y="265049"/>
                  </a:lnTo>
                  <a:lnTo>
                    <a:pt x="165100" y="265049"/>
                  </a:lnTo>
                  <a:lnTo>
                    <a:pt x="165100" y="199135"/>
                  </a:lnTo>
                  <a:lnTo>
                    <a:pt x="36321" y="199135"/>
                  </a:lnTo>
                  <a:lnTo>
                    <a:pt x="36321" y="265049"/>
                  </a:lnTo>
                  <a:lnTo>
                    <a:pt x="0" y="265049"/>
                  </a:lnTo>
                  <a:lnTo>
                    <a:pt x="0" y="168528"/>
                  </a:lnTo>
                  <a:lnTo>
                    <a:pt x="12192" y="168528"/>
                  </a:lnTo>
                  <a:lnTo>
                    <a:pt x="17905" y="160978"/>
                  </a:lnTo>
                  <a:lnTo>
                    <a:pt x="38689" y="128067"/>
                  </a:lnTo>
                  <a:lnTo>
                    <a:pt x="55620" y="88860"/>
                  </a:lnTo>
                  <a:lnTo>
                    <a:pt x="68244" y="41808"/>
                  </a:lnTo>
                  <a:lnTo>
                    <a:pt x="72765" y="14618"/>
                  </a:lnTo>
                  <a:lnTo>
                    <a:pt x="74549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9111" y="117601"/>
              <a:ext cx="161544" cy="2082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60143" y="122173"/>
              <a:ext cx="344170" cy="203200"/>
            </a:xfrm>
            <a:custGeom>
              <a:avLst/>
              <a:gdLst/>
              <a:ahLst/>
              <a:cxnLst/>
              <a:rect l="l" t="t" r="r" b="b"/>
              <a:pathLst>
                <a:path w="344169" h="203200">
                  <a:moveTo>
                    <a:pt x="209804" y="0"/>
                  </a:moveTo>
                  <a:lnTo>
                    <a:pt x="338836" y="0"/>
                  </a:lnTo>
                  <a:lnTo>
                    <a:pt x="338836" y="30479"/>
                  </a:lnTo>
                  <a:lnTo>
                    <a:pt x="246252" y="30479"/>
                  </a:lnTo>
                  <a:lnTo>
                    <a:pt x="246252" y="81915"/>
                  </a:lnTo>
                  <a:lnTo>
                    <a:pt x="325755" y="81915"/>
                  </a:lnTo>
                  <a:lnTo>
                    <a:pt x="325755" y="112522"/>
                  </a:lnTo>
                  <a:lnTo>
                    <a:pt x="246252" y="112522"/>
                  </a:lnTo>
                  <a:lnTo>
                    <a:pt x="246252" y="168528"/>
                  </a:lnTo>
                  <a:lnTo>
                    <a:pt x="344169" y="168528"/>
                  </a:lnTo>
                  <a:lnTo>
                    <a:pt x="344169" y="199135"/>
                  </a:lnTo>
                  <a:lnTo>
                    <a:pt x="209804" y="199135"/>
                  </a:lnTo>
                  <a:lnTo>
                    <a:pt x="209804" y="0"/>
                  </a:lnTo>
                  <a:close/>
                </a:path>
                <a:path w="344169" h="203200">
                  <a:moveTo>
                    <a:pt x="0" y="0"/>
                  </a:moveTo>
                  <a:lnTo>
                    <a:pt x="40512" y="0"/>
                  </a:lnTo>
                  <a:lnTo>
                    <a:pt x="96393" y="101853"/>
                  </a:lnTo>
                  <a:lnTo>
                    <a:pt x="143382" y="0"/>
                  </a:lnTo>
                  <a:lnTo>
                    <a:pt x="182880" y="0"/>
                  </a:lnTo>
                  <a:lnTo>
                    <a:pt x="109981" y="152400"/>
                  </a:lnTo>
                  <a:lnTo>
                    <a:pt x="85851" y="187705"/>
                  </a:lnTo>
                  <a:lnTo>
                    <a:pt x="61340" y="200151"/>
                  </a:lnTo>
                  <a:lnTo>
                    <a:pt x="54609" y="201929"/>
                  </a:lnTo>
                  <a:lnTo>
                    <a:pt x="46989" y="202819"/>
                  </a:lnTo>
                  <a:lnTo>
                    <a:pt x="38607" y="202819"/>
                  </a:lnTo>
                  <a:lnTo>
                    <a:pt x="35306" y="202819"/>
                  </a:lnTo>
                  <a:lnTo>
                    <a:pt x="31623" y="202692"/>
                  </a:lnTo>
                  <a:lnTo>
                    <a:pt x="27686" y="202310"/>
                  </a:lnTo>
                  <a:lnTo>
                    <a:pt x="23749" y="201929"/>
                  </a:lnTo>
                  <a:lnTo>
                    <a:pt x="19938" y="201422"/>
                  </a:lnTo>
                  <a:lnTo>
                    <a:pt x="16509" y="200532"/>
                  </a:lnTo>
                  <a:lnTo>
                    <a:pt x="16509" y="169418"/>
                  </a:lnTo>
                  <a:lnTo>
                    <a:pt x="20319" y="170433"/>
                  </a:lnTo>
                  <a:lnTo>
                    <a:pt x="23875" y="171069"/>
                  </a:lnTo>
                  <a:lnTo>
                    <a:pt x="27431" y="171450"/>
                  </a:lnTo>
                  <a:lnTo>
                    <a:pt x="30861" y="171830"/>
                  </a:lnTo>
                  <a:lnTo>
                    <a:pt x="34036" y="171957"/>
                  </a:lnTo>
                  <a:lnTo>
                    <a:pt x="36956" y="171957"/>
                  </a:lnTo>
                  <a:lnTo>
                    <a:pt x="41529" y="171957"/>
                  </a:lnTo>
                  <a:lnTo>
                    <a:pt x="45593" y="171450"/>
                  </a:lnTo>
                  <a:lnTo>
                    <a:pt x="74549" y="145415"/>
                  </a:lnTo>
                  <a:lnTo>
                    <a:pt x="77596" y="13881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659" y="113792"/>
              <a:ext cx="1563649" cy="2157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4700" y="113792"/>
              <a:ext cx="159004" cy="2157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6688" y="113792"/>
              <a:ext cx="153035" cy="2157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34486" y="36448"/>
              <a:ext cx="134620" cy="6921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319015" y="106045"/>
            <a:ext cx="599440" cy="434975"/>
            <a:chOff x="4319015" y="106045"/>
            <a:chExt cx="599440" cy="434975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19015" y="313944"/>
              <a:ext cx="598932" cy="2270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29429" y="110617"/>
              <a:ext cx="578485" cy="2133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59807" y="106045"/>
              <a:ext cx="352679" cy="2225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24857" y="106045"/>
              <a:ext cx="211836" cy="22250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567421" y="4144517"/>
            <a:ext cx="150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За</a:t>
            </a:r>
            <a:r>
              <a:rPr sz="1200" i="1" spc="-3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мобилни</a:t>
            </a:r>
            <a:r>
              <a:rPr sz="1200" i="1" spc="-2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телефони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89443" y="4384294"/>
            <a:ext cx="838200" cy="292735"/>
          </a:xfrm>
          <a:custGeom>
            <a:avLst/>
            <a:gdLst/>
            <a:ahLst/>
            <a:cxnLst/>
            <a:rect l="l" t="t" r="r" b="b"/>
            <a:pathLst>
              <a:path w="838200" h="292735">
                <a:moveTo>
                  <a:pt x="763794" y="30245"/>
                </a:moveTo>
                <a:lnTo>
                  <a:pt x="5079" y="279399"/>
                </a:lnTo>
                <a:lnTo>
                  <a:pt x="1777" y="280542"/>
                </a:lnTo>
                <a:lnTo>
                  <a:pt x="0" y="284098"/>
                </a:lnTo>
                <a:lnTo>
                  <a:pt x="1015" y="287400"/>
                </a:lnTo>
                <a:lnTo>
                  <a:pt x="2158" y="290829"/>
                </a:lnTo>
                <a:lnTo>
                  <a:pt x="5714" y="292607"/>
                </a:lnTo>
                <a:lnTo>
                  <a:pt x="767750" y="42304"/>
                </a:lnTo>
                <a:lnTo>
                  <a:pt x="763794" y="30245"/>
                </a:lnTo>
                <a:close/>
              </a:path>
              <a:path w="838200" h="292735">
                <a:moveTo>
                  <a:pt x="825365" y="25145"/>
                </a:moveTo>
                <a:lnTo>
                  <a:pt x="779145" y="25145"/>
                </a:lnTo>
                <a:lnTo>
                  <a:pt x="782701" y="26923"/>
                </a:lnTo>
                <a:lnTo>
                  <a:pt x="783850" y="30245"/>
                </a:lnTo>
                <a:lnTo>
                  <a:pt x="784986" y="33654"/>
                </a:lnTo>
                <a:lnTo>
                  <a:pt x="783081" y="37210"/>
                </a:lnTo>
                <a:lnTo>
                  <a:pt x="779779" y="38353"/>
                </a:lnTo>
                <a:lnTo>
                  <a:pt x="767750" y="42304"/>
                </a:lnTo>
                <a:lnTo>
                  <a:pt x="777621" y="72389"/>
                </a:lnTo>
                <a:lnTo>
                  <a:pt x="825365" y="25145"/>
                </a:lnTo>
                <a:close/>
              </a:path>
              <a:path w="838200" h="292735">
                <a:moveTo>
                  <a:pt x="779145" y="25145"/>
                </a:moveTo>
                <a:lnTo>
                  <a:pt x="775842" y="26288"/>
                </a:lnTo>
                <a:lnTo>
                  <a:pt x="763794" y="30245"/>
                </a:lnTo>
                <a:lnTo>
                  <a:pt x="767750" y="42304"/>
                </a:lnTo>
                <a:lnTo>
                  <a:pt x="779779" y="38353"/>
                </a:lnTo>
                <a:lnTo>
                  <a:pt x="783081" y="37210"/>
                </a:lnTo>
                <a:lnTo>
                  <a:pt x="784986" y="33654"/>
                </a:lnTo>
                <a:lnTo>
                  <a:pt x="783844" y="30225"/>
                </a:lnTo>
                <a:lnTo>
                  <a:pt x="782701" y="26923"/>
                </a:lnTo>
                <a:lnTo>
                  <a:pt x="779145" y="25145"/>
                </a:lnTo>
                <a:close/>
              </a:path>
              <a:path w="838200" h="292735">
                <a:moveTo>
                  <a:pt x="753872" y="0"/>
                </a:moveTo>
                <a:lnTo>
                  <a:pt x="763794" y="30245"/>
                </a:lnTo>
                <a:lnTo>
                  <a:pt x="775842" y="26288"/>
                </a:lnTo>
                <a:lnTo>
                  <a:pt x="779145" y="25145"/>
                </a:lnTo>
                <a:lnTo>
                  <a:pt x="825365" y="25145"/>
                </a:lnTo>
                <a:lnTo>
                  <a:pt x="838200" y="12445"/>
                </a:lnTo>
                <a:lnTo>
                  <a:pt x="7538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183371" y="483235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За</a:t>
            </a:r>
            <a:r>
              <a:rPr sz="1200" i="1" spc="-4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orbel"/>
                <a:cs typeface="Corbel"/>
              </a:rPr>
              <a:t>таблети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27618" y="5799531"/>
            <a:ext cx="923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З</a:t>
            </a:r>
            <a:r>
              <a:rPr sz="1200" i="1" dirty="0">
                <a:solidFill>
                  <a:srgbClr val="7E7E7E"/>
                </a:solidFill>
                <a:latin typeface="Corbel"/>
                <a:cs typeface="Corbel"/>
              </a:rPr>
              <a:t>а </a:t>
            </a:r>
            <a:r>
              <a:rPr sz="1200" i="1" spc="-15" dirty="0">
                <a:solidFill>
                  <a:srgbClr val="7E7E7E"/>
                </a:solidFill>
                <a:latin typeface="Corbel"/>
                <a:cs typeface="Corbel"/>
              </a:rPr>
              <a:t>к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о</a:t>
            </a:r>
            <a:r>
              <a:rPr sz="1200" i="1" spc="-10" dirty="0">
                <a:solidFill>
                  <a:srgbClr val="7E7E7E"/>
                </a:solidFill>
                <a:latin typeface="Corbel"/>
                <a:cs typeface="Corbel"/>
              </a:rPr>
              <a:t>м</a:t>
            </a:r>
            <a:r>
              <a:rPr sz="1200" i="1" dirty="0">
                <a:solidFill>
                  <a:srgbClr val="7E7E7E"/>
                </a:solidFill>
                <a:latin typeface="Corbel"/>
                <a:cs typeface="Corbel"/>
              </a:rPr>
              <a:t>п</a:t>
            </a:r>
            <a:r>
              <a:rPr sz="1200" i="1" spc="5" dirty="0">
                <a:solidFill>
                  <a:srgbClr val="7E7E7E"/>
                </a:solidFill>
                <a:latin typeface="Corbel"/>
                <a:cs typeface="Corbel"/>
              </a:rPr>
              <a:t>ю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тър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73365" y="5084064"/>
            <a:ext cx="731520" cy="434975"/>
          </a:xfrm>
          <a:custGeom>
            <a:avLst/>
            <a:gdLst/>
            <a:ahLst/>
            <a:cxnLst/>
            <a:rect l="l" t="t" r="r" b="b"/>
            <a:pathLst>
              <a:path w="731520" h="434975">
                <a:moveTo>
                  <a:pt x="662331" y="33301"/>
                </a:moveTo>
                <a:lnTo>
                  <a:pt x="1015" y="423545"/>
                </a:lnTo>
                <a:lnTo>
                  <a:pt x="0" y="427355"/>
                </a:lnTo>
                <a:lnTo>
                  <a:pt x="3555" y="433451"/>
                </a:lnTo>
                <a:lnTo>
                  <a:pt x="7492" y="434467"/>
                </a:lnTo>
                <a:lnTo>
                  <a:pt x="10413" y="432689"/>
                </a:lnTo>
                <a:lnTo>
                  <a:pt x="668760" y="44177"/>
                </a:lnTo>
                <a:lnTo>
                  <a:pt x="662331" y="33301"/>
                </a:lnTo>
                <a:close/>
              </a:path>
              <a:path w="731520" h="434975">
                <a:moveTo>
                  <a:pt x="715045" y="25018"/>
                </a:moveTo>
                <a:lnTo>
                  <a:pt x="676275" y="25018"/>
                </a:lnTo>
                <a:lnTo>
                  <a:pt x="680211" y="26035"/>
                </a:lnTo>
                <a:lnTo>
                  <a:pt x="681989" y="29083"/>
                </a:lnTo>
                <a:lnTo>
                  <a:pt x="683767" y="32004"/>
                </a:lnTo>
                <a:lnTo>
                  <a:pt x="682751" y="35941"/>
                </a:lnTo>
                <a:lnTo>
                  <a:pt x="668760" y="44177"/>
                </a:lnTo>
                <a:lnTo>
                  <a:pt x="684910" y="71500"/>
                </a:lnTo>
                <a:lnTo>
                  <a:pt x="715045" y="25018"/>
                </a:lnTo>
                <a:close/>
              </a:path>
              <a:path w="731520" h="434975">
                <a:moveTo>
                  <a:pt x="676275" y="25018"/>
                </a:moveTo>
                <a:lnTo>
                  <a:pt x="673353" y="26797"/>
                </a:lnTo>
                <a:lnTo>
                  <a:pt x="662331" y="33301"/>
                </a:lnTo>
                <a:lnTo>
                  <a:pt x="668760" y="44177"/>
                </a:lnTo>
                <a:lnTo>
                  <a:pt x="682751" y="35941"/>
                </a:lnTo>
                <a:lnTo>
                  <a:pt x="683767" y="32004"/>
                </a:lnTo>
                <a:lnTo>
                  <a:pt x="681989" y="29083"/>
                </a:lnTo>
                <a:lnTo>
                  <a:pt x="680211" y="26035"/>
                </a:lnTo>
                <a:lnTo>
                  <a:pt x="676275" y="25018"/>
                </a:lnTo>
                <a:close/>
              </a:path>
              <a:path w="731520" h="434975">
                <a:moveTo>
                  <a:pt x="731265" y="0"/>
                </a:moveTo>
                <a:lnTo>
                  <a:pt x="646176" y="5968"/>
                </a:lnTo>
                <a:lnTo>
                  <a:pt x="662331" y="33301"/>
                </a:lnTo>
                <a:lnTo>
                  <a:pt x="673353" y="26797"/>
                </a:lnTo>
                <a:lnTo>
                  <a:pt x="676275" y="25018"/>
                </a:lnTo>
                <a:lnTo>
                  <a:pt x="715045" y="25018"/>
                </a:lnTo>
                <a:lnTo>
                  <a:pt x="7312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2508" y="6080759"/>
            <a:ext cx="715010" cy="436245"/>
          </a:xfrm>
          <a:custGeom>
            <a:avLst/>
            <a:gdLst/>
            <a:ahLst/>
            <a:cxnLst/>
            <a:rect l="l" t="t" r="r" b="b"/>
            <a:pathLst>
              <a:path w="715009" h="436245">
                <a:moveTo>
                  <a:pt x="646249" y="34040"/>
                </a:moveTo>
                <a:lnTo>
                  <a:pt x="889" y="424865"/>
                </a:lnTo>
                <a:lnTo>
                  <a:pt x="0" y="428764"/>
                </a:lnTo>
                <a:lnTo>
                  <a:pt x="1777" y="431774"/>
                </a:lnTo>
                <a:lnTo>
                  <a:pt x="3683" y="434771"/>
                </a:lnTo>
                <a:lnTo>
                  <a:pt x="7493" y="435724"/>
                </a:lnTo>
                <a:lnTo>
                  <a:pt x="652836" y="44909"/>
                </a:lnTo>
                <a:lnTo>
                  <a:pt x="646249" y="34040"/>
                </a:lnTo>
                <a:close/>
              </a:path>
              <a:path w="715009" h="436245">
                <a:moveTo>
                  <a:pt x="698495" y="25641"/>
                </a:moveTo>
                <a:lnTo>
                  <a:pt x="660146" y="25641"/>
                </a:lnTo>
                <a:lnTo>
                  <a:pt x="663956" y="26606"/>
                </a:lnTo>
                <a:lnTo>
                  <a:pt x="665861" y="29603"/>
                </a:lnTo>
                <a:lnTo>
                  <a:pt x="667639" y="32600"/>
                </a:lnTo>
                <a:lnTo>
                  <a:pt x="666623" y="36512"/>
                </a:lnTo>
                <a:lnTo>
                  <a:pt x="663701" y="38328"/>
                </a:lnTo>
                <a:lnTo>
                  <a:pt x="652836" y="44909"/>
                </a:lnTo>
                <a:lnTo>
                  <a:pt x="669290" y="72059"/>
                </a:lnTo>
                <a:lnTo>
                  <a:pt x="698495" y="25641"/>
                </a:lnTo>
                <a:close/>
              </a:path>
              <a:path w="715009" h="436245">
                <a:moveTo>
                  <a:pt x="660146" y="25641"/>
                </a:moveTo>
                <a:lnTo>
                  <a:pt x="646249" y="34040"/>
                </a:lnTo>
                <a:lnTo>
                  <a:pt x="652836" y="44909"/>
                </a:lnTo>
                <a:lnTo>
                  <a:pt x="663701" y="38328"/>
                </a:lnTo>
                <a:lnTo>
                  <a:pt x="666623" y="36512"/>
                </a:lnTo>
                <a:lnTo>
                  <a:pt x="667639" y="32600"/>
                </a:lnTo>
                <a:lnTo>
                  <a:pt x="665861" y="29603"/>
                </a:lnTo>
                <a:lnTo>
                  <a:pt x="663956" y="26606"/>
                </a:lnTo>
                <a:lnTo>
                  <a:pt x="660146" y="25641"/>
                </a:lnTo>
                <a:close/>
              </a:path>
              <a:path w="715009" h="436245">
                <a:moveTo>
                  <a:pt x="714629" y="0"/>
                </a:moveTo>
                <a:lnTo>
                  <a:pt x="629793" y="6883"/>
                </a:lnTo>
                <a:lnTo>
                  <a:pt x="646249" y="34040"/>
                </a:lnTo>
                <a:lnTo>
                  <a:pt x="660146" y="25641"/>
                </a:lnTo>
                <a:lnTo>
                  <a:pt x="698495" y="25641"/>
                </a:lnTo>
                <a:lnTo>
                  <a:pt x="7146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908429"/>
            <a:ext cx="7907020" cy="46437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18770" marR="1212215" indent="-306705">
              <a:lnSpc>
                <a:spcPts val="2390"/>
              </a:lnSpc>
              <a:spcBef>
                <a:spcPts val="190"/>
              </a:spcBef>
              <a:buClr>
                <a:srgbClr val="9F2936"/>
              </a:buClr>
              <a:buSzPct val="90000"/>
              <a:buFont typeface="Lucida Sans Unicode"/>
              <a:buChar char="■"/>
              <a:tabLst>
                <a:tab pos="319405" algn="l"/>
              </a:tabLst>
            </a:pP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Чрез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мета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тага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80" dirty="0">
                <a:solidFill>
                  <a:srgbClr val="313131"/>
                </a:solidFill>
                <a:latin typeface="Trebuchet MS"/>
                <a:cs typeface="Trebuchet MS"/>
              </a:rPr>
              <a:t>viewport</a:t>
            </a:r>
            <a:r>
              <a:rPr sz="2000" spc="-6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дизайнерите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имат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възможност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да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контролират</a:t>
            </a:r>
            <a:r>
              <a:rPr sz="20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прозореца</a:t>
            </a:r>
            <a:r>
              <a:rPr sz="20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представяне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 на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сайта.</a:t>
            </a:r>
            <a:endParaRPr sz="2000">
              <a:latin typeface="Corbel"/>
              <a:cs typeface="Corbel"/>
            </a:endParaRPr>
          </a:p>
          <a:p>
            <a:pPr marL="368935" indent="-356870">
              <a:lnSpc>
                <a:spcPct val="100000"/>
              </a:lnSpc>
              <a:spcBef>
                <a:spcPts val="1010"/>
              </a:spcBef>
              <a:buClr>
                <a:srgbClr val="9F2936"/>
              </a:buClr>
              <a:buSzPct val="90000"/>
              <a:buFont typeface="Lucida Sans Unicode"/>
              <a:buChar char="■"/>
              <a:tabLst>
                <a:tab pos="368935" algn="l"/>
                <a:tab pos="369570" algn="l"/>
              </a:tabLst>
            </a:pPr>
            <a:r>
              <a:rPr sz="2000" spc="-25" dirty="0">
                <a:solidFill>
                  <a:srgbClr val="313131"/>
                </a:solidFill>
                <a:latin typeface="Corbel"/>
                <a:cs typeface="Corbel"/>
              </a:rPr>
              <a:t>Метода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въвежда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75" dirty="0">
                <a:solidFill>
                  <a:srgbClr val="313131"/>
                </a:solidFill>
                <a:latin typeface="Trebuchet MS"/>
                <a:cs typeface="Trebuchet MS"/>
              </a:rPr>
              <a:t>HTML</a:t>
            </a:r>
            <a:r>
              <a:rPr sz="2000" spc="-5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313131"/>
                </a:solidFill>
                <a:latin typeface="Trebuchet MS"/>
                <a:cs typeface="Trebuchet MS"/>
              </a:rPr>
              <a:t>5.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178435">
              <a:lnSpc>
                <a:spcPct val="100000"/>
              </a:lnSpc>
              <a:spcBef>
                <a:spcPts val="1780"/>
              </a:spcBef>
            </a:pPr>
            <a:r>
              <a:rPr sz="2000" b="1" spc="30" dirty="0">
                <a:solidFill>
                  <a:srgbClr val="C00000"/>
                </a:solidFill>
                <a:latin typeface="Trebuchet MS"/>
                <a:cs typeface="Trebuchet MS"/>
              </a:rPr>
              <a:t>&lt;meta</a:t>
            </a:r>
            <a:r>
              <a:rPr sz="2000" b="1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006FC0"/>
                </a:solidFill>
                <a:latin typeface="Trebuchet MS"/>
                <a:cs typeface="Trebuchet MS"/>
              </a:rPr>
              <a:t>name</a:t>
            </a:r>
            <a:r>
              <a:rPr sz="2000" spc="-65" dirty="0">
                <a:solidFill>
                  <a:srgbClr val="585858"/>
                </a:solidFill>
                <a:latin typeface="Trebuchet MS"/>
                <a:cs typeface="Trebuchet MS"/>
              </a:rPr>
              <a:t>="viewport"</a:t>
            </a:r>
            <a:r>
              <a:rPr sz="2000" spc="-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006FC0"/>
                </a:solidFill>
                <a:latin typeface="Trebuchet MS"/>
                <a:cs typeface="Trebuchet MS"/>
              </a:rPr>
              <a:t>content</a:t>
            </a:r>
            <a:r>
              <a:rPr sz="2000" spc="-90" dirty="0">
                <a:solidFill>
                  <a:srgbClr val="585858"/>
                </a:solidFill>
                <a:latin typeface="Trebuchet MS"/>
                <a:cs typeface="Trebuchet MS"/>
              </a:rPr>
              <a:t>="width=device-width,</a:t>
            </a:r>
            <a:r>
              <a:rPr sz="2000" spc="-2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Trebuchet MS"/>
                <a:cs typeface="Trebuchet MS"/>
              </a:rPr>
              <a:t>initial-scale=1.0</a:t>
            </a:r>
            <a:r>
              <a:rPr sz="2000" spc="-105" dirty="0">
                <a:solidFill>
                  <a:srgbClr val="585858"/>
                </a:solidFill>
                <a:latin typeface="Corbel"/>
                <a:cs typeface="Corbel"/>
              </a:rPr>
              <a:t>“</a:t>
            </a:r>
            <a:r>
              <a:rPr sz="2000" b="1" spc="-105" dirty="0">
                <a:solidFill>
                  <a:srgbClr val="C00000"/>
                </a:solidFill>
                <a:latin typeface="Trebuchet MS"/>
                <a:cs typeface="Trebuchet MS"/>
              </a:rPr>
              <a:t>&gt;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469900" marR="718820" indent="-457200">
              <a:lnSpc>
                <a:spcPct val="100000"/>
              </a:lnSpc>
              <a:spcBef>
                <a:spcPts val="1775"/>
              </a:spcBef>
              <a:buClr>
                <a:srgbClr val="9F2936"/>
              </a:buClr>
              <a:buSzPct val="90000"/>
              <a:buAutoNum type="arabicParenR"/>
              <a:tabLst>
                <a:tab pos="469265" algn="l"/>
                <a:tab pos="469900" algn="l"/>
              </a:tabLst>
            </a:pPr>
            <a:r>
              <a:rPr sz="2000" spc="-145" dirty="0">
                <a:solidFill>
                  <a:srgbClr val="313131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аг</a:t>
            </a:r>
            <a:r>
              <a:rPr sz="2000" spc="-135" dirty="0">
                <a:solidFill>
                  <a:srgbClr val="313131"/>
                </a:solidFill>
                <a:latin typeface="Corbel"/>
                <a:cs typeface="Corbel"/>
              </a:rPr>
              <a:t>ъ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т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C00000"/>
                </a:solidFill>
                <a:latin typeface="Trebuchet MS"/>
                <a:cs typeface="Trebuchet MS"/>
              </a:rPr>
              <a:t>&lt;</a:t>
            </a:r>
            <a:r>
              <a:rPr sz="2000" spc="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2000" spc="-85" dirty="0">
                <a:solidFill>
                  <a:srgbClr val="C00000"/>
                </a:solidFill>
                <a:latin typeface="Trebuchet MS"/>
                <a:cs typeface="Trebuchet MS"/>
              </a:rPr>
              <a:t>eta&gt;</a:t>
            </a:r>
            <a:r>
              <a:rPr sz="2000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им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20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10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2000" spc="-185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000" spc="-100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2000" spc="-65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2000" spc="25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2000" spc="5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2000" spc="-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д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ава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инс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т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ру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к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ц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б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р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аузъра</a:t>
            </a:r>
            <a:r>
              <a:rPr sz="20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д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а 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контролира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размерите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страницата</a:t>
            </a:r>
            <a:r>
              <a:rPr sz="20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мащабирането.</a:t>
            </a:r>
            <a:endParaRPr sz="2000">
              <a:latin typeface="Corbel"/>
              <a:cs typeface="Corbel"/>
            </a:endParaRPr>
          </a:p>
          <a:p>
            <a:pPr marL="469900" marR="714375" indent="-457200">
              <a:lnSpc>
                <a:spcPct val="100000"/>
              </a:lnSpc>
              <a:spcBef>
                <a:spcPts val="1080"/>
              </a:spcBef>
              <a:buClr>
                <a:srgbClr val="9F2936"/>
              </a:buClr>
              <a:buSzPct val="90000"/>
              <a:buAutoNum type="arabicParenR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Характеристиката </a:t>
            </a:r>
            <a:r>
              <a:rPr sz="2000" spc="-90" dirty="0">
                <a:solidFill>
                  <a:srgbClr val="585858"/>
                </a:solidFill>
                <a:latin typeface="Trebuchet MS"/>
                <a:cs typeface="Trebuchet MS"/>
              </a:rPr>
              <a:t>width=device-width</a:t>
            </a:r>
            <a:r>
              <a:rPr sz="2000" spc="-90" dirty="0">
                <a:solidFill>
                  <a:srgbClr val="313131"/>
                </a:solidFill>
                <a:latin typeface="Corbel"/>
                <a:cs typeface="Corbel"/>
              </a:rPr>
              <a:t>,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определя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ширината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2000" spc="-39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страницата</a:t>
            </a:r>
            <a:r>
              <a:rPr sz="2000" spc="-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да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следва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ширината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екрана</a:t>
            </a:r>
            <a:r>
              <a:rPr sz="20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устройството.</a:t>
            </a:r>
            <a:endParaRPr sz="2000">
              <a:latin typeface="Corbel"/>
              <a:cs typeface="Corbel"/>
            </a:endParaRPr>
          </a:p>
          <a:p>
            <a:pPr marL="469900" marR="741680" indent="-457200">
              <a:lnSpc>
                <a:spcPts val="2390"/>
              </a:lnSpc>
              <a:spcBef>
                <a:spcPts val="1170"/>
              </a:spcBef>
              <a:buClr>
                <a:srgbClr val="9F2936"/>
              </a:buClr>
              <a:buSzPct val="90000"/>
              <a:buAutoNum type="arabicParenR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Характеристиката</a:t>
            </a:r>
            <a:r>
              <a:rPr sz="2000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10" dirty="0">
                <a:solidFill>
                  <a:srgbClr val="585858"/>
                </a:solidFill>
                <a:latin typeface="Trebuchet MS"/>
                <a:cs typeface="Trebuchet MS"/>
              </a:rPr>
              <a:t>initial-scale=1.0</a:t>
            </a:r>
            <a:r>
              <a:rPr sz="2000" spc="-110" dirty="0">
                <a:solidFill>
                  <a:srgbClr val="313131"/>
                </a:solidFill>
                <a:latin typeface="Corbel"/>
                <a:cs typeface="Corbel"/>
              </a:rPr>
              <a:t>,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определя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първоначалното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мащабиране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страницата</a:t>
            </a:r>
            <a:r>
              <a:rPr sz="20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когато</a:t>
            </a: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тя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се зарежда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браузъра.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spc="-25" dirty="0"/>
              <a:t>ХАРАКТЕРИСТИКИ</a:t>
            </a:r>
            <a:r>
              <a:rPr spc="-35" dirty="0"/>
              <a:t> </a:t>
            </a:r>
            <a:r>
              <a:rPr dirty="0"/>
              <a:t>НА</a:t>
            </a:r>
            <a:r>
              <a:rPr spc="20" dirty="0"/>
              <a:t> </a:t>
            </a:r>
            <a:r>
              <a:rPr spc="340" dirty="0">
                <a:latin typeface="Trebuchet MS"/>
                <a:cs typeface="Trebuchet MS"/>
              </a:rPr>
              <a:t>VIEWPORT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975" y="3457955"/>
            <a:ext cx="1656714" cy="295910"/>
          </a:xfrm>
          <a:custGeom>
            <a:avLst/>
            <a:gdLst/>
            <a:ahLst/>
            <a:cxnLst/>
            <a:rect l="l" t="t" r="r" b="b"/>
            <a:pathLst>
              <a:path w="1656714" h="295910">
                <a:moveTo>
                  <a:pt x="1656588" y="0"/>
                </a:moveTo>
                <a:lnTo>
                  <a:pt x="0" y="0"/>
                </a:lnTo>
                <a:lnTo>
                  <a:pt x="0" y="295656"/>
                </a:lnTo>
                <a:lnTo>
                  <a:pt x="1656588" y="295656"/>
                </a:lnTo>
                <a:lnTo>
                  <a:pt x="1656588" y="0"/>
                </a:lnTo>
                <a:close/>
              </a:path>
            </a:pathLst>
          </a:custGeom>
          <a:solidFill>
            <a:srgbClr val="9A7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1975" y="3814571"/>
            <a:ext cx="1656714" cy="294640"/>
          </a:xfrm>
          <a:custGeom>
            <a:avLst/>
            <a:gdLst/>
            <a:ahLst/>
            <a:cxnLst/>
            <a:rect l="l" t="t" r="r" b="b"/>
            <a:pathLst>
              <a:path w="1656714" h="294639">
                <a:moveTo>
                  <a:pt x="1656588" y="0"/>
                </a:moveTo>
                <a:lnTo>
                  <a:pt x="0" y="0"/>
                </a:lnTo>
                <a:lnTo>
                  <a:pt x="0" y="294131"/>
                </a:lnTo>
                <a:lnTo>
                  <a:pt x="1656588" y="294131"/>
                </a:lnTo>
                <a:lnTo>
                  <a:pt x="1656588" y="0"/>
                </a:lnTo>
                <a:close/>
              </a:path>
            </a:pathLst>
          </a:custGeom>
          <a:solidFill>
            <a:srgbClr val="9A7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1975" y="4169664"/>
            <a:ext cx="1656714" cy="295910"/>
          </a:xfrm>
          <a:custGeom>
            <a:avLst/>
            <a:gdLst/>
            <a:ahLst/>
            <a:cxnLst/>
            <a:rect l="l" t="t" r="r" b="b"/>
            <a:pathLst>
              <a:path w="1656714" h="295910">
                <a:moveTo>
                  <a:pt x="1656588" y="0"/>
                </a:moveTo>
                <a:lnTo>
                  <a:pt x="0" y="0"/>
                </a:lnTo>
                <a:lnTo>
                  <a:pt x="0" y="295656"/>
                </a:lnTo>
                <a:lnTo>
                  <a:pt x="1656588" y="295656"/>
                </a:lnTo>
                <a:lnTo>
                  <a:pt x="1656588" y="0"/>
                </a:lnTo>
                <a:close/>
              </a:path>
            </a:pathLst>
          </a:custGeom>
          <a:solidFill>
            <a:srgbClr val="9A7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1975" y="4538471"/>
            <a:ext cx="1656714" cy="294640"/>
          </a:xfrm>
          <a:custGeom>
            <a:avLst/>
            <a:gdLst/>
            <a:ahLst/>
            <a:cxnLst/>
            <a:rect l="l" t="t" r="r" b="b"/>
            <a:pathLst>
              <a:path w="1656714" h="294639">
                <a:moveTo>
                  <a:pt x="1656588" y="0"/>
                </a:moveTo>
                <a:lnTo>
                  <a:pt x="0" y="0"/>
                </a:lnTo>
                <a:lnTo>
                  <a:pt x="0" y="294131"/>
                </a:lnTo>
                <a:lnTo>
                  <a:pt x="1656588" y="294131"/>
                </a:lnTo>
                <a:lnTo>
                  <a:pt x="1656588" y="0"/>
                </a:lnTo>
                <a:close/>
              </a:path>
            </a:pathLst>
          </a:custGeom>
          <a:solidFill>
            <a:srgbClr val="9A7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975" y="5733288"/>
            <a:ext cx="6624955" cy="431800"/>
          </a:xfrm>
          <a:custGeom>
            <a:avLst/>
            <a:gdLst/>
            <a:ahLst/>
            <a:cxnLst/>
            <a:rect l="l" t="t" r="r" b="b"/>
            <a:pathLst>
              <a:path w="6624955" h="431800">
                <a:moveTo>
                  <a:pt x="6624828" y="0"/>
                </a:moveTo>
                <a:lnTo>
                  <a:pt x="0" y="0"/>
                </a:lnTo>
                <a:lnTo>
                  <a:pt x="0" y="431292"/>
                </a:lnTo>
                <a:lnTo>
                  <a:pt x="6624828" y="431292"/>
                </a:lnTo>
                <a:lnTo>
                  <a:pt x="66248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0215" y="3457955"/>
            <a:ext cx="1656714" cy="2131060"/>
          </a:xfrm>
          <a:custGeom>
            <a:avLst/>
            <a:gdLst/>
            <a:ahLst/>
            <a:cxnLst/>
            <a:rect l="l" t="t" r="r" b="b"/>
            <a:pathLst>
              <a:path w="1656715" h="2131060">
                <a:moveTo>
                  <a:pt x="1656588" y="0"/>
                </a:moveTo>
                <a:lnTo>
                  <a:pt x="0" y="0"/>
                </a:lnTo>
                <a:lnTo>
                  <a:pt x="0" y="2130552"/>
                </a:lnTo>
                <a:lnTo>
                  <a:pt x="1656588" y="2130552"/>
                </a:lnTo>
                <a:lnTo>
                  <a:pt x="1656588" y="0"/>
                </a:lnTo>
                <a:close/>
              </a:path>
            </a:pathLst>
          </a:custGeom>
          <a:solidFill>
            <a:srgbClr val="9A7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22069" y="2472308"/>
            <a:ext cx="6644005" cy="3691890"/>
            <a:chOff x="1322069" y="2472308"/>
            <a:chExt cx="6644005" cy="3691890"/>
          </a:xfrm>
        </p:grpSpPr>
        <p:sp>
          <p:nvSpPr>
            <p:cNvPr id="9" name="object 9"/>
            <p:cNvSpPr/>
            <p:nvPr/>
          </p:nvSpPr>
          <p:spPr>
            <a:xfrm>
              <a:off x="1331975" y="2493263"/>
              <a:ext cx="6624955" cy="864235"/>
            </a:xfrm>
            <a:custGeom>
              <a:avLst/>
              <a:gdLst/>
              <a:ahLst/>
              <a:cxnLst/>
              <a:rect l="l" t="t" r="r" b="b"/>
              <a:pathLst>
                <a:path w="6624955" h="864235">
                  <a:moveTo>
                    <a:pt x="6624828" y="0"/>
                  </a:moveTo>
                  <a:lnTo>
                    <a:pt x="0" y="0"/>
                  </a:lnTo>
                  <a:lnTo>
                    <a:pt x="0" y="864108"/>
                  </a:lnTo>
                  <a:lnTo>
                    <a:pt x="6624828" y="864108"/>
                  </a:lnTo>
                  <a:lnTo>
                    <a:pt x="6624828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83663" y="2472308"/>
              <a:ext cx="5520690" cy="3691890"/>
            </a:xfrm>
            <a:custGeom>
              <a:avLst/>
              <a:gdLst/>
              <a:ahLst/>
              <a:cxnLst/>
              <a:rect l="l" t="t" r="r" b="b"/>
              <a:pathLst>
                <a:path w="5520690" h="3691890">
                  <a:moveTo>
                    <a:pt x="0" y="0"/>
                  </a:moveTo>
                  <a:lnTo>
                    <a:pt x="0" y="3691407"/>
                  </a:lnTo>
                </a:path>
                <a:path w="5520690" h="3691890">
                  <a:moveTo>
                    <a:pt x="552069" y="0"/>
                  </a:moveTo>
                  <a:lnTo>
                    <a:pt x="552069" y="3691407"/>
                  </a:lnTo>
                </a:path>
                <a:path w="5520690" h="3691890">
                  <a:moveTo>
                    <a:pt x="1104138" y="0"/>
                  </a:moveTo>
                  <a:lnTo>
                    <a:pt x="1104138" y="3691407"/>
                  </a:lnTo>
                </a:path>
                <a:path w="5520690" h="3691890">
                  <a:moveTo>
                    <a:pt x="1656207" y="0"/>
                  </a:moveTo>
                  <a:lnTo>
                    <a:pt x="1656207" y="3691407"/>
                  </a:lnTo>
                </a:path>
                <a:path w="5520690" h="3691890">
                  <a:moveTo>
                    <a:pt x="2208276" y="0"/>
                  </a:moveTo>
                  <a:lnTo>
                    <a:pt x="2208276" y="3691407"/>
                  </a:lnTo>
                </a:path>
                <a:path w="5520690" h="3691890">
                  <a:moveTo>
                    <a:pt x="2760345" y="0"/>
                  </a:moveTo>
                  <a:lnTo>
                    <a:pt x="2760345" y="3691407"/>
                  </a:lnTo>
                </a:path>
                <a:path w="5520690" h="3691890">
                  <a:moveTo>
                    <a:pt x="3312414" y="0"/>
                  </a:moveTo>
                  <a:lnTo>
                    <a:pt x="3312414" y="3691407"/>
                  </a:lnTo>
                </a:path>
                <a:path w="5520690" h="3691890">
                  <a:moveTo>
                    <a:pt x="3864483" y="0"/>
                  </a:moveTo>
                  <a:lnTo>
                    <a:pt x="3864483" y="3691407"/>
                  </a:lnTo>
                </a:path>
                <a:path w="5520690" h="3691890">
                  <a:moveTo>
                    <a:pt x="4416552" y="0"/>
                  </a:moveTo>
                  <a:lnTo>
                    <a:pt x="4416552" y="3691407"/>
                  </a:lnTo>
                </a:path>
                <a:path w="5520690" h="3691890">
                  <a:moveTo>
                    <a:pt x="4968620" y="0"/>
                  </a:moveTo>
                  <a:lnTo>
                    <a:pt x="4968620" y="3691407"/>
                  </a:lnTo>
                </a:path>
                <a:path w="5520690" h="3691890">
                  <a:moveTo>
                    <a:pt x="5520690" y="0"/>
                  </a:moveTo>
                  <a:lnTo>
                    <a:pt x="5520690" y="36914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69" y="2472308"/>
              <a:ext cx="6644005" cy="3691890"/>
            </a:xfrm>
            <a:custGeom>
              <a:avLst/>
              <a:gdLst/>
              <a:ahLst/>
              <a:cxnLst/>
              <a:rect l="l" t="t" r="r" b="b"/>
              <a:pathLst>
                <a:path w="6644005" h="3691890">
                  <a:moveTo>
                    <a:pt x="9525" y="0"/>
                  </a:moveTo>
                  <a:lnTo>
                    <a:pt x="9525" y="3691407"/>
                  </a:lnTo>
                </a:path>
                <a:path w="6644005" h="3691890">
                  <a:moveTo>
                    <a:pt x="6634353" y="0"/>
                  </a:moveTo>
                  <a:lnTo>
                    <a:pt x="6634353" y="3691407"/>
                  </a:lnTo>
                </a:path>
                <a:path w="6644005" h="3691890">
                  <a:moveTo>
                    <a:pt x="0" y="9525"/>
                  </a:moveTo>
                  <a:lnTo>
                    <a:pt x="6643878" y="9525"/>
                  </a:lnTo>
                </a:path>
                <a:path w="6644005" h="3691890">
                  <a:moveTo>
                    <a:pt x="0" y="3681882"/>
                  </a:moveTo>
                  <a:lnTo>
                    <a:pt x="6643878" y="368188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846834"/>
            <a:ext cx="7790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Съдържанието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страницата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може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бъде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разпределено</a:t>
            </a:r>
            <a:r>
              <a:rPr sz="18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в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решетка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от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определен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брой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колони.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pc="-35" dirty="0"/>
              <a:t>СТРУКТУРА</a:t>
            </a:r>
            <a:r>
              <a:rPr spc="15" dirty="0"/>
              <a:t> </a:t>
            </a:r>
            <a:r>
              <a:rPr dirty="0"/>
              <a:t>НА</a:t>
            </a:r>
            <a:r>
              <a:rPr spc="-15" dirty="0"/>
              <a:t> </a:t>
            </a:r>
            <a:r>
              <a:rPr spc="-40" dirty="0"/>
              <a:t>РЕШЕТКАТА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9015" y="6424980"/>
            <a:ext cx="7323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Фигура </a:t>
            </a:r>
            <a:r>
              <a:rPr sz="1400" i="1" spc="-10" dirty="0">
                <a:solidFill>
                  <a:srgbClr val="585858"/>
                </a:solidFill>
                <a:latin typeface="Corbel"/>
                <a:cs typeface="Corbel"/>
              </a:rPr>
              <a:t>15.3</a:t>
            </a:r>
            <a:r>
              <a:rPr sz="1400" i="1" spc="2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Пример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 за решетка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от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12</a:t>
            </a:r>
            <a:r>
              <a:rPr sz="1400" i="1" spc="-15" dirty="0">
                <a:solidFill>
                  <a:srgbClr val="585858"/>
                </a:solidFill>
                <a:latin typeface="Corbel"/>
                <a:cs typeface="Corbel"/>
              </a:rPr>
              <a:t> колони</a:t>
            </a:r>
            <a:r>
              <a:rPr sz="1400" i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и</a:t>
            </a:r>
            <a:r>
              <a:rPr sz="1400" i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разпределение</a:t>
            </a:r>
            <a:r>
              <a:rPr sz="1400" i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на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съдържанието</a:t>
            </a:r>
            <a:r>
              <a:rPr sz="1400" i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на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сайт</a:t>
            </a:r>
            <a:r>
              <a:rPr sz="1400" i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в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нея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24154" marR="2557145">
              <a:lnSpc>
                <a:spcPct val="100000"/>
              </a:lnSpc>
              <a:spcBef>
                <a:spcPts val="990"/>
              </a:spcBef>
            </a:pPr>
            <a:r>
              <a:rPr spc="-35" dirty="0"/>
              <a:t>СТРУКТУРА</a:t>
            </a:r>
            <a:r>
              <a:rPr spc="15" dirty="0"/>
              <a:t> </a:t>
            </a:r>
            <a:r>
              <a:rPr dirty="0"/>
              <a:t>НА</a:t>
            </a:r>
            <a:r>
              <a:rPr spc="-15" dirty="0"/>
              <a:t> </a:t>
            </a:r>
            <a:r>
              <a:rPr spc="-40" dirty="0"/>
              <a:t>РЕШЕТКАТА</a:t>
            </a:r>
            <a:r>
              <a:rPr spc="200" dirty="0"/>
              <a:t> </a:t>
            </a:r>
            <a:r>
              <a:rPr dirty="0"/>
              <a:t>- </a:t>
            </a:r>
            <a:r>
              <a:rPr spc="-645" dirty="0"/>
              <a:t> </a:t>
            </a:r>
            <a:r>
              <a:rPr spc="-5" dirty="0"/>
              <a:t>ШИРИНА</a:t>
            </a:r>
            <a:r>
              <a:rPr spc="-10" dirty="0"/>
              <a:t> </a:t>
            </a:r>
            <a:r>
              <a:rPr dirty="0"/>
              <a:t>ЗА</a:t>
            </a:r>
            <a:r>
              <a:rPr spc="-5" dirty="0"/>
              <a:t> </a:t>
            </a:r>
            <a:r>
              <a:rPr dirty="0"/>
              <a:t>12</a:t>
            </a:r>
            <a:r>
              <a:rPr spc="-10" dirty="0"/>
              <a:t> </a:t>
            </a:r>
            <a:r>
              <a:rPr spc="-35" dirty="0"/>
              <a:t>КОЛОНИ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184" y="2636646"/>
            <a:ext cx="2946400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Ако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приемем,</a:t>
            </a:r>
            <a:r>
              <a:rPr sz="18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че</a:t>
            </a:r>
            <a:endParaRPr sz="1800">
              <a:latin typeface="Corbel"/>
              <a:cs typeface="Corbel"/>
            </a:endParaRPr>
          </a:p>
          <a:p>
            <a:pPr marL="318770" marR="5080">
              <a:lnSpc>
                <a:spcPct val="100000"/>
              </a:lnSpc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страницата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представя</a:t>
            </a:r>
            <a:r>
              <a:rPr sz="18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в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100%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видима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област,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то 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ширината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всяка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една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колона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8,33%.</a:t>
            </a:r>
            <a:endParaRPr sz="1800">
              <a:latin typeface="Corbel"/>
              <a:cs typeface="Corbel"/>
            </a:endParaRPr>
          </a:p>
          <a:p>
            <a:pPr marL="318770" marR="238125" indent="-306705">
              <a:lnSpc>
                <a:spcPct val="100000"/>
              </a:lnSpc>
              <a:spcBef>
                <a:spcPts val="103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40" dirty="0">
                <a:solidFill>
                  <a:srgbClr val="313131"/>
                </a:solidFill>
                <a:latin typeface="Corbel"/>
                <a:cs typeface="Corbel"/>
              </a:rPr>
              <a:t>Така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според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заети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брой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колони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може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определи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дължината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всеки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един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елемент.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917" y="2017521"/>
            <a:ext cx="2575560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sz="1800" dirty="0">
                <a:latin typeface="Corbel"/>
                <a:cs typeface="Corbel"/>
              </a:rPr>
              <a:t>Чрез </a:t>
            </a:r>
            <a:r>
              <a:rPr sz="1800" spc="35" dirty="0">
                <a:latin typeface="Trebuchet MS"/>
                <a:cs typeface="Trebuchet MS"/>
              </a:rPr>
              <a:t>CSS </a:t>
            </a:r>
            <a:r>
              <a:rPr sz="1800" spc="-5" dirty="0">
                <a:latin typeface="Corbel"/>
                <a:cs typeface="Corbel"/>
              </a:rPr>
              <a:t>всяка </a:t>
            </a:r>
            <a:r>
              <a:rPr sz="1800" spc="-20" dirty="0">
                <a:latin typeface="Corbel"/>
                <a:cs typeface="Corbel"/>
              </a:rPr>
              <a:t>колона </a:t>
            </a:r>
            <a:r>
              <a:rPr sz="1800" spc="-5" dirty="0">
                <a:latin typeface="Corbel"/>
                <a:cs typeface="Corbel"/>
              </a:rPr>
              <a:t>се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описва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по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следния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начин: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7917" y="2954477"/>
            <a:ext cx="2199005" cy="331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140" dirty="0">
                <a:solidFill>
                  <a:srgbClr val="585858"/>
                </a:solidFill>
                <a:latin typeface="Trebuchet MS"/>
                <a:cs typeface="Trebuchet MS"/>
              </a:rPr>
              <a:t>.co</a:t>
            </a:r>
            <a:r>
              <a:rPr sz="1800" spc="-80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1 </a:t>
            </a:r>
            <a:r>
              <a:rPr sz="1800" spc="-85" dirty="0">
                <a:solidFill>
                  <a:srgbClr val="585858"/>
                </a:solidFill>
                <a:latin typeface="Trebuchet MS"/>
                <a:cs typeface="Trebuchet MS"/>
              </a:rPr>
              <a:t>{widt</a:t>
            </a:r>
            <a:r>
              <a:rPr sz="1800" spc="-10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800" spc="-27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Trebuchet MS"/>
                <a:cs typeface="Trebuchet MS"/>
              </a:rPr>
              <a:t>8.33</a:t>
            </a:r>
            <a:r>
              <a:rPr sz="1800" spc="-75" dirty="0">
                <a:solidFill>
                  <a:srgbClr val="585858"/>
                </a:solidFill>
                <a:latin typeface="Trebuchet MS"/>
                <a:cs typeface="Trebuchet MS"/>
              </a:rPr>
              <a:t>%</a:t>
            </a:r>
            <a:r>
              <a:rPr sz="1800" spc="-155" dirty="0">
                <a:solidFill>
                  <a:srgbClr val="585858"/>
                </a:solidFill>
                <a:latin typeface="Trebuchet MS"/>
                <a:cs typeface="Trebuchet MS"/>
              </a:rPr>
              <a:t>;}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5"/>
              </a:lnSpc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2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Trebuchet MS"/>
                <a:cs typeface="Trebuchet MS"/>
              </a:rPr>
              <a:t>16.6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3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25%</a:t>
            </a:r>
            <a:r>
              <a:rPr sz="1800" spc="-5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4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85858"/>
                </a:solidFill>
                <a:latin typeface="Trebuchet MS"/>
                <a:cs typeface="Trebuchet MS"/>
              </a:rPr>
              <a:t>33.33%</a:t>
            </a:r>
            <a:r>
              <a:rPr sz="1800" spc="-7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5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Trebuchet MS"/>
                <a:cs typeface="Trebuchet MS"/>
              </a:rPr>
              <a:t>41.6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6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50%</a:t>
            </a:r>
            <a:r>
              <a:rPr sz="1800" spc="-5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7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85858"/>
                </a:solidFill>
                <a:latin typeface="Trebuchet MS"/>
                <a:cs typeface="Trebuchet MS"/>
              </a:rPr>
              <a:t>58.33%</a:t>
            </a:r>
            <a:r>
              <a:rPr sz="1800" spc="-7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8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585858"/>
                </a:solidFill>
                <a:latin typeface="Trebuchet MS"/>
                <a:cs typeface="Trebuchet MS"/>
              </a:rPr>
              <a:t>66.6</a:t>
            </a:r>
            <a:r>
              <a:rPr sz="1800" spc="-5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9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75%</a:t>
            </a:r>
            <a:r>
              <a:rPr sz="1800" spc="-5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40" dirty="0">
                <a:solidFill>
                  <a:srgbClr val="585858"/>
                </a:solidFill>
                <a:latin typeface="Trebuchet MS"/>
                <a:cs typeface="Trebuchet MS"/>
              </a:rPr>
              <a:t>.co</a:t>
            </a:r>
            <a:r>
              <a:rPr sz="1800" spc="-80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10 </a:t>
            </a:r>
            <a:r>
              <a:rPr sz="1800" spc="-75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800" spc="-10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1800" spc="-155" dirty="0">
                <a:solidFill>
                  <a:srgbClr val="585858"/>
                </a:solidFill>
                <a:latin typeface="Trebuchet MS"/>
                <a:cs typeface="Trebuchet MS"/>
              </a:rPr>
              <a:t>th: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Trebuchet MS"/>
                <a:cs typeface="Trebuchet MS"/>
              </a:rPr>
              <a:t>83.33</a:t>
            </a:r>
            <a:r>
              <a:rPr sz="1800" spc="-75" dirty="0">
                <a:solidFill>
                  <a:srgbClr val="585858"/>
                </a:solidFill>
                <a:latin typeface="Trebuchet MS"/>
                <a:cs typeface="Trebuchet MS"/>
              </a:rPr>
              <a:t>%</a:t>
            </a:r>
            <a:r>
              <a:rPr sz="1800" spc="-155" dirty="0">
                <a:solidFill>
                  <a:srgbClr val="585858"/>
                </a:solidFill>
                <a:latin typeface="Trebuchet MS"/>
                <a:cs typeface="Trebuchet MS"/>
              </a:rPr>
              <a:t>;}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  <a:spcBef>
                <a:spcPts val="5"/>
              </a:spcBef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11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85858"/>
                </a:solidFill>
                <a:latin typeface="Trebuchet MS"/>
                <a:cs typeface="Trebuchet MS"/>
              </a:rPr>
              <a:t>91.66%</a:t>
            </a:r>
            <a:r>
              <a:rPr sz="1800" spc="-7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.c</a:t>
            </a:r>
            <a:r>
              <a:rPr sz="1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585858"/>
                </a:solidFill>
                <a:latin typeface="Trebuchet MS"/>
                <a:cs typeface="Trebuchet MS"/>
              </a:rPr>
              <a:t>12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{w</a:t>
            </a:r>
            <a:r>
              <a:rPr sz="1800" spc="-145" dirty="0">
                <a:solidFill>
                  <a:srgbClr val="585858"/>
                </a:solidFill>
                <a:latin typeface="Trebuchet MS"/>
                <a:cs typeface="Trebuchet MS"/>
              </a:rPr>
              <a:t>idth</a:t>
            </a:r>
            <a:r>
              <a:rPr sz="1800" spc="-114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858"/>
                </a:solidFill>
                <a:latin typeface="Trebuchet MS"/>
                <a:cs typeface="Trebuchet MS"/>
              </a:rPr>
              <a:t>100%</a:t>
            </a:r>
            <a:r>
              <a:rPr sz="1800" spc="-5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r>
              <a:rPr sz="1800" spc="-65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14597" y="2193289"/>
          <a:ext cx="2110739" cy="3528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Колона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A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Ширина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в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%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1</a:t>
                      </a: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8,33</a:t>
                      </a: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2</a:t>
                      </a: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5" dirty="0">
                          <a:latin typeface="Corbel"/>
                          <a:cs typeface="Corbel"/>
                        </a:rPr>
                        <a:t>16,67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3</a:t>
                      </a: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orbel"/>
                          <a:cs typeface="Corbel"/>
                        </a:rPr>
                        <a:t>25,00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4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orbel"/>
                          <a:cs typeface="Corbel"/>
                        </a:rPr>
                        <a:t>33,33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5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5" dirty="0">
                          <a:latin typeface="Corbel"/>
                          <a:cs typeface="Corbel"/>
                        </a:rPr>
                        <a:t>41,67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6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orbel"/>
                          <a:cs typeface="Corbel"/>
                        </a:rPr>
                        <a:t>50,00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5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7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orbel"/>
                          <a:cs typeface="Corbel"/>
                        </a:rPr>
                        <a:t>58,33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8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5" dirty="0">
                          <a:latin typeface="Corbel"/>
                          <a:cs typeface="Corbel"/>
                        </a:rPr>
                        <a:t>66,67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9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orbel"/>
                          <a:cs typeface="Corbel"/>
                        </a:rPr>
                        <a:t>75,00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orbel"/>
                          <a:cs typeface="Corbel"/>
                        </a:rPr>
                        <a:t>10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orbel"/>
                          <a:cs typeface="Corbel"/>
                        </a:rPr>
                        <a:t>83,33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3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orbel"/>
                          <a:cs typeface="Corbel"/>
                        </a:rPr>
                        <a:t>11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15" dirty="0">
                          <a:latin typeface="Corbel"/>
                          <a:cs typeface="Corbel"/>
                        </a:rPr>
                        <a:t>91,67</a:t>
                      </a:r>
                      <a:endParaRPr sz="1400">
                        <a:latin typeface="Corbel"/>
                        <a:cs typeface="Corbe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Corbel"/>
                          <a:cs typeface="Corbel"/>
                        </a:rPr>
                        <a:t>12</a:t>
                      </a:r>
                      <a:endParaRPr sz="1400" dirty="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Corbel"/>
                          <a:cs typeface="Corbel"/>
                        </a:rPr>
                        <a:t>100,00</a:t>
                      </a:r>
                      <a:endParaRPr sz="1400" dirty="0">
                        <a:latin typeface="Corbel"/>
                        <a:cs typeface="Corbe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6" y="600455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44" y="0"/>
                </a:moveTo>
                <a:lnTo>
                  <a:pt x="0" y="0"/>
                </a:lnTo>
                <a:lnTo>
                  <a:pt x="0" y="1100328"/>
                </a:lnTo>
                <a:lnTo>
                  <a:pt x="0" y="1258824"/>
                </a:lnTo>
                <a:lnTo>
                  <a:pt x="8238744" y="1258824"/>
                </a:lnTo>
                <a:lnTo>
                  <a:pt x="8238744" y="1100328"/>
                </a:lnTo>
                <a:lnTo>
                  <a:pt x="823874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5691" y="5949696"/>
            <a:ext cx="6624955" cy="360045"/>
          </a:xfrm>
          <a:custGeom>
            <a:avLst/>
            <a:gdLst/>
            <a:ahLst/>
            <a:cxnLst/>
            <a:rect l="l" t="t" r="r" b="b"/>
            <a:pathLst>
              <a:path w="6624955" h="360045">
                <a:moveTo>
                  <a:pt x="6624828" y="0"/>
                </a:moveTo>
                <a:lnTo>
                  <a:pt x="0" y="0"/>
                </a:lnTo>
                <a:lnTo>
                  <a:pt x="0" y="359663"/>
                </a:lnTo>
                <a:lnTo>
                  <a:pt x="6624828" y="359663"/>
                </a:lnTo>
                <a:lnTo>
                  <a:pt x="66248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1844" y="2988564"/>
            <a:ext cx="1580515" cy="2872740"/>
          </a:xfrm>
          <a:custGeom>
            <a:avLst/>
            <a:gdLst/>
            <a:ahLst/>
            <a:cxnLst/>
            <a:rect l="l" t="t" r="r" b="b"/>
            <a:pathLst>
              <a:path w="1580515" h="2872740">
                <a:moveTo>
                  <a:pt x="1580388" y="0"/>
                </a:moveTo>
                <a:lnTo>
                  <a:pt x="0" y="0"/>
                </a:lnTo>
                <a:lnTo>
                  <a:pt x="0" y="2872740"/>
                </a:lnTo>
                <a:lnTo>
                  <a:pt x="1580388" y="2872740"/>
                </a:lnTo>
                <a:lnTo>
                  <a:pt x="1580388" y="0"/>
                </a:lnTo>
                <a:close/>
              </a:path>
            </a:pathLst>
          </a:custGeom>
          <a:solidFill>
            <a:srgbClr val="33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22069" y="1691258"/>
            <a:ext cx="6648450" cy="4627880"/>
            <a:chOff x="1322069" y="1691258"/>
            <a:chExt cx="6648450" cy="4627880"/>
          </a:xfrm>
        </p:grpSpPr>
        <p:sp>
          <p:nvSpPr>
            <p:cNvPr id="6" name="object 6"/>
            <p:cNvSpPr/>
            <p:nvPr/>
          </p:nvSpPr>
          <p:spPr>
            <a:xfrm>
              <a:off x="1345691" y="1700783"/>
              <a:ext cx="6624955" cy="792480"/>
            </a:xfrm>
            <a:custGeom>
              <a:avLst/>
              <a:gdLst/>
              <a:ahLst/>
              <a:cxnLst/>
              <a:rect l="l" t="t" r="r" b="b"/>
              <a:pathLst>
                <a:path w="6624955" h="792480">
                  <a:moveTo>
                    <a:pt x="6624828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6624828" y="792479"/>
                  </a:lnTo>
                  <a:lnTo>
                    <a:pt x="6624828" y="0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4737" y="2557525"/>
              <a:ext cx="1633220" cy="365760"/>
            </a:xfrm>
            <a:custGeom>
              <a:avLst/>
              <a:gdLst/>
              <a:ahLst/>
              <a:cxnLst/>
              <a:rect l="l" t="t" r="r" b="b"/>
              <a:pathLst>
                <a:path w="1633220" h="365760">
                  <a:moveTo>
                    <a:pt x="80200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802005" y="365760"/>
                  </a:lnTo>
                  <a:lnTo>
                    <a:pt x="802005" y="0"/>
                  </a:lnTo>
                  <a:close/>
                </a:path>
                <a:path w="1633220" h="365760">
                  <a:moveTo>
                    <a:pt x="1632712" y="0"/>
                  </a:moveTo>
                  <a:lnTo>
                    <a:pt x="859155" y="0"/>
                  </a:lnTo>
                  <a:lnTo>
                    <a:pt x="859155" y="365760"/>
                  </a:lnTo>
                  <a:lnTo>
                    <a:pt x="1632712" y="365760"/>
                  </a:lnTo>
                  <a:lnTo>
                    <a:pt x="1632712" y="0"/>
                  </a:lnTo>
                  <a:close/>
                </a:path>
              </a:pathLst>
            </a:custGeom>
            <a:solidFill>
              <a:srgbClr val="9A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5316" y="255752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599" y="2557525"/>
              <a:ext cx="773430" cy="365760"/>
            </a:xfrm>
            <a:custGeom>
              <a:avLst/>
              <a:gdLst/>
              <a:ahLst/>
              <a:cxnLst/>
              <a:rect l="l" t="t" r="r" b="b"/>
              <a:pathLst>
                <a:path w="773429" h="365760">
                  <a:moveTo>
                    <a:pt x="0" y="365760"/>
                  </a:moveTo>
                  <a:lnTo>
                    <a:pt x="773429" y="365760"/>
                  </a:lnTo>
                  <a:lnTo>
                    <a:pt x="773429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rgbClr val="9A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6024" y="255752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45178" y="2557525"/>
              <a:ext cx="774065" cy="365760"/>
            </a:xfrm>
            <a:custGeom>
              <a:avLst/>
              <a:gdLst/>
              <a:ahLst/>
              <a:cxnLst/>
              <a:rect l="l" t="t" r="r" b="b"/>
              <a:pathLst>
                <a:path w="774064" h="365760">
                  <a:moveTo>
                    <a:pt x="0" y="365760"/>
                  </a:moveTo>
                  <a:lnTo>
                    <a:pt x="773557" y="365760"/>
                  </a:lnTo>
                  <a:lnTo>
                    <a:pt x="773557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rgbClr val="9A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603" y="255752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5885" y="2557525"/>
              <a:ext cx="774065" cy="365760"/>
            </a:xfrm>
            <a:custGeom>
              <a:avLst/>
              <a:gdLst/>
              <a:ahLst/>
              <a:cxnLst/>
              <a:rect l="l" t="t" r="r" b="b"/>
              <a:pathLst>
                <a:path w="774064" h="365760">
                  <a:moveTo>
                    <a:pt x="0" y="365760"/>
                  </a:moveTo>
                  <a:lnTo>
                    <a:pt x="773556" y="365760"/>
                  </a:lnTo>
                  <a:lnTo>
                    <a:pt x="77355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rgbClr val="9A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7310" y="255752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06592" y="2557525"/>
              <a:ext cx="773430" cy="365760"/>
            </a:xfrm>
            <a:custGeom>
              <a:avLst/>
              <a:gdLst/>
              <a:ahLst/>
              <a:cxnLst/>
              <a:rect l="l" t="t" r="r" b="b"/>
              <a:pathLst>
                <a:path w="773429" h="365760">
                  <a:moveTo>
                    <a:pt x="0" y="365760"/>
                  </a:moveTo>
                  <a:lnTo>
                    <a:pt x="773430" y="365760"/>
                  </a:lnTo>
                  <a:lnTo>
                    <a:pt x="77343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rgbClr val="9A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8017" y="255752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37173" y="2557525"/>
              <a:ext cx="774065" cy="365760"/>
            </a:xfrm>
            <a:custGeom>
              <a:avLst/>
              <a:gdLst/>
              <a:ahLst/>
              <a:cxnLst/>
              <a:rect l="l" t="t" r="r" b="b"/>
              <a:pathLst>
                <a:path w="774065" h="365760">
                  <a:moveTo>
                    <a:pt x="0" y="365760"/>
                  </a:moveTo>
                  <a:lnTo>
                    <a:pt x="773556" y="365760"/>
                  </a:lnTo>
                  <a:lnTo>
                    <a:pt x="77355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rgbClr val="9A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08598" y="255752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67879" y="2557525"/>
              <a:ext cx="802640" cy="365760"/>
            </a:xfrm>
            <a:custGeom>
              <a:avLst/>
              <a:gdLst/>
              <a:ahLst/>
              <a:cxnLst/>
              <a:rect l="l" t="t" r="r" b="b"/>
              <a:pathLst>
                <a:path w="802640" h="365760">
                  <a:moveTo>
                    <a:pt x="0" y="365760"/>
                  </a:moveTo>
                  <a:lnTo>
                    <a:pt x="802081" y="365760"/>
                  </a:lnTo>
                  <a:lnTo>
                    <a:pt x="802081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rgbClr val="9A7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39304" y="2557525"/>
              <a:ext cx="0" cy="365760"/>
            </a:xfrm>
            <a:custGeom>
              <a:avLst/>
              <a:gdLst/>
              <a:ahLst/>
              <a:cxnLst/>
              <a:rect l="l" t="t" r="r" b="b"/>
              <a:pathLst>
                <a:path h="365760">
                  <a:moveTo>
                    <a:pt x="0" y="0"/>
                  </a:moveTo>
                  <a:lnTo>
                    <a:pt x="0" y="36576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4355" y="2962655"/>
              <a:ext cx="4968240" cy="1513840"/>
            </a:xfrm>
            <a:custGeom>
              <a:avLst/>
              <a:gdLst/>
              <a:ahLst/>
              <a:cxnLst/>
              <a:rect l="l" t="t" r="r" b="b"/>
              <a:pathLst>
                <a:path w="4968240" h="1513839">
                  <a:moveTo>
                    <a:pt x="4968240" y="0"/>
                  </a:moveTo>
                  <a:lnTo>
                    <a:pt x="0" y="0"/>
                  </a:lnTo>
                  <a:lnTo>
                    <a:pt x="0" y="1513332"/>
                  </a:lnTo>
                  <a:lnTo>
                    <a:pt x="4968240" y="1513332"/>
                  </a:lnTo>
                  <a:lnTo>
                    <a:pt x="4968240" y="0"/>
                  </a:lnTo>
                  <a:close/>
                </a:path>
              </a:pathLst>
            </a:custGeom>
            <a:solidFill>
              <a:srgbClr val="4EA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5184" y="4564900"/>
              <a:ext cx="2446020" cy="1296670"/>
            </a:xfrm>
            <a:custGeom>
              <a:avLst/>
              <a:gdLst/>
              <a:ahLst/>
              <a:cxnLst/>
              <a:rect l="l" t="t" r="r" b="b"/>
              <a:pathLst>
                <a:path w="2446020" h="1296670">
                  <a:moveTo>
                    <a:pt x="1208405" y="0"/>
                  </a:moveTo>
                  <a:lnTo>
                    <a:pt x="0" y="0"/>
                  </a:lnTo>
                  <a:lnTo>
                    <a:pt x="0" y="1296162"/>
                  </a:lnTo>
                  <a:lnTo>
                    <a:pt x="1208405" y="1296162"/>
                  </a:lnTo>
                  <a:lnTo>
                    <a:pt x="1208405" y="0"/>
                  </a:lnTo>
                  <a:close/>
                </a:path>
                <a:path w="2446020" h="1296670">
                  <a:moveTo>
                    <a:pt x="2445512" y="0"/>
                  </a:moveTo>
                  <a:lnTo>
                    <a:pt x="1265555" y="0"/>
                  </a:lnTo>
                  <a:lnTo>
                    <a:pt x="1265555" y="1296162"/>
                  </a:lnTo>
                  <a:lnTo>
                    <a:pt x="2445512" y="1296162"/>
                  </a:lnTo>
                  <a:lnTo>
                    <a:pt x="2445512" y="0"/>
                  </a:lnTo>
                  <a:close/>
                </a:path>
              </a:pathLst>
            </a:custGeom>
            <a:solidFill>
              <a:srgbClr val="DAC1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2163" y="4564888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h="1296670">
                  <a:moveTo>
                    <a:pt x="0" y="0"/>
                  </a:moveTo>
                  <a:lnTo>
                    <a:pt x="0" y="1296174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7846" y="4564900"/>
              <a:ext cx="1179830" cy="1296670"/>
            </a:xfrm>
            <a:custGeom>
              <a:avLst/>
              <a:gdLst/>
              <a:ahLst/>
              <a:cxnLst/>
              <a:rect l="l" t="t" r="r" b="b"/>
              <a:pathLst>
                <a:path w="1179829" h="1296670">
                  <a:moveTo>
                    <a:pt x="0" y="1296161"/>
                  </a:moveTo>
                  <a:lnTo>
                    <a:pt x="1179829" y="1296161"/>
                  </a:lnTo>
                  <a:lnTo>
                    <a:pt x="1179829" y="0"/>
                  </a:lnTo>
                  <a:lnTo>
                    <a:pt x="0" y="0"/>
                  </a:lnTo>
                  <a:lnTo>
                    <a:pt x="0" y="1296161"/>
                  </a:lnTo>
                  <a:close/>
                </a:path>
              </a:pathLst>
            </a:custGeom>
            <a:solidFill>
              <a:srgbClr val="DAC1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9271" y="4564888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h="1296670">
                  <a:moveTo>
                    <a:pt x="0" y="0"/>
                  </a:moveTo>
                  <a:lnTo>
                    <a:pt x="0" y="1296174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4825" y="4564900"/>
              <a:ext cx="1209040" cy="1296670"/>
            </a:xfrm>
            <a:custGeom>
              <a:avLst/>
              <a:gdLst/>
              <a:ahLst/>
              <a:cxnLst/>
              <a:rect l="l" t="t" r="r" b="b"/>
              <a:pathLst>
                <a:path w="1209039" h="1296670">
                  <a:moveTo>
                    <a:pt x="0" y="1296161"/>
                  </a:moveTo>
                  <a:lnTo>
                    <a:pt x="1208443" y="1296161"/>
                  </a:lnTo>
                  <a:lnTo>
                    <a:pt x="1208443" y="0"/>
                  </a:lnTo>
                  <a:lnTo>
                    <a:pt x="0" y="0"/>
                  </a:lnTo>
                  <a:lnTo>
                    <a:pt x="0" y="1296161"/>
                  </a:lnTo>
                  <a:close/>
                </a:path>
              </a:pathLst>
            </a:custGeom>
            <a:solidFill>
              <a:srgbClr val="DAC1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56250" y="4564888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h="1296670">
                  <a:moveTo>
                    <a:pt x="0" y="0"/>
                  </a:moveTo>
                  <a:lnTo>
                    <a:pt x="0" y="1296174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5741" y="1691258"/>
              <a:ext cx="5796915" cy="4627880"/>
            </a:xfrm>
            <a:custGeom>
              <a:avLst/>
              <a:gdLst/>
              <a:ahLst/>
              <a:cxnLst/>
              <a:rect l="l" t="t" r="r" b="b"/>
              <a:pathLst>
                <a:path w="5796915" h="4627880">
                  <a:moveTo>
                    <a:pt x="0" y="0"/>
                  </a:moveTo>
                  <a:lnTo>
                    <a:pt x="0" y="4627587"/>
                  </a:lnTo>
                </a:path>
                <a:path w="5796915" h="4627880">
                  <a:moveTo>
                    <a:pt x="414019" y="0"/>
                  </a:moveTo>
                  <a:lnTo>
                    <a:pt x="414019" y="4627587"/>
                  </a:lnTo>
                </a:path>
                <a:path w="5796915" h="4627880">
                  <a:moveTo>
                    <a:pt x="828039" y="0"/>
                  </a:moveTo>
                  <a:lnTo>
                    <a:pt x="828039" y="4627587"/>
                  </a:lnTo>
                </a:path>
                <a:path w="5796915" h="4627880">
                  <a:moveTo>
                    <a:pt x="1242059" y="0"/>
                  </a:moveTo>
                  <a:lnTo>
                    <a:pt x="1242059" y="4627587"/>
                  </a:lnTo>
                </a:path>
                <a:path w="5796915" h="4627880">
                  <a:moveTo>
                    <a:pt x="1656080" y="0"/>
                  </a:moveTo>
                  <a:lnTo>
                    <a:pt x="1656080" y="4627587"/>
                  </a:lnTo>
                </a:path>
                <a:path w="5796915" h="4627880">
                  <a:moveTo>
                    <a:pt x="2070227" y="0"/>
                  </a:moveTo>
                  <a:lnTo>
                    <a:pt x="2070227" y="4627587"/>
                  </a:lnTo>
                </a:path>
                <a:path w="5796915" h="4627880">
                  <a:moveTo>
                    <a:pt x="2484247" y="0"/>
                  </a:moveTo>
                  <a:lnTo>
                    <a:pt x="2484247" y="4627587"/>
                  </a:lnTo>
                </a:path>
                <a:path w="5796915" h="4627880">
                  <a:moveTo>
                    <a:pt x="2898267" y="0"/>
                  </a:moveTo>
                  <a:lnTo>
                    <a:pt x="2898267" y="4627587"/>
                  </a:lnTo>
                </a:path>
                <a:path w="5796915" h="4627880">
                  <a:moveTo>
                    <a:pt x="3312286" y="0"/>
                  </a:moveTo>
                  <a:lnTo>
                    <a:pt x="3312286" y="4627587"/>
                  </a:lnTo>
                </a:path>
                <a:path w="5796915" h="4627880">
                  <a:moveTo>
                    <a:pt x="3726306" y="0"/>
                  </a:moveTo>
                  <a:lnTo>
                    <a:pt x="3726306" y="4627587"/>
                  </a:lnTo>
                </a:path>
                <a:path w="5796915" h="4627880">
                  <a:moveTo>
                    <a:pt x="4140454" y="0"/>
                  </a:moveTo>
                  <a:lnTo>
                    <a:pt x="4140454" y="4627587"/>
                  </a:lnTo>
                </a:path>
                <a:path w="5796915" h="4627880">
                  <a:moveTo>
                    <a:pt x="4554474" y="0"/>
                  </a:moveTo>
                  <a:lnTo>
                    <a:pt x="4554474" y="4627587"/>
                  </a:lnTo>
                </a:path>
                <a:path w="5796915" h="4627880">
                  <a:moveTo>
                    <a:pt x="4968493" y="0"/>
                  </a:moveTo>
                  <a:lnTo>
                    <a:pt x="4968493" y="4627587"/>
                  </a:lnTo>
                </a:path>
                <a:path w="5796915" h="4627880">
                  <a:moveTo>
                    <a:pt x="5382513" y="0"/>
                  </a:moveTo>
                  <a:lnTo>
                    <a:pt x="5382513" y="4627587"/>
                  </a:lnTo>
                </a:path>
                <a:path w="5796915" h="4627880">
                  <a:moveTo>
                    <a:pt x="5796533" y="0"/>
                  </a:moveTo>
                  <a:lnTo>
                    <a:pt x="5796533" y="4627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2069" y="1691258"/>
              <a:ext cx="6644005" cy="4627880"/>
            </a:xfrm>
            <a:custGeom>
              <a:avLst/>
              <a:gdLst/>
              <a:ahLst/>
              <a:cxnLst/>
              <a:rect l="l" t="t" r="r" b="b"/>
              <a:pathLst>
                <a:path w="6644005" h="4627880">
                  <a:moveTo>
                    <a:pt x="9525" y="0"/>
                  </a:moveTo>
                  <a:lnTo>
                    <a:pt x="9525" y="4627587"/>
                  </a:lnTo>
                </a:path>
                <a:path w="6644005" h="4627880">
                  <a:moveTo>
                    <a:pt x="6634353" y="0"/>
                  </a:moveTo>
                  <a:lnTo>
                    <a:pt x="6634353" y="4627587"/>
                  </a:lnTo>
                </a:path>
                <a:path w="6644005" h="4627880">
                  <a:moveTo>
                    <a:pt x="0" y="9525"/>
                  </a:moveTo>
                  <a:lnTo>
                    <a:pt x="6643878" y="9525"/>
                  </a:lnTo>
                </a:path>
                <a:path w="6644005" h="4627880">
                  <a:moveTo>
                    <a:pt x="0" y="4618062"/>
                  </a:moveTo>
                  <a:lnTo>
                    <a:pt x="6643878" y="46180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22528" y="1074547"/>
            <a:ext cx="4569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СТРУКТУРА</a:t>
            </a:r>
            <a:r>
              <a:rPr sz="2800" spc="30" dirty="0"/>
              <a:t> </a:t>
            </a:r>
            <a:r>
              <a:rPr sz="2800" spc="-10" dirty="0"/>
              <a:t>НА</a:t>
            </a:r>
            <a:r>
              <a:rPr sz="2800" spc="-30" dirty="0"/>
              <a:t> </a:t>
            </a:r>
            <a:r>
              <a:rPr sz="2800" spc="-40" dirty="0"/>
              <a:t>РЕШЕТКАТА</a:t>
            </a:r>
            <a:endParaRPr sz="2800"/>
          </a:p>
        </p:txBody>
      </p:sp>
      <p:sp>
        <p:nvSpPr>
          <p:cNvPr id="31" name="object 31"/>
          <p:cNvSpPr txBox="1"/>
          <p:nvPr/>
        </p:nvSpPr>
        <p:spPr>
          <a:xfrm>
            <a:off x="803859" y="6475882"/>
            <a:ext cx="7332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Фигура </a:t>
            </a:r>
            <a:r>
              <a:rPr sz="1400" i="1" spc="-10" dirty="0">
                <a:solidFill>
                  <a:srgbClr val="585858"/>
                </a:solidFill>
                <a:latin typeface="Corbel"/>
                <a:cs typeface="Corbel"/>
              </a:rPr>
              <a:t>15.4</a:t>
            </a:r>
            <a:r>
              <a:rPr sz="1400" i="1" spc="2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Пример</a:t>
            </a:r>
            <a:r>
              <a:rPr sz="1400" i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за решетка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от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16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15" dirty="0">
                <a:solidFill>
                  <a:srgbClr val="585858"/>
                </a:solidFill>
                <a:latin typeface="Corbel"/>
                <a:cs typeface="Corbel"/>
              </a:rPr>
              <a:t>колони</a:t>
            </a:r>
            <a:r>
              <a:rPr sz="1400" i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и</a:t>
            </a:r>
            <a:r>
              <a:rPr sz="1400" i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разпределение</a:t>
            </a:r>
            <a:r>
              <a:rPr sz="1400" i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на</a:t>
            </a:r>
            <a:r>
              <a:rPr sz="1400" i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съдържанието</a:t>
            </a:r>
            <a:r>
              <a:rPr sz="1400" i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на сайт </a:t>
            </a:r>
            <a:r>
              <a:rPr sz="1400" i="1" dirty="0">
                <a:solidFill>
                  <a:srgbClr val="585858"/>
                </a:solidFill>
                <a:latin typeface="Corbel"/>
                <a:cs typeface="Corbel"/>
              </a:rPr>
              <a:t>в</a:t>
            </a:r>
            <a:r>
              <a:rPr sz="1400" i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585858"/>
                </a:solidFill>
                <a:latin typeface="Corbel"/>
                <a:cs typeface="Corbel"/>
              </a:rPr>
              <a:t>нея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24154" marR="2557145">
              <a:lnSpc>
                <a:spcPct val="100000"/>
              </a:lnSpc>
              <a:spcBef>
                <a:spcPts val="990"/>
              </a:spcBef>
            </a:pPr>
            <a:r>
              <a:rPr spc="-35" dirty="0"/>
              <a:t>СТРУКТУРА</a:t>
            </a:r>
            <a:r>
              <a:rPr spc="15" dirty="0"/>
              <a:t> </a:t>
            </a:r>
            <a:r>
              <a:rPr dirty="0"/>
              <a:t>НА</a:t>
            </a:r>
            <a:r>
              <a:rPr spc="-15" dirty="0"/>
              <a:t> </a:t>
            </a:r>
            <a:r>
              <a:rPr spc="-40" dirty="0"/>
              <a:t>РЕШЕТКАТА</a:t>
            </a:r>
            <a:r>
              <a:rPr spc="200" dirty="0"/>
              <a:t> </a:t>
            </a:r>
            <a:r>
              <a:rPr dirty="0"/>
              <a:t>- </a:t>
            </a:r>
            <a:r>
              <a:rPr spc="-645" dirty="0"/>
              <a:t> </a:t>
            </a:r>
            <a:r>
              <a:rPr spc="-5" dirty="0"/>
              <a:t>ШИРИНА</a:t>
            </a:r>
            <a:r>
              <a:rPr spc="-15" dirty="0"/>
              <a:t> </a:t>
            </a:r>
            <a:r>
              <a:rPr dirty="0"/>
              <a:t>ЗА</a:t>
            </a:r>
            <a:r>
              <a:rPr spc="-5" dirty="0"/>
              <a:t> </a:t>
            </a:r>
            <a:r>
              <a:rPr dirty="0"/>
              <a:t>16</a:t>
            </a:r>
            <a:r>
              <a:rPr spc="-5" dirty="0"/>
              <a:t> </a:t>
            </a:r>
            <a:r>
              <a:rPr spc="-35" dirty="0"/>
              <a:t>КОЛОНИ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77" y="2773807"/>
            <a:ext cx="2916555" cy="235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254000" indent="-306705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Ако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страницата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 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дели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313131"/>
                </a:solidFill>
                <a:latin typeface="Corbel"/>
                <a:cs typeface="Corbel"/>
              </a:rPr>
              <a:t>16</a:t>
            </a:r>
            <a:r>
              <a:rPr sz="1800" b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spc="-15" dirty="0">
                <a:solidFill>
                  <a:srgbClr val="313131"/>
                </a:solidFill>
                <a:latin typeface="Corbel"/>
                <a:cs typeface="Corbel"/>
              </a:rPr>
              <a:t>колони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100%</a:t>
            </a:r>
            <a:endParaRPr sz="1800">
              <a:latin typeface="Corbel"/>
              <a:cs typeface="Corbel"/>
            </a:endParaRPr>
          </a:p>
          <a:p>
            <a:pPr marL="318770" marR="5080">
              <a:lnSpc>
                <a:spcPct val="100000"/>
              </a:lnSpc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видима 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област.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Ширината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всяка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една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колона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е 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313131"/>
                </a:solidFill>
                <a:latin typeface="Corbel"/>
                <a:cs typeface="Corbel"/>
              </a:rPr>
              <a:t>6,25%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  <a:p>
            <a:pPr marL="318770" marR="173990" indent="-306705" algn="just">
              <a:lnSpc>
                <a:spcPct val="100000"/>
              </a:lnSpc>
              <a:spcBef>
                <a:spcPts val="103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Броя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заети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колони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може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определя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дължината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всеки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един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елемент.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917" y="1891995"/>
            <a:ext cx="2904490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Corbel"/>
                <a:cs typeface="Corbel"/>
              </a:rPr>
              <a:t>Чрез</a:t>
            </a:r>
            <a:r>
              <a:rPr sz="1600" dirty="0">
                <a:latin typeface="Corbel"/>
                <a:cs typeface="Corbel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CSS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Corbel"/>
                <a:cs typeface="Corbel"/>
              </a:rPr>
              <a:t>всяка</a:t>
            </a:r>
            <a:r>
              <a:rPr sz="1600" spc="35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колона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се</a:t>
            </a:r>
            <a:r>
              <a:rPr sz="1600" spc="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описва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Corbel"/>
                <a:cs typeface="Corbel"/>
              </a:rPr>
              <a:t>по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следния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5" dirty="0">
                <a:latin typeface="Corbel"/>
                <a:cs typeface="Corbel"/>
              </a:rPr>
              <a:t>начин: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917" y="2618587"/>
            <a:ext cx="1711325" cy="4123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6.</a:t>
            </a:r>
            <a:r>
              <a:rPr sz="1400" spc="-40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2.</a:t>
            </a:r>
            <a:r>
              <a:rPr sz="1400" spc="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5" dirty="0">
                <a:solidFill>
                  <a:srgbClr val="585858"/>
                </a:solidFill>
                <a:latin typeface="Trebuchet MS"/>
                <a:cs typeface="Trebuchet MS"/>
              </a:rPr>
              <a:t>.co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l-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3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{widt</a:t>
            </a:r>
            <a:r>
              <a:rPr sz="1400" spc="-70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8.</a:t>
            </a:r>
            <a:r>
              <a:rPr sz="1400" spc="-40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4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5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14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1400" spc="-3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6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37.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7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orbel"/>
                <a:cs typeface="Corbel"/>
              </a:rPr>
              <a:t>4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3.</a:t>
            </a:r>
            <a:r>
              <a:rPr sz="1400" spc="-40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105" dirty="0">
                <a:solidFill>
                  <a:srgbClr val="585858"/>
                </a:solidFill>
                <a:latin typeface="Trebuchet MS"/>
                <a:cs typeface="Trebuchet MS"/>
              </a:rPr>
              <a:t>.co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l-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8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{widt</a:t>
            </a:r>
            <a:r>
              <a:rPr sz="1400" spc="-70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0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9</a:t>
            </a:r>
            <a:r>
              <a:rPr sz="1400" spc="-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10" dirty="0">
                <a:solidFill>
                  <a:srgbClr val="585858"/>
                </a:solidFill>
                <a:latin typeface="Corbel"/>
                <a:cs typeface="Corbel"/>
              </a:rPr>
              <a:t>6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1400" spc="-3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10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 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Corbel"/>
                <a:cs typeface="Corbel"/>
              </a:rPr>
              <a:t>6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2.5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11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 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6</a:t>
            </a:r>
            <a:r>
              <a:rPr sz="1400" spc="-10" dirty="0">
                <a:solidFill>
                  <a:srgbClr val="585858"/>
                </a:solidFill>
                <a:latin typeface="Corbel"/>
                <a:cs typeface="Corbel"/>
              </a:rPr>
              <a:t>8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1400" spc="-40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12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 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55" dirty="0">
                <a:solidFill>
                  <a:srgbClr val="585858"/>
                </a:solidFill>
                <a:latin typeface="Trebuchet MS"/>
                <a:cs typeface="Trebuchet MS"/>
              </a:rPr>
              <a:t>col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14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{widt</a:t>
            </a:r>
            <a:r>
              <a:rPr sz="1400" spc="-70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8</a:t>
            </a:r>
            <a:r>
              <a:rPr sz="14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1400" spc="-3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0" dirty="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4</a:t>
            </a:r>
            <a:r>
              <a:rPr sz="14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Corbel"/>
                <a:cs typeface="Corbel"/>
              </a:rPr>
              <a:t>8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7.5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0" dirty="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orbel"/>
                <a:cs typeface="Corbel"/>
              </a:rPr>
              <a:t>93.</a:t>
            </a:r>
            <a:r>
              <a:rPr sz="1400" spc="-40" dirty="0">
                <a:solidFill>
                  <a:srgbClr val="585858"/>
                </a:solidFill>
                <a:latin typeface="Corbel"/>
                <a:cs typeface="Corbel"/>
              </a:rPr>
              <a:t>7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co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400" spc="-30" dirty="0">
                <a:solidFill>
                  <a:srgbClr val="585858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585858"/>
                </a:solidFill>
                <a:latin typeface="Corbel"/>
                <a:cs typeface="Corbel"/>
              </a:rPr>
              <a:t>6</a:t>
            </a:r>
            <a:r>
              <a:rPr sz="14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Trebuchet MS"/>
                <a:cs typeface="Trebuchet MS"/>
              </a:rPr>
              <a:t>{wi</a:t>
            </a:r>
            <a:r>
              <a:rPr sz="1400" spc="-65" dirty="0">
                <a:solidFill>
                  <a:srgbClr val="585858"/>
                </a:solidFill>
                <a:latin typeface="Trebuchet MS"/>
                <a:cs typeface="Trebuchet MS"/>
              </a:rPr>
              <a:t>dt</a:t>
            </a:r>
            <a:r>
              <a:rPr sz="1400" spc="-85" dirty="0">
                <a:solidFill>
                  <a:srgbClr val="585858"/>
                </a:solidFill>
                <a:latin typeface="Trebuchet MS"/>
                <a:cs typeface="Trebuchet MS"/>
              </a:rPr>
              <a:t>h</a:t>
            </a:r>
            <a:r>
              <a:rPr sz="1400" spc="-2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14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10</a:t>
            </a:r>
            <a:r>
              <a:rPr sz="1400" spc="-25" dirty="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r>
              <a:rPr sz="1400" spc="-45" dirty="0">
                <a:solidFill>
                  <a:srgbClr val="585858"/>
                </a:solidFill>
                <a:latin typeface="Trebuchet MS"/>
                <a:cs typeface="Trebuchet MS"/>
              </a:rPr>
              <a:t>%;}</a:t>
            </a:r>
            <a:endParaRPr sz="1400" dirty="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61588" y="2089530"/>
          <a:ext cx="2016760" cy="4605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0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Колона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AB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Ширина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в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1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5" dirty="0">
                          <a:latin typeface="Corbel"/>
                          <a:cs typeface="Corbel"/>
                        </a:rPr>
                        <a:t>6,25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2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200" spc="-5" dirty="0">
                          <a:latin typeface="Corbel"/>
                          <a:cs typeface="Corbel"/>
                        </a:rPr>
                        <a:t>12,5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3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Corbel"/>
                          <a:cs typeface="Corbel"/>
                        </a:rPr>
                        <a:t>18,75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4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0" dirty="0">
                          <a:latin typeface="Corbel"/>
                          <a:cs typeface="Corbel"/>
                        </a:rPr>
                        <a:t>25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latin typeface="Corbel"/>
                          <a:cs typeface="Corbel"/>
                        </a:rPr>
                        <a:t>31,25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6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Corbel"/>
                          <a:cs typeface="Corbel"/>
                        </a:rPr>
                        <a:t>37,5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8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7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Corbel"/>
                          <a:cs typeface="Corbel"/>
                        </a:rPr>
                        <a:t>43,75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8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5" dirty="0">
                          <a:latin typeface="Corbel"/>
                          <a:cs typeface="Corbel"/>
                        </a:rPr>
                        <a:t>50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9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Corbel"/>
                          <a:cs typeface="Corbel"/>
                        </a:rPr>
                        <a:t>56,25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10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Corbel"/>
                          <a:cs typeface="Corbel"/>
                        </a:rPr>
                        <a:t>62,5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11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Corbel"/>
                          <a:cs typeface="Corbel"/>
                        </a:rPr>
                        <a:t>68,75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12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Corbel"/>
                          <a:cs typeface="Corbel"/>
                        </a:rPr>
                        <a:t>75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25" dirty="0">
                          <a:latin typeface="Corbel"/>
                          <a:cs typeface="Corbel"/>
                        </a:rPr>
                        <a:t>13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5" dirty="0">
                          <a:latin typeface="Corbel"/>
                          <a:cs typeface="Corbel"/>
                        </a:rPr>
                        <a:t>81,25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4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14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Corbel"/>
                          <a:cs typeface="Corbel"/>
                        </a:rPr>
                        <a:t>87,5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2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15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Corbel"/>
                          <a:cs typeface="Corbel"/>
                        </a:rPr>
                        <a:t>93,75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94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Corbel"/>
                          <a:cs typeface="Corbel"/>
                        </a:rPr>
                        <a:t>16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latin typeface="Corbel"/>
                          <a:cs typeface="Corbel"/>
                        </a:rPr>
                        <a:t>100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-5" dirty="0"/>
              <a:t>МЕДИЙНИ</a:t>
            </a:r>
            <a:r>
              <a:rPr spc="-50" dirty="0"/>
              <a:t> </a:t>
            </a:r>
            <a:r>
              <a:rPr spc="-5" dirty="0"/>
              <a:t>ЗАЯВКИ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98674"/>
            <a:ext cx="7736840" cy="31756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9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Медийните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заявки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35" dirty="0">
                <a:solidFill>
                  <a:srgbClr val="313131"/>
                </a:solidFill>
                <a:latin typeface="Trebuchet MS"/>
                <a:cs typeface="Trebuchet MS"/>
              </a:rPr>
              <a:t>CSS</a:t>
            </a:r>
            <a:r>
              <a:rPr sz="18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техника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стандартизирана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40" dirty="0">
                <a:solidFill>
                  <a:srgbClr val="313131"/>
                </a:solidFill>
                <a:latin typeface="Trebuchet MS"/>
                <a:cs typeface="Trebuchet MS"/>
              </a:rPr>
              <a:t>CSS3.</a:t>
            </a:r>
            <a:endParaRPr sz="1800" dirty="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1110"/>
              </a:spcBef>
            </a:pPr>
            <a:r>
              <a:rPr sz="2000" u="sng" spc="-140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Trebuchet MS"/>
                <a:cs typeface="Trebuchet MS"/>
                <a:hlinkClick r:id="rId2"/>
              </a:rPr>
              <a:t>https://drafts.csswg.org/css-device-adapt/#media-queries</a:t>
            </a:r>
            <a:endParaRPr sz="2000" dirty="0">
              <a:latin typeface="Trebuchet MS"/>
              <a:cs typeface="Trebuchet MS"/>
            </a:endParaRPr>
          </a:p>
          <a:p>
            <a:pPr marL="318770" marR="5080" indent="-306705">
              <a:lnSpc>
                <a:spcPts val="2150"/>
              </a:lnSpc>
              <a:spcBef>
                <a:spcPts val="108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Техниката</a:t>
            </a:r>
            <a:r>
              <a:rPr sz="1800" spc="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използва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запазената</a:t>
            </a:r>
            <a:r>
              <a:rPr sz="1800" spc="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дума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5" dirty="0">
                <a:solidFill>
                  <a:srgbClr val="313131"/>
                </a:solidFill>
                <a:latin typeface="Trebuchet MS"/>
                <a:cs typeface="Trebuchet MS"/>
              </a:rPr>
              <a:t>media</a:t>
            </a:r>
            <a:r>
              <a:rPr sz="1800" spc="-105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r>
              <a:rPr sz="1800" spc="-1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75" dirty="0">
                <a:solidFill>
                  <a:srgbClr val="313131"/>
                </a:solidFill>
                <a:latin typeface="Corbel"/>
                <a:cs typeface="Corbel"/>
              </a:rPr>
              <a:t>Тя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съчетава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условие,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което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ако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е вярно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изпълняват</a:t>
            </a:r>
            <a:r>
              <a:rPr sz="18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описаните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свойства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медийната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заявка.</a:t>
            </a:r>
            <a:endParaRPr sz="1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</a:pPr>
            <a:r>
              <a:rPr sz="1800" spc="425" dirty="0">
                <a:solidFill>
                  <a:srgbClr val="13425D"/>
                </a:solidFill>
                <a:latin typeface="Trebuchet MS"/>
                <a:cs typeface="Trebuchet MS"/>
              </a:rPr>
              <a:t>@</a:t>
            </a:r>
            <a:r>
              <a:rPr sz="1800" spc="-114" dirty="0">
                <a:solidFill>
                  <a:srgbClr val="13425D"/>
                </a:solidFill>
                <a:latin typeface="Trebuchet MS"/>
                <a:cs typeface="Trebuchet MS"/>
              </a:rPr>
              <a:t>me</a:t>
            </a:r>
            <a:r>
              <a:rPr sz="1800" spc="-95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i</a:t>
            </a:r>
            <a:r>
              <a:rPr sz="1800" spc="-19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18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3425D"/>
                </a:solidFill>
                <a:latin typeface="Corbel"/>
                <a:cs typeface="Corbel"/>
              </a:rPr>
              <a:t>тип</a:t>
            </a:r>
            <a:r>
              <a:rPr sz="1800" spc="-5" dirty="0">
                <a:solidFill>
                  <a:srgbClr val="13425D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13425D"/>
                </a:solidFill>
                <a:latin typeface="Corbel"/>
                <a:cs typeface="Corbel"/>
              </a:rPr>
              <a:t>и</a:t>
            </a:r>
            <a:r>
              <a:rPr sz="1800" spc="-5" dirty="0">
                <a:solidFill>
                  <a:srgbClr val="13425D"/>
                </a:solidFill>
                <a:latin typeface="Corbel"/>
                <a:cs typeface="Corbel"/>
              </a:rPr>
              <a:t> сп</a:t>
            </a:r>
            <a:r>
              <a:rPr sz="1800" spc="-10" dirty="0">
                <a:solidFill>
                  <a:srgbClr val="13425D"/>
                </a:solidFill>
                <a:latin typeface="Corbel"/>
                <a:cs typeface="Corbel"/>
              </a:rPr>
              <a:t>и</a:t>
            </a:r>
            <a:r>
              <a:rPr sz="1800" spc="-5" dirty="0">
                <a:solidFill>
                  <a:srgbClr val="13425D"/>
                </a:solidFill>
                <a:latin typeface="Corbel"/>
                <a:cs typeface="Corbel"/>
              </a:rPr>
              <a:t>съ</a:t>
            </a:r>
            <a:r>
              <a:rPr sz="1800" dirty="0">
                <a:solidFill>
                  <a:srgbClr val="13425D"/>
                </a:solidFill>
                <a:latin typeface="Corbel"/>
                <a:cs typeface="Corbel"/>
              </a:rPr>
              <a:t>к</a:t>
            </a:r>
            <a:r>
              <a:rPr sz="1800" spc="5" dirty="0">
                <a:solidFill>
                  <a:srgbClr val="13425D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13425D"/>
                </a:solidFill>
                <a:latin typeface="Corbel"/>
                <a:cs typeface="Corbel"/>
              </a:rPr>
              <a:t>о</a:t>
            </a:r>
            <a:r>
              <a:rPr sz="1800" dirty="0">
                <a:solidFill>
                  <a:srgbClr val="13425D"/>
                </a:solidFill>
                <a:latin typeface="Corbel"/>
                <a:cs typeface="Corbel"/>
              </a:rPr>
              <a:t>т</a:t>
            </a:r>
            <a:r>
              <a:rPr sz="1800" spc="-5" dirty="0">
                <a:solidFill>
                  <a:srgbClr val="13425D"/>
                </a:solidFill>
                <a:latin typeface="Corbel"/>
                <a:cs typeface="Corbel"/>
              </a:rPr>
              <a:t> з</a:t>
            </a:r>
            <a:r>
              <a:rPr sz="1800" spc="-25" dirty="0">
                <a:solidFill>
                  <a:srgbClr val="13425D"/>
                </a:solidFill>
                <a:latin typeface="Corbel"/>
                <a:cs typeface="Corbel"/>
              </a:rPr>
              <a:t>а</a:t>
            </a:r>
            <a:r>
              <a:rPr sz="1800" dirty="0">
                <a:solidFill>
                  <a:srgbClr val="13425D"/>
                </a:solidFill>
                <a:latin typeface="Corbel"/>
                <a:cs typeface="Corbel"/>
              </a:rPr>
              <a:t>явки</a:t>
            </a:r>
            <a:r>
              <a:rPr sz="1800" spc="40" dirty="0">
                <a:solidFill>
                  <a:srgbClr val="13425D"/>
                </a:solidFill>
                <a:latin typeface="Corbel"/>
                <a:cs typeface="Corbe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dirty="0">
                <a:solidFill>
                  <a:srgbClr val="C00000"/>
                </a:solidFill>
                <a:latin typeface="Corbel"/>
                <a:cs typeface="Corbel"/>
              </a:rPr>
              <a:t>ус</a:t>
            </a:r>
            <a:r>
              <a:rPr sz="1800" spc="5" dirty="0">
                <a:solidFill>
                  <a:srgbClr val="C00000"/>
                </a:solidFill>
                <a:latin typeface="Corbel"/>
                <a:cs typeface="Corbel"/>
              </a:rPr>
              <a:t>л</a:t>
            </a:r>
            <a:r>
              <a:rPr sz="1800" spc="-5" dirty="0">
                <a:solidFill>
                  <a:srgbClr val="C00000"/>
                </a:solidFill>
                <a:latin typeface="Corbel"/>
                <a:cs typeface="Corbel"/>
              </a:rPr>
              <a:t>ови</a:t>
            </a:r>
            <a:r>
              <a:rPr sz="1800" spc="5" dirty="0">
                <a:solidFill>
                  <a:srgbClr val="C00000"/>
                </a:solidFill>
                <a:latin typeface="Corbel"/>
                <a:cs typeface="Corbel"/>
              </a:rPr>
              <a:t>е</a:t>
            </a:r>
            <a:r>
              <a:rPr sz="1800" spc="-80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18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endParaRPr sz="1800" dirty="0">
              <a:latin typeface="Trebuchet MS"/>
              <a:cs typeface="Trebuchet MS"/>
            </a:endParaRPr>
          </a:p>
          <a:p>
            <a:pPr marL="727710">
              <a:lnSpc>
                <a:spcPct val="100000"/>
              </a:lnSpc>
              <a:spcBef>
                <a:spcPts val="1035"/>
              </a:spcBef>
            </a:pPr>
            <a:r>
              <a:rPr sz="1800" spc="-5" dirty="0">
                <a:solidFill>
                  <a:srgbClr val="7E7E7E"/>
                </a:solidFill>
                <a:latin typeface="Corbel"/>
                <a:cs typeface="Corbel"/>
              </a:rPr>
              <a:t>група</a:t>
            </a:r>
            <a:r>
              <a:rPr sz="1800" spc="-2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orbel"/>
                <a:cs typeface="Corbel"/>
              </a:rPr>
              <a:t>от</a:t>
            </a:r>
            <a:r>
              <a:rPr sz="1800" spc="-2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orbel"/>
                <a:cs typeface="Corbel"/>
              </a:rPr>
              <a:t>свойства</a:t>
            </a:r>
            <a:endParaRPr sz="1800" dirty="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  <a:spcBef>
                <a:spcPts val="1070"/>
              </a:spcBef>
            </a:pP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464819"/>
            <a:ext cx="8239125" cy="1559560"/>
            <a:chOff x="448055" y="464819"/>
            <a:chExt cx="8239125" cy="1559560"/>
          </a:xfrm>
        </p:grpSpPr>
        <p:sp>
          <p:nvSpPr>
            <p:cNvPr id="3" name="object 3"/>
            <p:cNvSpPr/>
            <p:nvPr/>
          </p:nvSpPr>
          <p:spPr>
            <a:xfrm>
              <a:off x="448055" y="600455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44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8238744" y="1258824"/>
                  </a:lnTo>
                  <a:lnTo>
                    <a:pt x="823874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407" y="464819"/>
              <a:ext cx="6617208" cy="1008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407" y="1014983"/>
              <a:ext cx="3453384" cy="10088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0055" marR="1868805">
              <a:lnSpc>
                <a:spcPct val="100299"/>
              </a:lnSpc>
              <a:spcBef>
                <a:spcPts val="85"/>
              </a:spcBef>
            </a:pPr>
            <a:r>
              <a:rPr sz="3600" dirty="0"/>
              <a:t>УЕБ</a:t>
            </a:r>
            <a:r>
              <a:rPr sz="3600" spc="-145" dirty="0"/>
              <a:t> </a:t>
            </a:r>
            <a:r>
              <a:rPr sz="3600" spc="-10" dirty="0"/>
              <a:t>ДИЗАЙН</a:t>
            </a:r>
            <a:r>
              <a:rPr sz="3600" spc="-20" dirty="0"/>
              <a:t> </a:t>
            </a:r>
            <a:r>
              <a:rPr sz="3600" dirty="0"/>
              <a:t>ЗА</a:t>
            </a:r>
            <a:r>
              <a:rPr sz="3600" spc="-15" dirty="0"/>
              <a:t> </a:t>
            </a:r>
            <a:r>
              <a:rPr sz="3600" spc="-45" dirty="0"/>
              <a:t>РАЗЛИЧНИ </a:t>
            </a:r>
            <a:r>
              <a:rPr sz="3600" spc="-730" dirty="0"/>
              <a:t> </a:t>
            </a:r>
            <a:r>
              <a:rPr sz="3600" spc="-15" dirty="0"/>
              <a:t>УСТРОЙСТВА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35940" y="1909317"/>
            <a:ext cx="509512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 algn="just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2400" b="1" spc="-25" dirty="0">
                <a:solidFill>
                  <a:srgbClr val="313131"/>
                </a:solidFill>
                <a:latin typeface="Corbel"/>
                <a:cs typeface="Corbel"/>
              </a:rPr>
              <a:t>Традиционен </a:t>
            </a:r>
            <a:r>
              <a:rPr sz="2400" b="1" spc="-10" dirty="0">
                <a:solidFill>
                  <a:srgbClr val="313131"/>
                </a:solidFill>
                <a:latin typeface="Corbel"/>
                <a:cs typeface="Corbel"/>
              </a:rPr>
              <a:t>дизайн </a:t>
            </a:r>
            <a:r>
              <a:rPr sz="2400" b="1" dirty="0">
                <a:solidFill>
                  <a:srgbClr val="313131"/>
                </a:solidFill>
                <a:latin typeface="Corbel"/>
                <a:cs typeface="Corbel"/>
              </a:rPr>
              <a:t>с различни </a:t>
            </a:r>
            <a:r>
              <a:rPr sz="2400" b="1" spc="-484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313131"/>
                </a:solidFill>
                <a:latin typeface="Corbel"/>
                <a:cs typeface="Corbel"/>
              </a:rPr>
              <a:t>версии </a:t>
            </a:r>
            <a:r>
              <a:rPr sz="2400" b="1" dirty="0">
                <a:solidFill>
                  <a:srgbClr val="313131"/>
                </a:solidFill>
                <a:latin typeface="Corbel"/>
                <a:cs typeface="Corbel"/>
              </a:rPr>
              <a:t>- </a:t>
            </a:r>
            <a:r>
              <a:rPr sz="2400" spc="-5" dirty="0">
                <a:solidFill>
                  <a:srgbClr val="313131"/>
                </a:solidFill>
                <a:latin typeface="Corbel"/>
                <a:cs typeface="Corbel"/>
              </a:rPr>
              <a:t>за </a:t>
            </a:r>
            <a:r>
              <a:rPr sz="2400" i="1" spc="-10" dirty="0">
                <a:solidFill>
                  <a:srgbClr val="313131"/>
                </a:solidFill>
                <a:latin typeface="Corbel"/>
                <a:cs typeface="Corbel"/>
              </a:rPr>
              <a:t>компютър </a:t>
            </a:r>
            <a:r>
              <a:rPr sz="2400" spc="-20" dirty="0">
                <a:solidFill>
                  <a:srgbClr val="313131"/>
                </a:solidFill>
                <a:latin typeface="Corbel"/>
                <a:cs typeface="Corbel"/>
              </a:rPr>
              <a:t>(фиксиран </a:t>
            </a:r>
            <a:r>
              <a:rPr sz="2400" spc="-47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Corbel"/>
                <a:cs typeface="Corbel"/>
              </a:rPr>
              <a:t>или</a:t>
            </a:r>
            <a:r>
              <a:rPr sz="24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lang="bg-BG" sz="2400" dirty="0">
                <a:solidFill>
                  <a:srgbClr val="313131"/>
                </a:solidFill>
                <a:latin typeface="Corbel"/>
                <a:cs typeface="Corbel"/>
              </a:rPr>
              <a:t>оразмерим</a:t>
            </a:r>
            <a:r>
              <a:rPr lang="bg-BG" sz="24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313131"/>
                </a:solidFill>
                <a:latin typeface="Corbel"/>
                <a:cs typeface="Corbel"/>
              </a:rPr>
              <a:t>дизайн)</a:t>
            </a:r>
            <a:r>
              <a:rPr sz="24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313131"/>
                </a:solidFill>
                <a:latin typeface="Corbel"/>
                <a:cs typeface="Corbel"/>
              </a:rPr>
              <a:t>и </a:t>
            </a:r>
            <a:r>
              <a:rPr sz="2400" i="1" spc="-5" dirty="0">
                <a:solidFill>
                  <a:srgbClr val="313131"/>
                </a:solidFill>
                <a:latin typeface="Corbel"/>
                <a:cs typeface="Corbel"/>
              </a:rPr>
              <a:t>мобилна</a:t>
            </a:r>
            <a:endParaRPr sz="2400" dirty="0">
              <a:latin typeface="Corbel"/>
              <a:cs typeface="Corbel"/>
            </a:endParaRPr>
          </a:p>
          <a:p>
            <a:pPr marL="318770" algn="just">
              <a:lnSpc>
                <a:spcPct val="100000"/>
              </a:lnSpc>
            </a:pPr>
            <a:r>
              <a:rPr sz="2400" dirty="0">
                <a:solidFill>
                  <a:srgbClr val="313131"/>
                </a:solidFill>
                <a:latin typeface="Corbel"/>
                <a:cs typeface="Corbel"/>
              </a:rPr>
              <a:t>(</a:t>
            </a:r>
            <a:r>
              <a:rPr lang="bg-BG" sz="2400" dirty="0">
                <a:solidFill>
                  <a:srgbClr val="313131"/>
                </a:solidFill>
                <a:latin typeface="Corbel"/>
                <a:cs typeface="Corbel"/>
              </a:rPr>
              <a:t>оразмерим</a:t>
            </a:r>
            <a:r>
              <a:rPr sz="24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313131"/>
                </a:solidFill>
                <a:latin typeface="Corbel"/>
                <a:cs typeface="Corbel"/>
              </a:rPr>
              <a:t>дизайн).</a:t>
            </a:r>
            <a:endParaRPr sz="2400" dirty="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2511" y="3552542"/>
            <a:ext cx="4864735" cy="2505710"/>
            <a:chOff x="632511" y="3552542"/>
            <a:chExt cx="4864735" cy="25057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511" y="3552542"/>
              <a:ext cx="4864505" cy="25052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052" y="3717036"/>
              <a:ext cx="4535424" cy="217627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631062" y="2351554"/>
            <a:ext cx="2786380" cy="3706495"/>
            <a:chOff x="5631062" y="2351554"/>
            <a:chExt cx="2786380" cy="37064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1062" y="2351554"/>
              <a:ext cx="2786106" cy="37063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5772" y="2516124"/>
              <a:ext cx="2456687" cy="337718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89833" y="6258255"/>
            <a:ext cx="273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85858"/>
                </a:solidFill>
                <a:latin typeface="Corbel"/>
                <a:cs typeface="Corbel"/>
              </a:rPr>
              <a:t>Сайт</a:t>
            </a:r>
            <a:r>
              <a:rPr sz="1800" i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orbel"/>
                <a:cs typeface="Corbel"/>
              </a:rPr>
              <a:t>за</a:t>
            </a:r>
            <a:r>
              <a:rPr sz="1800" i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585858"/>
                </a:solidFill>
                <a:latin typeface="Corbel"/>
                <a:cs typeface="Corbel"/>
              </a:rPr>
              <a:t>ел.поща</a:t>
            </a:r>
            <a:r>
              <a:rPr sz="1800" i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800" i="1" spc="-225" dirty="0">
                <a:solidFill>
                  <a:srgbClr val="585858"/>
                </a:solidFill>
                <a:latin typeface="Trebuchet MS"/>
                <a:cs typeface="Trebuchet MS"/>
                <a:hlinkClick r:id="rId8"/>
              </a:rPr>
              <a:t>www.abv.bg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551" y="2124582"/>
            <a:ext cx="7595234" cy="4517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ts val="1835"/>
              </a:lnSpc>
              <a:spcBef>
                <a:spcPts val="105"/>
              </a:spcBef>
              <a:buClr>
                <a:srgbClr val="9F2936"/>
              </a:buClr>
              <a:buSzPct val="91176"/>
              <a:buFont typeface="Lucida Sans Unicode"/>
              <a:buChar char="■"/>
              <a:tabLst>
                <a:tab pos="318770" algn="l"/>
                <a:tab pos="319405" algn="l"/>
              </a:tabLst>
            </a:pP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Може</a:t>
            </a:r>
            <a:r>
              <a:rPr sz="17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да 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бъде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въведената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линк</a:t>
            </a:r>
            <a:r>
              <a:rPr sz="1700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елемент</a:t>
            </a:r>
            <a:r>
              <a:rPr sz="17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7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10" dirty="0">
                <a:solidFill>
                  <a:srgbClr val="313131"/>
                </a:solidFill>
                <a:latin typeface="Trebuchet MS"/>
                <a:cs typeface="Trebuchet MS"/>
              </a:rPr>
              <a:t>head</a:t>
            </a:r>
            <a:r>
              <a:rPr sz="1700" spc="-5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секция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 от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65" dirty="0">
                <a:solidFill>
                  <a:srgbClr val="313131"/>
                </a:solidFill>
                <a:latin typeface="Trebuchet MS"/>
                <a:cs typeface="Trebuchet MS"/>
              </a:rPr>
              <a:t>HTML</a:t>
            </a:r>
            <a:r>
              <a:rPr sz="17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страница</a:t>
            </a:r>
            <a:endParaRPr sz="1700" dirty="0">
              <a:latin typeface="Corbel"/>
              <a:cs typeface="Corbel"/>
            </a:endParaRPr>
          </a:p>
          <a:p>
            <a:pPr marL="318770">
              <a:lnSpc>
                <a:spcPts val="1835"/>
              </a:lnSpc>
            </a:pP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или</a:t>
            </a:r>
            <a:r>
              <a:rPr sz="17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като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част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от </a:t>
            </a:r>
            <a:r>
              <a:rPr sz="1700" spc="40" dirty="0">
                <a:solidFill>
                  <a:srgbClr val="313131"/>
                </a:solidFill>
                <a:latin typeface="Trebuchet MS"/>
                <a:cs typeface="Trebuchet MS"/>
              </a:rPr>
              <a:t>CSS</a:t>
            </a:r>
            <a:r>
              <a:rPr sz="1700" spc="-6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свойствата.</a:t>
            </a:r>
            <a:endParaRPr sz="17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700" spc="-55" dirty="0">
                <a:solidFill>
                  <a:srgbClr val="336600"/>
                </a:solidFill>
                <a:latin typeface="Trebuchet MS"/>
                <a:cs typeface="Trebuchet MS"/>
              </a:rPr>
              <a:t>&lt;!--</a:t>
            </a:r>
            <a:r>
              <a:rPr sz="1700" spc="-50" dirty="0">
                <a:solidFill>
                  <a:srgbClr val="336600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336600"/>
                </a:solidFill>
                <a:latin typeface="Trebuchet MS"/>
                <a:cs typeface="Trebuchet MS"/>
              </a:rPr>
              <a:t>CSS</a:t>
            </a:r>
            <a:r>
              <a:rPr sz="1700" spc="-55" dirty="0">
                <a:solidFill>
                  <a:srgbClr val="33660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36600"/>
                </a:solidFill>
                <a:latin typeface="Corbel"/>
                <a:cs typeface="Corbel"/>
              </a:rPr>
              <a:t>медийната</a:t>
            </a:r>
            <a:r>
              <a:rPr sz="1700" spc="-40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36600"/>
                </a:solidFill>
                <a:latin typeface="Corbel"/>
                <a:cs typeface="Corbel"/>
              </a:rPr>
              <a:t>заявка</a:t>
            </a:r>
            <a:r>
              <a:rPr sz="1700" spc="-15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36600"/>
                </a:solidFill>
                <a:latin typeface="Corbel"/>
                <a:cs typeface="Corbel"/>
              </a:rPr>
              <a:t>в</a:t>
            </a:r>
            <a:r>
              <a:rPr sz="1700" spc="-15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36600"/>
                </a:solidFill>
                <a:latin typeface="Corbel"/>
                <a:cs typeface="Corbel"/>
              </a:rPr>
              <a:t>линк</a:t>
            </a:r>
            <a:r>
              <a:rPr sz="1700" spc="-40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36600"/>
                </a:solidFill>
                <a:latin typeface="Corbel"/>
                <a:cs typeface="Corbel"/>
              </a:rPr>
              <a:t>елемент</a:t>
            </a:r>
            <a:r>
              <a:rPr sz="1700" spc="-30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spc="-15" dirty="0">
                <a:solidFill>
                  <a:srgbClr val="336600"/>
                </a:solidFill>
                <a:latin typeface="Trebuchet MS"/>
                <a:cs typeface="Trebuchet MS"/>
              </a:rPr>
              <a:t>--&gt;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55" dirty="0">
                <a:solidFill>
                  <a:srgbClr val="313131"/>
                </a:solidFill>
                <a:latin typeface="Trebuchet MS"/>
                <a:cs typeface="Trebuchet MS"/>
              </a:rPr>
              <a:t>&lt;link</a:t>
            </a:r>
            <a:r>
              <a:rPr sz="17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13131"/>
                </a:solidFill>
                <a:latin typeface="Trebuchet MS"/>
                <a:cs typeface="Trebuchet MS"/>
              </a:rPr>
              <a:t>rel="stylesheet"</a:t>
            </a:r>
            <a:r>
              <a:rPr sz="1700" spc="-5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13131"/>
                </a:solidFill>
                <a:latin typeface="Trebuchet MS"/>
                <a:cs typeface="Trebuchet MS"/>
              </a:rPr>
              <a:t>media="(max-width:</a:t>
            </a:r>
            <a:r>
              <a:rPr sz="1700" spc="-2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313131"/>
                </a:solidFill>
                <a:latin typeface="Trebuchet MS"/>
                <a:cs typeface="Trebuchet MS"/>
              </a:rPr>
              <a:t>800px)"</a:t>
            </a:r>
            <a:r>
              <a:rPr sz="17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313131"/>
                </a:solidFill>
                <a:latin typeface="Trebuchet MS"/>
                <a:cs typeface="Trebuchet MS"/>
              </a:rPr>
              <a:t>href=“style.css"</a:t>
            </a:r>
            <a:r>
              <a:rPr sz="1700" spc="-6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313131"/>
                </a:solidFill>
                <a:latin typeface="Trebuchet MS"/>
                <a:cs typeface="Trebuchet MS"/>
              </a:rPr>
              <a:t>/&gt;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700" spc="-55" dirty="0">
                <a:solidFill>
                  <a:srgbClr val="336600"/>
                </a:solidFill>
                <a:latin typeface="Trebuchet MS"/>
                <a:cs typeface="Trebuchet MS"/>
              </a:rPr>
              <a:t>&lt;!--</a:t>
            </a:r>
            <a:r>
              <a:rPr sz="1700" spc="-50" dirty="0">
                <a:solidFill>
                  <a:srgbClr val="336600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336600"/>
                </a:solidFill>
                <a:latin typeface="Trebuchet MS"/>
                <a:cs typeface="Trebuchet MS"/>
              </a:rPr>
              <a:t>CSS</a:t>
            </a:r>
            <a:r>
              <a:rPr sz="1700" spc="-55" dirty="0">
                <a:solidFill>
                  <a:srgbClr val="33660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36600"/>
                </a:solidFill>
                <a:latin typeface="Corbel"/>
                <a:cs typeface="Corbel"/>
              </a:rPr>
              <a:t>медийната</a:t>
            </a:r>
            <a:r>
              <a:rPr sz="1700" spc="-35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36600"/>
                </a:solidFill>
                <a:latin typeface="Corbel"/>
                <a:cs typeface="Corbel"/>
              </a:rPr>
              <a:t>заявка</a:t>
            </a:r>
            <a:r>
              <a:rPr sz="1700" spc="-15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36600"/>
                </a:solidFill>
                <a:latin typeface="Corbel"/>
                <a:cs typeface="Corbel"/>
              </a:rPr>
              <a:t>част</a:t>
            </a:r>
            <a:r>
              <a:rPr sz="1700" spc="-10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36600"/>
                </a:solidFill>
                <a:latin typeface="Corbel"/>
                <a:cs typeface="Corbel"/>
              </a:rPr>
              <a:t>от</a:t>
            </a:r>
            <a:r>
              <a:rPr sz="1700" spc="5" dirty="0">
                <a:solidFill>
                  <a:srgbClr val="336600"/>
                </a:solidFill>
                <a:latin typeface="Corbel"/>
                <a:cs typeface="Corbel"/>
              </a:rPr>
              <a:t> </a:t>
            </a:r>
            <a:r>
              <a:rPr sz="1700" spc="35" dirty="0">
                <a:solidFill>
                  <a:srgbClr val="336600"/>
                </a:solidFill>
                <a:latin typeface="Trebuchet MS"/>
                <a:cs typeface="Trebuchet MS"/>
              </a:rPr>
              <a:t>CSS</a:t>
            </a:r>
            <a:r>
              <a:rPr sz="1700" spc="-55" dirty="0">
                <a:solidFill>
                  <a:srgbClr val="33660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336600"/>
                </a:solidFill>
                <a:latin typeface="Corbel"/>
                <a:cs typeface="Corbel"/>
              </a:rPr>
              <a:t>свойства</a:t>
            </a:r>
            <a:r>
              <a:rPr sz="1700" spc="-5" dirty="0">
                <a:solidFill>
                  <a:srgbClr val="336600"/>
                </a:solidFill>
                <a:latin typeface="Trebuchet MS"/>
                <a:cs typeface="Trebuchet MS"/>
              </a:rPr>
              <a:t>--&gt;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40" dirty="0">
                <a:solidFill>
                  <a:srgbClr val="7E7E7E"/>
                </a:solidFill>
                <a:latin typeface="Trebuchet MS"/>
                <a:cs typeface="Trebuchet MS"/>
              </a:rPr>
              <a:t>&lt;style&gt;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400" dirty="0">
                <a:solidFill>
                  <a:srgbClr val="313131"/>
                </a:solidFill>
                <a:latin typeface="Trebuchet MS"/>
                <a:cs typeface="Trebuchet MS"/>
              </a:rPr>
              <a:t>@</a:t>
            </a:r>
            <a:r>
              <a:rPr sz="1700" spc="-110" dirty="0">
                <a:solidFill>
                  <a:srgbClr val="313131"/>
                </a:solidFill>
                <a:latin typeface="Trebuchet MS"/>
                <a:cs typeface="Trebuchet MS"/>
              </a:rPr>
              <a:t>m</a:t>
            </a:r>
            <a:r>
              <a:rPr sz="1700" spc="-95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313131"/>
                </a:solidFill>
                <a:latin typeface="Trebuchet MS"/>
                <a:cs typeface="Trebuchet MS"/>
              </a:rPr>
              <a:t>di</a:t>
            </a:r>
            <a:r>
              <a:rPr sz="1700" spc="-18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313131"/>
                </a:solidFill>
                <a:latin typeface="Trebuchet MS"/>
                <a:cs typeface="Trebuchet MS"/>
              </a:rPr>
              <a:t>(</a:t>
            </a:r>
            <a:r>
              <a:rPr sz="1700" spc="-135" dirty="0">
                <a:solidFill>
                  <a:srgbClr val="313131"/>
                </a:solidFill>
                <a:latin typeface="Trebuchet MS"/>
                <a:cs typeface="Trebuchet MS"/>
              </a:rPr>
              <a:t>m</a:t>
            </a:r>
            <a:r>
              <a:rPr sz="1700" spc="-8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700" spc="-75" dirty="0">
                <a:solidFill>
                  <a:srgbClr val="313131"/>
                </a:solidFill>
                <a:latin typeface="Trebuchet MS"/>
                <a:cs typeface="Trebuchet MS"/>
              </a:rPr>
              <a:t>x-</a:t>
            </a:r>
            <a:r>
              <a:rPr sz="1700" spc="-80" dirty="0">
                <a:solidFill>
                  <a:srgbClr val="313131"/>
                </a:solidFill>
                <a:latin typeface="Trebuchet MS"/>
                <a:cs typeface="Trebuchet MS"/>
              </a:rPr>
              <a:t>wi</a:t>
            </a:r>
            <a:r>
              <a:rPr sz="1700" spc="-9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700" spc="-8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700" spc="-254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700" spc="-2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8</a:t>
            </a:r>
            <a:r>
              <a:rPr sz="1700" spc="-50" dirty="0">
                <a:solidFill>
                  <a:srgbClr val="313131"/>
                </a:solidFill>
                <a:latin typeface="Trebuchet MS"/>
                <a:cs typeface="Trebuchet MS"/>
              </a:rPr>
              <a:t>00p</a:t>
            </a:r>
            <a:r>
              <a:rPr sz="1700" spc="-45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700" spc="-75" dirty="0">
                <a:solidFill>
                  <a:srgbClr val="313131"/>
                </a:solidFill>
                <a:latin typeface="Trebuchet MS"/>
                <a:cs typeface="Trebuchet MS"/>
              </a:rPr>
              <a:t>)</a:t>
            </a:r>
            <a:r>
              <a:rPr sz="1700" spc="-60" dirty="0">
                <a:solidFill>
                  <a:srgbClr val="313131"/>
                </a:solidFill>
                <a:latin typeface="Trebuchet MS"/>
                <a:cs typeface="Trebuchet MS"/>
              </a:rPr>
              <a:t> {</a:t>
            </a:r>
            <a:endParaRPr sz="1700" dirty="0">
              <a:latin typeface="Trebuchet MS"/>
              <a:cs typeface="Trebuchet MS"/>
            </a:endParaRPr>
          </a:p>
          <a:p>
            <a:pPr marL="253365" marR="6182995" indent="-120650">
              <a:lnSpc>
                <a:spcPct val="129400"/>
              </a:lnSpc>
            </a:pPr>
            <a:r>
              <a:rPr sz="1700" spc="-260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700" spc="-95" dirty="0">
                <a:solidFill>
                  <a:srgbClr val="313131"/>
                </a:solidFill>
                <a:latin typeface="Trebuchet MS"/>
                <a:cs typeface="Trebuchet MS"/>
              </a:rPr>
              <a:t>sidebarn</a:t>
            </a:r>
            <a:r>
              <a:rPr sz="1700" spc="-16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700" spc="-90" dirty="0">
                <a:solidFill>
                  <a:srgbClr val="313131"/>
                </a:solidFill>
                <a:latin typeface="Trebuchet MS"/>
                <a:cs typeface="Trebuchet MS"/>
              </a:rPr>
              <a:t>v</a:t>
            </a:r>
            <a:r>
              <a:rPr sz="1700" spc="-6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313131"/>
                </a:solidFill>
                <a:latin typeface="Trebuchet MS"/>
                <a:cs typeface="Trebuchet MS"/>
              </a:rPr>
              <a:t>{  </a:t>
            </a:r>
            <a:r>
              <a:rPr sz="1700" spc="-130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700" spc="-7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700" spc="-100" dirty="0">
                <a:solidFill>
                  <a:srgbClr val="313131"/>
                </a:solidFill>
                <a:latin typeface="Trebuchet MS"/>
                <a:cs typeface="Trebuchet MS"/>
              </a:rPr>
              <a:t>spl</a:t>
            </a:r>
            <a:r>
              <a:rPr sz="1700" spc="-19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700" spc="-175" dirty="0">
                <a:solidFill>
                  <a:srgbClr val="313131"/>
                </a:solidFill>
                <a:latin typeface="Trebuchet MS"/>
                <a:cs typeface="Trebuchet MS"/>
              </a:rPr>
              <a:t>y:</a:t>
            </a:r>
            <a:r>
              <a:rPr sz="1700" spc="-2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13131"/>
                </a:solidFill>
                <a:latin typeface="Trebuchet MS"/>
                <a:cs typeface="Trebuchet MS"/>
              </a:rPr>
              <a:t>none;</a:t>
            </a:r>
            <a:endParaRPr sz="1700" dirty="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600"/>
              </a:spcBef>
            </a:pPr>
            <a:r>
              <a:rPr sz="1700" spc="-6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6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700" spc="-90" dirty="0">
                <a:solidFill>
                  <a:srgbClr val="7E7E7E"/>
                </a:solidFill>
                <a:latin typeface="Trebuchet MS"/>
                <a:cs typeface="Trebuchet MS"/>
              </a:rPr>
              <a:t>&lt;/style&gt;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6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pc="-5" dirty="0"/>
              <a:t>МЕДИЙНИ</a:t>
            </a:r>
            <a:r>
              <a:rPr spc="-50" dirty="0"/>
              <a:t> </a:t>
            </a:r>
            <a:r>
              <a:rPr spc="-5" dirty="0"/>
              <a:t>ЗАЯВКИ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321763"/>
            <a:ext cx="7511415" cy="370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705">
              <a:lnSpc>
                <a:spcPts val="2270"/>
              </a:lnSpc>
              <a:spcBef>
                <a:spcPts val="100"/>
              </a:spcBef>
              <a:buClr>
                <a:srgbClr val="9F2936"/>
              </a:buClr>
              <a:buSzPct val="90476"/>
              <a:buFont typeface="Lucida Sans Unicode"/>
              <a:buChar char="■"/>
              <a:tabLst>
                <a:tab pos="319405" algn="l"/>
              </a:tabLst>
            </a:pP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21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190" dirty="0">
                <a:solidFill>
                  <a:srgbClr val="313131"/>
                </a:solidFill>
                <a:latin typeface="Trebuchet MS"/>
                <a:cs typeface="Trebuchet MS"/>
              </a:rPr>
              <a:t>RWD</a:t>
            </a:r>
            <a:r>
              <a:rPr sz="2100" spc="-6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100" b="1" spc="85" dirty="0">
                <a:solidFill>
                  <a:srgbClr val="313131"/>
                </a:solidFill>
                <a:latin typeface="Trebuchet MS"/>
                <a:cs typeface="Trebuchet MS"/>
              </a:rPr>
              <a:t>@media</a:t>
            </a:r>
            <a:r>
              <a:rPr sz="2100" b="1" spc="-4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1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използва,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 за </a:t>
            </a:r>
            <a:r>
              <a:rPr sz="2100" spc="-20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1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5" dirty="0">
                <a:solidFill>
                  <a:srgbClr val="313131"/>
                </a:solidFill>
                <a:latin typeface="Corbel"/>
                <a:cs typeface="Corbel"/>
              </a:rPr>
              <a:t>зададе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при</a:t>
            </a:r>
            <a:r>
              <a:rPr sz="21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каква</a:t>
            </a:r>
            <a:endParaRPr sz="2100" dirty="0">
              <a:latin typeface="Corbel"/>
              <a:cs typeface="Corbel"/>
            </a:endParaRPr>
          </a:p>
          <a:p>
            <a:pPr marL="318770" marR="5080">
              <a:lnSpc>
                <a:spcPts val="2020"/>
              </a:lnSpc>
              <a:spcBef>
                <a:spcPts val="235"/>
              </a:spcBef>
            </a:pP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минимална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или максимална ширина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страницата </a:t>
            </a:r>
            <a:r>
              <a:rPr sz="2100" spc="-20" dirty="0">
                <a:solidFill>
                  <a:srgbClr val="313131"/>
                </a:solidFill>
                <a:latin typeface="Corbel"/>
                <a:cs typeface="Corbel"/>
              </a:rPr>
              <a:t>да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се </a:t>
            </a:r>
            <a:r>
              <a:rPr sz="21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изобразят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елементите</a:t>
            </a:r>
            <a:r>
              <a:rPr sz="21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21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21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страницата</a:t>
            </a:r>
            <a:r>
              <a:rPr sz="21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по</a:t>
            </a:r>
            <a:r>
              <a:rPr sz="21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5" dirty="0">
                <a:solidFill>
                  <a:srgbClr val="313131"/>
                </a:solidFill>
                <a:latin typeface="Corbel"/>
                <a:cs typeface="Corbel"/>
              </a:rPr>
              <a:t>определен</a:t>
            </a:r>
            <a:r>
              <a:rPr sz="21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начин.</a:t>
            </a:r>
            <a:endParaRPr sz="2100" dirty="0">
              <a:latin typeface="Corbel"/>
              <a:cs typeface="Corbel"/>
            </a:endParaRPr>
          </a:p>
          <a:p>
            <a:pPr marL="318770" indent="-306705">
              <a:lnSpc>
                <a:spcPct val="100000"/>
              </a:lnSpc>
              <a:spcBef>
                <a:spcPts val="610"/>
              </a:spcBef>
              <a:buClr>
                <a:srgbClr val="9F2936"/>
              </a:buClr>
              <a:buSzPct val="90476"/>
              <a:buFont typeface="Lucida Sans Unicode"/>
              <a:buChar char="■"/>
              <a:tabLst>
                <a:tab pos="319405" algn="l"/>
              </a:tabLst>
            </a:pPr>
            <a:r>
              <a:rPr sz="2100" spc="-15" dirty="0">
                <a:solidFill>
                  <a:srgbClr val="313131"/>
                </a:solidFill>
                <a:latin typeface="Corbel"/>
                <a:cs typeface="Corbel"/>
              </a:rPr>
              <a:t>Когато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условието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6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2100" spc="-16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endParaRPr sz="2100" dirty="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605"/>
              </a:spcBef>
            </a:pPr>
            <a:r>
              <a:rPr sz="2000" spc="-30" dirty="0">
                <a:solidFill>
                  <a:srgbClr val="13425D"/>
                </a:solidFill>
                <a:latin typeface="Trebuchet MS"/>
                <a:cs typeface="Trebuchet MS"/>
              </a:rPr>
              <a:t>@media</a:t>
            </a:r>
            <a:r>
              <a:rPr sz="2000" spc="-6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13425D"/>
                </a:solidFill>
                <a:latin typeface="Trebuchet MS"/>
                <a:cs typeface="Trebuchet MS"/>
              </a:rPr>
              <a:t>on</a:t>
            </a:r>
            <a:r>
              <a:rPr sz="2000" spc="-65" dirty="0">
                <a:solidFill>
                  <a:srgbClr val="13425D"/>
                </a:solidFill>
                <a:latin typeface="Trebuchet MS"/>
                <a:cs typeface="Trebuchet MS"/>
              </a:rPr>
              <a:t>l</a:t>
            </a:r>
            <a:r>
              <a:rPr sz="2000" spc="-110" dirty="0">
                <a:solidFill>
                  <a:srgbClr val="13425D"/>
                </a:solidFill>
                <a:latin typeface="Trebuchet MS"/>
                <a:cs typeface="Trebuchet MS"/>
              </a:rPr>
              <a:t>y</a:t>
            </a:r>
            <a:r>
              <a:rPr sz="2000" spc="-8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13425D"/>
                </a:solidFill>
                <a:latin typeface="Trebuchet MS"/>
                <a:cs typeface="Trebuchet MS"/>
              </a:rPr>
              <a:t>s</a:t>
            </a:r>
            <a:r>
              <a:rPr sz="2000" spc="-95" dirty="0">
                <a:solidFill>
                  <a:srgbClr val="13425D"/>
                </a:solidFill>
                <a:latin typeface="Trebuchet MS"/>
                <a:cs typeface="Trebuchet MS"/>
              </a:rPr>
              <a:t>c</a:t>
            </a:r>
            <a:r>
              <a:rPr sz="2000" spc="-25" dirty="0">
                <a:solidFill>
                  <a:srgbClr val="13425D"/>
                </a:solidFill>
                <a:latin typeface="Trebuchet MS"/>
                <a:cs typeface="Trebuchet MS"/>
              </a:rPr>
              <a:t>r</a:t>
            </a:r>
            <a:r>
              <a:rPr sz="2000" spc="-120" dirty="0">
                <a:solidFill>
                  <a:srgbClr val="13425D"/>
                </a:solidFill>
                <a:latin typeface="Trebuchet MS"/>
                <a:cs typeface="Trebuchet MS"/>
              </a:rPr>
              <a:t>een</a:t>
            </a:r>
            <a:r>
              <a:rPr sz="20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13425D"/>
                </a:solidFill>
                <a:latin typeface="Trebuchet MS"/>
                <a:cs typeface="Trebuchet MS"/>
              </a:rPr>
              <a:t>nd</a:t>
            </a:r>
            <a:r>
              <a:rPr sz="2000" spc="-6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C00000"/>
                </a:solidFill>
                <a:latin typeface="Trebuchet MS"/>
                <a:cs typeface="Trebuchet MS"/>
              </a:rPr>
              <a:t>(ma</a:t>
            </a:r>
            <a:r>
              <a:rPr sz="2000" spc="-90" dirty="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sz="2000" spc="-95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2000" spc="-100" dirty="0">
                <a:solidFill>
                  <a:srgbClr val="C00000"/>
                </a:solidFill>
                <a:latin typeface="Trebuchet MS"/>
                <a:cs typeface="Trebuchet MS"/>
              </a:rPr>
              <a:t>width</a:t>
            </a:r>
            <a:r>
              <a:rPr sz="2000" spc="-295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000" spc="-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000" spc="-50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lang="en-US" sz="2000" spc="-45" dirty="0">
                <a:solidFill>
                  <a:srgbClr val="C00000"/>
                </a:solidFill>
                <a:latin typeface="Trebuchet MS"/>
                <a:cs typeface="Trebuchet MS"/>
              </a:rPr>
              <a:t>20</a:t>
            </a:r>
            <a:r>
              <a:rPr sz="2000" spc="-80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2000" spc="10" dirty="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sz="2000" spc="-90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2000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2000" spc="-6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rbel"/>
                <a:cs typeface="Corbel"/>
              </a:rPr>
              <a:t>…</a:t>
            </a:r>
            <a:r>
              <a:rPr sz="2000" dirty="0">
                <a:solidFill>
                  <a:srgbClr val="7E7E7E"/>
                </a:solidFill>
                <a:latin typeface="Corbel"/>
                <a:cs typeface="Corbel"/>
              </a:rPr>
              <a:t>.</a:t>
            </a:r>
            <a:r>
              <a:rPr sz="2000" spc="-1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2000" spc="-70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1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ограничава</a:t>
            </a:r>
            <a:r>
              <a:rPr sz="21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5" dirty="0">
                <a:solidFill>
                  <a:srgbClr val="313131"/>
                </a:solidFill>
                <a:latin typeface="Corbel"/>
                <a:cs typeface="Corbel"/>
              </a:rPr>
              <a:t>представянето</a:t>
            </a:r>
            <a:r>
              <a:rPr sz="21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20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21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21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 мобилен</a:t>
            </a:r>
            <a:r>
              <a:rPr sz="21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телефон;</a:t>
            </a:r>
            <a:endParaRPr sz="2100" dirty="0">
              <a:latin typeface="Corbel"/>
              <a:cs typeface="Corbel"/>
            </a:endParaRPr>
          </a:p>
          <a:p>
            <a:pPr marL="375285" marR="1600200">
              <a:lnSpc>
                <a:spcPct val="132000"/>
              </a:lnSpc>
              <a:spcBef>
                <a:spcPts val="190"/>
              </a:spcBef>
            </a:pPr>
            <a:r>
              <a:rPr sz="2100" spc="-35" dirty="0">
                <a:solidFill>
                  <a:srgbClr val="13425D"/>
                </a:solidFill>
                <a:latin typeface="Trebuchet MS"/>
                <a:cs typeface="Trebuchet MS"/>
              </a:rPr>
              <a:t>@media o</a:t>
            </a:r>
            <a:r>
              <a:rPr sz="2100" spc="-30" dirty="0">
                <a:solidFill>
                  <a:srgbClr val="13425D"/>
                </a:solidFill>
                <a:latin typeface="Trebuchet MS"/>
                <a:cs typeface="Trebuchet MS"/>
              </a:rPr>
              <a:t>n</a:t>
            </a:r>
            <a:r>
              <a:rPr sz="2100" spc="-190" dirty="0">
                <a:solidFill>
                  <a:srgbClr val="13425D"/>
                </a:solidFill>
                <a:latin typeface="Trebuchet MS"/>
                <a:cs typeface="Trebuchet MS"/>
              </a:rPr>
              <a:t>l</a:t>
            </a:r>
            <a:r>
              <a:rPr sz="2100" spc="-120" dirty="0">
                <a:solidFill>
                  <a:srgbClr val="13425D"/>
                </a:solidFill>
                <a:latin typeface="Trebuchet MS"/>
                <a:cs typeface="Trebuchet MS"/>
              </a:rPr>
              <a:t>y</a:t>
            </a:r>
            <a:r>
              <a:rPr sz="21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13425D"/>
                </a:solidFill>
                <a:latin typeface="Trebuchet MS"/>
                <a:cs typeface="Trebuchet MS"/>
              </a:rPr>
              <a:t>sc</a:t>
            </a:r>
            <a:r>
              <a:rPr sz="2100" spc="-85" dirty="0">
                <a:solidFill>
                  <a:srgbClr val="13425D"/>
                </a:solidFill>
                <a:latin typeface="Trebuchet MS"/>
                <a:cs typeface="Trebuchet MS"/>
              </a:rPr>
              <a:t>r</a:t>
            </a:r>
            <a:r>
              <a:rPr sz="2100" spc="-130" dirty="0">
                <a:solidFill>
                  <a:srgbClr val="13425D"/>
                </a:solidFill>
                <a:latin typeface="Trebuchet MS"/>
                <a:cs typeface="Trebuchet MS"/>
              </a:rPr>
              <a:t>een</a:t>
            </a:r>
            <a:r>
              <a:rPr sz="21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100" spc="-150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2100" spc="-155" dirty="0">
                <a:solidFill>
                  <a:srgbClr val="13425D"/>
                </a:solidFill>
                <a:latin typeface="Trebuchet MS"/>
                <a:cs typeface="Trebuchet MS"/>
              </a:rPr>
              <a:t>n</a:t>
            </a:r>
            <a:r>
              <a:rPr sz="2100" spc="-100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21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2100" spc="-15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2100" spc="-9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100" spc="-15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2100" spc="-9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2100" spc="-120" dirty="0">
                <a:solidFill>
                  <a:srgbClr val="C00000"/>
                </a:solidFill>
                <a:latin typeface="Trebuchet MS"/>
                <a:cs typeface="Trebuchet MS"/>
              </a:rPr>
              <a:t>wid</a:t>
            </a:r>
            <a:r>
              <a:rPr sz="2100" spc="-9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100" spc="-204" dirty="0">
                <a:solidFill>
                  <a:srgbClr val="C00000"/>
                </a:solidFill>
                <a:latin typeface="Trebuchet MS"/>
                <a:cs typeface="Trebuchet MS"/>
              </a:rPr>
              <a:t>h:</a:t>
            </a:r>
            <a:r>
              <a:rPr sz="2100" spc="-25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2100" spc="-55" dirty="0">
                <a:solidFill>
                  <a:srgbClr val="C00000"/>
                </a:solidFill>
                <a:latin typeface="Trebuchet MS"/>
                <a:cs typeface="Trebuchet MS"/>
              </a:rPr>
              <a:t>6</a:t>
            </a:r>
            <a:r>
              <a:rPr sz="2100" spc="-45" dirty="0">
                <a:solidFill>
                  <a:srgbClr val="C00000"/>
                </a:solidFill>
                <a:latin typeface="Trebuchet MS"/>
                <a:cs typeface="Trebuchet MS"/>
              </a:rPr>
              <a:t>8</a:t>
            </a:r>
            <a:r>
              <a:rPr sz="2100" spc="-6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2100" spc="-45" dirty="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sz="2100" spc="-95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2100" spc="-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2000" spc="-6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rbel"/>
                <a:cs typeface="Corbel"/>
              </a:rPr>
              <a:t>…</a:t>
            </a:r>
            <a:r>
              <a:rPr sz="2000" dirty="0">
                <a:solidFill>
                  <a:srgbClr val="7E7E7E"/>
                </a:solidFill>
                <a:latin typeface="Corbel"/>
                <a:cs typeface="Corbel"/>
              </a:rPr>
              <a:t>.</a:t>
            </a:r>
            <a:r>
              <a:rPr sz="2000" spc="-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2000" spc="-60" dirty="0">
                <a:solidFill>
                  <a:srgbClr val="13425D"/>
                </a:solidFill>
                <a:latin typeface="Trebuchet MS"/>
                <a:cs typeface="Trebuchet MS"/>
              </a:rPr>
              <a:t>} 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1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ограничава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5" dirty="0">
                <a:solidFill>
                  <a:srgbClr val="313131"/>
                </a:solidFill>
                <a:latin typeface="Corbel"/>
                <a:cs typeface="Corbel"/>
              </a:rPr>
              <a:t>представянето</a:t>
            </a:r>
            <a:r>
              <a:rPr sz="21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20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21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21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21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0" dirty="0">
                <a:solidFill>
                  <a:srgbClr val="313131"/>
                </a:solidFill>
                <a:latin typeface="Corbel"/>
                <a:cs typeface="Corbel"/>
              </a:rPr>
              <a:t>компютър; </a:t>
            </a:r>
            <a:r>
              <a:rPr sz="2100" spc="-409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180" dirty="0">
                <a:solidFill>
                  <a:srgbClr val="13425D"/>
                </a:solidFill>
                <a:latin typeface="Trebuchet MS"/>
                <a:cs typeface="Trebuchet MS"/>
              </a:rPr>
              <a:t>@m</a:t>
            </a:r>
            <a:r>
              <a:rPr sz="2000" spc="-140" dirty="0">
                <a:solidFill>
                  <a:srgbClr val="13425D"/>
                </a:solidFill>
                <a:latin typeface="Trebuchet MS"/>
                <a:cs typeface="Trebuchet MS"/>
              </a:rPr>
              <a:t>edia</a:t>
            </a:r>
            <a:r>
              <a:rPr sz="2000" spc="-6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13425D"/>
                </a:solidFill>
                <a:latin typeface="Trebuchet MS"/>
                <a:cs typeface="Trebuchet MS"/>
              </a:rPr>
              <a:t>on</a:t>
            </a:r>
            <a:r>
              <a:rPr sz="2000" spc="-65" dirty="0">
                <a:solidFill>
                  <a:srgbClr val="13425D"/>
                </a:solidFill>
                <a:latin typeface="Trebuchet MS"/>
                <a:cs typeface="Trebuchet MS"/>
              </a:rPr>
              <a:t>l</a:t>
            </a:r>
            <a:r>
              <a:rPr sz="2000" spc="-110" dirty="0">
                <a:solidFill>
                  <a:srgbClr val="13425D"/>
                </a:solidFill>
                <a:latin typeface="Trebuchet MS"/>
                <a:cs typeface="Trebuchet MS"/>
              </a:rPr>
              <a:t>y</a:t>
            </a:r>
            <a:r>
              <a:rPr sz="2000" spc="-8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13425D"/>
                </a:solidFill>
                <a:latin typeface="Trebuchet MS"/>
                <a:cs typeface="Trebuchet MS"/>
              </a:rPr>
              <a:t>sc</a:t>
            </a:r>
            <a:r>
              <a:rPr sz="2000" spc="-90" dirty="0">
                <a:solidFill>
                  <a:srgbClr val="13425D"/>
                </a:solidFill>
                <a:latin typeface="Trebuchet MS"/>
                <a:cs typeface="Trebuchet MS"/>
              </a:rPr>
              <a:t>r</a:t>
            </a:r>
            <a:r>
              <a:rPr sz="2000" spc="-120" dirty="0">
                <a:solidFill>
                  <a:srgbClr val="13425D"/>
                </a:solidFill>
                <a:latin typeface="Trebuchet MS"/>
                <a:cs typeface="Trebuchet MS"/>
              </a:rPr>
              <a:t>een</a:t>
            </a:r>
            <a:r>
              <a:rPr sz="20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13425D"/>
                </a:solidFill>
                <a:latin typeface="Trebuchet MS"/>
                <a:cs typeface="Trebuchet MS"/>
              </a:rPr>
              <a:t>nd</a:t>
            </a:r>
            <a:r>
              <a:rPr sz="2000" spc="-5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C00000"/>
                </a:solidFill>
                <a:latin typeface="Trebuchet MS"/>
                <a:cs typeface="Trebuchet MS"/>
              </a:rPr>
              <a:t>(m</a:t>
            </a:r>
            <a:r>
              <a:rPr sz="2000" spc="-6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2000" spc="-90" dirty="0">
                <a:solidFill>
                  <a:srgbClr val="C00000"/>
                </a:solidFill>
                <a:latin typeface="Trebuchet MS"/>
                <a:cs typeface="Trebuchet MS"/>
              </a:rPr>
              <a:t>n-</a:t>
            </a:r>
            <a:r>
              <a:rPr sz="2000" spc="-114" dirty="0">
                <a:solidFill>
                  <a:srgbClr val="C00000"/>
                </a:solidFill>
                <a:latin typeface="Trebuchet MS"/>
                <a:cs typeface="Trebuchet MS"/>
              </a:rPr>
              <a:t>wid</a:t>
            </a:r>
            <a:r>
              <a:rPr sz="2000" spc="-8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000" spc="-195" dirty="0">
                <a:solidFill>
                  <a:srgbClr val="C00000"/>
                </a:solidFill>
                <a:latin typeface="Trebuchet MS"/>
                <a:cs typeface="Trebuchet MS"/>
              </a:rPr>
              <a:t>h:</a:t>
            </a:r>
            <a:r>
              <a:rPr sz="2000" spc="-2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rebuchet MS"/>
                <a:cs typeface="Trebuchet MS"/>
              </a:rPr>
              <a:t>6</a:t>
            </a:r>
            <a:r>
              <a:rPr sz="2000" spc="-40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80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7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2000" spc="15" dirty="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sz="2000" spc="-90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2000" spc="-2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2000" spc="-6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Corbel"/>
                <a:cs typeface="Corbel"/>
              </a:rPr>
              <a:t>…</a:t>
            </a:r>
            <a:r>
              <a:rPr sz="2000" dirty="0">
                <a:solidFill>
                  <a:srgbClr val="7E7E7E"/>
                </a:solidFill>
                <a:latin typeface="Corbel"/>
                <a:cs typeface="Corbel"/>
              </a:rPr>
              <a:t>.</a:t>
            </a:r>
            <a:r>
              <a:rPr sz="2000" spc="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2000" spc="-70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595"/>
              </a:spcBef>
            </a:pP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1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ограничава</a:t>
            </a:r>
            <a:r>
              <a:rPr sz="21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15" dirty="0">
                <a:solidFill>
                  <a:srgbClr val="313131"/>
                </a:solidFill>
                <a:latin typeface="Corbel"/>
                <a:cs typeface="Corbel"/>
              </a:rPr>
              <a:t>представянето</a:t>
            </a:r>
            <a:r>
              <a:rPr sz="21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20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21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21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21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100" spc="-35" dirty="0">
                <a:solidFill>
                  <a:srgbClr val="313131"/>
                </a:solidFill>
                <a:latin typeface="Corbel"/>
                <a:cs typeface="Corbel"/>
              </a:rPr>
              <a:t>таблет.</a:t>
            </a:r>
            <a:endParaRPr sz="21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6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pc="-5" dirty="0"/>
              <a:t>МЕДИЙНИ</a:t>
            </a:r>
            <a:r>
              <a:rPr spc="-50" dirty="0"/>
              <a:t> </a:t>
            </a:r>
            <a:r>
              <a:rPr spc="-5" dirty="0"/>
              <a:t>ЗАЯВКИ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08175"/>
            <a:ext cx="8329930" cy="48310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18770" marR="603885" indent="-306705">
              <a:lnSpc>
                <a:spcPts val="1839"/>
              </a:lnSpc>
              <a:spcBef>
                <a:spcPts val="330"/>
              </a:spcBef>
              <a:buClr>
                <a:srgbClr val="9F2936"/>
              </a:buClr>
              <a:buSzPct val="91176"/>
              <a:buFont typeface="Lucida Sans Unicode"/>
              <a:buChar char="■"/>
              <a:tabLst>
                <a:tab pos="318770" algn="l"/>
                <a:tab pos="319405" algn="l"/>
              </a:tabLst>
            </a:pP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Възможно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условието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17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b="1" spc="70" dirty="0">
                <a:solidFill>
                  <a:srgbClr val="313131"/>
                </a:solidFill>
                <a:latin typeface="Trebuchet MS"/>
                <a:cs typeface="Trebuchet MS"/>
              </a:rPr>
              <a:t>@media</a:t>
            </a:r>
            <a:r>
              <a:rPr sz="1700" b="1" spc="-6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да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7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ограничи</a:t>
            </a:r>
            <a:r>
              <a:rPr sz="1700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или</a:t>
            </a:r>
            <a:r>
              <a:rPr sz="17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разшири</a:t>
            </a:r>
            <a:r>
              <a:rPr sz="17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вмъкването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700" spc="-3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логически</a:t>
            </a:r>
            <a:r>
              <a:rPr sz="1700" spc="-5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оператори:</a:t>
            </a:r>
            <a:endParaRPr sz="1700">
              <a:latin typeface="Corbel"/>
              <a:cs typeface="Corbel"/>
            </a:endParaRPr>
          </a:p>
          <a:p>
            <a:pPr marL="842010" lvl="1" indent="-457200">
              <a:lnSpc>
                <a:spcPct val="100000"/>
              </a:lnSpc>
              <a:spcBef>
                <a:spcPts val="770"/>
              </a:spcBef>
              <a:buClr>
                <a:srgbClr val="9F2936"/>
              </a:buClr>
              <a:buSzPct val="91176"/>
              <a:buFont typeface="Wingdings"/>
              <a:buChar char=""/>
              <a:tabLst>
                <a:tab pos="841375" algn="l"/>
                <a:tab pos="842010" algn="l"/>
              </a:tabLst>
            </a:pPr>
            <a:r>
              <a:rPr sz="1700" b="1" spc="-5" dirty="0">
                <a:solidFill>
                  <a:srgbClr val="313131"/>
                </a:solidFill>
                <a:latin typeface="Trebuchet MS"/>
                <a:cs typeface="Trebuchet MS"/>
              </a:rPr>
              <a:t>and</a:t>
            </a:r>
            <a:r>
              <a:rPr sz="1700" b="1" spc="-8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Trebuchet MS"/>
                <a:cs typeface="Trebuchet MS"/>
              </a:rPr>
              <a:t>(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логически</a:t>
            </a:r>
            <a:r>
              <a:rPr sz="1700" spc="-6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700" spc="-25" dirty="0">
                <a:solidFill>
                  <a:srgbClr val="313131"/>
                </a:solidFill>
                <a:latin typeface="Trebuchet MS"/>
                <a:cs typeface="Trebuchet MS"/>
              </a:rPr>
              <a:t>)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;</a:t>
            </a:r>
            <a:endParaRPr sz="1700">
              <a:latin typeface="Corbel"/>
              <a:cs typeface="Corbel"/>
            </a:endParaRPr>
          </a:p>
          <a:p>
            <a:pPr marL="842010" lvl="1" indent="-457200">
              <a:lnSpc>
                <a:spcPct val="100000"/>
              </a:lnSpc>
              <a:spcBef>
                <a:spcPts val="810"/>
              </a:spcBef>
              <a:buClr>
                <a:srgbClr val="9F2936"/>
              </a:buClr>
              <a:buSzPct val="91176"/>
              <a:buFont typeface="Wingdings"/>
              <a:buChar char=""/>
              <a:tabLst>
                <a:tab pos="841375" algn="l"/>
                <a:tab pos="842010" algn="l"/>
              </a:tabLst>
            </a:pPr>
            <a:r>
              <a:rPr sz="1700" b="1" spc="15" dirty="0">
                <a:solidFill>
                  <a:srgbClr val="313131"/>
                </a:solidFill>
                <a:latin typeface="Trebuchet MS"/>
                <a:cs typeface="Trebuchet MS"/>
              </a:rPr>
              <a:t>not</a:t>
            </a:r>
            <a:r>
              <a:rPr sz="1700" b="1" spc="-6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313131"/>
                </a:solidFill>
                <a:latin typeface="Trebuchet MS"/>
                <a:cs typeface="Trebuchet MS"/>
              </a:rPr>
              <a:t>(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логическо</a:t>
            </a:r>
            <a:r>
              <a:rPr sz="17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не</a:t>
            </a:r>
            <a:r>
              <a:rPr sz="1700" spc="-15" dirty="0">
                <a:solidFill>
                  <a:srgbClr val="313131"/>
                </a:solidFill>
                <a:latin typeface="Trebuchet MS"/>
                <a:cs typeface="Trebuchet MS"/>
              </a:rPr>
              <a:t>)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;</a:t>
            </a:r>
            <a:endParaRPr sz="1700">
              <a:latin typeface="Corbel"/>
              <a:cs typeface="Corbel"/>
            </a:endParaRPr>
          </a:p>
          <a:p>
            <a:pPr marL="842010" lvl="1" indent="-457200">
              <a:lnSpc>
                <a:spcPct val="100000"/>
              </a:lnSpc>
              <a:spcBef>
                <a:spcPts val="800"/>
              </a:spcBef>
              <a:buClr>
                <a:srgbClr val="9F2936"/>
              </a:buClr>
              <a:buSzPct val="91176"/>
              <a:buFont typeface="Wingdings"/>
              <a:buChar char=""/>
              <a:tabLst>
                <a:tab pos="841375" algn="l"/>
                <a:tab pos="842010" algn="l"/>
              </a:tabLst>
            </a:pP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изброяване</a:t>
            </a:r>
            <a:r>
              <a:rPr sz="17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повече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условия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разделени</a:t>
            </a:r>
            <a:r>
              <a:rPr sz="1700" spc="-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със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запетая.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i="1" u="sng" dirty="0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Corbel"/>
                <a:cs typeface="Corbel"/>
              </a:rPr>
              <a:t>Примери: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spc="400" dirty="0">
                <a:solidFill>
                  <a:srgbClr val="13425D"/>
                </a:solidFill>
                <a:latin typeface="Trebuchet MS"/>
                <a:cs typeface="Trebuchet MS"/>
              </a:rPr>
              <a:t>@</a:t>
            </a:r>
            <a:r>
              <a:rPr sz="1700" spc="-110" dirty="0">
                <a:solidFill>
                  <a:srgbClr val="13425D"/>
                </a:solidFill>
                <a:latin typeface="Trebuchet MS"/>
                <a:cs typeface="Trebuchet MS"/>
              </a:rPr>
              <a:t>m</a:t>
            </a:r>
            <a:r>
              <a:rPr sz="1700" spc="-95" dirty="0">
                <a:solidFill>
                  <a:srgbClr val="13425D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13425D"/>
                </a:solidFill>
                <a:latin typeface="Trebuchet MS"/>
                <a:cs typeface="Trebuchet MS"/>
              </a:rPr>
              <a:t>di</a:t>
            </a:r>
            <a:r>
              <a:rPr sz="1700" spc="-180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7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700" spc="-13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700" spc="-100" dirty="0">
                <a:solidFill>
                  <a:srgbClr val="C00000"/>
                </a:solidFill>
                <a:latin typeface="Trebuchet MS"/>
                <a:cs typeface="Trebuchet MS"/>
              </a:rPr>
              <a:t>in</a:t>
            </a:r>
            <a:r>
              <a:rPr sz="1700" spc="-75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700" spc="-80" dirty="0">
                <a:solidFill>
                  <a:srgbClr val="C00000"/>
                </a:solidFill>
                <a:latin typeface="Trebuchet MS"/>
                <a:cs typeface="Trebuchet MS"/>
              </a:rPr>
              <a:t>wi</a:t>
            </a:r>
            <a:r>
              <a:rPr sz="1700" spc="-95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700" spc="-8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700" spc="-120" dirty="0">
                <a:solidFill>
                  <a:srgbClr val="C00000"/>
                </a:solidFill>
                <a:latin typeface="Trebuchet MS"/>
                <a:cs typeface="Trebuchet MS"/>
              </a:rPr>
              <a:t>h</a:t>
            </a:r>
            <a:r>
              <a:rPr sz="1700" spc="-254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1700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C00000"/>
                </a:solidFill>
                <a:latin typeface="Trebuchet MS"/>
                <a:cs typeface="Trebuchet MS"/>
              </a:rPr>
              <a:t>700p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sz="1700" spc="-75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17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7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C00000"/>
                </a:solidFill>
                <a:latin typeface="Trebuchet MS"/>
                <a:cs typeface="Trebuchet MS"/>
              </a:rPr>
              <a:t>(o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700" spc="-110" dirty="0">
                <a:solidFill>
                  <a:srgbClr val="C00000"/>
                </a:solidFill>
                <a:latin typeface="Trebuchet MS"/>
                <a:cs typeface="Trebuchet MS"/>
              </a:rPr>
              <a:t>ien</a:t>
            </a:r>
            <a:r>
              <a:rPr sz="1700" spc="-10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700" spc="-85" dirty="0">
                <a:solidFill>
                  <a:srgbClr val="C00000"/>
                </a:solidFill>
                <a:latin typeface="Trebuchet MS"/>
                <a:cs typeface="Trebuchet MS"/>
              </a:rPr>
              <a:t>ati</a:t>
            </a:r>
            <a:r>
              <a:rPr sz="1700" spc="-12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700" spc="-165" dirty="0">
                <a:solidFill>
                  <a:srgbClr val="C00000"/>
                </a:solidFill>
                <a:latin typeface="Trebuchet MS"/>
                <a:cs typeface="Trebuchet MS"/>
              </a:rPr>
              <a:t>n:</a:t>
            </a:r>
            <a:r>
              <a:rPr sz="1700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C00000"/>
                </a:solidFill>
                <a:latin typeface="Trebuchet MS"/>
                <a:cs typeface="Trebuchet MS"/>
              </a:rPr>
              <a:t>lan</a:t>
            </a:r>
            <a:r>
              <a:rPr sz="1700" spc="-14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700" spc="-95" dirty="0">
                <a:solidFill>
                  <a:srgbClr val="C00000"/>
                </a:solidFill>
                <a:latin typeface="Trebuchet MS"/>
                <a:cs typeface="Trebuchet MS"/>
              </a:rPr>
              <a:t>sc</a:t>
            </a:r>
            <a:r>
              <a:rPr sz="1700" spc="-12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700" spc="-95" dirty="0">
                <a:solidFill>
                  <a:srgbClr val="C00000"/>
                </a:solidFill>
                <a:latin typeface="Trebuchet MS"/>
                <a:cs typeface="Trebuchet MS"/>
              </a:rPr>
              <a:t>pe)</a:t>
            </a:r>
            <a:r>
              <a:rPr sz="17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7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260" dirty="0">
                <a:solidFill>
                  <a:srgbClr val="7E7E7E"/>
                </a:solidFill>
                <a:latin typeface="Trebuchet MS"/>
                <a:cs typeface="Trebuchet MS"/>
              </a:rPr>
              <a:t>..</a:t>
            </a:r>
            <a:r>
              <a:rPr sz="1700" spc="-254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sz="1700" spc="-1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12700" marR="81915">
              <a:lnSpc>
                <a:spcPts val="1839"/>
              </a:lnSpc>
              <a:spcBef>
                <a:spcPts val="1035"/>
              </a:spcBef>
            </a:pP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Медийната 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заявка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връща 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резултат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истина 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ако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прозореца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е широк </a:t>
            </a:r>
            <a:r>
              <a:rPr sz="1700" i="1" spc="-45" dirty="0">
                <a:solidFill>
                  <a:srgbClr val="313131"/>
                </a:solidFill>
                <a:latin typeface="Corbel"/>
                <a:cs typeface="Corbel"/>
              </a:rPr>
              <a:t>700</a:t>
            </a:r>
            <a:r>
              <a:rPr sz="1700" i="1" spc="-45" dirty="0">
                <a:solidFill>
                  <a:srgbClr val="313131"/>
                </a:solidFill>
                <a:latin typeface="Trebuchet MS"/>
                <a:cs typeface="Trebuchet MS"/>
              </a:rPr>
              <a:t>px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ориентиран </a:t>
            </a:r>
            <a:r>
              <a:rPr sz="1700" i="1" spc="-3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хоризонтално.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700" spc="150" dirty="0">
                <a:solidFill>
                  <a:srgbClr val="13425D"/>
                </a:solidFill>
                <a:latin typeface="Trebuchet MS"/>
                <a:cs typeface="Trebuchet MS"/>
              </a:rPr>
              <a:t>@m</a:t>
            </a:r>
            <a:r>
              <a:rPr sz="1700" spc="-95" dirty="0">
                <a:solidFill>
                  <a:srgbClr val="13425D"/>
                </a:solidFill>
                <a:latin typeface="Trebuchet MS"/>
                <a:cs typeface="Trebuchet MS"/>
              </a:rPr>
              <a:t>e</a:t>
            </a:r>
            <a:r>
              <a:rPr sz="1700" spc="-110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1700" spc="-105" dirty="0">
                <a:solidFill>
                  <a:srgbClr val="13425D"/>
                </a:solidFill>
                <a:latin typeface="Trebuchet MS"/>
                <a:cs typeface="Trebuchet MS"/>
              </a:rPr>
              <a:t>i</a:t>
            </a:r>
            <a:r>
              <a:rPr sz="1700" spc="-180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700" spc="-4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13425D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13425D"/>
                </a:solidFill>
                <a:latin typeface="Trebuchet MS"/>
                <a:cs typeface="Trebuchet MS"/>
              </a:rPr>
              <a:t>o</a:t>
            </a:r>
            <a:r>
              <a:rPr sz="1700" spc="-110" dirty="0">
                <a:solidFill>
                  <a:srgbClr val="13425D"/>
                </a:solidFill>
                <a:latin typeface="Trebuchet MS"/>
                <a:cs typeface="Trebuchet MS"/>
              </a:rPr>
              <a:t>t</a:t>
            </a:r>
            <a:r>
              <a:rPr sz="17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13425D"/>
                </a:solidFill>
                <a:latin typeface="Trebuchet MS"/>
                <a:cs typeface="Trebuchet MS"/>
              </a:rPr>
              <a:t>all</a:t>
            </a:r>
            <a:r>
              <a:rPr sz="1700" spc="-3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7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C00000"/>
                </a:solidFill>
                <a:latin typeface="Trebuchet MS"/>
                <a:cs typeface="Trebuchet MS"/>
              </a:rPr>
              <a:t>(mo</a:t>
            </a:r>
            <a:r>
              <a:rPr sz="1700" spc="-50" dirty="0">
                <a:solidFill>
                  <a:srgbClr val="C00000"/>
                </a:solidFill>
                <a:latin typeface="Trebuchet MS"/>
                <a:cs typeface="Trebuchet MS"/>
              </a:rPr>
              <a:t>no</a:t>
            </a:r>
            <a:r>
              <a:rPr sz="1700" spc="-6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700" spc="-40" dirty="0">
                <a:solidFill>
                  <a:srgbClr val="C00000"/>
                </a:solidFill>
                <a:latin typeface="Trebuchet MS"/>
                <a:cs typeface="Trebuchet MS"/>
              </a:rPr>
              <a:t>h</a:t>
            </a:r>
            <a:r>
              <a:rPr sz="1700" spc="-8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700" spc="-3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700" spc="-5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700" spc="-95" dirty="0">
                <a:solidFill>
                  <a:srgbClr val="C00000"/>
                </a:solidFill>
                <a:latin typeface="Trebuchet MS"/>
                <a:cs typeface="Trebuchet MS"/>
              </a:rPr>
              <a:t>e)</a:t>
            </a:r>
            <a:r>
              <a:rPr sz="17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7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260" dirty="0">
                <a:solidFill>
                  <a:srgbClr val="7E7E7E"/>
                </a:solidFill>
                <a:latin typeface="Trebuchet MS"/>
                <a:cs typeface="Trebuchet MS"/>
              </a:rPr>
              <a:t>..</a:t>
            </a:r>
            <a:r>
              <a:rPr sz="1700" spc="-254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sz="1700" spc="-20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939"/>
              </a:lnSpc>
              <a:spcBef>
                <a:spcPts val="805"/>
              </a:spcBef>
            </a:pP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Приложена</a:t>
            </a:r>
            <a:r>
              <a:rPr sz="17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запазената</a:t>
            </a:r>
            <a:r>
              <a:rPr sz="17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дума</a:t>
            </a:r>
            <a:r>
              <a:rPr sz="17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5" dirty="0">
                <a:solidFill>
                  <a:srgbClr val="313131"/>
                </a:solidFill>
                <a:latin typeface="Trebuchet MS"/>
                <a:cs typeface="Trebuchet MS"/>
              </a:rPr>
              <a:t>not</a:t>
            </a:r>
            <a:r>
              <a:rPr sz="17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7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условието</a:t>
            </a:r>
            <a:r>
              <a:rPr sz="17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връща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резултат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истина,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когато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 резултата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ts val="1939"/>
              </a:lnSpc>
            </a:pP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условието</a:t>
            </a:r>
            <a:r>
              <a:rPr sz="17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лъжа.</a:t>
            </a:r>
            <a:r>
              <a:rPr sz="1700" spc="-9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Ако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дисплея</a:t>
            </a:r>
            <a:r>
              <a:rPr sz="1700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цветен,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тогава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20" dirty="0">
                <a:solidFill>
                  <a:srgbClr val="313131"/>
                </a:solidFill>
                <a:latin typeface="Corbel"/>
                <a:cs typeface="Corbel"/>
              </a:rPr>
              <a:t>ще</a:t>
            </a:r>
            <a:r>
              <a:rPr sz="17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изпълнят</a:t>
            </a:r>
            <a:r>
              <a:rPr sz="1700" spc="-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свойствата.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spc="-30" dirty="0">
                <a:solidFill>
                  <a:srgbClr val="13425D"/>
                </a:solidFill>
                <a:latin typeface="Trebuchet MS"/>
                <a:cs typeface="Trebuchet MS"/>
              </a:rPr>
              <a:t>@media</a:t>
            </a:r>
            <a:r>
              <a:rPr sz="1700" spc="-3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C00000"/>
                </a:solidFill>
                <a:latin typeface="Trebuchet MS"/>
                <a:cs typeface="Trebuchet MS"/>
              </a:rPr>
              <a:t>(min-width:</a:t>
            </a:r>
            <a:r>
              <a:rPr sz="1700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C00000"/>
                </a:solidFill>
                <a:latin typeface="Trebuchet MS"/>
                <a:cs typeface="Trebuchet MS"/>
              </a:rPr>
              <a:t>700px)</a:t>
            </a:r>
            <a:r>
              <a:rPr sz="1700" spc="-8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700" spc="-229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13425D"/>
                </a:solidFill>
                <a:latin typeface="Trebuchet MS"/>
                <a:cs typeface="Trebuchet MS"/>
              </a:rPr>
              <a:t>handheld</a:t>
            </a:r>
            <a:r>
              <a:rPr sz="17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7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C00000"/>
                </a:solidFill>
                <a:latin typeface="Trebuchet MS"/>
                <a:cs typeface="Trebuchet MS"/>
              </a:rPr>
              <a:t>(orientation:</a:t>
            </a:r>
            <a:r>
              <a:rPr sz="1700" spc="-2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C00000"/>
                </a:solidFill>
                <a:latin typeface="Trebuchet MS"/>
                <a:cs typeface="Trebuchet MS"/>
              </a:rPr>
              <a:t>landscape)</a:t>
            </a:r>
            <a:r>
              <a:rPr sz="17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700" spc="-3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700" spc="-254" dirty="0">
                <a:solidFill>
                  <a:srgbClr val="7E7E7E"/>
                </a:solidFill>
                <a:latin typeface="Trebuchet MS"/>
                <a:cs typeface="Trebuchet MS"/>
              </a:rPr>
              <a:t>...</a:t>
            </a:r>
            <a:r>
              <a:rPr sz="1700" spc="-2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939"/>
              </a:lnSpc>
              <a:spcBef>
                <a:spcPts val="805"/>
              </a:spcBef>
            </a:pP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Изброени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са две</a:t>
            </a:r>
            <a:r>
              <a:rPr sz="17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медийни</a:t>
            </a:r>
            <a:r>
              <a:rPr sz="1700" i="1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заявки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1700" i="1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които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дори и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ако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едната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върне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истина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ще се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ts val="1939"/>
              </a:lnSpc>
            </a:pP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изпълнява</a:t>
            </a:r>
            <a:r>
              <a:rPr sz="1700" i="1" spc="-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свойствата</a:t>
            </a:r>
            <a:r>
              <a:rPr sz="1700" i="1" spc="-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 заявката.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</a:pPr>
            <a:r>
              <a:rPr spc="-5" dirty="0"/>
              <a:t>МЕДИЙНИ</a:t>
            </a:r>
            <a:r>
              <a:rPr spc="-50" dirty="0"/>
              <a:t> </a:t>
            </a:r>
            <a:r>
              <a:rPr spc="-5" dirty="0"/>
              <a:t>ЗАЯВКИ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835" y="4411979"/>
            <a:ext cx="752856" cy="5135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2307942"/>
            <a:ext cx="7949565" cy="273240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25"/>
              </a:spcBef>
              <a:buClr>
                <a:srgbClr val="9F2936"/>
              </a:buClr>
              <a:buSzPct val="91666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1800" b="1" spc="-30" dirty="0">
                <a:solidFill>
                  <a:srgbClr val="313131"/>
                </a:solidFill>
                <a:latin typeface="Trebuchet MS"/>
                <a:cs typeface="Trebuchet MS"/>
              </a:rPr>
              <a:t>all</a:t>
            </a:r>
            <a:r>
              <a:rPr sz="1800" b="1" spc="-6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313131"/>
                </a:solidFill>
                <a:latin typeface="Trebuchet MS"/>
                <a:cs typeface="Trebuchet MS"/>
              </a:rPr>
              <a:t>–</a:t>
            </a:r>
            <a:r>
              <a:rPr sz="18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определя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всички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устройства</a:t>
            </a:r>
            <a:endParaRPr sz="1800">
              <a:latin typeface="Corbel"/>
              <a:cs typeface="Corbel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F2936"/>
              </a:buClr>
              <a:buSzPct val="91666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1800" b="1" spc="-10" dirty="0">
                <a:solidFill>
                  <a:srgbClr val="313131"/>
                </a:solidFill>
                <a:latin typeface="Trebuchet MS"/>
                <a:cs typeface="Trebuchet MS"/>
              </a:rPr>
              <a:t>print</a:t>
            </a:r>
            <a:r>
              <a:rPr sz="1800" b="1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spc="240" dirty="0">
                <a:solidFill>
                  <a:srgbClr val="313131"/>
                </a:solidFill>
                <a:latin typeface="Trebuchet MS"/>
                <a:cs typeface="Trebuchet MS"/>
              </a:rPr>
              <a:t>–</a:t>
            </a:r>
            <a:r>
              <a:rPr sz="18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предназначен</a:t>
            </a:r>
            <a:r>
              <a:rPr sz="18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документи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показвани</a:t>
            </a:r>
            <a:r>
              <a:rPr sz="1800" spc="5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екран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F2936"/>
              </a:buClr>
              <a:buSzPct val="91666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1800" b="1" spc="-25" dirty="0">
                <a:solidFill>
                  <a:srgbClr val="313131"/>
                </a:solidFill>
                <a:latin typeface="Trebuchet MS"/>
                <a:cs typeface="Trebuchet MS"/>
              </a:rPr>
              <a:t>screen</a:t>
            </a:r>
            <a:r>
              <a:rPr sz="1800" b="1" spc="-18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–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предназначен</a:t>
            </a:r>
            <a:r>
              <a:rPr sz="18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преди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всичко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цветни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компютърни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монитори.</a:t>
            </a:r>
            <a:endParaRPr sz="1800">
              <a:latin typeface="Corbel"/>
              <a:cs typeface="Corbel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9F2936"/>
              </a:buClr>
              <a:buSzPct val="91666"/>
              <a:buFont typeface="Wingdings"/>
              <a:buChar char=""/>
              <a:tabLst>
                <a:tab pos="318770" algn="l"/>
                <a:tab pos="319405" algn="l"/>
              </a:tabLst>
            </a:pPr>
            <a:r>
              <a:rPr sz="1800" b="1" spc="-5" dirty="0">
                <a:solidFill>
                  <a:srgbClr val="313131"/>
                </a:solidFill>
                <a:latin typeface="Trebuchet MS"/>
                <a:cs typeface="Trebuchet MS"/>
              </a:rPr>
              <a:t>s</a:t>
            </a:r>
            <a:r>
              <a:rPr sz="1800" b="1" spc="-10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800" b="1" spc="-35" dirty="0">
                <a:solidFill>
                  <a:srgbClr val="313131"/>
                </a:solidFill>
                <a:latin typeface="Trebuchet MS"/>
                <a:cs typeface="Trebuchet MS"/>
              </a:rPr>
              <a:t>eech</a:t>
            </a:r>
            <a:r>
              <a:rPr sz="1800" b="1" spc="-20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–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пре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д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з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начен</a:t>
            </a:r>
            <a:r>
              <a:rPr sz="18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зву</a:t>
            </a:r>
            <a:r>
              <a:rPr sz="1800" spc="-45" dirty="0">
                <a:solidFill>
                  <a:srgbClr val="313131"/>
                </a:solidFill>
                <a:latin typeface="Corbel"/>
                <a:cs typeface="Corbel"/>
              </a:rPr>
              <a:t>к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ов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си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нтез</a:t>
            </a:r>
            <a:r>
              <a:rPr sz="1800" spc="-45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тори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10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  <a:spcBef>
                <a:spcPts val="1665"/>
              </a:spcBef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Запазената</a:t>
            </a:r>
            <a:r>
              <a:rPr sz="1800" spc="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дума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spc="-20" dirty="0">
                <a:solidFill>
                  <a:srgbClr val="00AFEF"/>
                </a:solidFill>
                <a:latin typeface="Trebuchet MS"/>
                <a:cs typeface="Trebuchet MS"/>
              </a:rPr>
              <a:t>only</a:t>
            </a:r>
            <a:r>
              <a:rPr sz="1800" b="1" spc="-5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предотвратява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по-старите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браузъри,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които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не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поддържат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медийни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заявки</a:t>
            </a:r>
            <a:r>
              <a:rPr sz="18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не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прилагат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35" dirty="0">
                <a:solidFill>
                  <a:srgbClr val="313131"/>
                </a:solidFill>
                <a:latin typeface="Trebuchet MS"/>
                <a:cs typeface="Trebuchet MS"/>
              </a:rPr>
              <a:t>CSS</a:t>
            </a:r>
            <a:r>
              <a:rPr sz="1800" spc="-5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свойствата</a:t>
            </a:r>
            <a:r>
              <a:rPr sz="18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тях.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2380"/>
              </a:spcBef>
            </a:pPr>
            <a:r>
              <a:rPr sz="2800" spc="-10" dirty="0"/>
              <a:t>МЕДИЙ</a:t>
            </a:r>
            <a:r>
              <a:rPr sz="2800" dirty="0"/>
              <a:t>Н</a:t>
            </a:r>
            <a:r>
              <a:rPr sz="2800" spc="-5" dirty="0"/>
              <a:t>И</a:t>
            </a:r>
            <a:r>
              <a:rPr sz="2800" spc="-200" dirty="0"/>
              <a:t> </a:t>
            </a:r>
            <a:r>
              <a:rPr sz="2800" spc="-10" dirty="0"/>
              <a:t>ТИПОВЕ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pc="-5" dirty="0"/>
              <a:t>М</a:t>
            </a:r>
            <a:r>
              <a:rPr spc="5" dirty="0"/>
              <a:t>Е</a:t>
            </a:r>
            <a:r>
              <a:rPr spc="-5" dirty="0"/>
              <a:t>ДИ</a:t>
            </a:r>
            <a:r>
              <a:rPr spc="-15" dirty="0"/>
              <a:t>Й</a:t>
            </a:r>
            <a:r>
              <a:rPr spc="-5" dirty="0"/>
              <a:t>Н</a:t>
            </a:r>
            <a:r>
              <a:rPr dirty="0"/>
              <a:t>И</a:t>
            </a:r>
            <a:r>
              <a:rPr spc="-155" dirty="0"/>
              <a:t> </a:t>
            </a:r>
            <a:r>
              <a:rPr spc="-5" dirty="0"/>
              <a:t>СВОЙСТ</a:t>
            </a:r>
            <a:r>
              <a:rPr spc="-15" dirty="0"/>
              <a:t>В</a:t>
            </a:r>
            <a:r>
              <a:rPr dirty="0"/>
              <a:t>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01" y="3156607"/>
            <a:ext cx="616254" cy="2199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3701618"/>
            <a:ext cx="384556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Показва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броя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битовете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endParaRPr sz="1800">
              <a:latin typeface="Corbel"/>
              <a:cs typeface="Corbel"/>
            </a:endParaRPr>
          </a:p>
          <a:p>
            <a:pPr marL="31877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представяне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цвета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изходното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устройството.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i="1" u="heavy" spc="-5" dirty="0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Corbel"/>
                <a:cs typeface="Corbel"/>
              </a:rPr>
              <a:t>Пример: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36641"/>
            <a:ext cx="363220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25" dirty="0">
                <a:solidFill>
                  <a:srgbClr val="13425D"/>
                </a:solidFill>
                <a:latin typeface="Trebuchet MS"/>
                <a:cs typeface="Trebuchet MS"/>
              </a:rPr>
              <a:t>@</a:t>
            </a:r>
            <a:r>
              <a:rPr sz="1800" spc="-114" dirty="0">
                <a:solidFill>
                  <a:srgbClr val="13425D"/>
                </a:solidFill>
                <a:latin typeface="Trebuchet MS"/>
                <a:cs typeface="Trebuchet MS"/>
              </a:rPr>
              <a:t>me</a:t>
            </a:r>
            <a:r>
              <a:rPr sz="1800" spc="-95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i</a:t>
            </a:r>
            <a:r>
              <a:rPr sz="1800" spc="-19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13425D"/>
                </a:solidFill>
                <a:latin typeface="Trebuchet MS"/>
                <a:cs typeface="Trebuchet MS"/>
              </a:rPr>
              <a:t>all</a:t>
            </a:r>
            <a:r>
              <a:rPr sz="1800" spc="-4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co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lor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18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270" dirty="0">
                <a:solidFill>
                  <a:srgbClr val="7E7E7E"/>
                </a:solidFill>
                <a:latin typeface="Trebuchet MS"/>
                <a:cs typeface="Trebuchet MS"/>
              </a:rPr>
              <a:t>...</a:t>
            </a:r>
            <a:r>
              <a:rPr sz="1800" spc="-20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2150"/>
              </a:lnSpc>
              <a:spcBef>
                <a:spcPts val="1505"/>
              </a:spcBef>
            </a:pP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Прилагат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60" dirty="0">
                <a:solidFill>
                  <a:srgbClr val="313131"/>
                </a:solidFill>
                <a:latin typeface="Trebuchet MS"/>
                <a:cs typeface="Trebuchet MS"/>
              </a:rPr>
              <a:t>CSS</a:t>
            </a:r>
            <a:r>
              <a:rPr sz="1800" i="1" spc="-5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свойства</a:t>
            </a:r>
            <a:r>
              <a:rPr sz="1800" i="1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18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всички </a:t>
            </a:r>
            <a:r>
              <a:rPr sz="1800" i="1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цветни</a:t>
            </a:r>
            <a:r>
              <a:rPr sz="1800" i="1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устройства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88151" y="2991611"/>
            <a:ext cx="1530350" cy="623570"/>
            <a:chOff x="4788151" y="2991611"/>
            <a:chExt cx="1530350" cy="6235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151" y="3202439"/>
              <a:ext cx="730495" cy="2383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0284" y="2991611"/>
              <a:ext cx="461772" cy="6233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200" y="2991611"/>
              <a:ext cx="908303" cy="62331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2098624"/>
            <a:ext cx="7330440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rbel"/>
                <a:cs typeface="Corbel"/>
              </a:rPr>
              <a:t>Към</a:t>
            </a:r>
            <a:r>
              <a:rPr sz="1800" spc="-10" dirty="0">
                <a:latin typeface="Corbel"/>
                <a:cs typeface="Corbel"/>
              </a:rPr>
              <a:t> медийните</a:t>
            </a:r>
            <a:r>
              <a:rPr sz="1800" spc="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свойства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се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поставят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в </a:t>
            </a:r>
            <a:r>
              <a:rPr sz="1800" spc="-5" dirty="0">
                <a:latin typeface="Corbel"/>
                <a:cs typeface="Corbel"/>
              </a:rPr>
              <a:t>условието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и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към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тях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са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приложими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Corbel"/>
                <a:cs typeface="Corbel"/>
              </a:rPr>
              <a:t>префикси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- </a:t>
            </a:r>
            <a:r>
              <a:rPr sz="1800" spc="-50" dirty="0">
                <a:latin typeface="Trebuchet MS"/>
                <a:cs typeface="Trebuchet MS"/>
              </a:rPr>
              <a:t>"min-"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Corbel"/>
                <a:cs typeface="Corbel"/>
              </a:rPr>
              <a:t>или</a:t>
            </a:r>
            <a:r>
              <a:rPr sz="1800" spc="155" dirty="0">
                <a:latin typeface="Corbel"/>
                <a:cs typeface="Corbel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"max-</a:t>
            </a:r>
            <a:r>
              <a:rPr sz="1800" spc="-50" dirty="0">
                <a:latin typeface="Corbel"/>
                <a:cs typeface="Corbel"/>
              </a:rPr>
              <a:t>“.</a:t>
            </a:r>
            <a:r>
              <a:rPr sz="1800" spc="140" dirty="0">
                <a:latin typeface="Corbel"/>
                <a:cs typeface="Corbel"/>
              </a:rPr>
              <a:t> </a:t>
            </a:r>
            <a:r>
              <a:rPr sz="1800" spc="-15" dirty="0">
                <a:latin typeface="Corbel"/>
                <a:cs typeface="Corbel"/>
              </a:rPr>
              <a:t>Някои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то</a:t>
            </a:r>
            <a:r>
              <a:rPr sz="1800" spc="-5" dirty="0">
                <a:latin typeface="Corbel"/>
                <a:cs typeface="Corbel"/>
              </a:rPr>
              <a:t> тях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са: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rbel"/>
              <a:cs typeface="Corbel"/>
            </a:endParaRPr>
          </a:p>
          <a:p>
            <a:pPr marL="44450">
              <a:lnSpc>
                <a:spcPct val="100000"/>
              </a:lnSpc>
              <a:tabLst>
                <a:tab pos="4244340" algn="l"/>
              </a:tabLst>
            </a:pPr>
            <a:r>
              <a:rPr sz="2200" spc="-45" dirty="0">
                <a:solidFill>
                  <a:srgbClr val="C00000"/>
                </a:solidFill>
                <a:latin typeface="Trebuchet MS"/>
                <a:cs typeface="Trebuchet MS"/>
              </a:rPr>
              <a:t>color	</a:t>
            </a:r>
            <a:r>
              <a:rPr sz="2200" spc="-120" dirty="0">
                <a:solidFill>
                  <a:srgbClr val="C00000"/>
                </a:solidFill>
                <a:latin typeface="Trebuchet MS"/>
                <a:cs typeface="Trebuchet MS"/>
              </a:rPr>
              <a:t>aspect-ratio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8703" y="3701618"/>
            <a:ext cx="3838575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Показва</a:t>
            </a:r>
            <a:r>
              <a:rPr sz="18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съотношението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на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ширина</a:t>
            </a:r>
            <a:endParaRPr sz="1800">
              <a:latin typeface="Corbel"/>
              <a:cs typeface="Corbel"/>
            </a:endParaRPr>
          </a:p>
          <a:p>
            <a:pPr marL="318770" marR="518159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спрямо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височина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екрана на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устройството.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i="1" u="heavy" spc="-5" dirty="0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Corbel"/>
                <a:cs typeface="Corbel"/>
              </a:rPr>
              <a:t>Пример: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8703" y="5141214"/>
            <a:ext cx="3677285" cy="12985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13664">
              <a:lnSpc>
                <a:spcPts val="2120"/>
              </a:lnSpc>
              <a:spcBef>
                <a:spcPts val="200"/>
              </a:spcBef>
            </a:pPr>
            <a:r>
              <a:rPr sz="1800" spc="425" dirty="0">
                <a:solidFill>
                  <a:srgbClr val="13425D"/>
                </a:solidFill>
                <a:latin typeface="Trebuchet MS"/>
                <a:cs typeface="Trebuchet MS"/>
              </a:rPr>
              <a:t>@</a:t>
            </a:r>
            <a:r>
              <a:rPr sz="1800" spc="-114" dirty="0">
                <a:solidFill>
                  <a:srgbClr val="13425D"/>
                </a:solidFill>
                <a:latin typeface="Trebuchet MS"/>
                <a:cs typeface="Trebuchet MS"/>
              </a:rPr>
              <a:t>me</a:t>
            </a:r>
            <a:r>
              <a:rPr sz="1800" spc="-95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i</a:t>
            </a:r>
            <a:r>
              <a:rPr sz="1800" spc="-19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s</a:t>
            </a:r>
            <a:r>
              <a:rPr sz="1800" spc="-75" dirty="0">
                <a:solidFill>
                  <a:srgbClr val="13425D"/>
                </a:solidFill>
                <a:latin typeface="Trebuchet MS"/>
                <a:cs typeface="Trebuchet MS"/>
              </a:rPr>
              <a:t>c</a:t>
            </a:r>
            <a:r>
              <a:rPr sz="1800" spc="-35" dirty="0">
                <a:solidFill>
                  <a:srgbClr val="13425D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een</a:t>
            </a:r>
            <a:r>
              <a:rPr sz="18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13425D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mi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aspe</a:t>
            </a:r>
            <a:r>
              <a:rPr sz="1800" spc="-105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ratio:  </a:t>
            </a:r>
            <a:r>
              <a:rPr sz="1800" spc="-155" dirty="0">
                <a:solidFill>
                  <a:srgbClr val="C00000"/>
                </a:solidFill>
                <a:latin typeface="Trebuchet MS"/>
                <a:cs typeface="Trebuchet MS"/>
              </a:rPr>
              <a:t>1/1)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800" spc="-4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270" dirty="0">
                <a:solidFill>
                  <a:srgbClr val="7E7E7E"/>
                </a:solidFill>
                <a:latin typeface="Trebuchet MS"/>
                <a:cs typeface="Trebuchet MS"/>
              </a:rPr>
              <a:t>...</a:t>
            </a:r>
            <a:r>
              <a:rPr sz="1800" spc="-20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55"/>
              </a:lnSpc>
              <a:spcBef>
                <a:spcPts val="1370"/>
              </a:spcBef>
            </a:pP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Прилагат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60" dirty="0">
                <a:solidFill>
                  <a:srgbClr val="313131"/>
                </a:solidFill>
                <a:latin typeface="Trebuchet MS"/>
                <a:cs typeface="Trebuchet MS"/>
              </a:rPr>
              <a:t>CSS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свойства</a:t>
            </a:r>
            <a:r>
              <a:rPr sz="1800" i="1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когато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2155"/>
              </a:lnSpc>
            </a:pP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съотношението</a:t>
            </a:r>
            <a:r>
              <a:rPr sz="1800" i="1" spc="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1:1</a:t>
            </a:r>
            <a:r>
              <a:rPr sz="1800" i="1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или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 по-голямо.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145" y="2493667"/>
            <a:ext cx="643679" cy="2199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9993" y="2396108"/>
            <a:ext cx="368300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C00000"/>
                </a:solidFill>
                <a:latin typeface="Trebuchet MS"/>
                <a:cs typeface="Trebuchet MS"/>
              </a:rPr>
              <a:t>width</a:t>
            </a:r>
            <a:endParaRPr sz="22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Показва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ширината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екрана.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i="1" u="heavy" spc="-5" dirty="0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Corbel"/>
                <a:cs typeface="Corbel"/>
              </a:rPr>
              <a:t>Пример: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13425D"/>
                </a:solidFill>
                <a:latin typeface="Trebuchet MS"/>
                <a:cs typeface="Trebuchet MS"/>
              </a:rPr>
              <a:t>@media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13425D"/>
                </a:solidFill>
                <a:latin typeface="Trebuchet MS"/>
                <a:cs typeface="Trebuchet MS"/>
              </a:rPr>
              <a:t>screen</a:t>
            </a:r>
            <a:r>
              <a:rPr sz="1800" spc="-4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(min-width:</a:t>
            </a:r>
            <a:r>
              <a:rPr sz="1800" spc="-1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Corbel"/>
                <a:cs typeface="Corbel"/>
              </a:rPr>
              <a:t>4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00px)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spc="-95" dirty="0">
                <a:solidFill>
                  <a:srgbClr val="C00000"/>
                </a:solidFill>
                <a:latin typeface="Trebuchet MS"/>
                <a:cs typeface="Trebuchet MS"/>
              </a:rPr>
              <a:t>max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wi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800" spc="-155" dirty="0">
                <a:solidFill>
                  <a:srgbClr val="C00000"/>
                </a:solidFill>
                <a:latin typeface="Trebuchet MS"/>
                <a:cs typeface="Trebuchet MS"/>
              </a:rPr>
              <a:t>th:</a:t>
            </a:r>
            <a:r>
              <a:rPr sz="1800" spc="-2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800p</a:t>
            </a:r>
            <a:r>
              <a:rPr sz="1800" spc="-55" dirty="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sz="1800" spc="-80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18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270" dirty="0">
                <a:solidFill>
                  <a:srgbClr val="7E7E7E"/>
                </a:solidFill>
                <a:latin typeface="Trebuchet MS"/>
                <a:cs typeface="Trebuchet MS"/>
              </a:rPr>
              <a:t>...</a:t>
            </a:r>
            <a:r>
              <a:rPr sz="1800" spc="-2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259715" algn="just">
              <a:lnSpc>
                <a:spcPct val="100000"/>
              </a:lnSpc>
              <a:spcBef>
                <a:spcPts val="1430"/>
              </a:spcBef>
            </a:pP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Прилагат се </a:t>
            </a:r>
            <a:r>
              <a:rPr sz="1800" i="1" spc="-60" dirty="0">
                <a:solidFill>
                  <a:srgbClr val="313131"/>
                </a:solidFill>
                <a:latin typeface="Trebuchet MS"/>
                <a:cs typeface="Trebuchet MS"/>
              </a:rPr>
              <a:t>CSS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свойства 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когато </a:t>
            </a:r>
            <a:r>
              <a:rPr sz="1800" i="1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изгл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д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i="1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екран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800" i="1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е м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800" i="1" spc="-25" dirty="0">
                <a:solidFill>
                  <a:srgbClr val="313131"/>
                </a:solidFill>
                <a:latin typeface="Corbel"/>
                <a:cs typeface="Corbel"/>
              </a:rPr>
              <a:t>ж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ду 40</a:t>
            </a:r>
            <a:r>
              <a:rPr sz="1800" i="1" spc="15" dirty="0">
                <a:solidFill>
                  <a:srgbClr val="313131"/>
                </a:solidFill>
                <a:latin typeface="Corbel"/>
                <a:cs typeface="Corbel"/>
              </a:rPr>
              <a:t>0</a:t>
            </a:r>
            <a:r>
              <a:rPr sz="1800" i="1" spc="-130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800" i="1" spc="-125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800" i="1" spc="-18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и  </a:t>
            </a:r>
            <a:r>
              <a:rPr sz="1800" i="1" spc="-95" dirty="0">
                <a:solidFill>
                  <a:srgbClr val="313131"/>
                </a:solidFill>
                <a:latin typeface="Corbel"/>
                <a:cs typeface="Corbel"/>
              </a:rPr>
              <a:t>800</a:t>
            </a:r>
            <a:r>
              <a:rPr sz="1800" i="1" spc="-95" dirty="0">
                <a:solidFill>
                  <a:srgbClr val="313131"/>
                </a:solidFill>
                <a:latin typeface="Trebuchet MS"/>
                <a:cs typeface="Trebuchet MS"/>
              </a:rPr>
              <a:t>px.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7692" y="2493667"/>
            <a:ext cx="693945" cy="2841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2815" y="2396108"/>
            <a:ext cx="343217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solidFill>
                  <a:srgbClr val="C00000"/>
                </a:solidFill>
                <a:latin typeface="Trebuchet MS"/>
                <a:cs typeface="Trebuchet MS"/>
              </a:rPr>
              <a:t>height</a:t>
            </a:r>
            <a:endParaRPr sz="22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69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Показва</a:t>
            </a:r>
            <a:r>
              <a:rPr sz="18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височината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1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екрана.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i="1" u="heavy" spc="-5" dirty="0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Corbel"/>
                <a:cs typeface="Corbel"/>
              </a:rPr>
              <a:t>Пример: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rbel"/>
              <a:cs typeface="Corbel"/>
            </a:endParaRPr>
          </a:p>
          <a:p>
            <a:pPr marL="12700">
              <a:lnSpc>
                <a:spcPts val="2140"/>
              </a:lnSpc>
            </a:pPr>
            <a:r>
              <a:rPr sz="1800" spc="425" dirty="0">
                <a:solidFill>
                  <a:srgbClr val="13425D"/>
                </a:solidFill>
                <a:latin typeface="Trebuchet MS"/>
                <a:cs typeface="Trebuchet MS"/>
              </a:rPr>
              <a:t>@</a:t>
            </a:r>
            <a:r>
              <a:rPr sz="1800" spc="-114" dirty="0">
                <a:solidFill>
                  <a:srgbClr val="13425D"/>
                </a:solidFill>
                <a:latin typeface="Trebuchet MS"/>
                <a:cs typeface="Trebuchet MS"/>
              </a:rPr>
              <a:t>me</a:t>
            </a:r>
            <a:r>
              <a:rPr sz="1800" spc="-95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i</a:t>
            </a:r>
            <a:r>
              <a:rPr sz="1800" spc="-19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s</a:t>
            </a:r>
            <a:r>
              <a:rPr sz="1800" spc="-75" dirty="0">
                <a:solidFill>
                  <a:srgbClr val="13425D"/>
                </a:solidFill>
                <a:latin typeface="Trebuchet MS"/>
                <a:cs typeface="Trebuchet MS"/>
              </a:rPr>
              <a:t>c</a:t>
            </a:r>
            <a:r>
              <a:rPr sz="1800" spc="-35" dirty="0">
                <a:solidFill>
                  <a:srgbClr val="13425D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een</a:t>
            </a:r>
            <a:r>
              <a:rPr sz="18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13425D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C00000"/>
                </a:solidFill>
                <a:latin typeface="Trebuchet MS"/>
                <a:cs typeface="Trebuchet MS"/>
              </a:rPr>
              <a:t>ma</a:t>
            </a:r>
            <a:r>
              <a:rPr sz="1800" spc="-75" dirty="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-135" dirty="0">
                <a:solidFill>
                  <a:srgbClr val="C00000"/>
                </a:solidFill>
                <a:latin typeface="Trebuchet MS"/>
                <a:cs typeface="Trebuchet MS"/>
              </a:rPr>
              <a:t>height: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50" dirty="0">
                <a:solidFill>
                  <a:srgbClr val="C00000"/>
                </a:solidFill>
                <a:latin typeface="Trebuchet MS"/>
                <a:cs typeface="Trebuchet MS"/>
              </a:rPr>
              <a:t>600px 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800" spc="-4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275" dirty="0">
                <a:solidFill>
                  <a:srgbClr val="7E7E7E"/>
                </a:solidFill>
                <a:latin typeface="Trebuchet MS"/>
                <a:cs typeface="Trebuchet MS"/>
              </a:rPr>
              <a:t>..</a:t>
            </a:r>
            <a:r>
              <a:rPr sz="1800" spc="-270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sz="1800" spc="-20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55"/>
              </a:lnSpc>
              <a:spcBef>
                <a:spcPts val="1430"/>
              </a:spcBef>
            </a:pP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Прилагат</a:t>
            </a:r>
            <a:r>
              <a:rPr sz="18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60" dirty="0">
                <a:solidFill>
                  <a:srgbClr val="313131"/>
                </a:solidFill>
                <a:latin typeface="Trebuchet MS"/>
                <a:cs typeface="Trebuchet MS"/>
              </a:rPr>
              <a:t>CSS</a:t>
            </a:r>
            <a:r>
              <a:rPr sz="1800" i="1" spc="-7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свойства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2155"/>
              </a:lnSpc>
            </a:pP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максимална височина</a:t>
            </a:r>
            <a:r>
              <a:rPr sz="1800" i="1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екрана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spc="-100" dirty="0">
                <a:solidFill>
                  <a:srgbClr val="313131"/>
                </a:solidFill>
                <a:latin typeface="Trebuchet MS"/>
                <a:cs typeface="Trebuchet MS"/>
              </a:rPr>
              <a:t>600px.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spc="-5" dirty="0"/>
              <a:t>М</a:t>
            </a:r>
            <a:r>
              <a:rPr spc="5" dirty="0"/>
              <a:t>Е</a:t>
            </a:r>
            <a:r>
              <a:rPr spc="-5" dirty="0"/>
              <a:t>ДИ</a:t>
            </a:r>
            <a:r>
              <a:rPr spc="-15" dirty="0"/>
              <a:t>Й</a:t>
            </a:r>
            <a:r>
              <a:rPr spc="-5" dirty="0"/>
              <a:t>Н</a:t>
            </a:r>
            <a:r>
              <a:rPr dirty="0"/>
              <a:t>И</a:t>
            </a:r>
            <a:r>
              <a:rPr spc="-155" dirty="0"/>
              <a:t> </a:t>
            </a:r>
            <a:r>
              <a:rPr spc="-5" dirty="0"/>
              <a:t>СВОЙСТ</a:t>
            </a:r>
            <a:r>
              <a:rPr spc="-15" dirty="0"/>
              <a:t>В</a:t>
            </a:r>
            <a:r>
              <a:rPr dirty="0"/>
              <a:t>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381" y="2507417"/>
            <a:ext cx="1256126" cy="2062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9993" y="2396108"/>
            <a:ext cx="3688079" cy="273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C00000"/>
                </a:solidFill>
                <a:latin typeface="Trebuchet MS"/>
                <a:cs typeface="Trebuchet MS"/>
              </a:rPr>
              <a:t>orientation</a:t>
            </a:r>
            <a:endParaRPr sz="22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69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Показва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ориентацията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1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екрана.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i="1" u="heavy" spc="-5" dirty="0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Corbel"/>
                <a:cs typeface="Corbel"/>
              </a:rPr>
              <a:t>Пример: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rbel"/>
              <a:cs typeface="Corbel"/>
            </a:endParaRPr>
          </a:p>
          <a:p>
            <a:pPr marL="12700">
              <a:lnSpc>
                <a:spcPts val="2140"/>
              </a:lnSpc>
            </a:pPr>
            <a:r>
              <a:rPr sz="1800" spc="425" dirty="0">
                <a:solidFill>
                  <a:srgbClr val="13425D"/>
                </a:solidFill>
                <a:latin typeface="Trebuchet MS"/>
                <a:cs typeface="Trebuchet MS"/>
              </a:rPr>
              <a:t>@</a:t>
            </a:r>
            <a:r>
              <a:rPr sz="1800" spc="-114" dirty="0">
                <a:solidFill>
                  <a:srgbClr val="13425D"/>
                </a:solidFill>
                <a:latin typeface="Trebuchet MS"/>
                <a:cs typeface="Trebuchet MS"/>
              </a:rPr>
              <a:t>me</a:t>
            </a:r>
            <a:r>
              <a:rPr sz="1800" spc="-95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i</a:t>
            </a:r>
            <a:r>
              <a:rPr sz="1800" spc="-19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13425D"/>
                </a:solidFill>
                <a:latin typeface="Trebuchet MS"/>
                <a:cs typeface="Trebuchet MS"/>
              </a:rPr>
              <a:t>all</a:t>
            </a:r>
            <a:r>
              <a:rPr sz="1800" spc="-4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spc="-80" dirty="0">
                <a:solidFill>
                  <a:srgbClr val="C00000"/>
                </a:solidFill>
                <a:latin typeface="Trebuchet MS"/>
                <a:cs typeface="Trebuchet MS"/>
              </a:rPr>
              <a:t>orientatio</a:t>
            </a:r>
            <a:r>
              <a:rPr sz="1800" spc="-175" dirty="0">
                <a:solidFill>
                  <a:srgbClr val="C00000"/>
                </a:solidFill>
                <a:latin typeface="Trebuchet MS"/>
                <a:cs typeface="Trebuchet MS"/>
              </a:rPr>
              <a:t>n:</a:t>
            </a:r>
            <a:r>
              <a:rPr sz="1800" spc="-2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po</a:t>
            </a:r>
            <a:r>
              <a:rPr sz="1800" spc="3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trait)</a:t>
            </a:r>
            <a:r>
              <a:rPr sz="18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270" dirty="0">
                <a:solidFill>
                  <a:srgbClr val="7E7E7E"/>
                </a:solidFill>
                <a:latin typeface="Trebuchet MS"/>
                <a:cs typeface="Trebuchet MS"/>
              </a:rPr>
              <a:t>...</a:t>
            </a:r>
            <a:r>
              <a:rPr sz="1800" spc="-2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629920">
              <a:lnSpc>
                <a:spcPts val="2150"/>
              </a:lnSpc>
              <a:spcBef>
                <a:spcPts val="1510"/>
              </a:spcBef>
            </a:pP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Прилагат се </a:t>
            </a:r>
            <a:r>
              <a:rPr sz="1800" i="1" spc="-60" dirty="0">
                <a:solidFill>
                  <a:srgbClr val="313131"/>
                </a:solidFill>
                <a:latin typeface="Trebuchet MS"/>
                <a:cs typeface="Trebuchet MS"/>
              </a:rPr>
              <a:t>CSS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свойства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 </a:t>
            </a:r>
            <a:r>
              <a:rPr sz="1800" i="1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вертикално</a:t>
            </a:r>
            <a:r>
              <a:rPr sz="1800" i="1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ориентиране</a:t>
            </a:r>
            <a:r>
              <a:rPr sz="1800" i="1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2815" y="2816732"/>
            <a:ext cx="3608704" cy="231838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2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Показва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резолюцията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1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екрана.</a:t>
            </a:r>
            <a:endParaRPr sz="1800">
              <a:latin typeface="Corbel"/>
              <a:cs typeface="Corbel"/>
            </a:endParaRPr>
          </a:p>
          <a:p>
            <a:pPr marL="318770" indent="-306705">
              <a:lnSpc>
                <a:spcPct val="100000"/>
              </a:lnSpc>
              <a:spcBef>
                <a:spcPts val="1019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i="1" u="heavy" spc="-5" dirty="0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Corbel"/>
                <a:cs typeface="Corbel"/>
              </a:rPr>
              <a:t>Пример: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rbel"/>
              <a:cs typeface="Corbel"/>
            </a:endParaRPr>
          </a:p>
          <a:p>
            <a:pPr marL="12700">
              <a:lnSpc>
                <a:spcPts val="2140"/>
              </a:lnSpc>
            </a:pPr>
            <a:r>
              <a:rPr sz="1800" spc="425" dirty="0">
                <a:solidFill>
                  <a:srgbClr val="13425D"/>
                </a:solidFill>
                <a:latin typeface="Trebuchet MS"/>
                <a:cs typeface="Trebuchet MS"/>
              </a:rPr>
              <a:t>@</a:t>
            </a:r>
            <a:r>
              <a:rPr sz="1800" spc="-114" dirty="0">
                <a:solidFill>
                  <a:srgbClr val="13425D"/>
                </a:solidFill>
                <a:latin typeface="Trebuchet MS"/>
                <a:cs typeface="Trebuchet MS"/>
              </a:rPr>
              <a:t>me</a:t>
            </a:r>
            <a:r>
              <a:rPr sz="1800" spc="-95" dirty="0">
                <a:solidFill>
                  <a:srgbClr val="13425D"/>
                </a:solidFill>
                <a:latin typeface="Trebuchet MS"/>
                <a:cs typeface="Trebuchet MS"/>
              </a:rPr>
              <a:t>d</a:t>
            </a:r>
            <a:r>
              <a:rPr sz="1800" spc="-110" dirty="0">
                <a:solidFill>
                  <a:srgbClr val="13425D"/>
                </a:solidFill>
                <a:latin typeface="Trebuchet MS"/>
                <a:cs typeface="Trebuchet MS"/>
              </a:rPr>
              <a:t>i</a:t>
            </a:r>
            <a:r>
              <a:rPr sz="1800" spc="-195" dirty="0">
                <a:solidFill>
                  <a:srgbClr val="13425D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13425D"/>
                </a:solidFill>
                <a:latin typeface="Trebuchet MS"/>
                <a:cs typeface="Trebuchet MS"/>
              </a:rPr>
              <a:t>print</a:t>
            </a:r>
            <a:r>
              <a:rPr sz="18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13425D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sz="1800" spc="-114" dirty="0">
                <a:solidFill>
                  <a:srgbClr val="C00000"/>
                </a:solidFill>
                <a:latin typeface="Trebuchet MS"/>
                <a:cs typeface="Trebuchet MS"/>
              </a:rPr>
              <a:t>mi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800" spc="-9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C00000"/>
                </a:solidFill>
                <a:latin typeface="Trebuchet MS"/>
                <a:cs typeface="Trebuchet MS"/>
              </a:rPr>
              <a:t>eso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luti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spc="-175" dirty="0">
                <a:solidFill>
                  <a:srgbClr val="C00000"/>
                </a:solidFill>
                <a:latin typeface="Trebuchet MS"/>
                <a:cs typeface="Trebuchet MS"/>
              </a:rPr>
              <a:t>n: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1800" spc="-55" dirty="0">
                <a:solidFill>
                  <a:srgbClr val="C00000"/>
                </a:solidFill>
                <a:latin typeface="Trebuchet MS"/>
                <a:cs typeface="Trebuchet MS"/>
              </a:rPr>
              <a:t>300</a:t>
            </a:r>
            <a:r>
              <a:rPr sz="1800" spc="-75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pi)</a:t>
            </a:r>
            <a:r>
              <a:rPr sz="18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{</a:t>
            </a:r>
            <a:r>
              <a:rPr sz="1800" spc="-40" dirty="0">
                <a:solidFill>
                  <a:srgbClr val="13425D"/>
                </a:solidFill>
                <a:latin typeface="Trebuchet MS"/>
                <a:cs typeface="Trebuchet MS"/>
              </a:rPr>
              <a:t> </a:t>
            </a:r>
            <a:r>
              <a:rPr sz="1800" spc="-270" dirty="0">
                <a:solidFill>
                  <a:srgbClr val="7E7E7E"/>
                </a:solidFill>
                <a:latin typeface="Trebuchet MS"/>
                <a:cs typeface="Trebuchet MS"/>
              </a:rPr>
              <a:t>...</a:t>
            </a:r>
            <a:r>
              <a:rPr sz="1800" spc="-2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3425D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72390">
              <a:lnSpc>
                <a:spcPct val="100000"/>
              </a:lnSpc>
              <a:spcBef>
                <a:spcPts val="1435"/>
              </a:spcBef>
            </a:pP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Прилагат се </a:t>
            </a:r>
            <a:r>
              <a:rPr sz="1800" i="1" spc="-60" dirty="0">
                <a:solidFill>
                  <a:srgbClr val="313131"/>
                </a:solidFill>
                <a:latin typeface="Trebuchet MS"/>
                <a:cs typeface="Trebuchet MS"/>
              </a:rPr>
              <a:t>CSS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свойства 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при най- </a:t>
            </a:r>
            <a:r>
              <a:rPr sz="1800" i="1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малко</a:t>
            </a:r>
            <a:r>
              <a:rPr sz="18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резолюция</a:t>
            </a:r>
            <a:r>
              <a:rPr sz="1800" i="1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1800" i="1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i="1" spc="-80" dirty="0">
                <a:solidFill>
                  <a:srgbClr val="313131"/>
                </a:solidFill>
                <a:latin typeface="Trebuchet MS"/>
                <a:cs typeface="Trebuchet MS"/>
              </a:rPr>
              <a:t>300dpi</a:t>
            </a:r>
            <a:r>
              <a:rPr sz="1800" i="1" spc="-80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1835" y="2466201"/>
            <a:ext cx="1148713" cy="2291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2815" y="2376931"/>
            <a:ext cx="1185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C00000"/>
                </a:solidFill>
                <a:latin typeface="Corbel"/>
                <a:cs typeface="Corbel"/>
              </a:rPr>
              <a:t>resolution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pc="-5" dirty="0"/>
              <a:t>МЕДИ</a:t>
            </a:r>
            <a:r>
              <a:rPr spc="-15" dirty="0"/>
              <a:t>Й</a:t>
            </a:r>
            <a:r>
              <a:rPr spc="-5" dirty="0"/>
              <a:t>Н</a:t>
            </a:r>
            <a:r>
              <a:rPr dirty="0"/>
              <a:t>И</a:t>
            </a:r>
            <a:r>
              <a:rPr spc="-160" dirty="0"/>
              <a:t> </a:t>
            </a:r>
            <a:r>
              <a:rPr spc="-5" dirty="0"/>
              <a:t>СВО</a:t>
            </a:r>
            <a:r>
              <a:rPr spc="-15" dirty="0"/>
              <a:t>Й</a:t>
            </a:r>
            <a:r>
              <a:rPr spc="-5" dirty="0"/>
              <a:t>СТ</a:t>
            </a:r>
            <a:r>
              <a:rPr spc="-15" dirty="0"/>
              <a:t>В</a:t>
            </a:r>
            <a:r>
              <a:rPr dirty="0"/>
              <a:t>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3032" y="117729"/>
            <a:ext cx="3295015" cy="431165"/>
            <a:chOff x="2923032" y="117729"/>
            <a:chExt cx="3295015" cy="431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3032" y="295656"/>
              <a:ext cx="1377695" cy="1844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4335" y="132842"/>
              <a:ext cx="1355216" cy="1725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36900" y="136017"/>
              <a:ext cx="1153160" cy="166370"/>
            </a:xfrm>
            <a:custGeom>
              <a:avLst/>
              <a:gdLst/>
              <a:ahLst/>
              <a:cxnLst/>
              <a:rect l="l" t="t" r="r" b="b"/>
              <a:pathLst>
                <a:path w="1153160" h="166370">
                  <a:moveTo>
                    <a:pt x="1072641" y="40004"/>
                  </a:moveTo>
                  <a:lnTo>
                    <a:pt x="1057021" y="83565"/>
                  </a:lnTo>
                  <a:lnTo>
                    <a:pt x="1051305" y="98425"/>
                  </a:lnTo>
                  <a:lnTo>
                    <a:pt x="1094359" y="98425"/>
                  </a:lnTo>
                  <a:lnTo>
                    <a:pt x="1077410" y="52437"/>
                  </a:lnTo>
                  <a:lnTo>
                    <a:pt x="1073150" y="40004"/>
                  </a:lnTo>
                  <a:lnTo>
                    <a:pt x="1072641" y="40004"/>
                  </a:lnTo>
                  <a:close/>
                </a:path>
                <a:path w="1153160" h="166370">
                  <a:moveTo>
                    <a:pt x="693420" y="25400"/>
                  </a:moveTo>
                  <a:lnTo>
                    <a:pt x="693420" y="75691"/>
                  </a:lnTo>
                  <a:lnTo>
                    <a:pt x="695198" y="75946"/>
                  </a:lnTo>
                  <a:lnTo>
                    <a:pt x="697484" y="76073"/>
                  </a:lnTo>
                  <a:lnTo>
                    <a:pt x="700151" y="76200"/>
                  </a:lnTo>
                  <a:lnTo>
                    <a:pt x="702817" y="76326"/>
                  </a:lnTo>
                  <a:lnTo>
                    <a:pt x="705612" y="76453"/>
                  </a:lnTo>
                  <a:lnTo>
                    <a:pt x="708533" y="76453"/>
                  </a:lnTo>
                  <a:lnTo>
                    <a:pt x="716661" y="76453"/>
                  </a:lnTo>
                  <a:lnTo>
                    <a:pt x="742569" y="68833"/>
                  </a:lnTo>
                  <a:lnTo>
                    <a:pt x="745998" y="66548"/>
                  </a:lnTo>
                  <a:lnTo>
                    <a:pt x="748411" y="63626"/>
                  </a:lnTo>
                  <a:lnTo>
                    <a:pt x="749935" y="60325"/>
                  </a:lnTo>
                  <a:lnTo>
                    <a:pt x="751332" y="56896"/>
                  </a:lnTo>
                  <a:lnTo>
                    <a:pt x="752094" y="53339"/>
                  </a:lnTo>
                  <a:lnTo>
                    <a:pt x="752094" y="49275"/>
                  </a:lnTo>
                  <a:lnTo>
                    <a:pt x="752094" y="44450"/>
                  </a:lnTo>
                  <a:lnTo>
                    <a:pt x="726313" y="26161"/>
                  </a:lnTo>
                  <a:lnTo>
                    <a:pt x="722122" y="25653"/>
                  </a:lnTo>
                  <a:lnTo>
                    <a:pt x="716788" y="25400"/>
                  </a:lnTo>
                  <a:lnTo>
                    <a:pt x="710564" y="25400"/>
                  </a:lnTo>
                  <a:lnTo>
                    <a:pt x="693420" y="25400"/>
                  </a:lnTo>
                  <a:close/>
                </a:path>
                <a:path w="1153160" h="166370">
                  <a:moveTo>
                    <a:pt x="0" y="25400"/>
                  </a:moveTo>
                  <a:lnTo>
                    <a:pt x="0" y="75691"/>
                  </a:lnTo>
                  <a:lnTo>
                    <a:pt x="1777" y="75946"/>
                  </a:lnTo>
                  <a:lnTo>
                    <a:pt x="4063" y="76073"/>
                  </a:lnTo>
                  <a:lnTo>
                    <a:pt x="6731" y="76200"/>
                  </a:lnTo>
                  <a:lnTo>
                    <a:pt x="9398" y="76326"/>
                  </a:lnTo>
                  <a:lnTo>
                    <a:pt x="12192" y="76453"/>
                  </a:lnTo>
                  <a:lnTo>
                    <a:pt x="15112" y="76453"/>
                  </a:lnTo>
                  <a:lnTo>
                    <a:pt x="23241" y="76453"/>
                  </a:lnTo>
                  <a:lnTo>
                    <a:pt x="49149" y="68833"/>
                  </a:lnTo>
                  <a:lnTo>
                    <a:pt x="52577" y="66548"/>
                  </a:lnTo>
                  <a:lnTo>
                    <a:pt x="54991" y="63626"/>
                  </a:lnTo>
                  <a:lnTo>
                    <a:pt x="56514" y="60325"/>
                  </a:lnTo>
                  <a:lnTo>
                    <a:pt x="57912" y="56896"/>
                  </a:lnTo>
                  <a:lnTo>
                    <a:pt x="58674" y="53339"/>
                  </a:lnTo>
                  <a:lnTo>
                    <a:pt x="58674" y="49275"/>
                  </a:lnTo>
                  <a:lnTo>
                    <a:pt x="58674" y="44450"/>
                  </a:lnTo>
                  <a:lnTo>
                    <a:pt x="32893" y="26161"/>
                  </a:lnTo>
                  <a:lnTo>
                    <a:pt x="28701" y="25653"/>
                  </a:lnTo>
                  <a:lnTo>
                    <a:pt x="23368" y="25400"/>
                  </a:lnTo>
                  <a:lnTo>
                    <a:pt x="17144" y="25400"/>
                  </a:lnTo>
                  <a:lnTo>
                    <a:pt x="0" y="25400"/>
                  </a:lnTo>
                  <a:close/>
                </a:path>
                <a:path w="1153160" h="166370">
                  <a:moveTo>
                    <a:pt x="1058799" y="0"/>
                  </a:moveTo>
                  <a:lnTo>
                    <a:pt x="1086612" y="0"/>
                  </a:lnTo>
                  <a:lnTo>
                    <a:pt x="1152652" y="166242"/>
                  </a:lnTo>
                  <a:lnTo>
                    <a:pt x="1120394" y="166242"/>
                  </a:lnTo>
                  <a:lnTo>
                    <a:pt x="1104138" y="123825"/>
                  </a:lnTo>
                  <a:lnTo>
                    <a:pt x="1041526" y="123825"/>
                  </a:lnTo>
                  <a:lnTo>
                    <a:pt x="1025271" y="166242"/>
                  </a:lnTo>
                  <a:lnTo>
                    <a:pt x="992759" y="166242"/>
                  </a:lnTo>
                  <a:lnTo>
                    <a:pt x="1058799" y="0"/>
                  </a:lnTo>
                  <a:close/>
                </a:path>
                <a:path w="1153160" h="166370">
                  <a:moveTo>
                    <a:pt x="663066" y="0"/>
                  </a:moveTo>
                  <a:lnTo>
                    <a:pt x="710946" y="0"/>
                  </a:lnTo>
                  <a:lnTo>
                    <a:pt x="719074" y="0"/>
                  </a:lnTo>
                  <a:lnTo>
                    <a:pt x="726059" y="380"/>
                  </a:lnTo>
                  <a:lnTo>
                    <a:pt x="763190" y="10937"/>
                  </a:lnTo>
                  <a:lnTo>
                    <a:pt x="783589" y="49910"/>
                  </a:lnTo>
                  <a:lnTo>
                    <a:pt x="783589" y="57911"/>
                  </a:lnTo>
                  <a:lnTo>
                    <a:pt x="759005" y="91154"/>
                  </a:lnTo>
                  <a:lnTo>
                    <a:pt x="717732" y="101637"/>
                  </a:lnTo>
                  <a:lnTo>
                    <a:pt x="709040" y="101853"/>
                  </a:lnTo>
                  <a:lnTo>
                    <a:pt x="706247" y="101853"/>
                  </a:lnTo>
                  <a:lnTo>
                    <a:pt x="703579" y="101853"/>
                  </a:lnTo>
                  <a:lnTo>
                    <a:pt x="700913" y="101726"/>
                  </a:lnTo>
                  <a:lnTo>
                    <a:pt x="698246" y="101726"/>
                  </a:lnTo>
                  <a:lnTo>
                    <a:pt x="695833" y="101473"/>
                  </a:lnTo>
                  <a:lnTo>
                    <a:pt x="693420" y="101218"/>
                  </a:lnTo>
                  <a:lnTo>
                    <a:pt x="693420" y="166242"/>
                  </a:lnTo>
                  <a:lnTo>
                    <a:pt x="663066" y="166242"/>
                  </a:lnTo>
                  <a:lnTo>
                    <a:pt x="663066" y="0"/>
                  </a:lnTo>
                  <a:close/>
                </a:path>
                <a:path w="1153160" h="166370">
                  <a:moveTo>
                    <a:pt x="518287" y="0"/>
                  </a:moveTo>
                  <a:lnTo>
                    <a:pt x="625983" y="0"/>
                  </a:lnTo>
                  <a:lnTo>
                    <a:pt x="625983" y="25400"/>
                  </a:lnTo>
                  <a:lnTo>
                    <a:pt x="548639" y="25400"/>
                  </a:lnTo>
                  <a:lnTo>
                    <a:pt x="548639" y="68452"/>
                  </a:lnTo>
                  <a:lnTo>
                    <a:pt x="615061" y="68452"/>
                  </a:lnTo>
                  <a:lnTo>
                    <a:pt x="615061" y="93979"/>
                  </a:lnTo>
                  <a:lnTo>
                    <a:pt x="548639" y="93979"/>
                  </a:lnTo>
                  <a:lnTo>
                    <a:pt x="548639" y="140715"/>
                  </a:lnTo>
                  <a:lnTo>
                    <a:pt x="630427" y="140715"/>
                  </a:lnTo>
                  <a:lnTo>
                    <a:pt x="630427" y="166242"/>
                  </a:lnTo>
                  <a:lnTo>
                    <a:pt x="518287" y="166242"/>
                  </a:lnTo>
                  <a:lnTo>
                    <a:pt x="518287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0303" y="131445"/>
              <a:ext cx="179578" cy="1753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4375" y="131445"/>
              <a:ext cx="154559" cy="1753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34335" y="132842"/>
              <a:ext cx="1181100" cy="172720"/>
            </a:xfrm>
            <a:custGeom>
              <a:avLst/>
              <a:gdLst/>
              <a:ahLst/>
              <a:cxnLst/>
              <a:rect l="l" t="t" r="r" b="b"/>
              <a:pathLst>
                <a:path w="1181100" h="172720">
                  <a:moveTo>
                    <a:pt x="172212" y="3175"/>
                  </a:moveTo>
                  <a:lnTo>
                    <a:pt x="220090" y="3175"/>
                  </a:lnTo>
                  <a:lnTo>
                    <a:pt x="228219" y="3175"/>
                  </a:lnTo>
                  <a:lnTo>
                    <a:pt x="235203" y="3555"/>
                  </a:lnTo>
                  <a:lnTo>
                    <a:pt x="272335" y="14112"/>
                  </a:lnTo>
                  <a:lnTo>
                    <a:pt x="292734" y="53085"/>
                  </a:lnTo>
                  <a:lnTo>
                    <a:pt x="292734" y="61086"/>
                  </a:lnTo>
                  <a:lnTo>
                    <a:pt x="268150" y="94329"/>
                  </a:lnTo>
                  <a:lnTo>
                    <a:pt x="226877" y="104812"/>
                  </a:lnTo>
                  <a:lnTo>
                    <a:pt x="218185" y="105028"/>
                  </a:lnTo>
                  <a:lnTo>
                    <a:pt x="215391" y="105028"/>
                  </a:lnTo>
                  <a:lnTo>
                    <a:pt x="212725" y="105028"/>
                  </a:lnTo>
                  <a:lnTo>
                    <a:pt x="210057" y="104901"/>
                  </a:lnTo>
                  <a:lnTo>
                    <a:pt x="207390" y="104901"/>
                  </a:lnTo>
                  <a:lnTo>
                    <a:pt x="204977" y="104648"/>
                  </a:lnTo>
                  <a:lnTo>
                    <a:pt x="202564" y="104393"/>
                  </a:lnTo>
                  <a:lnTo>
                    <a:pt x="202564" y="169417"/>
                  </a:lnTo>
                  <a:lnTo>
                    <a:pt x="172212" y="169417"/>
                  </a:lnTo>
                  <a:lnTo>
                    <a:pt x="172212" y="3175"/>
                  </a:lnTo>
                  <a:close/>
                </a:path>
                <a:path w="1181100" h="172720">
                  <a:moveTo>
                    <a:pt x="0" y="3175"/>
                  </a:moveTo>
                  <a:lnTo>
                    <a:pt x="131952" y="3175"/>
                  </a:lnTo>
                  <a:lnTo>
                    <a:pt x="131952" y="169417"/>
                  </a:lnTo>
                  <a:lnTo>
                    <a:pt x="101472" y="169417"/>
                  </a:lnTo>
                  <a:lnTo>
                    <a:pt x="101472" y="28955"/>
                  </a:lnTo>
                  <a:lnTo>
                    <a:pt x="30352" y="28955"/>
                  </a:lnTo>
                  <a:lnTo>
                    <a:pt x="30352" y="169417"/>
                  </a:lnTo>
                  <a:lnTo>
                    <a:pt x="0" y="169417"/>
                  </a:lnTo>
                  <a:lnTo>
                    <a:pt x="0" y="3175"/>
                  </a:lnTo>
                  <a:close/>
                </a:path>
                <a:path w="1181100" h="172720">
                  <a:moveTo>
                    <a:pt x="1115949" y="0"/>
                  </a:moveTo>
                  <a:lnTo>
                    <a:pt x="1125347" y="0"/>
                  </a:lnTo>
                  <a:lnTo>
                    <a:pt x="1133728" y="1142"/>
                  </a:lnTo>
                  <a:lnTo>
                    <a:pt x="1141094" y="3175"/>
                  </a:lnTo>
                  <a:lnTo>
                    <a:pt x="1148588" y="5333"/>
                  </a:lnTo>
                  <a:lnTo>
                    <a:pt x="1154811" y="8381"/>
                  </a:lnTo>
                  <a:lnTo>
                    <a:pt x="1160017" y="12446"/>
                  </a:lnTo>
                  <a:lnTo>
                    <a:pt x="1165098" y="16382"/>
                  </a:lnTo>
                  <a:lnTo>
                    <a:pt x="1169035" y="21335"/>
                  </a:lnTo>
                  <a:lnTo>
                    <a:pt x="1171828" y="27177"/>
                  </a:lnTo>
                  <a:lnTo>
                    <a:pt x="1174495" y="33019"/>
                  </a:lnTo>
                  <a:lnTo>
                    <a:pt x="1175892" y="39624"/>
                  </a:lnTo>
                  <a:lnTo>
                    <a:pt x="1175892" y="47116"/>
                  </a:lnTo>
                  <a:lnTo>
                    <a:pt x="1175892" y="51561"/>
                  </a:lnTo>
                  <a:lnTo>
                    <a:pt x="1169415" y="69468"/>
                  </a:lnTo>
                  <a:lnTo>
                    <a:pt x="1167384" y="72516"/>
                  </a:lnTo>
                  <a:lnTo>
                    <a:pt x="1164843" y="75183"/>
                  </a:lnTo>
                  <a:lnTo>
                    <a:pt x="1162050" y="77342"/>
                  </a:lnTo>
                  <a:lnTo>
                    <a:pt x="1159255" y="79628"/>
                  </a:lnTo>
                  <a:lnTo>
                    <a:pt x="1156080" y="81533"/>
                  </a:lnTo>
                  <a:lnTo>
                    <a:pt x="1152652" y="83057"/>
                  </a:lnTo>
                  <a:lnTo>
                    <a:pt x="1152652" y="83565"/>
                  </a:lnTo>
                  <a:lnTo>
                    <a:pt x="1161288" y="85851"/>
                  </a:lnTo>
                  <a:lnTo>
                    <a:pt x="1168145" y="90169"/>
                  </a:lnTo>
                  <a:lnTo>
                    <a:pt x="1173099" y="96265"/>
                  </a:lnTo>
                  <a:lnTo>
                    <a:pt x="1178178" y="102488"/>
                  </a:lnTo>
                  <a:lnTo>
                    <a:pt x="1180718" y="110362"/>
                  </a:lnTo>
                  <a:lnTo>
                    <a:pt x="1180718" y="120014"/>
                  </a:lnTo>
                  <a:lnTo>
                    <a:pt x="1180718" y="127126"/>
                  </a:lnTo>
                  <a:lnTo>
                    <a:pt x="1163954" y="156972"/>
                  </a:lnTo>
                  <a:lnTo>
                    <a:pt x="1158239" y="161798"/>
                  </a:lnTo>
                  <a:lnTo>
                    <a:pt x="1119447" y="172331"/>
                  </a:lnTo>
                  <a:lnTo>
                    <a:pt x="1110614" y="172592"/>
                  </a:lnTo>
                  <a:lnTo>
                    <a:pt x="1103070" y="172382"/>
                  </a:lnTo>
                  <a:lnTo>
                    <a:pt x="1060577" y="161416"/>
                  </a:lnTo>
                  <a:lnTo>
                    <a:pt x="1060577" y="135635"/>
                  </a:lnTo>
                  <a:lnTo>
                    <a:pt x="1068197" y="139318"/>
                  </a:lnTo>
                  <a:lnTo>
                    <a:pt x="1075816" y="142112"/>
                  </a:lnTo>
                  <a:lnTo>
                    <a:pt x="1083310" y="144017"/>
                  </a:lnTo>
                  <a:lnTo>
                    <a:pt x="1090929" y="145923"/>
                  </a:lnTo>
                  <a:lnTo>
                    <a:pt x="1099312" y="146811"/>
                  </a:lnTo>
                  <a:lnTo>
                    <a:pt x="1108455" y="146811"/>
                  </a:lnTo>
                  <a:lnTo>
                    <a:pt x="1114932" y="146811"/>
                  </a:lnTo>
                  <a:lnTo>
                    <a:pt x="1120775" y="146176"/>
                  </a:lnTo>
                  <a:lnTo>
                    <a:pt x="1125727" y="144906"/>
                  </a:lnTo>
                  <a:lnTo>
                    <a:pt x="1130807" y="143636"/>
                  </a:lnTo>
                  <a:lnTo>
                    <a:pt x="1146555" y="130809"/>
                  </a:lnTo>
                  <a:lnTo>
                    <a:pt x="1148334" y="127507"/>
                  </a:lnTo>
                  <a:lnTo>
                    <a:pt x="1149223" y="123698"/>
                  </a:lnTo>
                  <a:lnTo>
                    <a:pt x="1149223" y="119633"/>
                  </a:lnTo>
                  <a:lnTo>
                    <a:pt x="1149223" y="116585"/>
                  </a:lnTo>
                  <a:lnTo>
                    <a:pt x="1148714" y="113791"/>
                  </a:lnTo>
                  <a:lnTo>
                    <a:pt x="1147699" y="111125"/>
                  </a:lnTo>
                  <a:lnTo>
                    <a:pt x="1146682" y="108330"/>
                  </a:lnTo>
                  <a:lnTo>
                    <a:pt x="1133220" y="98932"/>
                  </a:lnTo>
                  <a:lnTo>
                    <a:pt x="1129284" y="97662"/>
                  </a:lnTo>
                  <a:lnTo>
                    <a:pt x="1124330" y="97154"/>
                  </a:lnTo>
                  <a:lnTo>
                    <a:pt x="1118615" y="97154"/>
                  </a:lnTo>
                  <a:lnTo>
                    <a:pt x="1090167" y="97154"/>
                  </a:lnTo>
                  <a:lnTo>
                    <a:pt x="1090167" y="71627"/>
                  </a:lnTo>
                  <a:lnTo>
                    <a:pt x="1115187" y="71627"/>
                  </a:lnTo>
                  <a:lnTo>
                    <a:pt x="1120648" y="71627"/>
                  </a:lnTo>
                  <a:lnTo>
                    <a:pt x="1144397" y="51688"/>
                  </a:lnTo>
                  <a:lnTo>
                    <a:pt x="1144397" y="48259"/>
                  </a:lnTo>
                  <a:lnTo>
                    <a:pt x="1144397" y="41148"/>
                  </a:lnTo>
                  <a:lnTo>
                    <a:pt x="1111503" y="25780"/>
                  </a:lnTo>
                  <a:lnTo>
                    <a:pt x="1104391" y="25780"/>
                  </a:lnTo>
                  <a:lnTo>
                    <a:pt x="1063752" y="36067"/>
                  </a:lnTo>
                  <a:lnTo>
                    <a:pt x="1063752" y="10794"/>
                  </a:lnTo>
                  <a:lnTo>
                    <a:pt x="1076086" y="6107"/>
                  </a:lnTo>
                  <a:lnTo>
                    <a:pt x="1088898" y="2730"/>
                  </a:lnTo>
                  <a:lnTo>
                    <a:pt x="1102185" y="686"/>
                  </a:lnTo>
                  <a:lnTo>
                    <a:pt x="1115949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4068" y="295656"/>
              <a:ext cx="644651" cy="188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4863" y="128651"/>
              <a:ext cx="623315" cy="1758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08043" y="128651"/>
              <a:ext cx="580390" cy="175895"/>
            </a:xfrm>
            <a:custGeom>
              <a:avLst/>
              <a:gdLst/>
              <a:ahLst/>
              <a:cxnLst/>
              <a:rect l="l" t="t" r="r" b="b"/>
              <a:pathLst>
                <a:path w="580389" h="175895">
                  <a:moveTo>
                    <a:pt x="450850" y="31876"/>
                  </a:moveTo>
                  <a:lnTo>
                    <a:pt x="450850" y="141858"/>
                  </a:lnTo>
                  <a:lnTo>
                    <a:pt x="479044" y="141858"/>
                  </a:lnTo>
                  <a:lnTo>
                    <a:pt x="521081" y="126746"/>
                  </a:lnTo>
                  <a:lnTo>
                    <a:pt x="535686" y="86868"/>
                  </a:lnTo>
                  <a:lnTo>
                    <a:pt x="534759" y="74773"/>
                  </a:lnTo>
                  <a:lnTo>
                    <a:pt x="512738" y="40128"/>
                  </a:lnTo>
                  <a:lnTo>
                    <a:pt x="478663" y="31876"/>
                  </a:lnTo>
                  <a:lnTo>
                    <a:pt x="450850" y="31876"/>
                  </a:lnTo>
                  <a:close/>
                </a:path>
                <a:path w="580389" h="175895">
                  <a:moveTo>
                    <a:pt x="0" y="31876"/>
                  </a:moveTo>
                  <a:lnTo>
                    <a:pt x="0" y="71374"/>
                  </a:lnTo>
                  <a:lnTo>
                    <a:pt x="22860" y="71374"/>
                  </a:lnTo>
                  <a:lnTo>
                    <a:pt x="30226" y="71374"/>
                  </a:lnTo>
                  <a:lnTo>
                    <a:pt x="35941" y="69596"/>
                  </a:lnTo>
                  <a:lnTo>
                    <a:pt x="40259" y="66167"/>
                  </a:lnTo>
                  <a:lnTo>
                    <a:pt x="44450" y="62738"/>
                  </a:lnTo>
                  <a:lnTo>
                    <a:pt x="46609" y="57784"/>
                  </a:lnTo>
                  <a:lnTo>
                    <a:pt x="46609" y="51434"/>
                  </a:lnTo>
                  <a:lnTo>
                    <a:pt x="45063" y="42860"/>
                  </a:lnTo>
                  <a:lnTo>
                    <a:pt x="40433" y="36750"/>
                  </a:lnTo>
                  <a:lnTo>
                    <a:pt x="32732" y="33093"/>
                  </a:lnTo>
                  <a:lnTo>
                    <a:pt x="21971" y="31876"/>
                  </a:lnTo>
                  <a:lnTo>
                    <a:pt x="0" y="31876"/>
                  </a:lnTo>
                  <a:close/>
                </a:path>
                <a:path w="580389" h="175895">
                  <a:moveTo>
                    <a:pt x="407670" y="0"/>
                  </a:moveTo>
                  <a:lnTo>
                    <a:pt x="484251" y="0"/>
                  </a:lnTo>
                  <a:lnTo>
                    <a:pt x="505223" y="1522"/>
                  </a:lnTo>
                  <a:lnTo>
                    <a:pt x="554355" y="24256"/>
                  </a:lnTo>
                  <a:lnTo>
                    <a:pt x="578518" y="68762"/>
                  </a:lnTo>
                  <a:lnTo>
                    <a:pt x="580136" y="87122"/>
                  </a:lnTo>
                  <a:lnTo>
                    <a:pt x="578494" y="106241"/>
                  </a:lnTo>
                  <a:lnTo>
                    <a:pt x="553974" y="150622"/>
                  </a:lnTo>
                  <a:lnTo>
                    <a:pt x="502181" y="172178"/>
                  </a:lnTo>
                  <a:lnTo>
                    <a:pt x="479298" y="173608"/>
                  </a:lnTo>
                  <a:lnTo>
                    <a:pt x="407670" y="173608"/>
                  </a:lnTo>
                  <a:lnTo>
                    <a:pt x="407670" y="0"/>
                  </a:lnTo>
                  <a:close/>
                </a:path>
                <a:path w="580389" h="175895">
                  <a:moveTo>
                    <a:pt x="91059" y="0"/>
                  </a:moveTo>
                  <a:lnTo>
                    <a:pt x="137033" y="0"/>
                  </a:lnTo>
                  <a:lnTo>
                    <a:pt x="177927" y="95884"/>
                  </a:lnTo>
                  <a:lnTo>
                    <a:pt x="222377" y="0"/>
                  </a:lnTo>
                  <a:lnTo>
                    <a:pt x="257302" y="0"/>
                  </a:lnTo>
                  <a:lnTo>
                    <a:pt x="301879" y="95884"/>
                  </a:lnTo>
                  <a:lnTo>
                    <a:pt x="342392" y="0"/>
                  </a:lnTo>
                  <a:lnTo>
                    <a:pt x="388366" y="0"/>
                  </a:lnTo>
                  <a:lnTo>
                    <a:pt x="312420" y="175895"/>
                  </a:lnTo>
                  <a:lnTo>
                    <a:pt x="293751" y="175895"/>
                  </a:lnTo>
                  <a:lnTo>
                    <a:pt x="239776" y="62610"/>
                  </a:lnTo>
                  <a:lnTo>
                    <a:pt x="186055" y="175895"/>
                  </a:lnTo>
                  <a:lnTo>
                    <a:pt x="167386" y="175895"/>
                  </a:lnTo>
                  <a:lnTo>
                    <a:pt x="91059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0291" y="124079"/>
              <a:ext cx="161163" cy="1827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2060" y="295656"/>
              <a:ext cx="1165860" cy="1950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63489" y="122301"/>
              <a:ext cx="1144143" cy="2312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37022" y="181864"/>
              <a:ext cx="493395" cy="172085"/>
            </a:xfrm>
            <a:custGeom>
              <a:avLst/>
              <a:gdLst/>
              <a:ahLst/>
              <a:cxnLst/>
              <a:rect l="l" t="t" r="r" b="b"/>
              <a:pathLst>
                <a:path w="493395" h="172085">
                  <a:moveTo>
                    <a:pt x="326136" y="87249"/>
                  </a:moveTo>
                  <a:lnTo>
                    <a:pt x="359537" y="87249"/>
                  </a:lnTo>
                  <a:lnTo>
                    <a:pt x="359537" y="120395"/>
                  </a:lnTo>
                  <a:lnTo>
                    <a:pt x="326136" y="120395"/>
                  </a:lnTo>
                  <a:lnTo>
                    <a:pt x="326136" y="87249"/>
                  </a:lnTo>
                  <a:close/>
                </a:path>
                <a:path w="493395" h="172085">
                  <a:moveTo>
                    <a:pt x="0" y="87249"/>
                  </a:moveTo>
                  <a:lnTo>
                    <a:pt x="33400" y="87249"/>
                  </a:lnTo>
                  <a:lnTo>
                    <a:pt x="33400" y="120395"/>
                  </a:lnTo>
                  <a:lnTo>
                    <a:pt x="0" y="120395"/>
                  </a:lnTo>
                  <a:lnTo>
                    <a:pt x="0" y="87249"/>
                  </a:lnTo>
                  <a:close/>
                </a:path>
                <a:path w="493395" h="172085">
                  <a:moveTo>
                    <a:pt x="408431" y="0"/>
                  </a:moveTo>
                  <a:lnTo>
                    <a:pt x="492887" y="0"/>
                  </a:lnTo>
                  <a:lnTo>
                    <a:pt x="492887" y="26796"/>
                  </a:lnTo>
                  <a:lnTo>
                    <a:pt x="433577" y="26796"/>
                  </a:lnTo>
                  <a:lnTo>
                    <a:pt x="428116" y="65150"/>
                  </a:lnTo>
                  <a:lnTo>
                    <a:pt x="430402" y="65024"/>
                  </a:lnTo>
                  <a:lnTo>
                    <a:pt x="432435" y="65024"/>
                  </a:lnTo>
                  <a:lnTo>
                    <a:pt x="434213" y="65024"/>
                  </a:lnTo>
                  <a:lnTo>
                    <a:pt x="473328" y="74549"/>
                  </a:lnTo>
                  <a:lnTo>
                    <a:pt x="478154" y="79120"/>
                  </a:lnTo>
                  <a:lnTo>
                    <a:pt x="483107" y="83565"/>
                  </a:lnTo>
                  <a:lnTo>
                    <a:pt x="486790" y="89026"/>
                  </a:lnTo>
                  <a:lnTo>
                    <a:pt x="489203" y="95376"/>
                  </a:lnTo>
                  <a:lnTo>
                    <a:pt x="491743" y="101726"/>
                  </a:lnTo>
                  <a:lnTo>
                    <a:pt x="493013" y="108711"/>
                  </a:lnTo>
                  <a:lnTo>
                    <a:pt x="493013" y="116458"/>
                  </a:lnTo>
                  <a:lnTo>
                    <a:pt x="493013" y="124205"/>
                  </a:lnTo>
                  <a:lnTo>
                    <a:pt x="470535" y="160781"/>
                  </a:lnTo>
                  <a:lnTo>
                    <a:pt x="427736" y="171703"/>
                  </a:lnTo>
                  <a:lnTo>
                    <a:pt x="420877" y="171703"/>
                  </a:lnTo>
                  <a:lnTo>
                    <a:pt x="391413" y="164591"/>
                  </a:lnTo>
                  <a:lnTo>
                    <a:pt x="391413" y="138937"/>
                  </a:lnTo>
                  <a:lnTo>
                    <a:pt x="397763" y="141604"/>
                  </a:lnTo>
                  <a:lnTo>
                    <a:pt x="403732" y="143509"/>
                  </a:lnTo>
                  <a:lnTo>
                    <a:pt x="409320" y="144652"/>
                  </a:lnTo>
                  <a:lnTo>
                    <a:pt x="414908" y="145922"/>
                  </a:lnTo>
                  <a:lnTo>
                    <a:pt x="420369" y="146557"/>
                  </a:lnTo>
                  <a:lnTo>
                    <a:pt x="425576" y="146557"/>
                  </a:lnTo>
                  <a:lnTo>
                    <a:pt x="432180" y="146557"/>
                  </a:lnTo>
                  <a:lnTo>
                    <a:pt x="437895" y="145795"/>
                  </a:lnTo>
                  <a:lnTo>
                    <a:pt x="442467" y="144271"/>
                  </a:lnTo>
                  <a:lnTo>
                    <a:pt x="447166" y="142747"/>
                  </a:lnTo>
                  <a:lnTo>
                    <a:pt x="450976" y="140715"/>
                  </a:lnTo>
                  <a:lnTo>
                    <a:pt x="453898" y="138049"/>
                  </a:lnTo>
                  <a:lnTo>
                    <a:pt x="456945" y="135508"/>
                  </a:lnTo>
                  <a:lnTo>
                    <a:pt x="459104" y="132333"/>
                  </a:lnTo>
                  <a:lnTo>
                    <a:pt x="460501" y="128777"/>
                  </a:lnTo>
                  <a:lnTo>
                    <a:pt x="461899" y="125221"/>
                  </a:lnTo>
                  <a:lnTo>
                    <a:pt x="462533" y="121284"/>
                  </a:lnTo>
                  <a:lnTo>
                    <a:pt x="462533" y="117093"/>
                  </a:lnTo>
                  <a:lnTo>
                    <a:pt x="462533" y="112521"/>
                  </a:lnTo>
                  <a:lnTo>
                    <a:pt x="461772" y="108457"/>
                  </a:lnTo>
                  <a:lnTo>
                    <a:pt x="460248" y="104901"/>
                  </a:lnTo>
                  <a:lnTo>
                    <a:pt x="458850" y="101472"/>
                  </a:lnTo>
                  <a:lnTo>
                    <a:pt x="429513" y="88645"/>
                  </a:lnTo>
                  <a:lnTo>
                    <a:pt x="422528" y="88645"/>
                  </a:lnTo>
                  <a:lnTo>
                    <a:pt x="418591" y="88645"/>
                  </a:lnTo>
                  <a:lnTo>
                    <a:pt x="395604" y="90931"/>
                  </a:lnTo>
                  <a:lnTo>
                    <a:pt x="408431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7727" y="177292"/>
              <a:ext cx="237236" cy="1808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63058" y="136017"/>
              <a:ext cx="471805" cy="166370"/>
            </a:xfrm>
            <a:custGeom>
              <a:avLst/>
              <a:gdLst/>
              <a:ahLst/>
              <a:cxnLst/>
              <a:rect l="l" t="t" r="r" b="b"/>
              <a:pathLst>
                <a:path w="471804" h="166370">
                  <a:moveTo>
                    <a:pt x="69850" y="32257"/>
                  </a:moveTo>
                  <a:lnTo>
                    <a:pt x="69850" y="133350"/>
                  </a:lnTo>
                  <a:lnTo>
                    <a:pt x="75818" y="132460"/>
                  </a:lnTo>
                  <a:lnTo>
                    <a:pt x="106806" y="102997"/>
                  </a:lnTo>
                  <a:lnTo>
                    <a:pt x="109727" y="90424"/>
                  </a:lnTo>
                  <a:lnTo>
                    <a:pt x="109727" y="82676"/>
                  </a:lnTo>
                  <a:lnTo>
                    <a:pt x="109727" y="75056"/>
                  </a:lnTo>
                  <a:lnTo>
                    <a:pt x="90931" y="40004"/>
                  </a:lnTo>
                  <a:lnTo>
                    <a:pt x="75818" y="33147"/>
                  </a:lnTo>
                  <a:lnTo>
                    <a:pt x="69850" y="32257"/>
                  </a:lnTo>
                  <a:close/>
                </a:path>
                <a:path w="471804" h="166370">
                  <a:moveTo>
                    <a:pt x="39877" y="32257"/>
                  </a:moveTo>
                  <a:lnTo>
                    <a:pt x="33908" y="33147"/>
                  </a:lnTo>
                  <a:lnTo>
                    <a:pt x="28447" y="34925"/>
                  </a:lnTo>
                  <a:lnTo>
                    <a:pt x="23621" y="37464"/>
                  </a:lnTo>
                  <a:lnTo>
                    <a:pt x="18668" y="40004"/>
                  </a:lnTo>
                  <a:lnTo>
                    <a:pt x="14477" y="43306"/>
                  </a:lnTo>
                  <a:lnTo>
                    <a:pt x="11049" y="47498"/>
                  </a:lnTo>
                  <a:lnTo>
                    <a:pt x="7492" y="51688"/>
                  </a:lnTo>
                  <a:lnTo>
                    <a:pt x="4825" y="56641"/>
                  </a:lnTo>
                  <a:lnTo>
                    <a:pt x="2920" y="62483"/>
                  </a:lnTo>
                  <a:lnTo>
                    <a:pt x="888" y="68325"/>
                  </a:lnTo>
                  <a:lnTo>
                    <a:pt x="0" y="75056"/>
                  </a:lnTo>
                  <a:lnTo>
                    <a:pt x="0" y="82676"/>
                  </a:lnTo>
                  <a:lnTo>
                    <a:pt x="0" y="90424"/>
                  </a:lnTo>
                  <a:lnTo>
                    <a:pt x="888" y="97154"/>
                  </a:lnTo>
                  <a:lnTo>
                    <a:pt x="2920" y="102997"/>
                  </a:lnTo>
                  <a:lnTo>
                    <a:pt x="4825" y="108838"/>
                  </a:lnTo>
                  <a:lnTo>
                    <a:pt x="7492" y="113918"/>
                  </a:lnTo>
                  <a:lnTo>
                    <a:pt x="11049" y="118109"/>
                  </a:lnTo>
                  <a:lnTo>
                    <a:pt x="14477" y="122300"/>
                  </a:lnTo>
                  <a:lnTo>
                    <a:pt x="18668" y="125602"/>
                  </a:lnTo>
                  <a:lnTo>
                    <a:pt x="23621" y="128142"/>
                  </a:lnTo>
                  <a:lnTo>
                    <a:pt x="28447" y="130682"/>
                  </a:lnTo>
                  <a:lnTo>
                    <a:pt x="33908" y="132460"/>
                  </a:lnTo>
                  <a:lnTo>
                    <a:pt x="39877" y="133350"/>
                  </a:lnTo>
                  <a:lnTo>
                    <a:pt x="39877" y="32257"/>
                  </a:lnTo>
                  <a:close/>
                </a:path>
                <a:path w="471804" h="166370">
                  <a:moveTo>
                    <a:pt x="359028" y="0"/>
                  </a:moveTo>
                  <a:lnTo>
                    <a:pt x="471550" y="0"/>
                  </a:lnTo>
                  <a:lnTo>
                    <a:pt x="471550" y="25400"/>
                  </a:lnTo>
                  <a:lnTo>
                    <a:pt x="389381" y="25400"/>
                  </a:lnTo>
                  <a:lnTo>
                    <a:pt x="389381" y="166242"/>
                  </a:lnTo>
                  <a:lnTo>
                    <a:pt x="359028" y="166242"/>
                  </a:lnTo>
                  <a:lnTo>
                    <a:pt x="359028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1586" y="131445"/>
              <a:ext cx="154559" cy="17538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63489" y="122301"/>
              <a:ext cx="1144270" cy="222250"/>
            </a:xfrm>
            <a:custGeom>
              <a:avLst/>
              <a:gdLst/>
              <a:ahLst/>
              <a:cxnLst/>
              <a:rect l="l" t="t" r="r" b="b"/>
              <a:pathLst>
                <a:path w="1144270" h="222250">
                  <a:moveTo>
                    <a:pt x="1099693" y="9271"/>
                  </a:moveTo>
                  <a:lnTo>
                    <a:pt x="1124458" y="40131"/>
                  </a:lnTo>
                  <a:lnTo>
                    <a:pt x="1140333" y="80772"/>
                  </a:lnTo>
                  <a:lnTo>
                    <a:pt x="1144143" y="115443"/>
                  </a:lnTo>
                  <a:lnTo>
                    <a:pt x="1144000" y="122302"/>
                  </a:lnTo>
                  <a:lnTo>
                    <a:pt x="1136014" y="164973"/>
                  </a:lnTo>
                  <a:lnTo>
                    <a:pt x="1117854" y="200914"/>
                  </a:lnTo>
                  <a:lnTo>
                    <a:pt x="1108202" y="213232"/>
                  </a:lnTo>
                  <a:lnTo>
                    <a:pt x="1105027" y="216789"/>
                  </a:lnTo>
                  <a:lnTo>
                    <a:pt x="1102233" y="219582"/>
                  </a:lnTo>
                  <a:lnTo>
                    <a:pt x="1099693" y="221742"/>
                  </a:lnTo>
                  <a:lnTo>
                    <a:pt x="1083690" y="207009"/>
                  </a:lnTo>
                  <a:lnTo>
                    <a:pt x="1088263" y="202183"/>
                  </a:lnTo>
                  <a:lnTo>
                    <a:pt x="1092454" y="196723"/>
                  </a:lnTo>
                  <a:lnTo>
                    <a:pt x="1096518" y="190626"/>
                  </a:lnTo>
                  <a:lnTo>
                    <a:pt x="1100582" y="184657"/>
                  </a:lnTo>
                  <a:lnTo>
                    <a:pt x="1104138" y="177800"/>
                  </a:lnTo>
                  <a:lnTo>
                    <a:pt x="1115845" y="138517"/>
                  </a:lnTo>
                  <a:lnTo>
                    <a:pt x="1117346" y="115443"/>
                  </a:lnTo>
                  <a:lnTo>
                    <a:pt x="1117179" y="107420"/>
                  </a:lnTo>
                  <a:lnTo>
                    <a:pt x="1109499" y="66343"/>
                  </a:lnTo>
                  <a:lnTo>
                    <a:pt x="1088263" y="28828"/>
                  </a:lnTo>
                  <a:lnTo>
                    <a:pt x="1083690" y="23875"/>
                  </a:lnTo>
                  <a:lnTo>
                    <a:pt x="1099693" y="9271"/>
                  </a:lnTo>
                  <a:close/>
                </a:path>
                <a:path w="1144270" h="222250">
                  <a:moveTo>
                    <a:pt x="44450" y="9271"/>
                  </a:moveTo>
                  <a:lnTo>
                    <a:pt x="60451" y="23875"/>
                  </a:lnTo>
                  <a:lnTo>
                    <a:pt x="55880" y="28828"/>
                  </a:lnTo>
                  <a:lnTo>
                    <a:pt x="51688" y="34290"/>
                  </a:lnTo>
                  <a:lnTo>
                    <a:pt x="32670" y="72405"/>
                  </a:lnTo>
                  <a:lnTo>
                    <a:pt x="26670" y="115443"/>
                  </a:lnTo>
                  <a:lnTo>
                    <a:pt x="26856" y="123467"/>
                  </a:lnTo>
                  <a:lnTo>
                    <a:pt x="34643" y="164544"/>
                  </a:lnTo>
                  <a:lnTo>
                    <a:pt x="47625" y="190626"/>
                  </a:lnTo>
                  <a:lnTo>
                    <a:pt x="51688" y="196723"/>
                  </a:lnTo>
                  <a:lnTo>
                    <a:pt x="55880" y="202183"/>
                  </a:lnTo>
                  <a:lnTo>
                    <a:pt x="60451" y="207009"/>
                  </a:lnTo>
                  <a:lnTo>
                    <a:pt x="44450" y="221742"/>
                  </a:lnTo>
                  <a:lnTo>
                    <a:pt x="42037" y="219582"/>
                  </a:lnTo>
                  <a:lnTo>
                    <a:pt x="39115" y="216789"/>
                  </a:lnTo>
                  <a:lnTo>
                    <a:pt x="35940" y="213232"/>
                  </a:lnTo>
                  <a:lnTo>
                    <a:pt x="32765" y="209803"/>
                  </a:lnTo>
                  <a:lnTo>
                    <a:pt x="10540" y="172212"/>
                  </a:lnTo>
                  <a:lnTo>
                    <a:pt x="8127" y="164973"/>
                  </a:lnTo>
                  <a:lnTo>
                    <a:pt x="5714" y="157860"/>
                  </a:lnTo>
                  <a:lnTo>
                    <a:pt x="0" y="115443"/>
                  </a:lnTo>
                  <a:lnTo>
                    <a:pt x="142" y="108511"/>
                  </a:lnTo>
                  <a:lnTo>
                    <a:pt x="8127" y="65913"/>
                  </a:lnTo>
                  <a:lnTo>
                    <a:pt x="16510" y="46227"/>
                  </a:lnTo>
                  <a:lnTo>
                    <a:pt x="19685" y="40131"/>
                  </a:lnTo>
                  <a:lnTo>
                    <a:pt x="42037" y="11429"/>
                  </a:lnTo>
                  <a:lnTo>
                    <a:pt x="44450" y="9271"/>
                  </a:lnTo>
                  <a:close/>
                </a:path>
                <a:path w="1144270" h="222250">
                  <a:moveTo>
                    <a:pt x="139446" y="0"/>
                  </a:moveTo>
                  <a:lnTo>
                    <a:pt x="169418" y="0"/>
                  </a:lnTo>
                  <a:lnTo>
                    <a:pt x="169418" y="22225"/>
                  </a:lnTo>
                  <a:lnTo>
                    <a:pt x="177732" y="23441"/>
                  </a:lnTo>
                  <a:lnTo>
                    <a:pt x="217183" y="41657"/>
                  </a:lnTo>
                  <a:lnTo>
                    <a:pt x="237585" y="75356"/>
                  </a:lnTo>
                  <a:lnTo>
                    <a:pt x="240157" y="96520"/>
                  </a:lnTo>
                  <a:lnTo>
                    <a:pt x="239891" y="103903"/>
                  </a:lnTo>
                  <a:lnTo>
                    <a:pt x="226460" y="141890"/>
                  </a:lnTo>
                  <a:lnTo>
                    <a:pt x="193242" y="165671"/>
                  </a:lnTo>
                  <a:lnTo>
                    <a:pt x="169418" y="170815"/>
                  </a:lnTo>
                  <a:lnTo>
                    <a:pt x="169418" y="192785"/>
                  </a:lnTo>
                  <a:lnTo>
                    <a:pt x="139446" y="192785"/>
                  </a:lnTo>
                  <a:lnTo>
                    <a:pt x="139446" y="170815"/>
                  </a:lnTo>
                  <a:lnTo>
                    <a:pt x="130946" y="169672"/>
                  </a:lnTo>
                  <a:lnTo>
                    <a:pt x="91227" y="151562"/>
                  </a:lnTo>
                  <a:lnTo>
                    <a:pt x="71098" y="117861"/>
                  </a:lnTo>
                  <a:lnTo>
                    <a:pt x="68580" y="96520"/>
                  </a:lnTo>
                  <a:lnTo>
                    <a:pt x="68867" y="89211"/>
                  </a:lnTo>
                  <a:lnTo>
                    <a:pt x="82655" y="51403"/>
                  </a:lnTo>
                  <a:lnTo>
                    <a:pt x="115871" y="27493"/>
                  </a:lnTo>
                  <a:lnTo>
                    <a:pt x="139446" y="22225"/>
                  </a:lnTo>
                  <a:lnTo>
                    <a:pt x="139446" y="0"/>
                  </a:lnTo>
                  <a:close/>
                </a:path>
              </a:pathLst>
            </a:custGeom>
            <a:ln w="9144">
              <a:solidFill>
                <a:srgbClr val="3464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3799" y="677417"/>
            <a:ext cx="3465829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313131"/>
                </a:solidFill>
                <a:latin typeface="Trebuchet MS"/>
                <a:cs typeface="Trebuchet MS"/>
              </a:rPr>
              <a:t>&lt;html</a:t>
            </a:r>
            <a:r>
              <a:rPr sz="1200" b="1" spc="10" dirty="0">
                <a:solidFill>
                  <a:srgbClr val="313131"/>
                </a:solidFill>
                <a:latin typeface="Corbel"/>
                <a:cs typeface="Corbel"/>
              </a:rPr>
              <a:t>&gt;</a:t>
            </a:r>
            <a:endParaRPr sz="1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313131"/>
                </a:solidFill>
                <a:latin typeface="Trebuchet MS"/>
                <a:cs typeface="Trebuchet MS"/>
              </a:rPr>
              <a:t>&lt;head&gt;</a:t>
            </a:r>
            <a:endParaRPr sz="1200" dirty="0">
              <a:latin typeface="Trebuchet MS"/>
              <a:cs typeface="Trebuchet MS"/>
            </a:endParaRPr>
          </a:p>
          <a:p>
            <a:pPr marL="12700" marR="5080">
              <a:lnSpc>
                <a:spcPts val="1420"/>
              </a:lnSpc>
              <a:spcBef>
                <a:spcPts val="90"/>
              </a:spcBef>
            </a:pPr>
            <a:r>
              <a:rPr sz="1200" spc="-60" dirty="0">
                <a:solidFill>
                  <a:srgbClr val="FF0000"/>
                </a:solidFill>
                <a:latin typeface="Trebuchet MS"/>
                <a:cs typeface="Trebuchet MS"/>
              </a:rPr>
              <a:t>&lt;meta</a:t>
            </a:r>
            <a:r>
              <a:rPr sz="1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Trebuchet MS"/>
                <a:cs typeface="Trebuchet MS"/>
              </a:rPr>
              <a:t>name="viewport"</a:t>
            </a:r>
            <a:r>
              <a:rPr sz="12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Trebuchet MS"/>
                <a:cs typeface="Trebuchet MS"/>
              </a:rPr>
              <a:t>content="width=device-width, </a:t>
            </a:r>
            <a:r>
              <a:rPr sz="1200" spc="-3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Trebuchet MS"/>
                <a:cs typeface="Trebuchet MS"/>
              </a:rPr>
              <a:t>initial-scale=1"&gt;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ts val="1390"/>
              </a:lnSpc>
              <a:tabLst>
                <a:tab pos="955675" algn="l"/>
              </a:tabLst>
            </a:pPr>
            <a:r>
              <a:rPr sz="1200" spc="-30" dirty="0">
                <a:solidFill>
                  <a:srgbClr val="7E7E7E"/>
                </a:solidFill>
                <a:latin typeface="Trebuchet MS"/>
                <a:cs typeface="Trebuchet MS"/>
              </a:rPr>
              <a:t>&lt;style&gt;</a:t>
            </a:r>
            <a:r>
              <a:rPr sz="1200" spc="3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Corbel"/>
                <a:cs typeface="Corbel"/>
              </a:rPr>
              <a:t>……	</a:t>
            </a:r>
            <a:r>
              <a:rPr sz="1200" spc="-65" dirty="0">
                <a:solidFill>
                  <a:srgbClr val="7E7E7E"/>
                </a:solidFill>
                <a:latin typeface="Trebuchet MS"/>
                <a:cs typeface="Trebuchet MS"/>
              </a:rPr>
              <a:t>&lt;/style&gt;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b="1" spc="-15" dirty="0">
                <a:solidFill>
                  <a:srgbClr val="313131"/>
                </a:solidFill>
                <a:latin typeface="Corbel"/>
                <a:cs typeface="Corbel"/>
              </a:rPr>
              <a:t>/</a:t>
            </a:r>
            <a:r>
              <a:rPr sz="1200" b="1" spc="-15" dirty="0">
                <a:solidFill>
                  <a:srgbClr val="313131"/>
                </a:solidFill>
                <a:latin typeface="Trebuchet MS"/>
                <a:cs typeface="Trebuchet MS"/>
              </a:rPr>
              <a:t>head&gt;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313131"/>
                </a:solidFill>
                <a:latin typeface="Trebuchet MS"/>
                <a:cs typeface="Trebuchet MS"/>
              </a:rPr>
              <a:t>&lt;body&gt;</a:t>
            </a:r>
            <a:endParaRPr sz="1200" dirty="0">
              <a:latin typeface="Trebuchet MS"/>
              <a:cs typeface="Trebuchet MS"/>
            </a:endParaRPr>
          </a:p>
          <a:p>
            <a:pPr marL="190500">
              <a:lnSpc>
                <a:spcPct val="100000"/>
              </a:lnSpc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&lt;div</a:t>
            </a:r>
            <a:r>
              <a:rPr sz="12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class="header"&gt;</a:t>
            </a:r>
            <a:endParaRPr sz="1200" dirty="0">
              <a:latin typeface="Corbel"/>
              <a:cs typeface="Corbel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..........</a:t>
            </a:r>
            <a:endParaRPr sz="1200" dirty="0">
              <a:latin typeface="Corbel"/>
              <a:cs typeface="Corbel"/>
            </a:endParaRPr>
          </a:p>
          <a:p>
            <a:pPr marL="190500">
              <a:lnSpc>
                <a:spcPct val="100000"/>
              </a:lnSpc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&lt;/div&gt;</a:t>
            </a:r>
            <a:endParaRPr sz="1200" dirty="0">
              <a:latin typeface="Corbel"/>
              <a:cs typeface="Corbel"/>
            </a:endParaRPr>
          </a:p>
          <a:p>
            <a:pPr marL="190500">
              <a:lnSpc>
                <a:spcPct val="100000"/>
              </a:lnSpc>
              <a:spcBef>
                <a:spcPts val="25"/>
              </a:spcBef>
            </a:pP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&lt;div</a:t>
            </a:r>
            <a:r>
              <a:rPr sz="1200" spc="-5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313131"/>
                </a:solidFill>
                <a:latin typeface="Trebuchet MS"/>
                <a:cs typeface="Trebuchet MS"/>
              </a:rPr>
              <a:t>class="row"&gt;</a:t>
            </a:r>
            <a:endParaRPr sz="1200" dirty="0">
              <a:latin typeface="Trebuchet MS"/>
              <a:cs typeface="Trebuchet MS"/>
            </a:endParaRPr>
          </a:p>
          <a:p>
            <a:pPr marL="375285">
              <a:lnSpc>
                <a:spcPts val="1430"/>
              </a:lnSpc>
            </a:pP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&lt;div </a:t>
            </a:r>
            <a:r>
              <a:rPr sz="1200" spc="-45" dirty="0">
                <a:solidFill>
                  <a:srgbClr val="313131"/>
                </a:solidFill>
                <a:latin typeface="Trebuchet MS"/>
                <a:cs typeface="Trebuchet MS"/>
              </a:rPr>
              <a:t>class="col-2</a:t>
            </a:r>
            <a:r>
              <a:rPr sz="12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313131"/>
                </a:solidFill>
                <a:latin typeface="Trebuchet MS"/>
                <a:cs typeface="Trebuchet MS"/>
              </a:rPr>
              <a:t>col-m-3</a:t>
            </a:r>
            <a:r>
              <a:rPr sz="1200" spc="-30" dirty="0">
                <a:solidFill>
                  <a:srgbClr val="313131"/>
                </a:solidFill>
                <a:latin typeface="Trebuchet MS"/>
                <a:cs typeface="Trebuchet MS"/>
              </a:rPr>
              <a:t> menu"&gt;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ts val="1430"/>
              </a:lnSpc>
            </a:pPr>
            <a:r>
              <a:rPr sz="1200" spc="-5" dirty="0">
                <a:solidFill>
                  <a:srgbClr val="313131"/>
                </a:solidFill>
                <a:latin typeface="Trebuchet MS"/>
                <a:cs typeface="Trebuchet MS"/>
              </a:rPr>
              <a:t>&lt;ul&gt;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200" spc="6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spc="-40" dirty="0">
                <a:solidFill>
                  <a:srgbClr val="313131"/>
                </a:solidFill>
                <a:latin typeface="Trebuchet MS"/>
                <a:cs typeface="Trebuchet MS"/>
              </a:rPr>
              <a:t>li&gt;</a:t>
            </a:r>
            <a:r>
              <a:rPr sz="1200" dirty="0">
                <a:solidFill>
                  <a:srgbClr val="313131"/>
                </a:solidFill>
                <a:latin typeface="Corbel"/>
                <a:cs typeface="Corbel"/>
              </a:rPr>
              <a:t>Бут</a:t>
            </a: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о</a:t>
            </a:r>
            <a:r>
              <a:rPr sz="1200" dirty="0">
                <a:solidFill>
                  <a:srgbClr val="313131"/>
                </a:solidFill>
                <a:latin typeface="Corbel"/>
                <a:cs typeface="Corbel"/>
              </a:rPr>
              <a:t>н</a:t>
            </a:r>
            <a:r>
              <a:rPr sz="12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1&lt;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/</a:t>
            </a: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li&gt;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200" spc="60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spc="-40" dirty="0">
                <a:solidFill>
                  <a:srgbClr val="313131"/>
                </a:solidFill>
                <a:latin typeface="Trebuchet MS"/>
                <a:cs typeface="Trebuchet MS"/>
              </a:rPr>
              <a:t>li&gt;</a:t>
            </a:r>
            <a:r>
              <a:rPr sz="1200" dirty="0">
                <a:solidFill>
                  <a:srgbClr val="313131"/>
                </a:solidFill>
                <a:latin typeface="Corbel"/>
                <a:cs typeface="Corbel"/>
              </a:rPr>
              <a:t>Б</a:t>
            </a: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у</a:t>
            </a:r>
            <a:r>
              <a:rPr sz="1200" dirty="0">
                <a:solidFill>
                  <a:srgbClr val="313131"/>
                </a:solidFill>
                <a:latin typeface="Corbel"/>
                <a:cs typeface="Corbel"/>
              </a:rPr>
              <a:t>т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о</a:t>
            </a:r>
            <a:r>
              <a:rPr sz="1200" dirty="0">
                <a:solidFill>
                  <a:srgbClr val="313131"/>
                </a:solidFill>
                <a:latin typeface="Corbel"/>
                <a:cs typeface="Corbel"/>
              </a:rPr>
              <a:t>н</a:t>
            </a:r>
            <a:r>
              <a:rPr sz="12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dirty="0">
                <a:solidFill>
                  <a:srgbClr val="313131"/>
                </a:solidFill>
                <a:latin typeface="Corbel"/>
                <a:cs typeface="Corbel"/>
              </a:rPr>
              <a:t>2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&lt;/</a:t>
            </a: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li&gt;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313131"/>
                </a:solidFill>
                <a:latin typeface="Trebuchet MS"/>
                <a:cs typeface="Trebuchet MS"/>
              </a:rPr>
              <a:t>&lt;li&gt;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Бутон</a:t>
            </a:r>
            <a:r>
              <a:rPr sz="12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25" dirty="0">
                <a:solidFill>
                  <a:srgbClr val="313131"/>
                </a:solidFill>
                <a:latin typeface="Corbel"/>
                <a:cs typeface="Corbel"/>
              </a:rPr>
              <a:t>3&lt;/</a:t>
            </a:r>
            <a:r>
              <a:rPr sz="1200" spc="-25" dirty="0">
                <a:solidFill>
                  <a:srgbClr val="313131"/>
                </a:solidFill>
                <a:latin typeface="Trebuchet MS"/>
                <a:cs typeface="Trebuchet MS"/>
              </a:rPr>
              <a:t>li&gt;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200" spc="-10" dirty="0">
                <a:solidFill>
                  <a:srgbClr val="313131"/>
                </a:solidFill>
                <a:latin typeface="Trebuchet MS"/>
                <a:cs typeface="Trebuchet MS"/>
              </a:rPr>
              <a:t>&lt;li&gt;</a:t>
            </a:r>
            <a:r>
              <a:rPr sz="1200" spc="-10" dirty="0">
                <a:solidFill>
                  <a:srgbClr val="313131"/>
                </a:solidFill>
                <a:latin typeface="Corbel"/>
                <a:cs typeface="Corbel"/>
              </a:rPr>
              <a:t>Бутон</a:t>
            </a:r>
            <a:r>
              <a:rPr sz="1200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200" spc="-20" dirty="0">
                <a:solidFill>
                  <a:srgbClr val="313131"/>
                </a:solidFill>
                <a:latin typeface="Corbel"/>
                <a:cs typeface="Corbel"/>
              </a:rPr>
              <a:t>4&lt;/</a:t>
            </a:r>
            <a:r>
              <a:rPr sz="1200" spc="-20" dirty="0">
                <a:solidFill>
                  <a:srgbClr val="313131"/>
                </a:solidFill>
                <a:latin typeface="Trebuchet MS"/>
                <a:cs typeface="Trebuchet MS"/>
              </a:rPr>
              <a:t>li&gt;</a:t>
            </a:r>
            <a:endParaRPr sz="1200" dirty="0">
              <a:latin typeface="Trebuchet MS"/>
              <a:cs typeface="Trebuchet MS"/>
            </a:endParaRPr>
          </a:p>
          <a:p>
            <a:pPr marR="2657475" algn="r">
              <a:lnSpc>
                <a:spcPct val="100000"/>
              </a:lnSpc>
              <a:spcBef>
                <a:spcPts val="20"/>
              </a:spcBef>
            </a:pPr>
            <a:r>
              <a:rPr sz="1200" spc="-65" dirty="0">
                <a:solidFill>
                  <a:srgbClr val="313131"/>
                </a:solidFill>
                <a:latin typeface="Trebuchet MS"/>
                <a:cs typeface="Trebuchet MS"/>
              </a:rPr>
              <a:t>&lt;/ul&gt;</a:t>
            </a:r>
            <a:endParaRPr sz="1200" dirty="0">
              <a:latin typeface="Trebuchet MS"/>
              <a:cs typeface="Trebuchet MS"/>
            </a:endParaRPr>
          </a:p>
          <a:p>
            <a:pPr marR="2683510" algn="r">
              <a:lnSpc>
                <a:spcPct val="100000"/>
              </a:lnSpc>
            </a:pPr>
            <a:r>
              <a:rPr sz="1200" spc="-60" dirty="0">
                <a:solidFill>
                  <a:srgbClr val="313131"/>
                </a:solidFill>
                <a:latin typeface="Trebuchet MS"/>
                <a:cs typeface="Trebuchet MS"/>
              </a:rPr>
              <a:t>&lt;/div&gt;</a:t>
            </a:r>
            <a:endParaRPr sz="1200" dirty="0">
              <a:latin typeface="Trebuchet MS"/>
              <a:cs typeface="Trebuchet MS"/>
            </a:endParaRPr>
          </a:p>
          <a:p>
            <a:pPr marL="375285">
              <a:lnSpc>
                <a:spcPts val="1430"/>
              </a:lnSpc>
            </a:pP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&lt;div</a:t>
            </a:r>
            <a:r>
              <a:rPr sz="12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313131"/>
                </a:solidFill>
                <a:latin typeface="Trebuchet MS"/>
                <a:cs typeface="Trebuchet MS"/>
              </a:rPr>
              <a:t>class="col-7</a:t>
            </a:r>
            <a:r>
              <a:rPr sz="1200" spc="-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313131"/>
                </a:solidFill>
                <a:latin typeface="Trebuchet MS"/>
                <a:cs typeface="Trebuchet MS"/>
              </a:rPr>
              <a:t>col-m-9"&gt;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ts val="1430"/>
              </a:lnSpc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……..</a:t>
            </a:r>
            <a:endParaRPr sz="1200" dirty="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  <a:spcBef>
                <a:spcPts val="30"/>
              </a:spcBef>
            </a:pPr>
            <a:r>
              <a:rPr sz="1200" spc="-60" dirty="0">
                <a:solidFill>
                  <a:srgbClr val="313131"/>
                </a:solidFill>
                <a:latin typeface="Trebuchet MS"/>
                <a:cs typeface="Trebuchet MS"/>
              </a:rPr>
              <a:t>&lt;/div&gt;</a:t>
            </a:r>
            <a:endParaRPr sz="1200" dirty="0">
              <a:latin typeface="Trebuchet MS"/>
              <a:cs typeface="Trebuchet MS"/>
            </a:endParaRPr>
          </a:p>
          <a:p>
            <a:pPr marL="375285">
              <a:lnSpc>
                <a:spcPts val="1430"/>
              </a:lnSpc>
            </a:pP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&lt;div</a:t>
            </a:r>
            <a:r>
              <a:rPr sz="12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313131"/>
                </a:solidFill>
                <a:latin typeface="Trebuchet MS"/>
                <a:cs typeface="Trebuchet MS"/>
              </a:rPr>
              <a:t>class="col-3</a:t>
            </a:r>
            <a:r>
              <a:rPr sz="12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313131"/>
                </a:solidFill>
                <a:latin typeface="Trebuchet MS"/>
                <a:cs typeface="Trebuchet MS"/>
              </a:rPr>
              <a:t>col-m-12"&gt;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ts val="1430"/>
              </a:lnSpc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……..</a:t>
            </a:r>
            <a:endParaRPr sz="1200" dirty="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solidFill>
                  <a:srgbClr val="313131"/>
                </a:solidFill>
                <a:latin typeface="Trebuchet MS"/>
                <a:cs typeface="Trebuchet MS"/>
              </a:rPr>
              <a:t>&lt;/div&gt;</a:t>
            </a:r>
            <a:endParaRPr sz="1200" dirty="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</a:pPr>
            <a:r>
              <a:rPr sz="1200" spc="-60" dirty="0">
                <a:solidFill>
                  <a:srgbClr val="313131"/>
                </a:solidFill>
                <a:latin typeface="Trebuchet MS"/>
                <a:cs typeface="Trebuchet MS"/>
              </a:rPr>
              <a:t>&lt;/div&gt;</a:t>
            </a:r>
            <a:endParaRPr sz="1200" dirty="0">
              <a:latin typeface="Trebuchet MS"/>
              <a:cs typeface="Trebuchet MS"/>
            </a:endParaRPr>
          </a:p>
          <a:p>
            <a:pPr marL="190500">
              <a:lnSpc>
                <a:spcPct val="100000"/>
              </a:lnSpc>
            </a:pPr>
            <a:r>
              <a:rPr sz="1200" spc="-60" dirty="0">
                <a:solidFill>
                  <a:srgbClr val="313131"/>
                </a:solidFill>
                <a:latin typeface="Trebuchet MS"/>
                <a:cs typeface="Trebuchet MS"/>
              </a:rPr>
              <a:t>&lt;/div&gt;</a:t>
            </a:r>
            <a:endParaRPr sz="1200" dirty="0">
              <a:latin typeface="Trebuchet MS"/>
              <a:cs typeface="Trebuchet MS"/>
            </a:endParaRPr>
          </a:p>
          <a:p>
            <a:pPr marL="190500">
              <a:lnSpc>
                <a:spcPts val="1430"/>
              </a:lnSpc>
            </a:pPr>
            <a:r>
              <a:rPr sz="1200" spc="6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spc="-70" dirty="0">
                <a:solidFill>
                  <a:srgbClr val="313131"/>
                </a:solidFill>
                <a:latin typeface="Trebuchet MS"/>
                <a:cs typeface="Trebuchet MS"/>
              </a:rPr>
              <a:t>div</a:t>
            </a:r>
            <a:r>
              <a:rPr sz="12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200" spc="-85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200" spc="-13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200" spc="-35" dirty="0">
                <a:solidFill>
                  <a:srgbClr val="313131"/>
                </a:solidFill>
                <a:latin typeface="Trebuchet MS"/>
                <a:cs typeface="Trebuchet MS"/>
              </a:rPr>
              <a:t>ss</a:t>
            </a:r>
            <a:r>
              <a:rPr sz="1200" spc="65" dirty="0">
                <a:solidFill>
                  <a:srgbClr val="313131"/>
                </a:solidFill>
                <a:latin typeface="Trebuchet MS"/>
                <a:cs typeface="Trebuchet MS"/>
              </a:rPr>
              <a:t>=</a:t>
            </a:r>
            <a:r>
              <a:rPr sz="1200" spc="30" dirty="0">
                <a:solidFill>
                  <a:srgbClr val="313131"/>
                </a:solidFill>
                <a:latin typeface="Trebuchet MS"/>
                <a:cs typeface="Trebuchet MS"/>
              </a:rPr>
              <a:t>"</a:t>
            </a:r>
            <a:r>
              <a:rPr sz="1200" spc="-160" dirty="0">
                <a:solidFill>
                  <a:srgbClr val="313131"/>
                </a:solidFill>
                <a:latin typeface="Trebuchet MS"/>
                <a:cs typeface="Trebuchet MS"/>
              </a:rPr>
              <a:t>f</a:t>
            </a:r>
            <a:r>
              <a:rPr sz="1200" spc="15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200" spc="1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200" spc="-10" dirty="0">
                <a:solidFill>
                  <a:srgbClr val="313131"/>
                </a:solidFill>
                <a:latin typeface="Trebuchet MS"/>
                <a:cs typeface="Trebuchet MS"/>
              </a:rPr>
              <a:t>ter"&gt;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ts val="1430"/>
              </a:lnSpc>
            </a:pPr>
            <a:r>
              <a:rPr sz="1200" spc="-5" dirty="0">
                <a:solidFill>
                  <a:srgbClr val="313131"/>
                </a:solidFill>
                <a:latin typeface="Corbel"/>
                <a:cs typeface="Corbel"/>
              </a:rPr>
              <a:t>……..</a:t>
            </a:r>
            <a:endParaRPr sz="1200" dirty="0">
              <a:latin typeface="Corbel"/>
              <a:cs typeface="Corbel"/>
            </a:endParaRPr>
          </a:p>
          <a:p>
            <a:pPr marR="2867660" algn="r">
              <a:lnSpc>
                <a:spcPct val="100000"/>
              </a:lnSpc>
            </a:pPr>
            <a:r>
              <a:rPr sz="1200" spc="-60" dirty="0">
                <a:solidFill>
                  <a:srgbClr val="313131"/>
                </a:solidFill>
                <a:latin typeface="Trebuchet MS"/>
                <a:cs typeface="Trebuchet MS"/>
              </a:rPr>
              <a:t>&lt;/div&gt;</a:t>
            </a:r>
            <a:endParaRPr sz="1200" dirty="0">
              <a:latin typeface="Trebuchet MS"/>
              <a:cs typeface="Trebuchet MS"/>
            </a:endParaRPr>
          </a:p>
          <a:p>
            <a:pPr marR="2879090" algn="r">
              <a:lnSpc>
                <a:spcPct val="100000"/>
              </a:lnSpc>
            </a:pPr>
            <a:r>
              <a:rPr sz="1200" b="1" spc="-10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b="1" spc="-10" dirty="0">
                <a:solidFill>
                  <a:srgbClr val="313131"/>
                </a:solidFill>
                <a:latin typeface="Corbel"/>
                <a:cs typeface="Corbel"/>
              </a:rPr>
              <a:t>/</a:t>
            </a:r>
            <a:r>
              <a:rPr sz="1200" b="1" spc="-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200" b="1" spc="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200" b="1" spc="-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200" b="1" spc="-20" dirty="0">
                <a:solidFill>
                  <a:srgbClr val="313131"/>
                </a:solidFill>
                <a:latin typeface="Trebuchet MS"/>
                <a:cs typeface="Trebuchet MS"/>
              </a:rPr>
              <a:t>y&gt;</a:t>
            </a:r>
            <a:endParaRPr sz="1200" dirty="0">
              <a:latin typeface="Trebuchet MS"/>
              <a:cs typeface="Trebuchet MS"/>
            </a:endParaRPr>
          </a:p>
          <a:p>
            <a:pPr marR="2893060" algn="r">
              <a:lnSpc>
                <a:spcPct val="100000"/>
              </a:lnSpc>
            </a:pPr>
            <a:r>
              <a:rPr sz="1200" b="1" spc="5" dirty="0">
                <a:solidFill>
                  <a:srgbClr val="313131"/>
                </a:solidFill>
                <a:latin typeface="Trebuchet MS"/>
                <a:cs typeface="Trebuchet MS"/>
              </a:rPr>
              <a:t>&lt;</a:t>
            </a:r>
            <a:r>
              <a:rPr sz="1200" b="1" spc="5" dirty="0">
                <a:solidFill>
                  <a:srgbClr val="313131"/>
                </a:solidFill>
                <a:latin typeface="Corbel"/>
                <a:cs typeface="Corbel"/>
              </a:rPr>
              <a:t>/</a:t>
            </a:r>
            <a:r>
              <a:rPr sz="1200" b="1" spc="5" dirty="0">
                <a:solidFill>
                  <a:srgbClr val="313131"/>
                </a:solidFill>
                <a:latin typeface="Trebuchet MS"/>
                <a:cs typeface="Trebuchet MS"/>
              </a:rPr>
              <a:t>html</a:t>
            </a:r>
            <a:r>
              <a:rPr sz="1200" b="1" spc="5" dirty="0">
                <a:solidFill>
                  <a:srgbClr val="313131"/>
                </a:solidFill>
                <a:latin typeface="Corbel"/>
                <a:cs typeface="Corbel"/>
              </a:rPr>
              <a:t>&gt;</a:t>
            </a:r>
            <a:endParaRPr sz="1200" dirty="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1329" y="848994"/>
            <a:ext cx="154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5" dirty="0">
                <a:solidFill>
                  <a:srgbClr val="313131"/>
                </a:solidFill>
                <a:latin typeface="Trebuchet MS"/>
                <a:cs typeface="Trebuchet MS"/>
              </a:rPr>
              <a:t>*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1538" y="970915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ox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-siz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or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r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ox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1329" y="1092835"/>
            <a:ext cx="67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1329" y="1214754"/>
            <a:ext cx="2562860" cy="529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80"/>
              </a:lnSpc>
              <a:spcBef>
                <a:spcPts val="95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od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y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f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f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mi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y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16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r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10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el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ve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ti</a:t>
            </a: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,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s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s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se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rif;}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.ro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w</a:t>
            </a:r>
            <a:r>
              <a:rPr sz="1000" spc="-155" dirty="0">
                <a:solidFill>
                  <a:srgbClr val="313131"/>
                </a:solidFill>
                <a:latin typeface="Trebuchet MS"/>
                <a:cs typeface="Trebuchet MS"/>
              </a:rPr>
              <a:t>::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f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 marR="1689100">
              <a:lnSpc>
                <a:spcPts val="960"/>
              </a:lnSpc>
              <a:spcBef>
                <a:spcPts val="110"/>
              </a:spcBef>
            </a:pP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313131"/>
                </a:solidFill>
                <a:latin typeface="Trebuchet MS"/>
                <a:cs typeface="Trebuchet MS"/>
              </a:rPr>
              <a:t>""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le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r: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is</a:t>
            </a:r>
            <a:r>
              <a:rPr sz="1000" spc="-70" dirty="0">
                <a:solidFill>
                  <a:srgbClr val="313131"/>
                </a:solidFill>
                <a:latin typeface="Trebuchet MS"/>
                <a:cs typeface="Trebuchet MS"/>
              </a:rPr>
              <a:t>pl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y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loc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k;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85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.</a:t>
            </a:r>
            <a:r>
              <a:rPr sz="1000" spc="-120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ea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 marR="937894">
              <a:lnSpc>
                <a:spcPts val="960"/>
              </a:lnSpc>
              <a:spcBef>
                <a:spcPts val="115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kgro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d-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olor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313131"/>
                </a:solidFill>
                <a:latin typeface="Trebuchet MS"/>
                <a:cs typeface="Trebuchet MS"/>
              </a:rPr>
              <a:t>#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006633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color: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#ffffff;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ts val="850"/>
              </a:lnSpc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dd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15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.me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ts val="960"/>
              </a:lnSpc>
            </a:pP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li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st-st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y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00" spc="-95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ty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e: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e;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ts val="960"/>
              </a:lnSpc>
            </a:pPr>
            <a:r>
              <a:rPr sz="1000" spc="-100" dirty="0">
                <a:solidFill>
                  <a:srgbClr val="313131"/>
                </a:solidFill>
                <a:latin typeface="Trebuchet MS"/>
                <a:cs typeface="Trebuchet MS"/>
              </a:rPr>
              <a:t>m</a:t>
            </a:r>
            <a:r>
              <a:rPr sz="1000" spc="-7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r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ts val="960"/>
              </a:lnSpc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dd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52400" marR="1724025" indent="-140335">
              <a:lnSpc>
                <a:spcPct val="80000"/>
              </a:lnSpc>
              <a:spcBef>
                <a:spcPts val="120"/>
              </a:spcBef>
            </a:pP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.me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l</a:t>
            </a:r>
            <a:r>
              <a:rPr sz="1000" spc="-70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{ 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dd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8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52400" marR="955675">
              <a:lnSpc>
                <a:spcPct val="80000"/>
              </a:lnSpc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margin-bottom: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7px; 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background-color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:#cc6600; </a:t>
            </a:r>
            <a:r>
              <a:rPr sz="1000" spc="-28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color: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#ffffff;</a:t>
            </a:r>
            <a:endParaRPr sz="1000" dirty="0">
              <a:latin typeface="Trebuchet MS"/>
              <a:cs typeface="Trebuchet MS"/>
            </a:endParaRPr>
          </a:p>
          <a:p>
            <a:pPr marL="12700" marR="5080" indent="139700">
              <a:lnSpc>
                <a:spcPct val="80000"/>
              </a:lnSpc>
            </a:pP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box-shadow: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1px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3px 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rgba(0,0,0,0.12),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1px </a:t>
            </a:r>
            <a:r>
              <a:rPr sz="1000" spc="-29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2px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rgba(0,0,0,0.24);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84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90" dirty="0">
                <a:solidFill>
                  <a:srgbClr val="313131"/>
                </a:solidFill>
                <a:latin typeface="Trebuchet MS"/>
                <a:cs typeface="Trebuchet MS"/>
              </a:rPr>
              <a:t>.me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li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120" dirty="0">
                <a:solidFill>
                  <a:srgbClr val="313131"/>
                </a:solidFill>
                <a:latin typeface="Trebuchet MS"/>
                <a:cs typeface="Trebuchet MS"/>
              </a:rPr>
              <a:t>h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over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ts val="960"/>
              </a:lnSpc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kgro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d-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olor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313131"/>
                </a:solidFill>
                <a:latin typeface="Trebuchet MS"/>
                <a:cs typeface="Trebuchet MS"/>
              </a:rPr>
              <a:t>#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669933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114" dirty="0">
                <a:solidFill>
                  <a:srgbClr val="313131"/>
                </a:solidFill>
                <a:latin typeface="Trebuchet MS"/>
                <a:cs typeface="Trebuchet MS"/>
              </a:rPr>
              <a:t>.i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nn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 marR="955675">
              <a:lnSpc>
                <a:spcPts val="960"/>
              </a:lnSpc>
              <a:spcBef>
                <a:spcPts val="110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kgro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d-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olor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313131"/>
                </a:solidFill>
                <a:latin typeface="Trebuchet MS"/>
                <a:cs typeface="Trebuchet MS"/>
              </a:rPr>
              <a:t>#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cc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6600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dd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15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52400">
              <a:lnSpc>
                <a:spcPts val="850"/>
              </a:lnSpc>
            </a:pP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olor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313131"/>
                </a:solidFill>
                <a:latin typeface="Trebuchet MS"/>
                <a:cs typeface="Trebuchet MS"/>
              </a:rPr>
              <a:t>#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ffffff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52400" marR="1496695">
              <a:lnSpc>
                <a:spcPct val="80000"/>
              </a:lnSpc>
              <a:spcBef>
                <a:spcPts val="120"/>
              </a:spcBef>
            </a:pP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li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f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-siz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e: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14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2700" marR="5080" indent="139700">
              <a:lnSpc>
                <a:spcPct val="80000"/>
              </a:lnSpc>
            </a:pP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box-shadow: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1px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3px 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rgba(0,0,0,0.12),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0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1px </a:t>
            </a:r>
            <a:r>
              <a:rPr sz="1000" spc="-29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2px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313131"/>
                </a:solidFill>
                <a:latin typeface="Trebuchet MS"/>
                <a:cs typeface="Trebuchet MS"/>
              </a:rPr>
              <a:t>rgba(0,0,0,0.24);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84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.f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{</a:t>
            </a:r>
            <a:endParaRPr sz="1000" dirty="0">
              <a:latin typeface="Trebuchet MS"/>
              <a:cs typeface="Trebuchet MS"/>
            </a:endParaRPr>
          </a:p>
          <a:p>
            <a:pPr marL="152400" marR="937894">
              <a:lnSpc>
                <a:spcPct val="80000"/>
              </a:lnSpc>
              <a:spcBef>
                <a:spcPts val="120"/>
              </a:spcBef>
            </a:pP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b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kgro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u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d-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olor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313131"/>
                </a:solidFill>
                <a:latin typeface="Trebuchet MS"/>
                <a:cs typeface="Trebuchet MS"/>
              </a:rPr>
              <a:t>#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669933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color:</a:t>
            </a:r>
            <a:r>
              <a:rPr sz="1000" spc="-1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105" dirty="0">
                <a:solidFill>
                  <a:srgbClr val="313131"/>
                </a:solidFill>
                <a:latin typeface="Trebuchet MS"/>
                <a:cs typeface="Trebuchet MS"/>
              </a:rPr>
              <a:t>#ffffff;</a:t>
            </a:r>
            <a:endParaRPr sz="1000" dirty="0">
              <a:latin typeface="Trebuchet MS"/>
              <a:cs typeface="Trebuchet MS"/>
            </a:endParaRPr>
          </a:p>
          <a:p>
            <a:pPr marL="152400" marR="1496695">
              <a:lnSpc>
                <a:spcPct val="80000"/>
              </a:lnSpc>
            </a:pP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3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li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-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c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e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5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35" dirty="0">
                <a:solidFill>
                  <a:srgbClr val="313131"/>
                </a:solidFill>
                <a:latin typeface="Trebuchet MS"/>
                <a:cs typeface="Trebuchet MS"/>
              </a:rPr>
              <a:t>er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f</a:t>
            </a:r>
            <a:r>
              <a:rPr sz="1000" spc="-20" dirty="0">
                <a:solidFill>
                  <a:srgbClr val="313131"/>
                </a:solidFill>
                <a:latin typeface="Trebuchet MS"/>
                <a:cs typeface="Trebuchet MS"/>
              </a:rPr>
              <a:t>o</a:t>
            </a:r>
            <a:r>
              <a:rPr sz="1000" spc="-15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60" dirty="0">
                <a:solidFill>
                  <a:srgbClr val="313131"/>
                </a:solidFill>
                <a:latin typeface="Trebuchet MS"/>
                <a:cs typeface="Trebuchet MS"/>
              </a:rPr>
              <a:t>t</a:t>
            </a:r>
            <a:r>
              <a:rPr sz="1000" spc="-50" dirty="0">
                <a:solidFill>
                  <a:srgbClr val="313131"/>
                </a:solidFill>
                <a:latin typeface="Trebuchet MS"/>
                <a:cs typeface="Trebuchet MS"/>
              </a:rPr>
              <a:t>-siz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e: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 12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125" dirty="0">
                <a:solidFill>
                  <a:srgbClr val="313131"/>
                </a:solidFill>
                <a:latin typeface="Trebuchet MS"/>
                <a:cs typeface="Trebuchet MS"/>
              </a:rPr>
              <a:t>;  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spc="-110" dirty="0">
                <a:solidFill>
                  <a:srgbClr val="313131"/>
                </a:solidFill>
                <a:latin typeface="Trebuchet MS"/>
                <a:cs typeface="Trebuchet MS"/>
              </a:rPr>
              <a:t>a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dd</a:t>
            </a:r>
            <a:r>
              <a:rPr sz="1000" spc="-45" dirty="0">
                <a:solidFill>
                  <a:srgbClr val="313131"/>
                </a:solidFill>
                <a:latin typeface="Trebuchet MS"/>
                <a:cs typeface="Trebuchet MS"/>
              </a:rPr>
              <a:t>i</a:t>
            </a:r>
            <a:r>
              <a:rPr sz="1000" spc="-80" dirty="0">
                <a:solidFill>
                  <a:srgbClr val="313131"/>
                </a:solidFill>
                <a:latin typeface="Trebuchet MS"/>
                <a:cs typeface="Trebuchet MS"/>
              </a:rPr>
              <a:t>n</a:t>
            </a:r>
            <a:r>
              <a:rPr sz="1000" spc="-85" dirty="0">
                <a:solidFill>
                  <a:srgbClr val="313131"/>
                </a:solidFill>
                <a:latin typeface="Trebuchet MS"/>
                <a:cs typeface="Trebuchet MS"/>
              </a:rPr>
              <a:t>g</a:t>
            </a:r>
            <a:r>
              <a:rPr sz="1000" spc="-150" dirty="0">
                <a:solidFill>
                  <a:srgbClr val="313131"/>
                </a:solidFill>
                <a:latin typeface="Trebuchet MS"/>
                <a:cs typeface="Trebuchet MS"/>
              </a:rPr>
              <a:t>:</a:t>
            </a:r>
            <a:r>
              <a:rPr sz="1000" spc="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13131"/>
                </a:solidFill>
                <a:latin typeface="Trebuchet MS"/>
                <a:cs typeface="Trebuchet MS"/>
              </a:rPr>
              <a:t>15</a:t>
            </a:r>
            <a:r>
              <a:rPr sz="1000" spc="-55" dirty="0">
                <a:solidFill>
                  <a:srgbClr val="313131"/>
                </a:solidFill>
                <a:latin typeface="Trebuchet MS"/>
                <a:cs typeface="Trebuchet MS"/>
              </a:rPr>
              <a:t>p</a:t>
            </a:r>
            <a:r>
              <a:rPr sz="1000" dirty="0">
                <a:solidFill>
                  <a:srgbClr val="313131"/>
                </a:solidFill>
                <a:latin typeface="Trebuchet MS"/>
                <a:cs typeface="Trebuchet MS"/>
              </a:rPr>
              <a:t>x</a:t>
            </a:r>
            <a:r>
              <a:rPr sz="1000" spc="-14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ts val="960"/>
              </a:lnSpc>
            </a:pPr>
            <a:r>
              <a:rPr sz="1000" spc="-40" dirty="0">
                <a:solidFill>
                  <a:srgbClr val="313131"/>
                </a:solidFill>
                <a:latin typeface="Trebuchet MS"/>
                <a:cs typeface="Trebuchet MS"/>
              </a:rPr>
              <a:t>}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7338" y="755926"/>
            <a:ext cx="1742439" cy="545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924560" indent="-1270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rebuchet MS"/>
                <a:cs typeface="Trebuchet MS"/>
              </a:rPr>
              <a:t>[class*="col-"] </a:t>
            </a:r>
            <a:r>
              <a:rPr sz="900" spc="-35" dirty="0">
                <a:latin typeface="Trebuchet MS"/>
                <a:cs typeface="Trebuchet MS"/>
              </a:rPr>
              <a:t>{ 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10" dirty="0">
                <a:latin typeface="Trebuchet MS"/>
                <a:cs typeface="Trebuchet MS"/>
              </a:rPr>
              <a:t>f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5" dirty="0">
                <a:latin typeface="Trebuchet MS"/>
                <a:cs typeface="Trebuchet MS"/>
              </a:rPr>
              <a:t>o</a:t>
            </a:r>
            <a:r>
              <a:rPr sz="900" spc="-95" dirty="0">
                <a:latin typeface="Trebuchet MS"/>
                <a:cs typeface="Trebuchet MS"/>
              </a:rPr>
              <a:t>at: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85" dirty="0">
                <a:latin typeface="Trebuchet MS"/>
                <a:cs typeface="Trebuchet MS"/>
              </a:rPr>
              <a:t>eft;  </a:t>
            </a:r>
            <a:r>
              <a:rPr sz="900" spc="-50" dirty="0">
                <a:latin typeface="Trebuchet MS"/>
                <a:cs typeface="Trebuchet MS"/>
              </a:rPr>
              <a:t>p</a:t>
            </a:r>
            <a:r>
              <a:rPr sz="900" spc="-65" dirty="0">
                <a:latin typeface="Trebuchet MS"/>
                <a:cs typeface="Trebuchet MS"/>
              </a:rPr>
              <a:t>a</a:t>
            </a:r>
            <a:r>
              <a:rPr sz="900" spc="-75" dirty="0">
                <a:latin typeface="Trebuchet MS"/>
                <a:cs typeface="Trebuchet MS"/>
              </a:rPr>
              <a:t>d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70" dirty="0">
                <a:latin typeface="Trebuchet MS"/>
                <a:cs typeface="Trebuchet MS"/>
              </a:rPr>
              <a:t>i</a:t>
            </a:r>
            <a:r>
              <a:rPr sz="900" spc="-40" dirty="0">
                <a:latin typeface="Trebuchet MS"/>
                <a:cs typeface="Trebuchet MS"/>
              </a:rPr>
              <a:t>n</a:t>
            </a:r>
            <a:r>
              <a:rPr sz="900" spc="-105" dirty="0">
                <a:latin typeface="Trebuchet MS"/>
                <a:cs typeface="Trebuchet MS"/>
              </a:rPr>
              <a:t>g: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15</a:t>
            </a:r>
            <a:r>
              <a:rPr sz="900" spc="-50" dirty="0">
                <a:latin typeface="Trebuchet MS"/>
                <a:cs typeface="Trebuchet MS"/>
              </a:rPr>
              <a:t>p</a:t>
            </a:r>
            <a:r>
              <a:rPr sz="900" dirty="0">
                <a:latin typeface="Trebuchet MS"/>
                <a:cs typeface="Trebuchet MS"/>
              </a:rPr>
              <a:t>x</a:t>
            </a:r>
            <a:r>
              <a:rPr sz="900" spc="-125" dirty="0">
                <a:latin typeface="Trebuchet MS"/>
                <a:cs typeface="Trebuchet MS"/>
              </a:rPr>
              <a:t>;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35" dirty="0">
                <a:latin typeface="Trebuchet MS"/>
                <a:cs typeface="Trebuchet MS"/>
              </a:rPr>
              <a:t>}</a:t>
            </a:r>
            <a:endParaRPr sz="900" dirty="0">
              <a:latin typeface="Trebuchet MS"/>
              <a:cs typeface="Trebuchet MS"/>
            </a:endParaRPr>
          </a:p>
          <a:p>
            <a:pPr marL="12700" marR="391160">
              <a:lnSpc>
                <a:spcPct val="100000"/>
              </a:lnSpc>
            </a:pPr>
            <a:r>
              <a:rPr sz="900" spc="-90" dirty="0">
                <a:latin typeface="Trebuchet MS"/>
                <a:cs typeface="Trebuchet MS"/>
              </a:rPr>
              <a:t>/*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Corbel"/>
                <a:cs typeface="Corbel"/>
              </a:rPr>
              <a:t>За</a:t>
            </a:r>
            <a:r>
              <a:rPr sz="900" spc="-10" dirty="0">
                <a:latin typeface="Corbel"/>
                <a:cs typeface="Corbel"/>
              </a:rPr>
              <a:t> </a:t>
            </a:r>
            <a:r>
              <a:rPr sz="900" dirty="0">
                <a:latin typeface="Corbel"/>
                <a:cs typeface="Corbel"/>
              </a:rPr>
              <a:t>м</a:t>
            </a:r>
            <a:r>
              <a:rPr sz="900" spc="-5" dirty="0">
                <a:latin typeface="Corbel"/>
                <a:cs typeface="Corbel"/>
              </a:rPr>
              <a:t>обил</a:t>
            </a:r>
            <a:r>
              <a:rPr sz="900" dirty="0">
                <a:latin typeface="Corbel"/>
                <a:cs typeface="Corbel"/>
              </a:rPr>
              <a:t>ни</a:t>
            </a:r>
            <a:r>
              <a:rPr sz="900" spc="-15" dirty="0">
                <a:latin typeface="Corbel"/>
                <a:cs typeface="Corbel"/>
              </a:rPr>
              <a:t> </a:t>
            </a:r>
            <a:r>
              <a:rPr sz="900" dirty="0">
                <a:latin typeface="Corbel"/>
                <a:cs typeface="Corbel"/>
              </a:rPr>
              <a:t>т</a:t>
            </a:r>
            <a:r>
              <a:rPr sz="900" spc="-5" dirty="0">
                <a:latin typeface="Corbel"/>
                <a:cs typeface="Corbel"/>
              </a:rPr>
              <a:t>елефон</a:t>
            </a:r>
            <a:r>
              <a:rPr sz="900" dirty="0">
                <a:latin typeface="Corbel"/>
                <a:cs typeface="Corbel"/>
              </a:rPr>
              <a:t>и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*</a:t>
            </a:r>
            <a:r>
              <a:rPr sz="900" spc="-160" dirty="0">
                <a:latin typeface="Trebuchet MS"/>
                <a:cs typeface="Trebuchet MS"/>
              </a:rPr>
              <a:t>/  </a:t>
            </a:r>
            <a:r>
              <a:rPr sz="900" spc="-25" dirty="0">
                <a:latin typeface="Trebuchet MS"/>
                <a:cs typeface="Trebuchet MS"/>
              </a:rPr>
              <a:t>[class*="col-"]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{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50" dirty="0">
                <a:latin typeface="Trebuchet MS"/>
                <a:cs typeface="Trebuchet MS"/>
              </a:rPr>
              <a:t>wid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100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125" dirty="0">
                <a:latin typeface="Trebuchet MS"/>
                <a:cs typeface="Trebuchet MS"/>
              </a:rPr>
              <a:t>;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35" dirty="0">
                <a:latin typeface="Trebuchet MS"/>
                <a:cs typeface="Trebuchet MS"/>
              </a:rPr>
              <a:t>}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ts val="975"/>
              </a:lnSpc>
            </a:pPr>
            <a:r>
              <a:rPr sz="900" spc="-20" dirty="0">
                <a:latin typeface="Trebuchet MS"/>
                <a:cs typeface="Trebuchet MS"/>
              </a:rPr>
              <a:t>@media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only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screen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and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(min-width: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ts val="975"/>
              </a:lnSpc>
            </a:pPr>
            <a:r>
              <a:rPr sz="900" spc="-20" dirty="0">
                <a:latin typeface="Trebuchet MS"/>
                <a:cs typeface="Trebuchet MS"/>
              </a:rPr>
              <a:t>600</a:t>
            </a:r>
            <a:r>
              <a:rPr sz="900" spc="-50" dirty="0">
                <a:latin typeface="Trebuchet MS"/>
                <a:cs typeface="Trebuchet MS"/>
              </a:rPr>
              <a:t>p</a:t>
            </a:r>
            <a:r>
              <a:rPr sz="900" dirty="0">
                <a:latin typeface="Trebuchet MS"/>
                <a:cs typeface="Trebuchet MS"/>
              </a:rPr>
              <a:t>x</a:t>
            </a:r>
            <a:r>
              <a:rPr sz="900" spc="-40" dirty="0">
                <a:latin typeface="Trebuchet MS"/>
                <a:cs typeface="Trebuchet MS"/>
              </a:rPr>
              <a:t>)</a:t>
            </a:r>
            <a:r>
              <a:rPr sz="900" spc="-6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{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90" dirty="0">
                <a:latin typeface="Trebuchet MS"/>
                <a:cs typeface="Trebuchet MS"/>
              </a:rPr>
              <a:t>/*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Corbel"/>
                <a:cs typeface="Corbel"/>
              </a:rPr>
              <a:t>За</a:t>
            </a:r>
            <a:r>
              <a:rPr sz="900" spc="-10" dirty="0">
                <a:latin typeface="Corbel"/>
                <a:cs typeface="Corbel"/>
              </a:rPr>
              <a:t> </a:t>
            </a:r>
            <a:r>
              <a:rPr sz="900" dirty="0">
                <a:latin typeface="Corbel"/>
                <a:cs typeface="Corbel"/>
              </a:rPr>
              <a:t>та</a:t>
            </a:r>
            <a:r>
              <a:rPr sz="900" spc="-5" dirty="0">
                <a:latin typeface="Corbel"/>
                <a:cs typeface="Corbel"/>
              </a:rPr>
              <a:t>бле</a:t>
            </a:r>
            <a:r>
              <a:rPr sz="900" dirty="0">
                <a:latin typeface="Corbel"/>
                <a:cs typeface="Corbel"/>
              </a:rPr>
              <a:t>ти:</a:t>
            </a:r>
            <a:r>
              <a:rPr sz="900" spc="10" dirty="0">
                <a:latin typeface="Corbel"/>
                <a:cs typeface="Corbel"/>
              </a:rPr>
              <a:t> </a:t>
            </a:r>
            <a:r>
              <a:rPr sz="900" spc="-5" dirty="0">
                <a:latin typeface="Corbel"/>
                <a:cs typeface="Corbel"/>
              </a:rPr>
              <a:t>*</a:t>
            </a:r>
            <a:r>
              <a:rPr sz="900" dirty="0">
                <a:latin typeface="Corbel"/>
                <a:cs typeface="Corbel"/>
              </a:rPr>
              <a:t>/</a:t>
            </a:r>
          </a:p>
          <a:p>
            <a:pPr marL="100965">
              <a:lnSpc>
                <a:spcPct val="100000"/>
              </a:lnSpc>
            </a:pPr>
            <a:r>
              <a:rPr sz="900" spc="-40" dirty="0">
                <a:latin typeface="Corbel"/>
                <a:cs typeface="Corbel"/>
              </a:rPr>
              <a:t>.</a:t>
            </a:r>
            <a:r>
              <a:rPr sz="900" spc="-40" dirty="0">
                <a:latin typeface="Trebuchet MS"/>
                <a:cs typeface="Trebuchet MS"/>
              </a:rPr>
              <a:t>col-m-1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{width: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8.33%;}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2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16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3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25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4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5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41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6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50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30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7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5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dth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58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5" dirty="0">
                <a:latin typeface="Trebuchet MS"/>
                <a:cs typeface="Trebuchet MS"/>
              </a:rPr>
              <a:t>33</a:t>
            </a:r>
            <a:r>
              <a:rPr sz="900" spc="-30" dirty="0">
                <a:latin typeface="Trebuchet MS"/>
                <a:cs typeface="Trebuchet MS"/>
              </a:rPr>
              <a:t>%;}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8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9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75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0" dirty="0">
                <a:latin typeface="Trebuchet MS"/>
                <a:cs typeface="Trebuchet MS"/>
              </a:rPr>
              <a:t>1</a:t>
            </a:r>
            <a:r>
              <a:rPr sz="900" spc="-25" dirty="0">
                <a:latin typeface="Trebuchet MS"/>
                <a:cs typeface="Trebuchet MS"/>
              </a:rPr>
              <a:t>0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83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0" dirty="0">
                <a:latin typeface="Trebuchet MS"/>
                <a:cs typeface="Trebuchet MS"/>
              </a:rPr>
              <a:t>1</a:t>
            </a:r>
            <a:r>
              <a:rPr sz="900" spc="-25" dirty="0">
                <a:latin typeface="Trebuchet MS"/>
                <a:cs typeface="Trebuchet MS"/>
              </a:rPr>
              <a:t>1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91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5" dirty="0">
                <a:latin typeface="Trebuchet MS"/>
                <a:cs typeface="Trebuchet MS"/>
              </a:rPr>
              <a:t>m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0" dirty="0">
                <a:latin typeface="Trebuchet MS"/>
                <a:cs typeface="Trebuchet MS"/>
              </a:rPr>
              <a:t>1</a:t>
            </a:r>
            <a:r>
              <a:rPr sz="900" spc="-25" dirty="0">
                <a:latin typeface="Trebuchet MS"/>
                <a:cs typeface="Trebuchet MS"/>
              </a:rPr>
              <a:t>2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100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35" dirty="0">
                <a:latin typeface="Trebuchet MS"/>
                <a:cs typeface="Trebuchet MS"/>
              </a:rPr>
              <a:t>}</a:t>
            </a:r>
            <a:endParaRPr sz="900" dirty="0">
              <a:latin typeface="Trebuchet MS"/>
              <a:cs typeface="Trebuchet MS"/>
            </a:endParaRPr>
          </a:p>
          <a:p>
            <a:pPr marL="12700" marR="5080">
              <a:lnSpc>
                <a:spcPct val="80000"/>
              </a:lnSpc>
              <a:spcBef>
                <a:spcPts val="215"/>
              </a:spcBef>
            </a:pPr>
            <a:r>
              <a:rPr sz="900" spc="215" dirty="0">
                <a:latin typeface="Trebuchet MS"/>
                <a:cs typeface="Trebuchet MS"/>
              </a:rPr>
              <a:t>@</a:t>
            </a:r>
            <a:r>
              <a:rPr sz="900" spc="-60" dirty="0">
                <a:latin typeface="Trebuchet MS"/>
                <a:cs typeface="Trebuchet MS"/>
              </a:rPr>
              <a:t>me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70" dirty="0">
                <a:latin typeface="Trebuchet MS"/>
                <a:cs typeface="Trebuchet MS"/>
              </a:rPr>
              <a:t>i</a:t>
            </a:r>
            <a:r>
              <a:rPr sz="900" spc="-90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o</a:t>
            </a:r>
            <a:r>
              <a:rPr sz="900" spc="-40" dirty="0">
                <a:latin typeface="Trebuchet MS"/>
                <a:cs typeface="Trebuchet MS"/>
              </a:rPr>
              <a:t>n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50" dirty="0">
                <a:latin typeface="Trebuchet MS"/>
                <a:cs typeface="Trebuchet MS"/>
              </a:rPr>
              <a:t>y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sc</a:t>
            </a:r>
            <a:r>
              <a:rPr sz="900" spc="5" dirty="0">
                <a:latin typeface="Trebuchet MS"/>
                <a:cs typeface="Trebuchet MS"/>
              </a:rPr>
              <a:t>r</a:t>
            </a:r>
            <a:r>
              <a:rPr sz="900" spc="-55" dirty="0">
                <a:latin typeface="Trebuchet MS"/>
                <a:cs typeface="Trebuchet MS"/>
              </a:rPr>
              <a:t>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70" dirty="0">
                <a:latin typeface="Trebuchet MS"/>
                <a:cs typeface="Trebuchet MS"/>
              </a:rPr>
              <a:t>an</a:t>
            </a:r>
            <a:r>
              <a:rPr sz="900" spc="-45" dirty="0">
                <a:latin typeface="Trebuchet MS"/>
                <a:cs typeface="Trebuchet MS"/>
              </a:rPr>
              <a:t>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(mi</a:t>
            </a:r>
            <a:r>
              <a:rPr sz="900" spc="-30" dirty="0">
                <a:latin typeface="Trebuchet MS"/>
                <a:cs typeface="Trebuchet MS"/>
              </a:rPr>
              <a:t>n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50" dirty="0">
                <a:latin typeface="Trebuchet MS"/>
                <a:cs typeface="Trebuchet MS"/>
              </a:rPr>
              <a:t>wid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20" dirty="0">
                <a:latin typeface="Trebuchet MS"/>
                <a:cs typeface="Trebuchet MS"/>
              </a:rPr>
              <a:t>:  </a:t>
            </a:r>
            <a:r>
              <a:rPr sz="900" spc="-20" dirty="0">
                <a:latin typeface="Trebuchet MS"/>
                <a:cs typeface="Trebuchet MS"/>
              </a:rPr>
              <a:t>768</a:t>
            </a:r>
            <a:r>
              <a:rPr sz="900" spc="-50" dirty="0">
                <a:latin typeface="Trebuchet MS"/>
                <a:cs typeface="Trebuchet MS"/>
              </a:rPr>
              <a:t>p</a:t>
            </a:r>
            <a:r>
              <a:rPr sz="900" dirty="0">
                <a:latin typeface="Trebuchet MS"/>
                <a:cs typeface="Trebuchet MS"/>
              </a:rPr>
              <a:t>x</a:t>
            </a:r>
            <a:r>
              <a:rPr sz="900" spc="-40" dirty="0">
                <a:latin typeface="Trebuchet MS"/>
                <a:cs typeface="Trebuchet MS"/>
              </a:rPr>
              <a:t>)</a:t>
            </a:r>
            <a:r>
              <a:rPr sz="900" spc="-6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{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90" dirty="0">
                <a:latin typeface="Trebuchet MS"/>
                <a:cs typeface="Trebuchet MS"/>
              </a:rPr>
              <a:t>/*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Corbel"/>
                <a:cs typeface="Corbel"/>
              </a:rPr>
              <a:t>За</a:t>
            </a:r>
            <a:r>
              <a:rPr sz="900" spc="-15" dirty="0">
                <a:latin typeface="Corbel"/>
                <a:cs typeface="Corbel"/>
              </a:rPr>
              <a:t> </a:t>
            </a:r>
            <a:r>
              <a:rPr sz="900" spc="-5" dirty="0">
                <a:latin typeface="Corbel"/>
                <a:cs typeface="Corbel"/>
              </a:rPr>
              <a:t>ко</a:t>
            </a:r>
            <a:r>
              <a:rPr sz="900" dirty="0">
                <a:latin typeface="Corbel"/>
                <a:cs typeface="Corbel"/>
              </a:rPr>
              <a:t>м</a:t>
            </a:r>
            <a:r>
              <a:rPr sz="900" spc="-5" dirty="0">
                <a:latin typeface="Corbel"/>
                <a:cs typeface="Corbel"/>
              </a:rPr>
              <a:t>п</a:t>
            </a:r>
            <a:r>
              <a:rPr sz="900" dirty="0">
                <a:latin typeface="Corbel"/>
                <a:cs typeface="Corbel"/>
              </a:rPr>
              <a:t>ютър:</a:t>
            </a:r>
            <a:r>
              <a:rPr sz="900" spc="-25" dirty="0">
                <a:latin typeface="Corbel"/>
                <a:cs typeface="Corbel"/>
              </a:rPr>
              <a:t> </a:t>
            </a:r>
            <a:r>
              <a:rPr sz="900" spc="-10" dirty="0">
                <a:latin typeface="Corbel"/>
                <a:cs typeface="Corbel"/>
              </a:rPr>
              <a:t>*</a:t>
            </a:r>
            <a:r>
              <a:rPr sz="900" dirty="0">
                <a:latin typeface="Corbel"/>
                <a:cs typeface="Corbel"/>
              </a:rPr>
              <a:t>/</a:t>
            </a: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orbel"/>
                <a:cs typeface="Corbel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1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8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2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16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3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25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4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5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41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6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50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7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58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8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5" dirty="0">
                <a:latin typeface="Trebuchet MS"/>
                <a:cs typeface="Trebuchet MS"/>
              </a:rPr>
              <a:t>9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75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0" dirty="0">
                <a:latin typeface="Trebuchet MS"/>
                <a:cs typeface="Trebuchet MS"/>
              </a:rPr>
              <a:t>1</a:t>
            </a:r>
            <a:r>
              <a:rPr sz="900" spc="-25" dirty="0">
                <a:latin typeface="Trebuchet MS"/>
                <a:cs typeface="Trebuchet MS"/>
              </a:rPr>
              <a:t>0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83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33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0" dirty="0">
                <a:latin typeface="Trebuchet MS"/>
                <a:cs typeface="Trebuchet MS"/>
              </a:rPr>
              <a:t>1</a:t>
            </a:r>
            <a:r>
              <a:rPr sz="900" spc="-25" dirty="0">
                <a:latin typeface="Trebuchet MS"/>
                <a:cs typeface="Trebuchet MS"/>
              </a:rPr>
              <a:t>1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91</a:t>
            </a: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66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sz="900" spc="-145" dirty="0">
                <a:latin typeface="Trebuchet MS"/>
                <a:cs typeface="Trebuchet MS"/>
              </a:rPr>
              <a:t>.</a:t>
            </a:r>
            <a:r>
              <a:rPr sz="900" spc="-20" dirty="0">
                <a:latin typeface="Trebuchet MS"/>
                <a:cs typeface="Trebuchet MS"/>
              </a:rPr>
              <a:t>c</a:t>
            </a:r>
            <a:r>
              <a:rPr sz="900" spc="-25" dirty="0">
                <a:latin typeface="Trebuchet MS"/>
                <a:cs typeface="Trebuchet MS"/>
              </a:rPr>
              <a:t>o</a:t>
            </a:r>
            <a:r>
              <a:rPr sz="900" spc="-80" dirty="0">
                <a:latin typeface="Trebuchet MS"/>
                <a:cs typeface="Trebuchet MS"/>
              </a:rPr>
              <a:t>l</a:t>
            </a:r>
            <a:r>
              <a:rPr sz="900" spc="-45" dirty="0">
                <a:latin typeface="Trebuchet MS"/>
                <a:cs typeface="Trebuchet MS"/>
              </a:rPr>
              <a:t>-</a:t>
            </a:r>
            <a:r>
              <a:rPr sz="900" spc="-20" dirty="0">
                <a:latin typeface="Trebuchet MS"/>
                <a:cs typeface="Trebuchet MS"/>
              </a:rPr>
              <a:t>1</a:t>
            </a:r>
            <a:r>
              <a:rPr sz="900" spc="-25" dirty="0">
                <a:latin typeface="Trebuchet MS"/>
                <a:cs typeface="Trebuchet MS"/>
              </a:rPr>
              <a:t>2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{w</a:t>
            </a:r>
            <a:r>
              <a:rPr sz="900" spc="-30" dirty="0">
                <a:latin typeface="Trebuchet MS"/>
                <a:cs typeface="Trebuchet MS"/>
              </a:rPr>
              <a:t>i</a:t>
            </a:r>
            <a:r>
              <a:rPr sz="900" spc="-50" dirty="0">
                <a:latin typeface="Trebuchet MS"/>
                <a:cs typeface="Trebuchet MS"/>
              </a:rPr>
              <a:t>d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-135" dirty="0">
                <a:latin typeface="Trebuchet MS"/>
                <a:cs typeface="Trebuchet MS"/>
              </a:rPr>
              <a:t>: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100</a:t>
            </a:r>
            <a:r>
              <a:rPr sz="900" spc="65" dirty="0">
                <a:latin typeface="Trebuchet MS"/>
                <a:cs typeface="Trebuchet MS"/>
              </a:rPr>
              <a:t>%</a:t>
            </a:r>
            <a:r>
              <a:rPr sz="900" spc="-80" dirty="0">
                <a:latin typeface="Trebuchet MS"/>
                <a:cs typeface="Trebuchet MS"/>
              </a:rPr>
              <a:t>;}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35" dirty="0">
                <a:latin typeface="Trebuchet MS"/>
                <a:cs typeface="Trebuchet MS"/>
              </a:rPr>
              <a:t>}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36135" y="659890"/>
            <a:ext cx="4825365" cy="6080760"/>
          </a:xfrm>
          <a:custGeom>
            <a:avLst/>
            <a:gdLst/>
            <a:ahLst/>
            <a:cxnLst/>
            <a:rect l="l" t="t" r="r" b="b"/>
            <a:pathLst>
              <a:path w="4825365" h="6080759">
                <a:moveTo>
                  <a:pt x="0" y="6080760"/>
                </a:moveTo>
                <a:lnTo>
                  <a:pt x="4824984" y="6080760"/>
                </a:lnTo>
                <a:lnTo>
                  <a:pt x="4824984" y="0"/>
                </a:lnTo>
                <a:lnTo>
                  <a:pt x="0" y="0"/>
                </a:lnTo>
                <a:lnTo>
                  <a:pt x="0" y="6080760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0241" y="659891"/>
            <a:ext cx="2912745" cy="6080760"/>
          </a:xfrm>
          <a:custGeom>
            <a:avLst/>
            <a:gdLst/>
            <a:ahLst/>
            <a:cxnLst/>
            <a:rect l="l" t="t" r="r" b="b"/>
            <a:pathLst>
              <a:path w="2912745" h="6080759">
                <a:moveTo>
                  <a:pt x="2912224" y="0"/>
                </a:moveTo>
                <a:lnTo>
                  <a:pt x="2912224" y="6080758"/>
                </a:lnTo>
              </a:path>
              <a:path w="2912745" h="6080759">
                <a:moveTo>
                  <a:pt x="2912224" y="2153920"/>
                </a:moveTo>
                <a:lnTo>
                  <a:pt x="0" y="944372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6412" y="2714169"/>
            <a:ext cx="4166870" cy="3857625"/>
            <a:chOff x="3456412" y="2714169"/>
            <a:chExt cx="4166870" cy="3857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412" y="2714169"/>
              <a:ext cx="4166655" cy="38573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024" y="2878836"/>
              <a:ext cx="3837431" cy="35280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9863" y="68580"/>
            <a:ext cx="8931275" cy="6503034"/>
            <a:chOff x="159863" y="68580"/>
            <a:chExt cx="8931275" cy="650303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63" y="912912"/>
              <a:ext cx="2072952" cy="5658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612" y="1077468"/>
              <a:ext cx="1743456" cy="5329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7988" y="68580"/>
              <a:ext cx="7662671" cy="26167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011" y="260603"/>
              <a:ext cx="7278624" cy="22326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86580" y="2539060"/>
            <a:ext cx="27438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04040"/>
                </a:solidFill>
                <a:latin typeface="Corbel"/>
                <a:cs typeface="Corbel"/>
              </a:rPr>
              <a:t>Фигура 15.5-1</a:t>
            </a:r>
            <a:r>
              <a:rPr sz="1200" i="1" spc="1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404040"/>
                </a:solidFill>
                <a:latin typeface="Corbel"/>
                <a:cs typeface="Corbel"/>
              </a:rPr>
              <a:t>Представяне на</a:t>
            </a:r>
            <a:r>
              <a:rPr sz="1200" i="1" spc="-1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404040"/>
                </a:solidFill>
                <a:latin typeface="Corbel"/>
                <a:cs typeface="Corbel"/>
              </a:rPr>
              <a:t>компютър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6023" y="6467957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04040"/>
                </a:solidFill>
                <a:latin typeface="Corbel"/>
                <a:cs typeface="Corbel"/>
              </a:rPr>
              <a:t>Фигура</a:t>
            </a:r>
            <a:r>
              <a:rPr sz="1200" i="1" spc="-15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404040"/>
                </a:solidFill>
                <a:latin typeface="Corbel"/>
                <a:cs typeface="Corbel"/>
              </a:rPr>
              <a:t>15.5-2 Представяне</a:t>
            </a:r>
            <a:r>
              <a:rPr sz="1200" i="1" spc="-10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404040"/>
                </a:solidFill>
                <a:latin typeface="Corbel"/>
                <a:cs typeface="Corbel"/>
              </a:rPr>
              <a:t>на</a:t>
            </a:r>
            <a:r>
              <a:rPr sz="1200" i="1" spc="-10" dirty="0">
                <a:solidFill>
                  <a:srgbClr val="404040"/>
                </a:solidFill>
                <a:latin typeface="Corbel"/>
                <a:cs typeface="Corbel"/>
              </a:rPr>
              <a:t> таблет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515" y="6432296"/>
            <a:ext cx="200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5080" indent="-39497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04040"/>
                </a:solidFill>
                <a:latin typeface="Corbel"/>
                <a:cs typeface="Corbel"/>
              </a:rPr>
              <a:t>Фигура </a:t>
            </a:r>
            <a:r>
              <a:rPr sz="1200" i="1" spc="-10" dirty="0">
                <a:solidFill>
                  <a:srgbClr val="404040"/>
                </a:solidFill>
                <a:latin typeface="Corbel"/>
                <a:cs typeface="Corbel"/>
              </a:rPr>
              <a:t>15.5-3 </a:t>
            </a:r>
            <a:r>
              <a:rPr sz="1200" i="1" spc="-5" dirty="0">
                <a:solidFill>
                  <a:srgbClr val="404040"/>
                </a:solidFill>
                <a:latin typeface="Corbel"/>
                <a:cs typeface="Corbel"/>
              </a:rPr>
              <a:t>Представяне на </a:t>
            </a:r>
            <a:r>
              <a:rPr sz="1200" i="1" spc="-229" dirty="0">
                <a:solidFill>
                  <a:srgbClr val="404040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404040"/>
                </a:solidFill>
                <a:latin typeface="Corbel"/>
                <a:cs typeface="Corbel"/>
              </a:rPr>
              <a:t>мобилен телефон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60930"/>
            <a:ext cx="7787005" cy="110998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905"/>
              </a:spcBef>
              <a:buClr>
                <a:srgbClr val="9F2936"/>
              </a:buClr>
              <a:buSzPct val="91176"/>
              <a:buFont typeface="Lucida Sans Unicode"/>
              <a:buChar char="■"/>
              <a:tabLst>
                <a:tab pos="318770" algn="l"/>
                <a:tab pos="319405" algn="l"/>
              </a:tabLst>
            </a:pP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Класовете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описващи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блоковете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в уеб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дизайна</a:t>
            </a:r>
            <a:r>
              <a:rPr sz="17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 фиг.15.5,</a:t>
            </a:r>
            <a:r>
              <a:rPr sz="1700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използват</a:t>
            </a:r>
            <a:r>
              <a:rPr sz="1700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две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имена.</a:t>
            </a:r>
            <a:endParaRPr sz="1700">
              <a:latin typeface="Corbel"/>
              <a:cs typeface="Corbel"/>
            </a:endParaRPr>
          </a:p>
          <a:p>
            <a:pPr marL="370840">
              <a:lnSpc>
                <a:spcPct val="100000"/>
              </a:lnSpc>
              <a:spcBef>
                <a:spcPts val="805"/>
              </a:spcBef>
            </a:pPr>
            <a:r>
              <a:rPr sz="1700" i="1" u="sng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Corbel"/>
                <a:cs typeface="Corbel"/>
              </a:rPr>
              <a:t>Пример:</a:t>
            </a:r>
            <a:endParaRPr sz="1700">
              <a:latin typeface="Corbel"/>
              <a:cs typeface="Corbel"/>
            </a:endParaRPr>
          </a:p>
          <a:p>
            <a:pPr marL="375285">
              <a:lnSpc>
                <a:spcPct val="100000"/>
              </a:lnSpc>
              <a:spcBef>
                <a:spcPts val="805"/>
              </a:spcBef>
              <a:tabLst>
                <a:tab pos="2001520" algn="l"/>
              </a:tabLst>
            </a:pPr>
            <a:r>
              <a:rPr sz="1700" spc="-50" dirty="0">
                <a:solidFill>
                  <a:srgbClr val="585858"/>
                </a:solidFill>
                <a:latin typeface="Trebuchet MS"/>
                <a:cs typeface="Trebuchet MS"/>
              </a:rPr>
              <a:t>&lt;div</a:t>
            </a:r>
            <a:r>
              <a:rPr sz="17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585858"/>
                </a:solidFill>
                <a:latin typeface="Trebuchet MS"/>
                <a:cs typeface="Trebuchet MS"/>
              </a:rPr>
              <a:t>class="col-7	</a:t>
            </a:r>
            <a:r>
              <a:rPr sz="1700" spc="-40" dirty="0">
                <a:solidFill>
                  <a:srgbClr val="585858"/>
                </a:solidFill>
                <a:latin typeface="Trebuchet MS"/>
                <a:cs typeface="Trebuchet MS"/>
              </a:rPr>
              <a:t>col-m-9"&gt;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956" y="3145450"/>
            <a:ext cx="591185" cy="7473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00"/>
              </a:spcBef>
            </a:pPr>
            <a:r>
              <a:rPr sz="1700" spc="5" dirty="0">
                <a:solidFill>
                  <a:srgbClr val="585858"/>
                </a:solidFill>
                <a:latin typeface="Corbel"/>
                <a:cs typeface="Corbel"/>
              </a:rPr>
              <a:t>……..</a:t>
            </a: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-130" dirty="0">
                <a:solidFill>
                  <a:srgbClr val="585858"/>
                </a:solidFill>
                <a:latin typeface="Trebuchet MS"/>
                <a:cs typeface="Trebuchet MS"/>
              </a:rPr>
              <a:t>&lt;/</a:t>
            </a:r>
            <a:r>
              <a:rPr sz="1700" spc="-145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1700" spc="-105" dirty="0">
                <a:solidFill>
                  <a:srgbClr val="585858"/>
                </a:solidFill>
                <a:latin typeface="Trebuchet MS"/>
                <a:cs typeface="Trebuchet MS"/>
              </a:rPr>
              <a:t>iv</a:t>
            </a:r>
            <a:r>
              <a:rPr sz="1700" spc="105" dirty="0">
                <a:solidFill>
                  <a:srgbClr val="585858"/>
                </a:solidFill>
                <a:latin typeface="Trebuchet MS"/>
                <a:cs typeface="Trebuchet MS"/>
              </a:rPr>
              <a:t>&gt;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69258"/>
            <a:ext cx="7865109" cy="26327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75285" marR="5080">
              <a:lnSpc>
                <a:spcPts val="1839"/>
              </a:lnSpc>
              <a:spcBef>
                <a:spcPts val="330"/>
              </a:spcBef>
            </a:pP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По</a:t>
            </a:r>
            <a:r>
              <a:rPr sz="1700" i="1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този</a:t>
            </a:r>
            <a:r>
              <a:rPr sz="1700" i="1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начин</a:t>
            </a:r>
            <a:r>
              <a:rPr sz="1700" i="1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в зависимост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17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резолюцията</a:t>
            </a:r>
            <a:r>
              <a:rPr sz="1700" i="1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700" i="1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екрана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 се</a:t>
            </a:r>
            <a:r>
              <a:rPr sz="17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зарежда</a:t>
            </a:r>
            <a:r>
              <a:rPr sz="1700" i="1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дадената </a:t>
            </a:r>
            <a:r>
              <a:rPr sz="1700" i="1" spc="-3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медийна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заявка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изпълняват</a:t>
            </a:r>
            <a:r>
              <a:rPr sz="1700" i="1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свойствата</a:t>
            </a:r>
            <a:r>
              <a:rPr sz="1700" i="1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със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съответното</a:t>
            </a:r>
            <a:r>
              <a:rPr sz="1700" i="1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име</a:t>
            </a:r>
            <a:r>
              <a:rPr sz="17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в нея.</a:t>
            </a:r>
            <a:endParaRPr sz="1700">
              <a:latin typeface="Corbel"/>
              <a:cs typeface="Corbel"/>
            </a:endParaRPr>
          </a:p>
          <a:p>
            <a:pPr marL="318770" indent="-306705">
              <a:lnSpc>
                <a:spcPts val="1939"/>
              </a:lnSpc>
              <a:spcBef>
                <a:spcPts val="775"/>
              </a:spcBef>
              <a:buClr>
                <a:srgbClr val="9F2936"/>
              </a:buClr>
              <a:buSzPct val="91176"/>
              <a:buFont typeface="Lucida Sans Unicode"/>
              <a:buChar char="■"/>
              <a:tabLst>
                <a:tab pos="318770" algn="l"/>
                <a:tab pos="319405" algn="l"/>
              </a:tabLst>
            </a:pP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Възможно</a:t>
            </a:r>
            <a:r>
              <a:rPr sz="17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задаване</a:t>
            </a:r>
            <a:r>
              <a:rPr sz="17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свойства</a:t>
            </a:r>
            <a:r>
              <a:rPr sz="17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7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множество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класове,</a:t>
            </a:r>
            <a:r>
              <a:rPr sz="17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които имат</a:t>
            </a:r>
            <a:r>
              <a:rPr sz="17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една</a:t>
            </a:r>
            <a:r>
              <a:rPr sz="17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endParaRPr sz="1700">
              <a:latin typeface="Corbel"/>
              <a:cs typeface="Corbel"/>
            </a:endParaRPr>
          </a:p>
          <a:p>
            <a:pPr marL="318770">
              <a:lnSpc>
                <a:spcPts val="1939"/>
              </a:lnSpc>
            </a:pP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съща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 част</a:t>
            </a:r>
            <a:r>
              <a:rPr sz="17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17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15" dirty="0">
                <a:solidFill>
                  <a:srgbClr val="313131"/>
                </a:solidFill>
                <a:latin typeface="Corbel"/>
                <a:cs typeface="Corbel"/>
              </a:rPr>
              <a:t>името</a:t>
            </a:r>
            <a:r>
              <a:rPr sz="17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313131"/>
                </a:solidFill>
                <a:latin typeface="Corbel"/>
                <a:cs typeface="Corbel"/>
              </a:rPr>
              <a:t>си:</a:t>
            </a:r>
            <a:endParaRPr sz="1700">
              <a:latin typeface="Corbel"/>
              <a:cs typeface="Corbel"/>
            </a:endParaRPr>
          </a:p>
          <a:p>
            <a:pPr marL="615950" marR="6106160" indent="-241300">
              <a:lnSpc>
                <a:spcPct val="139400"/>
              </a:lnSpc>
              <a:spcBef>
                <a:spcPts val="635"/>
              </a:spcBef>
            </a:pPr>
            <a:r>
              <a:rPr sz="1700" spc="-65" dirty="0">
                <a:solidFill>
                  <a:srgbClr val="585858"/>
                </a:solidFill>
                <a:latin typeface="Trebuchet MS"/>
                <a:cs typeface="Trebuchet MS"/>
              </a:rPr>
              <a:t>[</a:t>
            </a:r>
            <a:r>
              <a:rPr sz="1700" spc="-10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1700" spc="-114" dirty="0">
                <a:solidFill>
                  <a:srgbClr val="585858"/>
                </a:solidFill>
                <a:latin typeface="Trebuchet MS"/>
                <a:cs typeface="Trebuchet MS"/>
              </a:rPr>
              <a:t>la</a:t>
            </a:r>
            <a:r>
              <a:rPr sz="1700" spc="-11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1700" spc="20" dirty="0">
                <a:solidFill>
                  <a:srgbClr val="585858"/>
                </a:solidFill>
                <a:latin typeface="Trebuchet MS"/>
                <a:cs typeface="Trebuchet MS"/>
              </a:rPr>
              <a:t>s*="c</a:t>
            </a:r>
            <a:r>
              <a:rPr sz="1700" spc="1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1700" spc="-130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1700" spc="-7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1700" spc="-5" dirty="0">
                <a:solidFill>
                  <a:srgbClr val="585858"/>
                </a:solidFill>
                <a:latin typeface="Trebuchet MS"/>
                <a:cs typeface="Trebuchet MS"/>
              </a:rPr>
              <a:t>"]</a:t>
            </a:r>
            <a:r>
              <a:rPr sz="17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585858"/>
                </a:solidFill>
                <a:latin typeface="Trebuchet MS"/>
                <a:cs typeface="Trebuchet MS"/>
              </a:rPr>
              <a:t>{  </a:t>
            </a:r>
            <a:r>
              <a:rPr sz="1700" spc="-80" dirty="0">
                <a:solidFill>
                  <a:srgbClr val="585858"/>
                </a:solidFill>
                <a:latin typeface="Trebuchet MS"/>
                <a:cs typeface="Trebuchet MS"/>
              </a:rPr>
              <a:t>wi</a:t>
            </a:r>
            <a:r>
              <a:rPr sz="1700" spc="-95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1700" spc="-145" dirty="0">
                <a:solidFill>
                  <a:srgbClr val="585858"/>
                </a:solidFill>
                <a:latin typeface="Trebuchet MS"/>
                <a:cs typeface="Trebuchet MS"/>
              </a:rPr>
              <a:t>th:</a:t>
            </a:r>
            <a:r>
              <a:rPr sz="17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585858"/>
                </a:solidFill>
                <a:latin typeface="Trebuchet MS"/>
                <a:cs typeface="Trebuchet MS"/>
              </a:rPr>
              <a:t>100%;</a:t>
            </a:r>
            <a:endParaRPr sz="170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395"/>
              </a:spcBef>
            </a:pPr>
            <a:r>
              <a:rPr sz="1700" spc="-60" dirty="0">
                <a:solidFill>
                  <a:srgbClr val="585858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1170"/>
              </a:spcBef>
            </a:pP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Шири</a:t>
            </a:r>
            <a:r>
              <a:rPr sz="1700" i="1" spc="5" dirty="0">
                <a:solidFill>
                  <a:srgbClr val="313131"/>
                </a:solidFill>
                <a:latin typeface="Corbel"/>
                <a:cs typeface="Corbel"/>
              </a:rPr>
              <a:t>н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ат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700" i="1" spc="-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700" i="1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вс</a:t>
            </a:r>
            <a:r>
              <a:rPr sz="1700" i="1" spc="5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чк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7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к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л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ас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ов</a:t>
            </a:r>
            <a:r>
              <a:rPr sz="1700" i="1" spc="5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,</a:t>
            </a:r>
            <a:r>
              <a:rPr sz="1700" i="1" spc="-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25" dirty="0">
                <a:solidFill>
                  <a:srgbClr val="313131"/>
                </a:solidFill>
                <a:latin typeface="Corbel"/>
                <a:cs typeface="Corbel"/>
              </a:rPr>
              <a:t>к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о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т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о</a:t>
            </a:r>
            <a:r>
              <a:rPr sz="17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зап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очв</a:t>
            </a:r>
            <a:r>
              <a:rPr sz="1700" i="1" spc="5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т</a:t>
            </a:r>
            <a:r>
              <a:rPr sz="1700" i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1700" i="1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spc="-170" dirty="0">
                <a:solidFill>
                  <a:srgbClr val="C00000"/>
                </a:solidFill>
                <a:latin typeface="Trebuchet MS"/>
                <a:cs typeface="Trebuchet MS"/>
              </a:rPr>
              <a:t>col</a:t>
            </a:r>
            <a:r>
              <a:rPr sz="1700" i="1" spc="-200" dirty="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sz="1700" i="1" spc="-1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,</a:t>
            </a:r>
            <a:r>
              <a:rPr sz="1700" i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ще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б</a:t>
            </a:r>
            <a:r>
              <a:rPr sz="1700" i="1" spc="5" dirty="0">
                <a:solidFill>
                  <a:srgbClr val="313131"/>
                </a:solidFill>
                <a:latin typeface="Corbel"/>
                <a:cs typeface="Corbel"/>
              </a:rPr>
              <a:t>ъ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де</a:t>
            </a:r>
            <a:r>
              <a:rPr sz="1700" i="1" spc="-5" dirty="0">
                <a:solidFill>
                  <a:srgbClr val="313131"/>
                </a:solidFill>
                <a:latin typeface="Corbel"/>
                <a:cs typeface="Corbel"/>
              </a:rPr>
              <a:t> 1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0</a:t>
            </a:r>
            <a:r>
              <a:rPr sz="1700" i="1" spc="5" dirty="0">
                <a:solidFill>
                  <a:srgbClr val="313131"/>
                </a:solidFill>
                <a:latin typeface="Corbel"/>
                <a:cs typeface="Corbel"/>
              </a:rPr>
              <a:t>0</a:t>
            </a:r>
            <a:r>
              <a:rPr sz="1700" i="1" spc="-10" dirty="0">
                <a:solidFill>
                  <a:srgbClr val="313131"/>
                </a:solidFill>
                <a:latin typeface="Corbel"/>
                <a:cs typeface="Corbel"/>
              </a:rPr>
              <a:t>%</a:t>
            </a:r>
            <a:r>
              <a:rPr sz="1700" i="1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6523" y="2878835"/>
            <a:ext cx="1744345" cy="733425"/>
          </a:xfrm>
          <a:custGeom>
            <a:avLst/>
            <a:gdLst/>
            <a:ahLst/>
            <a:cxnLst/>
            <a:rect l="l" t="t" r="r" b="b"/>
            <a:pathLst>
              <a:path w="1744345" h="733425">
                <a:moveTo>
                  <a:pt x="612648" y="359663"/>
                </a:moveTo>
                <a:lnTo>
                  <a:pt x="1307592" y="359663"/>
                </a:lnTo>
                <a:lnTo>
                  <a:pt x="1307592" y="0"/>
                </a:lnTo>
                <a:lnTo>
                  <a:pt x="612648" y="0"/>
                </a:lnTo>
                <a:lnTo>
                  <a:pt x="612648" y="359663"/>
                </a:lnTo>
                <a:close/>
              </a:path>
              <a:path w="1744345" h="733425">
                <a:moveTo>
                  <a:pt x="1315720" y="291846"/>
                </a:moveTo>
                <a:lnTo>
                  <a:pt x="1744217" y="534669"/>
                </a:lnTo>
              </a:path>
              <a:path w="1744345" h="733425">
                <a:moveTo>
                  <a:pt x="0" y="359663"/>
                </a:moveTo>
                <a:lnTo>
                  <a:pt x="504444" y="359663"/>
                </a:lnTo>
                <a:lnTo>
                  <a:pt x="5044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  <a:path w="1744345" h="733425">
                <a:moveTo>
                  <a:pt x="510286" y="291846"/>
                </a:moveTo>
                <a:lnTo>
                  <a:pt x="749934" y="73317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6705" y="3276600"/>
            <a:ext cx="2933065" cy="486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3495">
              <a:lnSpc>
                <a:spcPct val="126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7E7E7E"/>
                </a:solidFill>
                <a:latin typeface="Corbel"/>
                <a:cs typeface="Corbel"/>
              </a:rPr>
              <a:t>Име 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на клас за </a:t>
            </a:r>
            <a:r>
              <a:rPr sz="1200" i="1" spc="-10" dirty="0">
                <a:solidFill>
                  <a:srgbClr val="7E7E7E"/>
                </a:solidFill>
                <a:latin typeface="Corbel"/>
                <a:cs typeface="Corbel"/>
              </a:rPr>
              <a:t>таблети </a:t>
            </a:r>
            <a:r>
              <a:rPr sz="1200" i="1" spc="-229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orbel"/>
                <a:cs typeface="Corbel"/>
              </a:rPr>
              <a:t>Име</a:t>
            </a:r>
            <a:r>
              <a:rPr sz="1200" i="1" spc="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на</a:t>
            </a:r>
            <a:r>
              <a:rPr sz="1200" i="1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клас</a:t>
            </a:r>
            <a:r>
              <a:rPr sz="1200" i="1" spc="-1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за</a:t>
            </a:r>
            <a:r>
              <a:rPr sz="1200" i="1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200" i="1" spc="-5" dirty="0">
                <a:solidFill>
                  <a:srgbClr val="7E7E7E"/>
                </a:solidFill>
                <a:latin typeface="Corbel"/>
                <a:cs typeface="Corbel"/>
              </a:rPr>
              <a:t>компютри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055" y="600455"/>
            <a:ext cx="8239125" cy="1259205"/>
          </a:xfrm>
          <a:prstGeom prst="rect">
            <a:avLst/>
          </a:prstGeom>
          <a:solidFill>
            <a:srgbClr val="EF7E0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dirty="0"/>
              <a:t>ПРИМЕР</a:t>
            </a:r>
            <a:r>
              <a:rPr spc="-25" dirty="0"/>
              <a:t> </a:t>
            </a:r>
            <a:r>
              <a:rPr dirty="0"/>
              <a:t>ЗА</a:t>
            </a:r>
            <a:r>
              <a:rPr spc="-40" dirty="0"/>
              <a:t> </a:t>
            </a:r>
            <a:r>
              <a:rPr spc="470" dirty="0">
                <a:latin typeface="Trebuchet MS"/>
                <a:cs typeface="Trebuchet MS"/>
              </a:rPr>
              <a:t>RWD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600455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44" y="0"/>
                </a:moveTo>
                <a:lnTo>
                  <a:pt x="0" y="0"/>
                </a:lnTo>
                <a:lnTo>
                  <a:pt x="0" y="1258824"/>
                </a:lnTo>
                <a:lnTo>
                  <a:pt x="8238744" y="1258824"/>
                </a:lnTo>
                <a:lnTo>
                  <a:pt x="823874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1322" y="2001774"/>
            <a:ext cx="44526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5"/>
              </a:spcBef>
              <a:buClr>
                <a:srgbClr val="9F2936"/>
              </a:buClr>
              <a:buSzPct val="90000"/>
              <a:buFont typeface="Lucida Sans Unicode"/>
              <a:buChar char="■"/>
              <a:tabLst>
                <a:tab pos="319405" algn="l"/>
              </a:tabLst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Съвременния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уеб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дизайн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трябва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да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бъде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адаптивен,</a:t>
            </a:r>
            <a:r>
              <a:rPr sz="20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т.е.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да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съвместим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с </a:t>
            </a:r>
            <a:r>
              <a:rPr sz="2000" spc="-38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различни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видове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устройства.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322" y="5328284"/>
            <a:ext cx="368363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Представянето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уеб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страницата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трябва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е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еднакво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при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всички</a:t>
            </a:r>
            <a:endParaRPr sz="1800">
              <a:latin typeface="Corbel"/>
              <a:cs typeface="Corbel"/>
            </a:endParaRPr>
          </a:p>
          <a:p>
            <a:pPr marL="318770" marR="8890">
              <a:lnSpc>
                <a:spcPct val="100000"/>
              </a:lnSpc>
            </a:pP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уст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р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ойст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r>
              <a:rPr sz="1800" spc="-14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25" dirty="0">
                <a:solidFill>
                  <a:srgbClr val="313131"/>
                </a:solidFill>
                <a:latin typeface="Corbel"/>
                <a:cs typeface="Corbel"/>
              </a:rPr>
              <a:t>Т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ов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а</a:t>
            </a:r>
            <a:r>
              <a:rPr sz="18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е 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ъ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з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м</a:t>
            </a:r>
            <a:r>
              <a:rPr sz="1800" spc="-30" dirty="0">
                <a:solidFill>
                  <a:srgbClr val="313131"/>
                </a:solidFill>
                <a:latin typeface="Corbel"/>
                <a:cs typeface="Corbel"/>
              </a:rPr>
              <a:t>о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жно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чрез 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така</a:t>
            </a:r>
            <a:r>
              <a:rPr sz="18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наречения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313131"/>
                </a:solidFill>
                <a:latin typeface="Corbel"/>
                <a:cs typeface="Corbel"/>
              </a:rPr>
              <a:t>отзивчив</a:t>
            </a:r>
            <a:r>
              <a:rPr sz="1800" b="1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endParaRPr sz="1800">
              <a:latin typeface="Corbel"/>
              <a:cs typeface="Corbel"/>
            </a:endParaRPr>
          </a:p>
          <a:p>
            <a:pPr marL="31877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13131"/>
                </a:solidFill>
                <a:latin typeface="Corbel"/>
                <a:cs typeface="Corbel"/>
              </a:rPr>
              <a:t>адаптивен</a:t>
            </a:r>
            <a:r>
              <a:rPr sz="1800" b="1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1800" b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313131"/>
                </a:solidFill>
                <a:latin typeface="Corbel"/>
                <a:cs typeface="Corbel"/>
              </a:rPr>
              <a:t>дизайн.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255" y="461772"/>
            <a:ext cx="7348855" cy="1606550"/>
            <a:chOff x="524255" y="461772"/>
            <a:chExt cx="7348855" cy="16065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461772"/>
              <a:ext cx="7348728" cy="11186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949452"/>
              <a:ext cx="3835908" cy="111861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98780" marR="1245235">
              <a:lnSpc>
                <a:spcPct val="80000"/>
              </a:lnSpc>
              <a:spcBef>
                <a:spcPts val="1055"/>
              </a:spcBef>
            </a:pPr>
            <a:r>
              <a:rPr sz="4000" spc="-5" dirty="0"/>
              <a:t>УЕБ</a:t>
            </a:r>
            <a:r>
              <a:rPr sz="4000" spc="-145" dirty="0"/>
              <a:t> </a:t>
            </a:r>
            <a:r>
              <a:rPr sz="4000" spc="-5" dirty="0"/>
              <a:t>ДИЗАЙН</a:t>
            </a:r>
            <a:r>
              <a:rPr sz="4000" spc="-20" dirty="0"/>
              <a:t> </a:t>
            </a:r>
            <a:r>
              <a:rPr sz="4000" dirty="0"/>
              <a:t>ЗА</a:t>
            </a:r>
            <a:r>
              <a:rPr sz="4000" spc="-20" dirty="0"/>
              <a:t> </a:t>
            </a:r>
            <a:r>
              <a:rPr sz="4000" spc="-45" dirty="0"/>
              <a:t>РАЗЛИЧНИ </a:t>
            </a:r>
            <a:r>
              <a:rPr sz="4000" spc="-810" dirty="0"/>
              <a:t> </a:t>
            </a:r>
            <a:r>
              <a:rPr sz="4000" spc="-15" dirty="0"/>
              <a:t>УСТРОЙСТВА</a:t>
            </a:r>
            <a:endParaRPr sz="4000"/>
          </a:p>
        </p:txBody>
      </p:sp>
      <p:grpSp>
        <p:nvGrpSpPr>
          <p:cNvPr id="9" name="object 9"/>
          <p:cNvGrpSpPr/>
          <p:nvPr/>
        </p:nvGrpSpPr>
        <p:grpSpPr>
          <a:xfrm>
            <a:off x="178307" y="1778507"/>
            <a:ext cx="8714740" cy="4802505"/>
            <a:chOff x="178307" y="1778507"/>
            <a:chExt cx="8714740" cy="48025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307" y="2892551"/>
              <a:ext cx="4884420" cy="25435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31" y="3084575"/>
              <a:ext cx="4500372" cy="21595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3292" y="1778507"/>
              <a:ext cx="2372867" cy="48021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5316" y="1970531"/>
              <a:ext cx="1988819" cy="44180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9564" y="1812035"/>
              <a:ext cx="1712976" cy="45552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1588" y="2004059"/>
              <a:ext cx="1328927" cy="417118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15458" y="6487159"/>
            <a:ext cx="3292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5" dirty="0">
                <a:solidFill>
                  <a:srgbClr val="7E7E7E"/>
                </a:solidFill>
                <a:latin typeface="Corbel"/>
                <a:cs typeface="Corbel"/>
              </a:rPr>
              <a:t>С</a:t>
            </a:r>
            <a:r>
              <a:rPr sz="1400" i="1" spc="-5" dirty="0">
                <a:solidFill>
                  <a:srgbClr val="7E7E7E"/>
                </a:solidFill>
                <a:latin typeface="Corbel"/>
                <a:cs typeface="Corbel"/>
              </a:rPr>
              <a:t>ай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т</a:t>
            </a:r>
            <a:r>
              <a:rPr sz="1400" i="1" spc="11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10" dirty="0">
                <a:solidFill>
                  <a:srgbClr val="7E7E7E"/>
                </a:solidFill>
                <a:latin typeface="Corbel"/>
                <a:cs typeface="Corbel"/>
              </a:rPr>
              <a:t>н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а</a:t>
            </a:r>
            <a:r>
              <a:rPr sz="1400" i="1" spc="-1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7E7E7E"/>
                </a:solidFill>
                <a:latin typeface="Corbel"/>
                <a:cs typeface="Corbel"/>
              </a:rPr>
              <a:t>ав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т</a:t>
            </a:r>
            <a:r>
              <a:rPr sz="1400" i="1" spc="-10" dirty="0">
                <a:solidFill>
                  <a:srgbClr val="7E7E7E"/>
                </a:solidFill>
                <a:latin typeface="Corbel"/>
                <a:cs typeface="Corbel"/>
              </a:rPr>
              <a:t>о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м</a:t>
            </a:r>
            <a:r>
              <a:rPr sz="1400" i="1" spc="-10" dirty="0">
                <a:solidFill>
                  <a:srgbClr val="7E7E7E"/>
                </a:solidFill>
                <a:latin typeface="Corbel"/>
                <a:cs typeface="Corbel"/>
              </a:rPr>
              <a:t>о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били</a:t>
            </a:r>
            <a:r>
              <a:rPr sz="1400" i="1" spc="-14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55" dirty="0">
                <a:solidFill>
                  <a:srgbClr val="7E7E7E"/>
                </a:solidFill>
                <a:latin typeface="Corbel"/>
                <a:cs typeface="Corbel"/>
              </a:rPr>
              <a:t>Т</a:t>
            </a:r>
            <a:r>
              <a:rPr sz="1400" i="1" spc="-10" dirty="0">
                <a:solidFill>
                  <a:srgbClr val="7E7E7E"/>
                </a:solidFill>
                <a:latin typeface="Corbel"/>
                <a:cs typeface="Corbel"/>
              </a:rPr>
              <a:t>о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йота</a:t>
            </a:r>
            <a:r>
              <a:rPr sz="1400" i="1" spc="-1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185" dirty="0">
                <a:solidFill>
                  <a:srgbClr val="7E7E7E"/>
                </a:solidFill>
                <a:latin typeface="Trebuchet MS"/>
                <a:cs typeface="Trebuchet MS"/>
                <a:hlinkClick r:id="rId10"/>
              </a:rPr>
              <a:t>ww</a:t>
            </a:r>
            <a:r>
              <a:rPr sz="1400" i="1" spc="-215" dirty="0">
                <a:solidFill>
                  <a:srgbClr val="7E7E7E"/>
                </a:solidFill>
                <a:latin typeface="Trebuchet MS"/>
                <a:cs typeface="Trebuchet MS"/>
                <a:hlinkClick r:id="rId10"/>
              </a:rPr>
              <a:t>w</a:t>
            </a:r>
            <a:r>
              <a:rPr sz="1400" i="1" spc="-170" dirty="0">
                <a:solidFill>
                  <a:srgbClr val="7E7E7E"/>
                </a:solidFill>
                <a:latin typeface="Trebuchet MS"/>
                <a:cs typeface="Trebuchet MS"/>
                <a:hlinkClick r:id="rId10"/>
              </a:rPr>
              <a:t>.t</a:t>
            </a:r>
            <a:r>
              <a:rPr sz="1400" i="1" spc="-254" dirty="0">
                <a:solidFill>
                  <a:srgbClr val="7E7E7E"/>
                </a:solidFill>
                <a:latin typeface="Trebuchet MS"/>
                <a:cs typeface="Trebuchet MS"/>
                <a:hlinkClick r:id="rId10"/>
              </a:rPr>
              <a:t>o</a:t>
            </a:r>
            <a:r>
              <a:rPr sz="1400" i="1" spc="-150" dirty="0">
                <a:solidFill>
                  <a:srgbClr val="7E7E7E"/>
                </a:solidFill>
                <a:latin typeface="Trebuchet MS"/>
                <a:cs typeface="Trebuchet MS"/>
                <a:hlinkClick r:id="rId10"/>
              </a:rPr>
              <a:t>yota.bg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600455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44" y="0"/>
                </a:moveTo>
                <a:lnTo>
                  <a:pt x="0" y="0"/>
                </a:lnTo>
                <a:lnTo>
                  <a:pt x="0" y="1258824"/>
                </a:lnTo>
                <a:lnTo>
                  <a:pt x="8238744" y="1258824"/>
                </a:lnTo>
                <a:lnTo>
                  <a:pt x="8238744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7672" y="3628932"/>
            <a:ext cx="5155645" cy="2849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4467" y="2351608"/>
            <a:ext cx="4057650" cy="317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 indent="-306705">
              <a:lnSpc>
                <a:spcPct val="99900"/>
              </a:lnSpc>
              <a:spcBef>
                <a:spcPts val="10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b="1" spc="-5" dirty="0">
                <a:solidFill>
                  <a:srgbClr val="313131"/>
                </a:solidFill>
                <a:latin typeface="Corbel"/>
                <a:cs typeface="Corbel"/>
              </a:rPr>
              <a:t>Отзивчивия </a:t>
            </a:r>
            <a:r>
              <a:rPr sz="1800" b="1" dirty="0">
                <a:solidFill>
                  <a:srgbClr val="313131"/>
                </a:solidFill>
                <a:latin typeface="Corbel"/>
                <a:cs typeface="Corbel"/>
              </a:rPr>
              <a:t>уеб </a:t>
            </a:r>
            <a:r>
              <a:rPr sz="1800" b="1" spc="-10" dirty="0">
                <a:solidFill>
                  <a:srgbClr val="313131"/>
                </a:solidFill>
                <a:latin typeface="Corbel"/>
                <a:cs typeface="Corbel"/>
              </a:rPr>
              <a:t>дизайн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(</a:t>
            </a:r>
            <a:r>
              <a:rPr sz="1800" b="1" spc="-10" dirty="0">
                <a:solidFill>
                  <a:srgbClr val="313131"/>
                </a:solidFill>
                <a:latin typeface="Trebuchet MS"/>
                <a:cs typeface="Trebuchet MS"/>
              </a:rPr>
              <a:t>Responsive </a:t>
            </a:r>
            <a:r>
              <a:rPr sz="1800" b="1" spc="-53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b="1" spc="345" dirty="0">
                <a:solidFill>
                  <a:srgbClr val="313131"/>
                </a:solidFill>
                <a:latin typeface="Trebuchet MS"/>
                <a:cs typeface="Trebuchet MS"/>
              </a:rPr>
              <a:t>W</a:t>
            </a:r>
            <a:r>
              <a:rPr sz="1800" b="1" spc="-20" dirty="0">
                <a:solidFill>
                  <a:srgbClr val="313131"/>
                </a:solidFill>
                <a:latin typeface="Trebuchet MS"/>
                <a:cs typeface="Trebuchet MS"/>
              </a:rPr>
              <a:t>eb</a:t>
            </a:r>
            <a:r>
              <a:rPr sz="1800" b="1" spc="-5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rgbClr val="313131"/>
                </a:solidFill>
                <a:latin typeface="Trebuchet MS"/>
                <a:cs typeface="Trebuchet MS"/>
              </a:rPr>
              <a:t>Design</a:t>
            </a:r>
            <a:r>
              <a:rPr sz="1800" b="1" spc="-19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313131"/>
                </a:solidFill>
                <a:latin typeface="Corbel"/>
                <a:cs typeface="Corbel"/>
              </a:rPr>
              <a:t>- </a:t>
            </a:r>
            <a:r>
              <a:rPr sz="1800" b="1" dirty="0">
                <a:solidFill>
                  <a:srgbClr val="313131"/>
                </a:solidFill>
                <a:latin typeface="Trebuchet MS"/>
                <a:cs typeface="Trebuchet MS"/>
              </a:rPr>
              <a:t>R</a:t>
            </a:r>
            <a:r>
              <a:rPr sz="1800" b="1" spc="459" dirty="0">
                <a:solidFill>
                  <a:srgbClr val="313131"/>
                </a:solidFill>
                <a:latin typeface="Trebuchet MS"/>
                <a:cs typeface="Trebuchet MS"/>
              </a:rPr>
              <a:t>W</a:t>
            </a:r>
            <a:r>
              <a:rPr sz="1800" b="1" spc="330" dirty="0">
                <a:solidFill>
                  <a:srgbClr val="313131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) пре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д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ставля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в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а 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стилизиране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страницата,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18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цел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да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улесни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взаимодействието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endParaRPr sz="1800">
              <a:latin typeface="Corbel"/>
              <a:cs typeface="Corbel"/>
            </a:endParaRPr>
          </a:p>
          <a:p>
            <a:pPr marL="318770">
              <a:lnSpc>
                <a:spcPct val="100000"/>
              </a:lnSpc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потребителите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промени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нейната</a:t>
            </a:r>
            <a:endParaRPr sz="1800">
              <a:latin typeface="Corbel"/>
              <a:cs typeface="Corbel"/>
            </a:endParaRPr>
          </a:p>
          <a:p>
            <a:pPr marL="318770" marR="64135">
              <a:lnSpc>
                <a:spcPct val="100000"/>
              </a:lnSpc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визуализация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към</a:t>
            </a:r>
            <a:r>
              <a:rPr sz="18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компютър,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 таблет,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мобилен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телефон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и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др.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устройства.</a:t>
            </a:r>
            <a:endParaRPr sz="1800">
              <a:latin typeface="Corbel"/>
              <a:cs typeface="Corbel"/>
            </a:endParaRPr>
          </a:p>
          <a:p>
            <a:pPr marL="318770" marR="281305" indent="-306705">
              <a:lnSpc>
                <a:spcPct val="100000"/>
              </a:lnSpc>
              <a:spcBef>
                <a:spcPts val="103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40" dirty="0">
                <a:solidFill>
                  <a:srgbClr val="313131"/>
                </a:solidFill>
                <a:latin typeface="Corbel"/>
                <a:cs typeface="Corbel"/>
              </a:rPr>
              <a:t>Този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вид уеб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дизайн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 адаптира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спрямо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различните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резолюции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 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екрана.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По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този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начин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премахва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нуждата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мащабиране</a:t>
            </a:r>
            <a:r>
              <a:rPr sz="1800" spc="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екрана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4850" y="2369565"/>
            <a:ext cx="41681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Прилагането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действие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18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потребителя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свежда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до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вертикално</a:t>
            </a:r>
            <a:r>
              <a:rPr sz="1800" spc="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скролиране,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прочете цялото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съдържание.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556" y="650748"/>
            <a:ext cx="5846064" cy="10088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055" y="762127"/>
            <a:ext cx="823912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ОТЗИВЧИВ</a:t>
            </a:r>
            <a:r>
              <a:rPr sz="3600" spc="-95" dirty="0"/>
              <a:t> </a:t>
            </a:r>
            <a:r>
              <a:rPr sz="3600" dirty="0"/>
              <a:t>УЕБ</a:t>
            </a:r>
            <a:r>
              <a:rPr sz="3600" spc="-145" dirty="0"/>
              <a:t> </a:t>
            </a:r>
            <a:r>
              <a:rPr sz="3600" spc="-10" dirty="0"/>
              <a:t>ДИЗАЙН</a:t>
            </a:r>
            <a:endParaRPr sz="3600"/>
          </a:p>
          <a:p>
            <a:pPr marL="100330">
              <a:lnSpc>
                <a:spcPct val="100000"/>
              </a:lnSpc>
              <a:spcBef>
                <a:spcPts val="55"/>
              </a:spcBef>
            </a:pPr>
            <a:r>
              <a:rPr sz="2800" spc="290" dirty="0">
                <a:solidFill>
                  <a:srgbClr val="771F28"/>
                </a:solidFill>
                <a:latin typeface="Trebuchet MS"/>
                <a:cs typeface="Trebuchet MS"/>
              </a:rPr>
              <a:t>RESPONS</a:t>
            </a:r>
            <a:r>
              <a:rPr sz="2800" spc="140" dirty="0">
                <a:solidFill>
                  <a:srgbClr val="771F28"/>
                </a:solidFill>
                <a:latin typeface="Trebuchet MS"/>
                <a:cs typeface="Trebuchet MS"/>
              </a:rPr>
              <a:t>I</a:t>
            </a:r>
            <a:r>
              <a:rPr sz="2800" spc="229" dirty="0">
                <a:solidFill>
                  <a:srgbClr val="771F28"/>
                </a:solidFill>
                <a:latin typeface="Trebuchet MS"/>
                <a:cs typeface="Trebuchet MS"/>
              </a:rPr>
              <a:t>V</a:t>
            </a:r>
            <a:r>
              <a:rPr sz="2800" spc="215" dirty="0">
                <a:solidFill>
                  <a:srgbClr val="771F28"/>
                </a:solidFill>
                <a:latin typeface="Trebuchet MS"/>
                <a:cs typeface="Trebuchet MS"/>
              </a:rPr>
              <a:t>E</a:t>
            </a:r>
            <a:r>
              <a:rPr sz="2800" spc="-425" dirty="0">
                <a:solidFill>
                  <a:srgbClr val="771F28"/>
                </a:solidFill>
                <a:latin typeface="Trebuchet MS"/>
                <a:cs typeface="Trebuchet MS"/>
              </a:rPr>
              <a:t> </a:t>
            </a:r>
            <a:r>
              <a:rPr sz="2800" spc="420" dirty="0">
                <a:solidFill>
                  <a:srgbClr val="771F28"/>
                </a:solidFill>
                <a:latin typeface="Trebuchet MS"/>
                <a:cs typeface="Trebuchet MS"/>
              </a:rPr>
              <a:t>WEB</a:t>
            </a:r>
            <a:r>
              <a:rPr sz="2800" spc="-70" dirty="0">
                <a:solidFill>
                  <a:srgbClr val="771F28"/>
                </a:solidFill>
                <a:latin typeface="Trebuchet MS"/>
                <a:cs typeface="Trebuchet MS"/>
              </a:rPr>
              <a:t> </a:t>
            </a:r>
            <a:r>
              <a:rPr sz="2800" spc="330" dirty="0">
                <a:solidFill>
                  <a:srgbClr val="771F28"/>
                </a:solidFill>
                <a:latin typeface="Trebuchet MS"/>
                <a:cs typeface="Trebuchet MS"/>
              </a:rPr>
              <a:t>D</a:t>
            </a:r>
            <a:r>
              <a:rPr sz="2800" spc="280" dirty="0">
                <a:solidFill>
                  <a:srgbClr val="771F28"/>
                </a:solidFill>
                <a:latin typeface="Trebuchet MS"/>
                <a:cs typeface="Trebuchet MS"/>
              </a:rPr>
              <a:t>E</a:t>
            </a:r>
            <a:r>
              <a:rPr sz="2800" spc="325" dirty="0">
                <a:solidFill>
                  <a:srgbClr val="771F28"/>
                </a:solidFill>
                <a:latin typeface="Trebuchet MS"/>
                <a:cs typeface="Trebuchet MS"/>
              </a:rPr>
              <a:t>SIGN</a:t>
            </a:r>
            <a:r>
              <a:rPr sz="2800" spc="-265" dirty="0">
                <a:solidFill>
                  <a:srgbClr val="771F28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71F28"/>
                </a:solidFill>
              </a:rPr>
              <a:t>-</a:t>
            </a:r>
            <a:r>
              <a:rPr sz="2800" spc="-10" dirty="0">
                <a:solidFill>
                  <a:srgbClr val="771F28"/>
                </a:solidFill>
              </a:rPr>
              <a:t> </a:t>
            </a:r>
            <a:r>
              <a:rPr sz="2800" spc="-10" dirty="0">
                <a:solidFill>
                  <a:srgbClr val="771F28"/>
                </a:solidFill>
                <a:latin typeface="Trebuchet MS"/>
                <a:cs typeface="Trebuchet MS"/>
              </a:rPr>
              <a:t>R</a:t>
            </a:r>
            <a:r>
              <a:rPr sz="2800" spc="615" dirty="0">
                <a:solidFill>
                  <a:srgbClr val="771F28"/>
                </a:solidFill>
                <a:latin typeface="Trebuchet MS"/>
                <a:cs typeface="Trebuchet MS"/>
              </a:rPr>
              <a:t>WD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2606" y="6051296"/>
            <a:ext cx="806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F2936"/>
                </a:solidFill>
                <a:latin typeface="Corbel"/>
                <a:cs typeface="Corbel"/>
              </a:rPr>
              <a:t>5</a:t>
            </a:r>
            <a:endParaRPr sz="9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1357883"/>
            <a:ext cx="6926580" cy="4514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258" y="5961075"/>
            <a:ext cx="7623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7E7E7E"/>
                </a:solidFill>
                <a:latin typeface="Corbel"/>
                <a:cs typeface="Corbel"/>
              </a:rPr>
              <a:t>Фиг.14.1</a:t>
            </a:r>
            <a:r>
              <a:rPr sz="1800" b="1" i="1" spc="36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7E7E7E"/>
                </a:solidFill>
                <a:latin typeface="Corbel"/>
                <a:cs typeface="Corbel"/>
              </a:rPr>
              <a:t>Отзивчив</a:t>
            </a:r>
            <a:r>
              <a:rPr sz="1800" i="1" spc="1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7E7E7E"/>
                </a:solidFill>
                <a:latin typeface="Corbel"/>
                <a:cs typeface="Corbel"/>
              </a:rPr>
              <a:t>дизайн</a:t>
            </a:r>
            <a:r>
              <a:rPr sz="1800" i="1" spc="-1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i="1" spc="-5" dirty="0">
                <a:solidFill>
                  <a:srgbClr val="7E7E7E"/>
                </a:solidFill>
                <a:latin typeface="Corbel"/>
                <a:cs typeface="Corbel"/>
              </a:rPr>
              <a:t>представен</a:t>
            </a:r>
            <a:r>
              <a:rPr sz="1800" i="1" spc="5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7E7E7E"/>
                </a:solidFill>
                <a:latin typeface="Corbel"/>
                <a:cs typeface="Corbel"/>
              </a:rPr>
              <a:t>на</a:t>
            </a:r>
            <a:r>
              <a:rPr sz="1800" i="1" spc="-5" dirty="0">
                <a:solidFill>
                  <a:srgbClr val="7E7E7E"/>
                </a:solidFill>
                <a:latin typeface="Corbel"/>
                <a:cs typeface="Corbel"/>
              </a:rPr>
              <a:t> устройства</a:t>
            </a:r>
            <a:r>
              <a:rPr sz="1800" i="1" spc="4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7E7E7E"/>
                </a:solidFill>
                <a:latin typeface="Corbel"/>
                <a:cs typeface="Corbel"/>
              </a:rPr>
              <a:t>с</a:t>
            </a:r>
            <a:r>
              <a:rPr sz="1800" i="1" spc="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7E7E7E"/>
                </a:solidFill>
                <a:latin typeface="Corbel"/>
                <a:cs typeface="Corbel"/>
              </a:rPr>
              <a:t>различна </a:t>
            </a:r>
            <a:r>
              <a:rPr sz="1800" i="1" spc="-10" dirty="0">
                <a:solidFill>
                  <a:srgbClr val="7E7E7E"/>
                </a:solidFill>
                <a:latin typeface="Corbel"/>
                <a:cs typeface="Corbel"/>
              </a:rPr>
              <a:t>резолюци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24" y="2436284"/>
            <a:ext cx="8318737" cy="28743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61" y="1327034"/>
            <a:ext cx="7444647" cy="365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1667" y="1220799"/>
            <a:ext cx="7481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71F28"/>
                </a:solidFill>
              </a:rPr>
              <a:t>Отзивчив</a:t>
            </a:r>
            <a:r>
              <a:rPr sz="2800" spc="-15" dirty="0">
                <a:solidFill>
                  <a:srgbClr val="771F28"/>
                </a:solidFill>
              </a:rPr>
              <a:t> </a:t>
            </a:r>
            <a:r>
              <a:rPr sz="2800" spc="-5" dirty="0">
                <a:solidFill>
                  <a:srgbClr val="771F28"/>
                </a:solidFill>
              </a:rPr>
              <a:t>уеб </a:t>
            </a:r>
            <a:r>
              <a:rPr sz="2800" spc="-10" dirty="0">
                <a:solidFill>
                  <a:srgbClr val="771F28"/>
                </a:solidFill>
              </a:rPr>
              <a:t>дизайн</a:t>
            </a:r>
            <a:r>
              <a:rPr sz="2800" spc="-5" dirty="0">
                <a:solidFill>
                  <a:srgbClr val="771F28"/>
                </a:solidFill>
              </a:rPr>
              <a:t> </a:t>
            </a:r>
            <a:r>
              <a:rPr sz="2800" spc="-10" dirty="0">
                <a:solidFill>
                  <a:srgbClr val="771F28"/>
                </a:solidFill>
              </a:rPr>
              <a:t>при </a:t>
            </a:r>
            <a:r>
              <a:rPr sz="2800" spc="-5" dirty="0">
                <a:solidFill>
                  <a:srgbClr val="771F28"/>
                </a:solidFill>
              </a:rPr>
              <a:t>различни </a:t>
            </a:r>
            <a:r>
              <a:rPr sz="2800" spc="-15" dirty="0">
                <a:solidFill>
                  <a:srgbClr val="771F28"/>
                </a:solidFill>
              </a:rPr>
              <a:t>резолюции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24" y="600455"/>
            <a:ext cx="8304530" cy="1391920"/>
            <a:chOff x="382524" y="600455"/>
            <a:chExt cx="8304530" cy="1391920"/>
          </a:xfrm>
        </p:grpSpPr>
        <p:sp>
          <p:nvSpPr>
            <p:cNvPr id="3" name="object 3"/>
            <p:cNvSpPr/>
            <p:nvPr/>
          </p:nvSpPr>
          <p:spPr>
            <a:xfrm>
              <a:off x="448056" y="600455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44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8238744" y="1258824"/>
                  </a:lnTo>
                  <a:lnTo>
                    <a:pt x="823874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4" y="620267"/>
              <a:ext cx="5942076" cy="1008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" y="1202436"/>
              <a:ext cx="2776728" cy="7894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9993" y="2454020"/>
            <a:ext cx="703897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99800"/>
              </a:lnSpc>
              <a:spcBef>
                <a:spcPts val="105"/>
              </a:spcBef>
            </a:pP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сайтовете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създадени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чрез</a:t>
            </a:r>
            <a:r>
              <a:rPr sz="20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отзивчив</a:t>
            </a:r>
            <a:r>
              <a:rPr sz="20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дизайн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70" dirty="0">
                <a:solidFill>
                  <a:srgbClr val="313131"/>
                </a:solidFill>
                <a:latin typeface="Corbel"/>
                <a:cs typeface="Corbel"/>
              </a:rPr>
              <a:t>(</a:t>
            </a:r>
            <a:r>
              <a:rPr sz="2000" spc="-70" dirty="0">
                <a:solidFill>
                  <a:srgbClr val="313131"/>
                </a:solidFill>
                <a:latin typeface="Trebuchet MS"/>
                <a:cs typeface="Trebuchet MS"/>
              </a:rPr>
              <a:t>responsive</a:t>
            </a:r>
            <a:r>
              <a:rPr sz="2000" spc="-70" dirty="0">
                <a:solidFill>
                  <a:srgbClr val="313131"/>
                </a:solidFill>
                <a:latin typeface="Corbel"/>
                <a:cs typeface="Corbel"/>
              </a:rPr>
              <a:t>) </a:t>
            </a:r>
            <a:r>
              <a:rPr sz="2000" spc="-6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организират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съдържанието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към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средата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 уеб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страницата като </a:t>
            </a:r>
            <a:r>
              <a:rPr sz="2000" spc="-39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използват:</a:t>
            </a:r>
            <a:endParaRPr sz="2000" dirty="0">
              <a:latin typeface="Corbel"/>
              <a:cs typeface="Corbel"/>
            </a:endParaRPr>
          </a:p>
          <a:p>
            <a:pPr marL="843280" indent="-458470">
              <a:lnSpc>
                <a:spcPct val="100000"/>
              </a:lnSpc>
              <a:spcBef>
                <a:spcPts val="1095"/>
              </a:spcBef>
              <a:buClr>
                <a:srgbClr val="9F2936"/>
              </a:buClr>
              <a:buSzPct val="90000"/>
              <a:buFont typeface="Wingdings"/>
              <a:buChar char=""/>
              <a:tabLst>
                <a:tab pos="843280" algn="l"/>
                <a:tab pos="843915" algn="l"/>
              </a:tabLst>
            </a:pP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гъвкави</a:t>
            </a:r>
            <a:r>
              <a:rPr sz="2000" b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пропорционални</a:t>
            </a:r>
            <a:r>
              <a:rPr sz="2000" b="1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313131"/>
                </a:solidFill>
                <a:latin typeface="Corbel"/>
                <a:cs typeface="Corbel"/>
              </a:rPr>
              <a:t>решетки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70" dirty="0">
                <a:solidFill>
                  <a:srgbClr val="313131"/>
                </a:solidFill>
                <a:latin typeface="Corbel"/>
                <a:cs typeface="Corbel"/>
              </a:rPr>
              <a:t>(</a:t>
            </a:r>
            <a:r>
              <a:rPr sz="2000" spc="-70" dirty="0">
                <a:solidFill>
                  <a:srgbClr val="313131"/>
                </a:solidFill>
                <a:latin typeface="Trebuchet MS"/>
                <a:cs typeface="Trebuchet MS"/>
              </a:rPr>
              <a:t>Responsive</a:t>
            </a:r>
            <a:r>
              <a:rPr sz="2000" spc="-5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313131"/>
                </a:solidFill>
                <a:latin typeface="Trebuchet MS"/>
                <a:cs typeface="Trebuchet MS"/>
              </a:rPr>
              <a:t>Grid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)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;</a:t>
            </a:r>
            <a:endParaRPr sz="2000" dirty="0">
              <a:latin typeface="Corbel"/>
              <a:cs typeface="Corbel"/>
            </a:endParaRPr>
          </a:p>
          <a:p>
            <a:pPr marL="843280" indent="-458470">
              <a:lnSpc>
                <a:spcPct val="100000"/>
              </a:lnSpc>
              <a:spcBef>
                <a:spcPts val="1080"/>
              </a:spcBef>
              <a:buClr>
                <a:srgbClr val="9F2936"/>
              </a:buClr>
              <a:buSzPct val="90000"/>
              <a:buFont typeface="Wingdings"/>
              <a:buChar char=""/>
              <a:tabLst>
                <a:tab pos="843280" algn="l"/>
                <a:tab pos="843915" algn="l"/>
              </a:tabLst>
            </a:pP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отзивчива</a:t>
            </a:r>
            <a:r>
              <a:rPr sz="2000" b="1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313131"/>
                </a:solidFill>
                <a:latin typeface="Corbel"/>
                <a:cs typeface="Corbel"/>
              </a:rPr>
              <a:t>уеб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 типография</a:t>
            </a:r>
            <a:r>
              <a:rPr sz="2000" b="1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70" dirty="0">
                <a:solidFill>
                  <a:srgbClr val="313131"/>
                </a:solidFill>
                <a:latin typeface="Corbel"/>
                <a:cs typeface="Corbel"/>
              </a:rPr>
              <a:t>(</a:t>
            </a:r>
            <a:r>
              <a:rPr sz="2000" spc="-70" dirty="0">
                <a:solidFill>
                  <a:srgbClr val="313131"/>
                </a:solidFill>
                <a:latin typeface="Trebuchet MS"/>
                <a:cs typeface="Trebuchet MS"/>
              </a:rPr>
              <a:t>Responsive</a:t>
            </a:r>
            <a:r>
              <a:rPr sz="2000" spc="-30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313131"/>
                </a:solidFill>
                <a:latin typeface="Trebuchet MS"/>
                <a:cs typeface="Trebuchet MS"/>
              </a:rPr>
              <a:t>Web</a:t>
            </a:r>
            <a:r>
              <a:rPr sz="2000" spc="-30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13131"/>
                </a:solidFill>
                <a:latin typeface="Trebuchet MS"/>
                <a:cs typeface="Trebuchet MS"/>
              </a:rPr>
              <a:t>Typography</a:t>
            </a:r>
            <a:r>
              <a:rPr sz="2000" spc="-120" dirty="0">
                <a:solidFill>
                  <a:srgbClr val="313131"/>
                </a:solidFill>
                <a:latin typeface="Corbel"/>
                <a:cs typeface="Corbel"/>
              </a:rPr>
              <a:t>)</a:t>
            </a:r>
            <a:r>
              <a:rPr sz="2000" spc="-120" dirty="0">
                <a:solidFill>
                  <a:srgbClr val="313131"/>
                </a:solidFill>
                <a:latin typeface="Trebuchet MS"/>
                <a:cs typeface="Trebuchet MS"/>
              </a:rPr>
              <a:t>;</a:t>
            </a:r>
            <a:endParaRPr sz="2000" dirty="0">
              <a:latin typeface="Trebuchet MS"/>
              <a:cs typeface="Trebuchet MS"/>
            </a:endParaRPr>
          </a:p>
          <a:p>
            <a:pPr marL="843280" indent="-458470">
              <a:lnSpc>
                <a:spcPct val="100000"/>
              </a:lnSpc>
              <a:spcBef>
                <a:spcPts val="1085"/>
              </a:spcBef>
              <a:buClr>
                <a:srgbClr val="9F2936"/>
              </a:buClr>
              <a:buSzPct val="90000"/>
              <a:buFont typeface="Wingdings"/>
              <a:buChar char=""/>
              <a:tabLst>
                <a:tab pos="843280" algn="l"/>
                <a:tab pos="843915" algn="l"/>
              </a:tabLst>
            </a:pP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гъвкави</a:t>
            </a:r>
            <a:r>
              <a:rPr sz="2000" b="1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изображения</a:t>
            </a:r>
            <a:r>
              <a:rPr sz="2000" b="1" spc="1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75" dirty="0">
                <a:solidFill>
                  <a:srgbClr val="313131"/>
                </a:solidFill>
                <a:latin typeface="Trebuchet MS"/>
                <a:cs typeface="Trebuchet MS"/>
              </a:rPr>
              <a:t>(Responsive</a:t>
            </a:r>
            <a:r>
              <a:rPr sz="2000" spc="-6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13131"/>
                </a:solidFill>
                <a:latin typeface="Trebuchet MS"/>
                <a:cs typeface="Trebuchet MS"/>
              </a:rPr>
              <a:t>Images)</a:t>
            </a:r>
            <a:r>
              <a:rPr sz="2000" spc="-100" dirty="0">
                <a:solidFill>
                  <a:srgbClr val="313131"/>
                </a:solidFill>
                <a:latin typeface="Corbel"/>
                <a:cs typeface="Corbel"/>
              </a:rPr>
              <a:t>;</a:t>
            </a:r>
            <a:endParaRPr sz="2000" dirty="0">
              <a:latin typeface="Corbel"/>
              <a:cs typeface="Corbel"/>
            </a:endParaRPr>
          </a:p>
          <a:p>
            <a:pPr marL="843280" indent="-458470">
              <a:lnSpc>
                <a:spcPct val="100000"/>
              </a:lnSpc>
              <a:spcBef>
                <a:spcPts val="1080"/>
              </a:spcBef>
              <a:buClr>
                <a:srgbClr val="9F2936"/>
              </a:buClr>
              <a:buSzPct val="90000"/>
              <a:buFont typeface="Wingdings"/>
              <a:buChar char=""/>
              <a:tabLst>
                <a:tab pos="843280" algn="l"/>
                <a:tab pos="843915" algn="l"/>
              </a:tabLst>
            </a:pPr>
            <a:r>
              <a:rPr sz="2000" b="1" spc="229" dirty="0">
                <a:solidFill>
                  <a:srgbClr val="313131"/>
                </a:solidFill>
                <a:latin typeface="Trebuchet MS"/>
                <a:cs typeface="Trebuchet MS"/>
              </a:rPr>
              <a:t>CSS</a:t>
            </a:r>
            <a:r>
              <a:rPr sz="2000" b="1" spc="-7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медийните</a:t>
            </a:r>
            <a:r>
              <a:rPr sz="2000" b="1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313131"/>
                </a:solidFill>
                <a:latin typeface="Corbel"/>
                <a:cs typeface="Corbel"/>
              </a:rPr>
              <a:t>заявки</a:t>
            </a:r>
            <a:r>
              <a:rPr sz="2000" b="1" spc="1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90" dirty="0">
                <a:solidFill>
                  <a:srgbClr val="313131"/>
                </a:solidFill>
                <a:latin typeface="Trebuchet MS"/>
                <a:cs typeface="Trebuchet MS"/>
              </a:rPr>
              <a:t>(</a:t>
            </a:r>
            <a:r>
              <a:rPr sz="2000" spc="-60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313131"/>
                </a:solidFill>
                <a:latin typeface="Trebuchet MS"/>
                <a:cs typeface="Trebuchet MS"/>
              </a:rPr>
              <a:t>@media</a:t>
            </a:r>
            <a:r>
              <a:rPr sz="2000" spc="325" dirty="0">
                <a:solidFill>
                  <a:srgbClr val="313131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313131"/>
                </a:solidFill>
                <a:latin typeface="Trebuchet MS"/>
                <a:cs typeface="Trebuchet MS"/>
              </a:rPr>
              <a:t>)</a:t>
            </a:r>
            <a:r>
              <a:rPr sz="2000" spc="-45" dirty="0">
                <a:solidFill>
                  <a:srgbClr val="313131"/>
                </a:solidFill>
                <a:latin typeface="Corbel"/>
                <a:cs typeface="Corbel"/>
              </a:rPr>
              <a:t>.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055" y="732231"/>
            <a:ext cx="823912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ОТЗИВЧИВ</a:t>
            </a:r>
            <a:r>
              <a:rPr sz="3600" spc="-114" dirty="0"/>
              <a:t> </a:t>
            </a:r>
            <a:r>
              <a:rPr sz="3600" dirty="0"/>
              <a:t>УЕБ</a:t>
            </a:r>
            <a:r>
              <a:rPr sz="3600" spc="-150" dirty="0"/>
              <a:t> </a:t>
            </a:r>
            <a:r>
              <a:rPr sz="3600" spc="-5" dirty="0"/>
              <a:t>ДИЗАЙН</a:t>
            </a:r>
            <a:endParaRPr sz="3600"/>
          </a:p>
          <a:p>
            <a:pPr marL="273050">
              <a:lnSpc>
                <a:spcPct val="100000"/>
              </a:lnSpc>
              <a:spcBef>
                <a:spcPts val="60"/>
              </a:spcBef>
            </a:pPr>
            <a:r>
              <a:rPr sz="2800" spc="-15" dirty="0">
                <a:solidFill>
                  <a:srgbClr val="771F28"/>
                </a:solidFill>
              </a:rPr>
              <a:t>ТЕХНОЛОГИЯ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600455"/>
            <a:ext cx="8239125" cy="1382395"/>
            <a:chOff x="448055" y="600455"/>
            <a:chExt cx="8239125" cy="1382395"/>
          </a:xfrm>
        </p:grpSpPr>
        <p:sp>
          <p:nvSpPr>
            <p:cNvPr id="3" name="object 3"/>
            <p:cNvSpPr/>
            <p:nvPr/>
          </p:nvSpPr>
          <p:spPr>
            <a:xfrm>
              <a:off x="448055" y="600455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44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8238744" y="1258824"/>
                  </a:lnTo>
                  <a:lnTo>
                    <a:pt x="823874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403" y="611123"/>
              <a:ext cx="4936236" cy="1008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" y="1193291"/>
              <a:ext cx="5763768" cy="7894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9993" y="2252599"/>
            <a:ext cx="3728085" cy="342455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spc="-15" dirty="0">
                <a:solidFill>
                  <a:srgbClr val="313131"/>
                </a:solidFill>
                <a:latin typeface="Corbel"/>
                <a:cs typeface="Corbel"/>
              </a:rPr>
              <a:t>ПРЕДИМСТАВА:</a:t>
            </a:r>
            <a:endParaRPr sz="1800">
              <a:latin typeface="Corbel"/>
              <a:cs typeface="Corbel"/>
            </a:endParaRPr>
          </a:p>
          <a:p>
            <a:pPr marL="318770" marR="253365" indent="-306705">
              <a:lnSpc>
                <a:spcPct val="100000"/>
              </a:lnSpc>
              <a:spcBef>
                <a:spcPts val="103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разработва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само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един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сайт,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а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не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няколко</a:t>
            </a:r>
            <a:r>
              <a:rPr sz="1800" spc="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различни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според</a:t>
            </a:r>
            <a:endParaRPr sz="1800">
              <a:latin typeface="Corbel"/>
              <a:cs typeface="Corbel"/>
            </a:endParaRPr>
          </a:p>
          <a:p>
            <a:pPr marL="318770">
              <a:lnSpc>
                <a:spcPct val="100000"/>
              </a:lnSpc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резолюцията</a:t>
            </a:r>
            <a:r>
              <a:rPr sz="1800" spc="-2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устройството;</a:t>
            </a:r>
            <a:endParaRPr sz="1800">
              <a:latin typeface="Corbel"/>
              <a:cs typeface="Corbel"/>
            </a:endParaRPr>
          </a:p>
          <a:p>
            <a:pPr marL="318770" indent="-306705">
              <a:lnSpc>
                <a:spcPct val="100000"/>
              </a:lnSpc>
              <a:spcBef>
                <a:spcPts val="105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по-добро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индексиране</a:t>
            </a:r>
            <a:r>
              <a:rPr sz="18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от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35" dirty="0">
                <a:solidFill>
                  <a:srgbClr val="313131"/>
                </a:solidFill>
                <a:latin typeface="Trebuchet MS"/>
                <a:cs typeface="Trebuchet MS"/>
              </a:rPr>
              <a:t>Google</a:t>
            </a:r>
            <a:r>
              <a:rPr sz="1800" spc="-35" dirty="0">
                <a:solidFill>
                  <a:srgbClr val="313131"/>
                </a:solidFill>
                <a:latin typeface="Corbel"/>
                <a:cs typeface="Corbel"/>
              </a:rPr>
              <a:t>;</a:t>
            </a:r>
            <a:endParaRPr sz="1800">
              <a:latin typeface="Corbel"/>
              <a:cs typeface="Corbel"/>
            </a:endParaRPr>
          </a:p>
          <a:p>
            <a:pPr marL="318770" marR="588645" indent="-306705">
              <a:lnSpc>
                <a:spcPct val="100000"/>
              </a:lnSpc>
              <a:spcBef>
                <a:spcPts val="102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удобно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и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добре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изглеждащо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съдържание;</a:t>
            </a:r>
            <a:endParaRPr sz="1800">
              <a:latin typeface="Corbel"/>
              <a:cs typeface="Corbel"/>
            </a:endParaRPr>
          </a:p>
          <a:p>
            <a:pPr marL="318770" marR="925830" indent="-306705">
              <a:lnSpc>
                <a:spcPct val="100000"/>
              </a:lnSpc>
              <a:spcBef>
                <a:spcPts val="103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по-голяма достъпност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от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множество</a:t>
            </a:r>
            <a:r>
              <a:rPr sz="18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потребители</a:t>
            </a:r>
            <a:endParaRPr sz="1800">
              <a:latin typeface="Corbel"/>
              <a:cs typeface="Corbel"/>
            </a:endParaRPr>
          </a:p>
          <a:p>
            <a:pPr marL="318770">
              <a:lnSpc>
                <a:spcPct val="100000"/>
              </a:lnSpc>
            </a:pP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използващи</a:t>
            </a:r>
            <a:r>
              <a:rPr sz="18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различни</a:t>
            </a:r>
            <a:r>
              <a:rPr sz="18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устройства.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2815" y="2187066"/>
            <a:ext cx="3726179" cy="274510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spc="-25" dirty="0">
                <a:solidFill>
                  <a:srgbClr val="313131"/>
                </a:solidFill>
                <a:latin typeface="Corbel"/>
                <a:cs typeface="Corbel"/>
              </a:rPr>
              <a:t>НЕДОСТАТЪЦИ:</a:t>
            </a:r>
            <a:endParaRPr sz="1800">
              <a:latin typeface="Corbel"/>
              <a:cs typeface="Corbel"/>
            </a:endParaRPr>
          </a:p>
          <a:p>
            <a:pPr marL="318770" marR="5080" indent="-306705">
              <a:lnSpc>
                <a:spcPct val="100000"/>
              </a:lnSpc>
              <a:spcBef>
                <a:spcPts val="103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Съдържанието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36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отзивчивия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сайт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е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възможно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да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изглежда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5" dirty="0">
                <a:solidFill>
                  <a:srgbClr val="313131"/>
                </a:solidFill>
                <a:latin typeface="Corbel"/>
                <a:cs typeface="Corbel"/>
              </a:rPr>
              <a:t>като </a:t>
            </a:r>
            <a:r>
              <a:rPr sz="1800" spc="-34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накъсани</a:t>
            </a:r>
            <a:r>
              <a:rPr sz="1800" spc="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парчета;</a:t>
            </a:r>
            <a:endParaRPr sz="1800">
              <a:latin typeface="Corbel"/>
              <a:cs typeface="Corbel"/>
            </a:endParaRPr>
          </a:p>
          <a:p>
            <a:pPr marL="318770" marR="175895" indent="-306705">
              <a:lnSpc>
                <a:spcPct val="100000"/>
              </a:lnSpc>
              <a:spcBef>
                <a:spcPts val="1030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Основен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недостатък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е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скоростта </a:t>
            </a:r>
            <a:r>
              <a:rPr sz="1800" spc="-35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зареждане;</a:t>
            </a:r>
            <a:endParaRPr sz="1800">
              <a:latin typeface="Corbel"/>
              <a:cs typeface="Corbel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9F2936"/>
              </a:buClr>
              <a:buSzPct val="91666"/>
              <a:buFont typeface="Lucida Sans Unicode"/>
              <a:buChar char="■"/>
              <a:tabLst>
                <a:tab pos="319405" algn="l"/>
              </a:tabLst>
            </a:pP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Показването</a:t>
            </a:r>
            <a:r>
              <a:rPr sz="18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видео</a:t>
            </a:r>
            <a:r>
              <a:rPr sz="18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и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слайдове</a:t>
            </a:r>
            <a:endParaRPr sz="1800">
              <a:latin typeface="Corbel"/>
              <a:cs typeface="Corbel"/>
            </a:endParaRPr>
          </a:p>
          <a:p>
            <a:pPr marL="318770">
              <a:lnSpc>
                <a:spcPct val="100000"/>
              </a:lnSpc>
            </a:pPr>
            <a:r>
              <a:rPr sz="1800" spc="-20" dirty="0">
                <a:solidFill>
                  <a:srgbClr val="313131"/>
                </a:solidFill>
                <a:latin typeface="Corbel"/>
                <a:cs typeface="Corbel"/>
              </a:rPr>
              <a:t>затрудява</a:t>
            </a:r>
            <a:r>
              <a:rPr sz="18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Corbel"/>
                <a:cs typeface="Corbel"/>
              </a:rPr>
              <a:t>нормалното</a:t>
            </a:r>
            <a:r>
              <a:rPr sz="18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313131"/>
                </a:solidFill>
                <a:latin typeface="Corbel"/>
                <a:cs typeface="Corbel"/>
              </a:rPr>
              <a:t>ползване.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8055" y="722833"/>
            <a:ext cx="823912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ОТЗИВЧИВ</a:t>
            </a:r>
            <a:r>
              <a:rPr sz="3600" spc="-155" dirty="0"/>
              <a:t> </a:t>
            </a:r>
            <a:r>
              <a:rPr sz="3600" spc="-5" dirty="0"/>
              <a:t>ДИЗАЙН</a:t>
            </a:r>
            <a:endParaRPr sz="3600"/>
          </a:p>
          <a:p>
            <a:pPr marL="407670">
              <a:lnSpc>
                <a:spcPct val="100000"/>
              </a:lnSpc>
              <a:spcBef>
                <a:spcPts val="60"/>
              </a:spcBef>
            </a:pPr>
            <a:r>
              <a:rPr sz="2800" spc="-5" dirty="0">
                <a:solidFill>
                  <a:srgbClr val="771F28"/>
                </a:solidFill>
              </a:rPr>
              <a:t>ПРЕДИМСТВА</a:t>
            </a:r>
            <a:r>
              <a:rPr sz="2800" dirty="0">
                <a:solidFill>
                  <a:srgbClr val="771F28"/>
                </a:solidFill>
              </a:rPr>
              <a:t> </a:t>
            </a:r>
            <a:r>
              <a:rPr sz="2800" spc="-5" dirty="0">
                <a:solidFill>
                  <a:srgbClr val="771F28"/>
                </a:solidFill>
              </a:rPr>
              <a:t>И</a:t>
            </a:r>
            <a:r>
              <a:rPr sz="2800" spc="-10" dirty="0">
                <a:solidFill>
                  <a:srgbClr val="771F28"/>
                </a:solidFill>
              </a:rPr>
              <a:t> </a:t>
            </a:r>
            <a:r>
              <a:rPr sz="2800" spc="-45" dirty="0">
                <a:solidFill>
                  <a:srgbClr val="771F28"/>
                </a:solidFill>
              </a:rPr>
              <a:t>НЕДОСТАТЪЦИ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600455"/>
            <a:ext cx="8239125" cy="1259205"/>
            <a:chOff x="448055" y="600455"/>
            <a:chExt cx="8239125" cy="1259205"/>
          </a:xfrm>
        </p:grpSpPr>
        <p:sp>
          <p:nvSpPr>
            <p:cNvPr id="3" name="object 3"/>
            <p:cNvSpPr/>
            <p:nvPr/>
          </p:nvSpPr>
          <p:spPr>
            <a:xfrm>
              <a:off x="448055" y="600455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44" y="0"/>
                  </a:moveTo>
                  <a:lnTo>
                    <a:pt x="0" y="0"/>
                  </a:lnTo>
                  <a:lnTo>
                    <a:pt x="0" y="1258824"/>
                  </a:lnTo>
                  <a:lnTo>
                    <a:pt x="8238744" y="1258824"/>
                  </a:lnTo>
                  <a:lnTo>
                    <a:pt x="823874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555" y="906779"/>
              <a:ext cx="5593080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8235" y="896111"/>
              <a:ext cx="1773936" cy="8991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2295" y="1935607"/>
            <a:ext cx="8039100" cy="94106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18770" marR="5080" indent="-306705">
              <a:lnSpc>
                <a:spcPts val="2390"/>
              </a:lnSpc>
              <a:spcBef>
                <a:spcPts val="190"/>
              </a:spcBef>
              <a:buClr>
                <a:srgbClr val="9F2936"/>
              </a:buClr>
              <a:buSzPct val="90000"/>
              <a:buFont typeface="Lucida Sans Unicode"/>
              <a:buChar char="■"/>
              <a:tabLst>
                <a:tab pos="319405" algn="l"/>
                <a:tab pos="3513454" algn="l"/>
              </a:tabLst>
            </a:pP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При</a:t>
            </a:r>
            <a:r>
              <a:rPr sz="20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създаването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lang="en-US" sz="2000" spc="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75" dirty="0">
                <a:solidFill>
                  <a:srgbClr val="313131"/>
                </a:solidFill>
                <a:latin typeface="Trebuchet MS"/>
                <a:cs typeface="Trebuchet MS"/>
              </a:rPr>
              <a:t>HTML	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се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 формират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блокове</a:t>
            </a:r>
            <a:r>
              <a:rPr sz="2000" spc="-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със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съдържание.</a:t>
            </a:r>
            <a:r>
              <a:rPr sz="2000" spc="-13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65" dirty="0">
                <a:solidFill>
                  <a:srgbClr val="313131"/>
                </a:solidFill>
                <a:latin typeface="Corbel"/>
                <a:cs typeface="Corbel"/>
              </a:rPr>
              <a:t>Те </a:t>
            </a:r>
            <a:r>
              <a:rPr sz="2000" spc="-39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се 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подреждат</a:t>
            </a:r>
            <a:r>
              <a:rPr sz="2000" spc="-3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един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след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друг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при</a:t>
            </a:r>
            <a:r>
              <a:rPr sz="2000" spc="1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представяне</a:t>
            </a:r>
            <a:r>
              <a:rPr sz="2000" spc="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на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екрани</a:t>
            </a:r>
            <a:r>
              <a:rPr sz="2000" spc="-15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313131"/>
                </a:solidFill>
                <a:latin typeface="Corbel"/>
                <a:cs typeface="Corbel"/>
              </a:rPr>
              <a:t>с</a:t>
            </a:r>
            <a:r>
              <a:rPr sz="2000" spc="-5" dirty="0">
                <a:solidFill>
                  <a:srgbClr val="313131"/>
                </a:solidFill>
                <a:latin typeface="Corbel"/>
                <a:cs typeface="Corbel"/>
              </a:rPr>
              <a:t> различна</a:t>
            </a:r>
            <a:endParaRPr sz="2000" dirty="0">
              <a:latin typeface="Corbel"/>
              <a:cs typeface="Corbel"/>
            </a:endParaRPr>
          </a:p>
          <a:p>
            <a:pPr marL="318770">
              <a:lnSpc>
                <a:spcPts val="2335"/>
              </a:lnSpc>
            </a:pPr>
            <a:r>
              <a:rPr sz="2000" spc="-10" dirty="0">
                <a:solidFill>
                  <a:srgbClr val="313131"/>
                </a:solidFill>
                <a:latin typeface="Corbel"/>
                <a:cs typeface="Corbel"/>
              </a:rPr>
              <a:t>резолюция</a:t>
            </a:r>
            <a:r>
              <a:rPr sz="2000" spc="100" dirty="0">
                <a:solidFill>
                  <a:srgbClr val="313131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313131"/>
                </a:solidFill>
                <a:latin typeface="Corbel"/>
                <a:cs typeface="Corbel"/>
              </a:rPr>
              <a:t>(фиг.14.2).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055" y="1004392"/>
            <a:ext cx="8239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ОТЗИВЧИВ</a:t>
            </a:r>
            <a:r>
              <a:rPr spc="-90" dirty="0"/>
              <a:t> </a:t>
            </a:r>
            <a:r>
              <a:rPr dirty="0"/>
              <a:t>УЕБ</a:t>
            </a:r>
            <a:r>
              <a:rPr spc="-125" dirty="0"/>
              <a:t> </a:t>
            </a:r>
            <a:r>
              <a:rPr spc="-5" dirty="0"/>
              <a:t>ДИЗАЙН</a:t>
            </a:r>
            <a:r>
              <a:rPr spc="-135" dirty="0"/>
              <a:t> </a:t>
            </a:r>
            <a:r>
              <a:rPr dirty="0"/>
              <a:t>С</a:t>
            </a:r>
            <a:r>
              <a:rPr spc="-35" dirty="0"/>
              <a:t> </a:t>
            </a:r>
            <a:r>
              <a:rPr spc="365" dirty="0">
                <a:latin typeface="Trebuchet MS"/>
                <a:cs typeface="Trebuchet MS"/>
              </a:rPr>
              <a:t>HTML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07847" y="2837688"/>
            <a:ext cx="6974205" cy="3572510"/>
            <a:chOff x="307847" y="2837688"/>
            <a:chExt cx="6974205" cy="35725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47" y="2837688"/>
              <a:ext cx="4992624" cy="28300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871" y="3029712"/>
              <a:ext cx="4608576" cy="24460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0456" y="3229356"/>
              <a:ext cx="2871216" cy="31805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480" y="3421380"/>
              <a:ext cx="2487168" cy="279653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34642" y="5717235"/>
            <a:ext cx="1656714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3679" marR="5080" indent="-220979">
              <a:lnSpc>
                <a:spcPct val="100699"/>
              </a:lnSpc>
              <a:spcBef>
                <a:spcPts val="90"/>
              </a:spcBef>
            </a:pPr>
            <a:r>
              <a:rPr sz="1400" i="1" spc="-5" dirty="0">
                <a:solidFill>
                  <a:srgbClr val="7E7E7E"/>
                </a:solidFill>
                <a:latin typeface="Corbel"/>
                <a:cs typeface="Corbel"/>
              </a:rPr>
              <a:t>Фигура</a:t>
            </a:r>
            <a:r>
              <a:rPr sz="1400" i="1" spc="-2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14.2-1</a:t>
            </a:r>
            <a:r>
              <a:rPr sz="1400" i="1" spc="-4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7E7E7E"/>
                </a:solidFill>
                <a:latin typeface="Corbel"/>
                <a:cs typeface="Corbel"/>
              </a:rPr>
              <a:t>Екран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с </a:t>
            </a:r>
            <a:r>
              <a:rPr sz="1400" i="1" spc="-26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ширина</a:t>
            </a:r>
            <a:r>
              <a:rPr sz="1400" i="1" spc="-2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10" dirty="0">
                <a:solidFill>
                  <a:srgbClr val="7E7E7E"/>
                </a:solidFill>
                <a:latin typeface="Corbel"/>
                <a:cs typeface="Corbel"/>
              </a:rPr>
              <a:t>1920</a:t>
            </a:r>
            <a:r>
              <a:rPr sz="1400" i="1" spc="9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105" dirty="0">
                <a:solidFill>
                  <a:srgbClr val="7E7E7E"/>
                </a:solidFill>
                <a:latin typeface="Trebuchet MS"/>
                <a:cs typeface="Trebuchet MS"/>
              </a:rPr>
              <a:t>px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425" y="6287820"/>
            <a:ext cx="1664970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Фигура</a:t>
            </a:r>
            <a:r>
              <a:rPr sz="1400" i="1" spc="-3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14.2-2</a:t>
            </a:r>
            <a:r>
              <a:rPr sz="1400" i="1" spc="-6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7E7E7E"/>
                </a:solidFill>
                <a:latin typeface="Corbel"/>
                <a:cs typeface="Corbel"/>
              </a:rPr>
              <a:t>Екран</a:t>
            </a:r>
            <a:r>
              <a:rPr sz="1400" i="1" spc="-2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с</a:t>
            </a:r>
            <a:endParaRPr sz="14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ширина</a:t>
            </a:r>
            <a:r>
              <a:rPr sz="1400" i="1" spc="-3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7E7E7E"/>
                </a:solidFill>
                <a:latin typeface="Trebuchet MS"/>
                <a:cs typeface="Trebuchet MS"/>
              </a:rPr>
              <a:t>700</a:t>
            </a:r>
            <a:r>
              <a:rPr sz="1400" i="1" spc="-9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400" i="1" spc="-105" dirty="0">
                <a:solidFill>
                  <a:srgbClr val="7E7E7E"/>
                </a:solidFill>
                <a:latin typeface="Trebuchet MS"/>
                <a:cs typeface="Trebuchet MS"/>
              </a:rPr>
              <a:t>px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4141" y="6335979"/>
            <a:ext cx="165735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605" marR="5080" indent="-256540">
              <a:lnSpc>
                <a:spcPct val="100699"/>
              </a:lnSpc>
              <a:spcBef>
                <a:spcPts val="90"/>
              </a:spcBef>
            </a:pPr>
            <a:r>
              <a:rPr sz="1400" i="1" spc="-5" dirty="0">
                <a:solidFill>
                  <a:srgbClr val="7E7E7E"/>
                </a:solidFill>
                <a:latin typeface="Corbel"/>
                <a:cs typeface="Corbel"/>
              </a:rPr>
              <a:t>Фигура</a:t>
            </a:r>
            <a:r>
              <a:rPr sz="1400" i="1" spc="-2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14.2-3</a:t>
            </a:r>
            <a:r>
              <a:rPr sz="1400" i="1" spc="-4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7E7E7E"/>
                </a:solidFill>
                <a:latin typeface="Corbel"/>
                <a:cs typeface="Corbel"/>
              </a:rPr>
              <a:t>Екран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с </a:t>
            </a:r>
            <a:r>
              <a:rPr sz="1400" i="1" spc="-26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dirty="0">
                <a:solidFill>
                  <a:srgbClr val="7E7E7E"/>
                </a:solidFill>
                <a:latin typeface="Corbel"/>
                <a:cs typeface="Corbel"/>
              </a:rPr>
              <a:t>ширина</a:t>
            </a:r>
            <a:r>
              <a:rPr sz="1400" i="1" spc="-2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400" i="1" spc="-5" dirty="0">
                <a:solidFill>
                  <a:srgbClr val="7E7E7E"/>
                </a:solidFill>
                <a:latin typeface="Trebuchet MS"/>
                <a:cs typeface="Trebuchet MS"/>
              </a:rPr>
              <a:t>350</a:t>
            </a:r>
            <a:r>
              <a:rPr sz="1400" i="1" spc="-7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400" i="1" spc="-105" dirty="0">
                <a:solidFill>
                  <a:srgbClr val="7E7E7E"/>
                </a:solidFill>
                <a:latin typeface="Trebuchet MS"/>
                <a:cs typeface="Trebuchet MS"/>
              </a:rPr>
              <a:t>px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02652" y="2653283"/>
            <a:ext cx="1098803" cy="3611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1FBA230D99F2F448238E862462F41EE" ma:contentTypeVersion="7" ma:contentTypeDescription="Създаване на нов документ" ma:contentTypeScope="" ma:versionID="74fa66929f2424c162d2f7f5ead91e3d">
  <xsd:schema xmlns:xsd="http://www.w3.org/2001/XMLSchema" xmlns:xs="http://www.w3.org/2001/XMLSchema" xmlns:p="http://schemas.microsoft.com/office/2006/metadata/properties" xmlns:ns2="d6bc19df-b55a-470d-b01b-7ef4e90c4a97" xmlns:ns3="2bd451dd-d6d4-493b-a5ba-6a9b584e62a8" targetNamespace="http://schemas.microsoft.com/office/2006/metadata/properties" ma:root="true" ma:fieldsID="8a735d663ac26f465cd511f0d00c490f" ns2:_="" ns3:_="">
    <xsd:import namespace="d6bc19df-b55a-470d-b01b-7ef4e90c4a97"/>
    <xsd:import namespace="2bd451dd-d6d4-493b-a5ba-6a9b584e6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c19df-b55a-470d-b01b-7ef4e90c4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686abb0c-3f0c-406a-bb68-696f3a60d9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51dd-d6d4-493b-a5ba-6a9b584e62a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3bdf4c5-96c8-4e76-95cb-9521527acfed}" ma:internalName="TaxCatchAll" ma:showField="CatchAllData" ma:web="2bd451dd-d6d4-493b-a5ba-6a9b584e62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d451dd-d6d4-493b-a5ba-6a9b584e62a8" xsi:nil="true"/>
    <lcf76f155ced4ddcb4097134ff3c332f xmlns="d6bc19df-b55a-470d-b01b-7ef4e90c4a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E012F1-BD18-4968-83BD-664B578169CC}"/>
</file>

<file path=customXml/itemProps2.xml><?xml version="1.0" encoding="utf-8"?>
<ds:datastoreItem xmlns:ds="http://schemas.openxmlformats.org/officeDocument/2006/customXml" ds:itemID="{9309492C-7717-469E-B71C-76BCDFD05D30}"/>
</file>

<file path=customXml/itemProps3.xml><?xml version="1.0" encoding="utf-8"?>
<ds:datastoreItem xmlns:ds="http://schemas.openxmlformats.org/officeDocument/2006/customXml" ds:itemID="{EEB430D1-3925-4410-8855-0C91D0E70F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2865</Words>
  <Application>Microsoft Office PowerPoint</Application>
  <PresentationFormat>Презентация на цял екран (4:3)</PresentationFormat>
  <Paragraphs>491</Paragraphs>
  <Slides>29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9" baseType="lpstr">
      <vt:lpstr>Arial</vt:lpstr>
      <vt:lpstr>Calibri</vt:lpstr>
      <vt:lpstr>Corbel</vt:lpstr>
      <vt:lpstr>Lucida Sans Unicode</vt:lpstr>
      <vt:lpstr>Microsoft Sans Serif</vt:lpstr>
      <vt:lpstr>Open Sans</vt:lpstr>
      <vt:lpstr>Times New Roman</vt:lpstr>
      <vt:lpstr>Trebuchet MS</vt:lpstr>
      <vt:lpstr>Wingdings</vt:lpstr>
      <vt:lpstr>Office Theme</vt:lpstr>
      <vt:lpstr>RESPONSIVE WEB DESIGN </vt:lpstr>
      <vt:lpstr>УЕБ ДИЗАЙН ЗА РАЗЛИЧНИ  УСТРОЙСТВА</vt:lpstr>
      <vt:lpstr>УЕБ ДИЗАЙН ЗА РАЗЛИЧНИ  УСТРОЙСТВА</vt:lpstr>
      <vt:lpstr>ОТЗИВЧИВ УЕБ ДИЗАЙН RESPONSIVE WEB DESIGN - RWD</vt:lpstr>
      <vt:lpstr>Презентация на PowerPoint</vt:lpstr>
      <vt:lpstr>Отзивчив уеб дизайн при различни резолюции</vt:lpstr>
      <vt:lpstr>ОТЗИВЧИВ УЕБ ДИЗАЙН ТЕХНОЛОГИЯ</vt:lpstr>
      <vt:lpstr>ОТЗИВЧИВ ДИЗАЙН ПРЕДИМСТВА И НЕДОСТАТЪЦИ</vt:lpstr>
      <vt:lpstr>ОТЗИВЧИВ УЕБ ДИЗАЙН С HTML</vt:lpstr>
      <vt:lpstr>ОТЗИВЧИВ УЕБ ДИЗАЙН С HTML</vt:lpstr>
      <vt:lpstr>Презентация на PowerPoint</vt:lpstr>
      <vt:lpstr>Презентация на PowerPoint</vt:lpstr>
      <vt:lpstr>HTML код</vt:lpstr>
      <vt:lpstr> ХАРАКТЕРИСТИКИ НА VIEWPORT</vt:lpstr>
      <vt:lpstr> СТРУКТУРА НА РЕШЕТКАТА</vt:lpstr>
      <vt:lpstr>СТРУКТУРА НА РЕШЕТКАТА -  ШИРИНА ЗА 12 КОЛОНИ</vt:lpstr>
      <vt:lpstr>СТРУКТУРА НА РЕШЕТКАТА</vt:lpstr>
      <vt:lpstr>СТРУКТУРА НА РЕШЕТКАТА -  ШИРИНА ЗА 16 КОЛОНИ</vt:lpstr>
      <vt:lpstr> МЕДИЙНИ ЗАЯВКИ</vt:lpstr>
      <vt:lpstr> МЕДИЙНИ ЗАЯВКИ</vt:lpstr>
      <vt:lpstr> МЕДИЙНИ ЗАЯВКИ</vt:lpstr>
      <vt:lpstr> МЕДИЙНИ ЗАЯВКИ</vt:lpstr>
      <vt:lpstr> МЕДИЙНИ ТИПОВЕ</vt:lpstr>
      <vt:lpstr> МЕДИЙНИ СВОЙСТВА</vt:lpstr>
      <vt:lpstr> МЕДИЙНИ СВОЙСТВА</vt:lpstr>
      <vt:lpstr> МЕДИЙНИ СВОЙСТВА</vt:lpstr>
      <vt:lpstr>Презентация на PowerPoint</vt:lpstr>
      <vt:lpstr>Презентация на PowerPoint</vt:lpstr>
      <vt:lpstr> ПРИМЕР ЗА RWD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research of responsive web design techniques and improvement responsive design methodology</dc:title>
  <dc:creator>Elena</dc:creator>
  <cp:lastModifiedBy>Десислава Х. Костадинова-Георгиева</cp:lastModifiedBy>
  <cp:revision>9</cp:revision>
  <dcterms:created xsi:type="dcterms:W3CDTF">2021-11-02T15:28:45Z</dcterms:created>
  <dcterms:modified xsi:type="dcterms:W3CDTF">2021-11-10T08:03:05Z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2021-11-02T00:00:00Z</vt:filetime>
  </property>
  <property fmtid="{D5CDD505-2E9C-101B-9397-08002B2CF9AE}" pid="5" name="ContentTypeId">
    <vt:lpwstr>0x01010061FBA230D99F2F448238E862462F41EE</vt:lpwstr>
  </property>
</Properties>
</file>