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9" r:id="rId4"/>
    <p:sldId id="289" r:id="rId5"/>
    <p:sldId id="288" r:id="rId6"/>
    <p:sldId id="290" r:id="rId7"/>
    <p:sldId id="298" r:id="rId8"/>
    <p:sldId id="299" r:id="rId9"/>
    <p:sldId id="300" r:id="rId10"/>
    <p:sldId id="301" r:id="rId11"/>
    <p:sldId id="292" r:id="rId12"/>
    <p:sldId id="295" r:id="rId13"/>
    <p:sldId id="296" r:id="rId14"/>
    <p:sldId id="307" r:id="rId15"/>
    <p:sldId id="309" r:id="rId16"/>
    <p:sldId id="310" r:id="rId17"/>
    <p:sldId id="312" r:id="rId18"/>
    <p:sldId id="306" r:id="rId19"/>
    <p:sldId id="304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2EE"/>
    <a:srgbClr val="E0E9F5"/>
    <a:srgbClr val="F0F4F6"/>
    <a:srgbClr val="E3F0F9"/>
    <a:srgbClr val="E1E8EE"/>
    <a:srgbClr val="C7E0F4"/>
    <a:srgbClr val="F2F2F2"/>
    <a:srgbClr val="B4C6D4"/>
    <a:srgbClr val="1A335C"/>
    <a:srgbClr val="4183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9F64D-BD23-416D-9A10-4D22EC35E7C9}" v="51" dt="2023-05-24T01:10:03.303"/>
    <p1510:client id="{7DB1F6C7-7773-484A-A219-9AF562D9730E}" v="684" dt="2023-05-24T01:05:02.80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75" autoAdjust="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602A5-1A7E-6DD4-BCB7-2B78794F90D2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E9D61-53F2-F84C-4E76-C8EDBEF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FEBE-8A97-4855-8104-A03E1EFF1A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A26-B456-B923-4DA6-CF2382D8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8207F-7B9F-AE7A-65AC-1BD181C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08CD1-91EE-E281-CE92-D7C5A5BE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8CB7-992D-CEC9-8D71-AB31FA7C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58386-4013-1EE8-771B-058C7737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EBE-8A97-4855-8104-A03E1EFF1A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7E9D0-EEB1-C603-7E65-0F11F6B8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B4662-5E86-3989-A8CE-41AE1996C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5FA9-61DE-4DD2-9BA2-4DC9AF791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7E62F8E-A7F9-433C-AD82-15814135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AA1E4F-8432-AAB9-2E83-40E77F2BF5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E7533-AB2D-FDC1-B8AC-027ADF160D65}"/>
              </a:ext>
            </a:extLst>
          </p:cNvPr>
          <p:cNvSpPr txBox="1"/>
          <p:nvPr/>
        </p:nvSpPr>
        <p:spPr>
          <a:xfrm>
            <a:off x="3215544" y="2420966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latin typeface="+mj-ea"/>
                <a:ea typeface="+mj-ea"/>
              </a:rPr>
              <a:t>전기차  </a:t>
            </a:r>
            <a:r>
              <a:rPr lang="ko-KR" altLang="en-US" sz="4000" b="1" spc="-300" dirty="0" err="1">
                <a:latin typeface="+mj-ea"/>
                <a:ea typeface="+mj-ea"/>
              </a:rPr>
              <a:t>파라노믹</a:t>
            </a:r>
            <a:r>
              <a:rPr lang="ko-KR" altLang="en-US" sz="4000" b="1" spc="-300" dirty="0">
                <a:latin typeface="+mj-ea"/>
                <a:ea typeface="+mj-ea"/>
              </a:rPr>
              <a:t> 디스플레이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C9089-86E7-9E04-7C49-3D1C23B14ACF}"/>
              </a:ext>
            </a:extLst>
          </p:cNvPr>
          <p:cNvSpPr txBox="1"/>
          <p:nvPr/>
        </p:nvSpPr>
        <p:spPr>
          <a:xfrm>
            <a:off x="3352024" y="3462469"/>
            <a:ext cx="583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Electric Vehicle </a:t>
            </a:r>
            <a:r>
              <a:rPr lang="en-US" altLang="ko-KR" sz="32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Paranomic</a:t>
            </a:r>
            <a:r>
              <a:rPr lang="en-US" altLang="ko-KR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 Display</a:t>
            </a:r>
            <a:endParaRPr lang="ko-KR" altLang="en-US" sz="3200" b="1" spc="-3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4549A78-9880-FA81-1BA8-6273069D6565}"/>
              </a:ext>
            </a:extLst>
          </p:cNvPr>
          <p:cNvCxnSpPr>
            <a:cxnSpLocks/>
          </p:cNvCxnSpPr>
          <p:nvPr/>
        </p:nvCxnSpPr>
        <p:spPr>
          <a:xfrm flipH="1">
            <a:off x="2751282" y="3393486"/>
            <a:ext cx="7077012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55CAA5-1921-4478-224E-6E29DA8BE11E}"/>
              </a:ext>
            </a:extLst>
          </p:cNvPr>
          <p:cNvSpPr txBox="1"/>
          <p:nvPr/>
        </p:nvSpPr>
        <p:spPr>
          <a:xfrm>
            <a:off x="5676654" y="466105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강성록</a:t>
            </a:r>
          </a:p>
        </p:txBody>
      </p:sp>
    </p:spTree>
    <p:extLst>
      <p:ext uri="{BB962C8B-B14F-4D97-AF65-F5344CB8AC3E}">
        <p14:creationId xmlns:p14="http://schemas.microsoft.com/office/powerpoint/2010/main" val="420853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03.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</a:t>
            </a:r>
            <a:r>
              <a:rPr lang="ko-KR" altLang="en-US" sz="1600" spc="300" dirty="0">
                <a:solidFill>
                  <a:srgbClr val="387D96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629142B7-7603-9915-82A9-B4894C9E34A6}"/>
              </a:ext>
            </a:extLst>
          </p:cNvPr>
          <p:cNvSpPr/>
          <p:nvPr/>
        </p:nvSpPr>
        <p:spPr>
          <a:xfrm>
            <a:off x="7604314" y="2885940"/>
            <a:ext cx="3859142" cy="1390553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1968AA9A-EAE5-78E9-D096-789B84AF9FFA}"/>
              </a:ext>
            </a:extLst>
          </p:cNvPr>
          <p:cNvSpPr/>
          <p:nvPr/>
        </p:nvSpPr>
        <p:spPr>
          <a:xfrm>
            <a:off x="4167997" y="2885940"/>
            <a:ext cx="3859142" cy="1390553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오각형 3">
            <a:extLst>
              <a:ext uri="{FF2B5EF4-FFF2-40B4-BE49-F238E27FC236}">
                <a16:creationId xmlns:a16="http://schemas.microsoft.com/office/drawing/2014/main" id="{F399C3E9-3342-765C-2E79-E4FA182FB6B0}"/>
              </a:ext>
            </a:extLst>
          </p:cNvPr>
          <p:cNvSpPr/>
          <p:nvPr/>
        </p:nvSpPr>
        <p:spPr>
          <a:xfrm>
            <a:off x="765134" y="2885940"/>
            <a:ext cx="3859142" cy="139055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22D94-E211-99C8-0A35-9166481078CA}"/>
              </a:ext>
            </a:extLst>
          </p:cNvPr>
          <p:cNvSpPr txBox="1"/>
          <p:nvPr/>
        </p:nvSpPr>
        <p:spPr>
          <a:xfrm>
            <a:off x="1283267" y="3362601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 불러오기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C3DE1-D24C-35D2-6ABD-7B22D1B35A36}"/>
              </a:ext>
            </a:extLst>
          </p:cNvPr>
          <p:cNvSpPr txBox="1"/>
          <p:nvPr/>
        </p:nvSpPr>
        <p:spPr>
          <a:xfrm>
            <a:off x="5601279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그룹화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A6EF-AFC4-38D7-C20F-01F7005693B1}"/>
              </a:ext>
            </a:extLst>
          </p:cNvPr>
          <p:cNvSpPr txBox="1"/>
          <p:nvPr/>
        </p:nvSpPr>
        <p:spPr>
          <a:xfrm>
            <a:off x="9037595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파일화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B0864F4A-0FD6-FA1B-7A51-28BAB5A24BEC}"/>
              </a:ext>
            </a:extLst>
          </p:cNvPr>
          <p:cNvSpPr/>
          <p:nvPr/>
        </p:nvSpPr>
        <p:spPr>
          <a:xfrm rot="16200000">
            <a:off x="9019970" y="3001472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4688-4D87-A6C7-942F-4F0C03EA456A}"/>
              </a:ext>
            </a:extLst>
          </p:cNvPr>
          <p:cNvSpPr txBox="1"/>
          <p:nvPr/>
        </p:nvSpPr>
        <p:spPr>
          <a:xfrm>
            <a:off x="7604314" y="4879228"/>
            <a:ext cx="347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Csv</a:t>
            </a:r>
            <a:r>
              <a:rPr lang="ko-KR" altLang="en-US" sz="1600" b="1" dirty="0"/>
              <a:t>로 저장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to_csv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to_exel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일부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exel</a:t>
            </a:r>
            <a:r>
              <a:rPr lang="ko-KR" altLang="en-US" sz="1600" b="1" dirty="0"/>
              <a:t>에서 수작업 삭제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8117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805196-2D8D-EA76-0AF0-3D2416F6CE26}"/>
              </a:ext>
            </a:extLst>
          </p:cNvPr>
          <p:cNvSpPr/>
          <p:nvPr/>
        </p:nvSpPr>
        <p:spPr>
          <a:xfrm>
            <a:off x="6227954" y="1497032"/>
            <a:ext cx="5324708" cy="4193616"/>
          </a:xfrm>
          <a:prstGeom prst="round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전기차    충전소  지도구현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04.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E33568-84A0-1E7A-2789-43AED5B3A727}"/>
              </a:ext>
            </a:extLst>
          </p:cNvPr>
          <p:cNvSpPr/>
          <p:nvPr/>
        </p:nvSpPr>
        <p:spPr>
          <a:xfrm>
            <a:off x="984440" y="2301574"/>
            <a:ext cx="5756474" cy="2552700"/>
          </a:xfrm>
          <a:prstGeom prst="rect">
            <a:avLst/>
          </a:prstGeom>
          <a:solidFill>
            <a:srgbClr val="F0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9D277-969E-C77F-7E8F-526AAF5D0896}"/>
              </a:ext>
            </a:extLst>
          </p:cNvPr>
          <p:cNvSpPr/>
          <p:nvPr/>
        </p:nvSpPr>
        <p:spPr>
          <a:xfrm>
            <a:off x="1303179" y="2448715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47209-77D8-DC76-A174-4457D487F4CC}"/>
              </a:ext>
            </a:extLst>
          </p:cNvPr>
          <p:cNvSpPr txBox="1"/>
          <p:nvPr/>
        </p:nvSpPr>
        <p:spPr>
          <a:xfrm>
            <a:off x="2380060" y="2573915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b="1" spc="-300" dirty="0">
                <a:latin typeface="+mj-ea"/>
                <a:ea typeface="+mj-ea"/>
              </a:rPr>
              <a:t>1)</a:t>
            </a:r>
            <a:r>
              <a:rPr lang="ko-KR" altLang="en-US" sz="2000" b="1" spc="-300" dirty="0">
                <a:latin typeface="+mj-ea"/>
                <a:ea typeface="+mj-ea"/>
              </a:rPr>
              <a:t>    파일화한   데이터   가져오기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A7971-153E-661A-47E3-F54F79CD141A}"/>
              </a:ext>
            </a:extLst>
          </p:cNvPr>
          <p:cNvSpPr txBox="1"/>
          <p:nvPr/>
        </p:nvSpPr>
        <p:spPr>
          <a:xfrm>
            <a:off x="1081867" y="3279332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정제된 공공데이터 가져오기</a:t>
            </a:r>
            <a:r>
              <a:rPr lang="en-US" altLang="ko-KR" sz="1600" b="1" dirty="0"/>
              <a:t>(pandas, </a:t>
            </a:r>
            <a:r>
              <a:rPr lang="en-US" altLang="ko-KR" sz="1600" b="1" dirty="0" err="1"/>
              <a:t>read_excel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E3709-DBBE-3DE1-B01C-F08E3A27E24F}"/>
              </a:ext>
            </a:extLst>
          </p:cNvPr>
          <p:cNvSpPr txBox="1"/>
          <p:nvPr/>
        </p:nvSpPr>
        <p:spPr>
          <a:xfrm>
            <a:off x="1081867" y="3777124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가져온 데이터에서 사용할 열 선택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B5BF1-469D-055F-AC47-2056C108FC54}"/>
              </a:ext>
            </a:extLst>
          </p:cNvPr>
          <p:cNvSpPr txBox="1"/>
          <p:nvPr/>
        </p:nvSpPr>
        <p:spPr>
          <a:xfrm>
            <a:off x="1081867" y="4283321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requests</a:t>
            </a:r>
            <a:r>
              <a:rPr lang="ko-KR" altLang="en-US" sz="1600" b="1" dirty="0"/>
              <a:t>로 </a:t>
            </a:r>
            <a:r>
              <a:rPr lang="en-US" altLang="ko-KR" sz="1600" b="1" dirty="0" err="1"/>
              <a:t>github</a:t>
            </a:r>
            <a:r>
              <a:rPr lang="ko-KR" altLang="en-US" sz="1600" b="1" dirty="0"/>
              <a:t>에 있는 대구광역시 행적구역 </a:t>
            </a:r>
            <a:r>
              <a:rPr lang="en-US" altLang="ko-KR" sz="1600" b="1" dirty="0" err="1"/>
              <a:t>json</a:t>
            </a:r>
            <a:r>
              <a:rPr lang="ko-KR" altLang="en-US" sz="1600" b="1" dirty="0"/>
              <a:t>호출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87996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4292AC-F3C8-B1F0-363A-0B20EDC1B419}"/>
              </a:ext>
            </a:extLst>
          </p:cNvPr>
          <p:cNvSpPr/>
          <p:nvPr/>
        </p:nvSpPr>
        <p:spPr>
          <a:xfrm>
            <a:off x="6255834" y="1497032"/>
            <a:ext cx="5324708" cy="4193616"/>
          </a:xfrm>
          <a:prstGeom prst="round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전기차    충전소  지도구현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04.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E33568-84A0-1E7A-2789-43AED5B3A727}"/>
              </a:ext>
            </a:extLst>
          </p:cNvPr>
          <p:cNvSpPr/>
          <p:nvPr/>
        </p:nvSpPr>
        <p:spPr>
          <a:xfrm>
            <a:off x="967713" y="2084124"/>
            <a:ext cx="5756474" cy="3000831"/>
          </a:xfrm>
          <a:prstGeom prst="rect">
            <a:avLst/>
          </a:prstGeom>
          <a:solidFill>
            <a:srgbClr val="E0E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9D277-969E-C77F-7E8F-526AAF5D0896}"/>
              </a:ext>
            </a:extLst>
          </p:cNvPr>
          <p:cNvSpPr/>
          <p:nvPr/>
        </p:nvSpPr>
        <p:spPr>
          <a:xfrm>
            <a:off x="1286452" y="2231266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47209-77D8-DC76-A174-4457D487F4CC}"/>
              </a:ext>
            </a:extLst>
          </p:cNvPr>
          <p:cNvSpPr txBox="1"/>
          <p:nvPr/>
        </p:nvSpPr>
        <p:spPr>
          <a:xfrm>
            <a:off x="2498465" y="2342361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(2)</a:t>
            </a:r>
            <a:r>
              <a:rPr lang="ko-KR" altLang="en-US" sz="2000" b="1" spc="-300" dirty="0">
                <a:latin typeface="+mj-ea"/>
                <a:ea typeface="+mj-ea"/>
              </a:rPr>
              <a:t>    지도   생성   </a:t>
            </a:r>
            <a:r>
              <a:rPr lang="en-US" altLang="ko-KR" sz="2000" b="1" spc="-300" dirty="0">
                <a:latin typeface="+mj-ea"/>
                <a:ea typeface="+mj-ea"/>
              </a:rPr>
              <a:t>,    </a:t>
            </a:r>
            <a:r>
              <a:rPr lang="ko-KR" altLang="en-US" sz="2000" b="1" spc="-300" dirty="0">
                <a:latin typeface="+mj-ea"/>
                <a:ea typeface="+mj-ea"/>
              </a:rPr>
              <a:t>데이터    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A7971-153E-661A-47E3-F54F79CD141A}"/>
              </a:ext>
            </a:extLst>
          </p:cNvPr>
          <p:cNvSpPr txBox="1"/>
          <p:nvPr/>
        </p:nvSpPr>
        <p:spPr>
          <a:xfrm>
            <a:off x="1065140" y="3061883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foliumMap</a:t>
            </a:r>
            <a:r>
              <a:rPr lang="ko-KR" altLang="en-US" sz="1600" b="1" dirty="0"/>
              <a:t>으로 지도 생성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E3709-DBBE-3DE1-B01C-F08E3A27E24F}"/>
              </a:ext>
            </a:extLst>
          </p:cNvPr>
          <p:cNvSpPr txBox="1"/>
          <p:nvPr/>
        </p:nvSpPr>
        <p:spPr>
          <a:xfrm>
            <a:off x="1065140" y="3559675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대구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위도 경도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입력 후 </a:t>
            </a:r>
            <a:r>
              <a:rPr lang="en-US" altLang="ko-KR" sz="1600" b="1" dirty="0" err="1"/>
              <a:t>zoom_start</a:t>
            </a:r>
            <a:r>
              <a:rPr lang="ko-KR" altLang="en-US" sz="1600" b="1" dirty="0"/>
              <a:t>로 원하는 크기로 출력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B5BF1-469D-055F-AC47-2056C108FC54}"/>
              </a:ext>
            </a:extLst>
          </p:cNvPr>
          <p:cNvSpPr txBox="1"/>
          <p:nvPr/>
        </p:nvSpPr>
        <p:spPr>
          <a:xfrm>
            <a:off x="1065140" y="4065872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folium.GeoJson</a:t>
            </a:r>
            <a:r>
              <a:rPr lang="ko-KR" altLang="en-US" sz="1600" b="1" dirty="0"/>
              <a:t>으로 </a:t>
            </a:r>
            <a:r>
              <a:rPr lang="ko-KR" altLang="en-US" sz="1600" b="1" dirty="0" err="1"/>
              <a:t>가지고온</a:t>
            </a:r>
            <a:r>
              <a:rPr lang="ko-KR" altLang="en-US" sz="1600" b="1" dirty="0"/>
              <a:t> 대구광역시 행정구역 구분</a:t>
            </a:r>
            <a:endParaRPr lang="en-US" altLang="ko-KR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A662B-CAE7-BA0D-9A75-52665D005F0C}"/>
              </a:ext>
            </a:extLst>
          </p:cNvPr>
          <p:cNvSpPr txBox="1"/>
          <p:nvPr/>
        </p:nvSpPr>
        <p:spPr>
          <a:xfrm>
            <a:off x="1065140" y="4547181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sorted(ascending=True)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for </a:t>
            </a:r>
            <a:r>
              <a:rPr lang="ko-KR" altLang="en-US" sz="1600" b="1" dirty="0"/>
              <a:t>문을 이용하여 내림차순 정리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9168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FF1307-0940-08C7-BB31-AFD15F8BF121}"/>
              </a:ext>
            </a:extLst>
          </p:cNvPr>
          <p:cNvSpPr/>
          <p:nvPr/>
        </p:nvSpPr>
        <p:spPr>
          <a:xfrm>
            <a:off x="6216802" y="1508183"/>
            <a:ext cx="5324708" cy="4193616"/>
          </a:xfrm>
          <a:prstGeom prst="round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전기차    충전소  지도구현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04.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E33568-84A0-1E7A-2789-43AED5B3A727}"/>
              </a:ext>
            </a:extLst>
          </p:cNvPr>
          <p:cNvSpPr/>
          <p:nvPr/>
        </p:nvSpPr>
        <p:spPr>
          <a:xfrm>
            <a:off x="984440" y="2301574"/>
            <a:ext cx="5756474" cy="2552700"/>
          </a:xfrm>
          <a:prstGeom prst="rect">
            <a:avLst/>
          </a:prstGeom>
          <a:solidFill>
            <a:srgbClr val="C2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89D277-969E-C77F-7E8F-526AAF5D0896}"/>
              </a:ext>
            </a:extLst>
          </p:cNvPr>
          <p:cNvSpPr/>
          <p:nvPr/>
        </p:nvSpPr>
        <p:spPr>
          <a:xfrm>
            <a:off x="1303179" y="2448715"/>
            <a:ext cx="5130800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947209-77D8-DC76-A174-4457D487F4CC}"/>
              </a:ext>
            </a:extLst>
          </p:cNvPr>
          <p:cNvSpPr txBox="1"/>
          <p:nvPr/>
        </p:nvSpPr>
        <p:spPr>
          <a:xfrm>
            <a:off x="2380060" y="2573915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b="1" spc="-300" dirty="0">
                <a:latin typeface="+mj-ea"/>
                <a:ea typeface="+mj-ea"/>
              </a:rPr>
              <a:t>3)</a:t>
            </a:r>
            <a:r>
              <a:rPr lang="ko-KR" altLang="en-US" sz="2000" b="1" spc="-300" dirty="0">
                <a:latin typeface="+mj-ea"/>
                <a:ea typeface="+mj-ea"/>
              </a:rPr>
              <a:t>    지도    내     충전소     시각화 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A7971-153E-661A-47E3-F54F79CD141A}"/>
              </a:ext>
            </a:extLst>
          </p:cNvPr>
          <p:cNvSpPr txBox="1"/>
          <p:nvPr/>
        </p:nvSpPr>
        <p:spPr>
          <a:xfrm>
            <a:off x="1081867" y="3279332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정리한 데이터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만 단위로 파랑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빨강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검정으로 지정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E3709-DBBE-3DE1-B01C-F08E3A27E24F}"/>
              </a:ext>
            </a:extLst>
          </p:cNvPr>
          <p:cNvSpPr txBox="1"/>
          <p:nvPr/>
        </p:nvSpPr>
        <p:spPr>
          <a:xfrm>
            <a:off x="1081867" y="3777124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CircleMaker</a:t>
            </a:r>
            <a:r>
              <a:rPr lang="ko-KR" altLang="en-US" sz="1600" b="1" dirty="0"/>
              <a:t>로 지정된 색깔을 원으로 지도 위에 표시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B5BF1-469D-055F-AC47-2056C108FC54}"/>
              </a:ext>
            </a:extLst>
          </p:cNvPr>
          <p:cNvSpPr txBox="1"/>
          <p:nvPr/>
        </p:nvSpPr>
        <p:spPr>
          <a:xfrm>
            <a:off x="1081867" y="4283321"/>
            <a:ext cx="565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파이썬은</a:t>
            </a:r>
            <a:r>
              <a:rPr lang="ko-KR" altLang="en-US" sz="1600" b="1" dirty="0"/>
              <a:t> 맵 표시 기능이 없기에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로 지정하여 출력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69102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GUI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05.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1DA27A-32A6-25D2-3AA2-F20CD512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9" y="1410791"/>
            <a:ext cx="4823280" cy="4036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480814-A134-DE95-1901-A7DAB24A5B54}"/>
              </a:ext>
            </a:extLst>
          </p:cNvPr>
          <p:cNvSpPr txBox="1"/>
          <p:nvPr/>
        </p:nvSpPr>
        <p:spPr>
          <a:xfrm>
            <a:off x="6398381" y="2184530"/>
            <a:ext cx="4398640" cy="264687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2000" b="1" dirty="0"/>
              <a:t>(1) </a:t>
            </a:r>
            <a:r>
              <a:rPr lang="ko-KR" altLang="en-US" sz="2000" b="1" dirty="0"/>
              <a:t>창 생성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err="1">
                <a:ea typeface="+mn-lt"/>
                <a:cs typeface="+mn-lt"/>
              </a:rPr>
              <a:t>Tkinter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라이브러리 사용하여</a:t>
            </a:r>
            <a:r>
              <a:rPr lang="ko-KR" altLang="en-US" b="1" dirty="0"/>
              <a:t> </a:t>
            </a:r>
            <a:endParaRPr lang="en-US" altLang="ko-KR" b="1" dirty="0"/>
          </a:p>
          <a:p>
            <a:pPr algn="ctr"/>
            <a:r>
              <a:rPr lang="ko-KR" altLang="en-US" b="1" dirty="0"/>
              <a:t>기본창을 생성함</a:t>
            </a:r>
          </a:p>
          <a:p>
            <a:pPr algn="ctr"/>
            <a:endParaRPr lang="en-US" altLang="ko-KR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창의 제목 설정 </a:t>
            </a:r>
            <a:r>
              <a:rPr lang="en-US" altLang="ko-KR" b="1" dirty="0"/>
              <a:t>(Title</a:t>
            </a:r>
            <a:r>
              <a:rPr lang="ko-KR" altLang="en-US" b="1" dirty="0"/>
              <a:t> 활용</a:t>
            </a:r>
            <a:r>
              <a:rPr lang="en-US" altLang="ko-KR" b="1" dirty="0"/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창의 크기와 위치 설정 </a:t>
            </a:r>
            <a:r>
              <a:rPr lang="en-US" altLang="ko-KR" b="1" dirty="0"/>
              <a:t>(geometry </a:t>
            </a:r>
            <a:r>
              <a:rPr lang="ko-KR" altLang="en-US" b="1" dirty="0"/>
              <a:t>활용</a:t>
            </a:r>
            <a:r>
              <a:rPr lang="en-US" altLang="ko-KR" b="1" dirty="0"/>
              <a:t>)</a:t>
            </a:r>
          </a:p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GUI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05.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50F26-A797-BE63-6739-55EF08B70537}"/>
              </a:ext>
            </a:extLst>
          </p:cNvPr>
          <p:cNvSpPr txBox="1"/>
          <p:nvPr/>
        </p:nvSpPr>
        <p:spPr>
          <a:xfrm>
            <a:off x="6277956" y="887118"/>
            <a:ext cx="4873932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(2)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현재시각 업데이트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현재 시간을 가져와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gui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에서 시계를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업데이트하고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초마다 반복적으로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  <a:p>
            <a:pPr algn="ctr"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업데이트 </a:t>
            </a:r>
            <a:r>
              <a:rPr lang="ko-KR" altLang="en-US" sz="2000" b="1" dirty="0">
                <a:latin typeface="Pretendard"/>
              </a:rPr>
              <a:t>하는 기능 수행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Pretendard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kumimoji="0" lang="en-US" altLang="ko-KR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Strftime</a:t>
            </a:r>
            <a:r>
              <a:rPr lang="en-US" altLang="ko-KR" b="1" dirty="0">
                <a:latin typeface="Pretendard"/>
              </a:rPr>
              <a:t> </a:t>
            </a:r>
            <a:r>
              <a:rPr lang="en-US" altLang="ko-KR" b="1" err="1">
                <a:latin typeface="Pretendard"/>
              </a:rPr>
              <a:t>함수</a:t>
            </a:r>
            <a:r>
              <a:rPr lang="ko-KR" altLang="en-US" b="1" err="1">
                <a:latin typeface="Pretendard"/>
              </a:rPr>
              <a:t>를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lang="ko-KR" altLang="en-US" b="1" dirty="0">
                <a:latin typeface="Pretendard"/>
              </a:rPr>
              <a:t>이용하여</a:t>
            </a:r>
            <a:endParaRPr lang="ko-KR" altLang="en-US" b="1">
              <a:latin typeface="Pretendard"/>
            </a:endParaRPr>
          </a:p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latin typeface="Pretendard"/>
              </a:rPr>
              <a:t>현재시간을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 형식화</a:t>
            </a:r>
            <a:br>
              <a:rPr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</a:rPr>
            </a:b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(time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모듈 사용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)</a:t>
            </a:r>
            <a:endParaRPr lang="en-US" altLang="ko-KR" b="1" dirty="0"/>
          </a:p>
          <a:p>
            <a:pPr algn="ctr">
              <a:defRPr/>
            </a:pPr>
            <a:endParaRPr lang="en-US" altLang="ko-KR" b="1" dirty="0">
              <a:latin typeface="Pretendard"/>
            </a:endParaRPr>
          </a:p>
          <a:p>
            <a:pPr marL="457200" indent="-457200" algn="ctr">
              <a:buFont typeface="Arial" panose="020B0604020202020204" pitchFamily="34" charset="0"/>
              <a:buChar char="•"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Config</a:t>
            </a:r>
            <a:r>
              <a:rPr lang="en-US" altLang="ko-KR" b="1" dirty="0">
                <a:latin typeface="Pretendard"/>
              </a:rPr>
              <a:t> </a:t>
            </a:r>
            <a:r>
              <a:rPr lang="en-US" altLang="ko-KR" b="1" err="1">
                <a:latin typeface="Pretendard"/>
              </a:rPr>
              <a:t>함수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lang="ko-KR" altLang="en-US" b="1" dirty="0">
                <a:latin typeface="Pretendard"/>
              </a:rPr>
              <a:t>사용으로</a:t>
            </a:r>
            <a:endParaRPr lang="en-US" altLang="ko-KR" b="1" dirty="0">
              <a:latin typeface="Pretendard"/>
            </a:endParaRPr>
          </a:p>
          <a:p>
            <a:pPr algn="ctr">
              <a:defRPr/>
            </a:pPr>
            <a:r>
              <a:rPr lang="ko-KR" altLang="en-US" b="1" dirty="0">
                <a:latin typeface="Pretendard"/>
              </a:rPr>
              <a:t> 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텍스트 업데이트</a:t>
            </a:r>
            <a:endParaRPr lang="ko-KR" alt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Pretendard"/>
            </a:endParaRPr>
          </a:p>
          <a:p>
            <a:pPr algn="ctr">
              <a:defRPr/>
            </a:pPr>
            <a:endParaRPr lang="ko-KR" altLang="en-US" b="1" dirty="0">
              <a:latin typeface="Pretendard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after</a:t>
            </a:r>
            <a:r>
              <a:rPr lang="ko-KR" altLang="en-US" b="1" dirty="0">
                <a:latin typeface="Pretendard"/>
              </a:rPr>
              <a:t> 함수 사용으로 </a:t>
            </a:r>
            <a:r>
              <a:rPr lang="en-US" altLang="en-US" b="1" err="1">
                <a:ea typeface="+mn-lt"/>
                <a:cs typeface="+mn-lt"/>
              </a:rPr>
              <a:t>update_clock</a:t>
            </a:r>
            <a:r>
              <a:rPr lang="en-US" altLang="en-US" b="1" dirty="0">
                <a:latin typeface="Pretendard"/>
              </a:rPr>
              <a:t> </a:t>
            </a:r>
            <a:endParaRPr lang="en-US" altLang="ko-KR" b="1" dirty="0">
              <a:latin typeface="Pretendard"/>
            </a:endParaRPr>
          </a:p>
          <a:p>
            <a:pPr algn="ctr">
              <a:defRPr/>
            </a:pPr>
            <a:r>
              <a:rPr lang="en-US" altLang="ko-KR" b="1" err="1">
                <a:latin typeface="Pretendard"/>
              </a:rPr>
              <a:t>함수를</a:t>
            </a:r>
            <a:r>
              <a:rPr lang="ko-KR" altLang="en-US" b="1" dirty="0">
                <a:latin typeface="Pretendard"/>
              </a:rPr>
              <a:t> 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1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초 후 호출</a:t>
            </a:r>
            <a:r>
              <a:rPr lang="ko-KR" altLang="en-US" b="1" dirty="0">
                <a:latin typeface="Pretendard"/>
              </a:rPr>
              <a:t> 반복 </a:t>
            </a:r>
            <a:endParaRPr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사용 현재시각을 표시할</a:t>
            </a:r>
            <a:r>
              <a:rPr lang="ko-KR" altLang="en-US" b="1" dirty="0">
                <a:latin typeface="Pretendard"/>
              </a:rPr>
              <a:t> </a:t>
            </a:r>
            <a:endParaRPr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</a:endParaRPr>
          </a:p>
          <a:p>
            <a:pPr algn="ctr">
              <a:defRPr/>
            </a:pPr>
            <a:r>
              <a:rPr lang="en-US" altLang="ko-KR" b="1" dirty="0">
                <a:latin typeface="Pretendard"/>
              </a:rPr>
              <a:t>       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레이블 생성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tk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"/>
                <a:cs typeface="+mn-cs"/>
              </a:rPr>
              <a:t>모듈 사용</a:t>
            </a:r>
            <a:r>
              <a:rPr lang="ko-KR" altLang="en-US" b="1" dirty="0">
                <a:latin typeface="Pretendard"/>
              </a:rPr>
              <a:t>)</a:t>
            </a:r>
            <a:endParaRPr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3D08F3-7CB4-3AE3-3A12-E3B2DFCA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9" y="1410791"/>
            <a:ext cx="4823280" cy="4036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41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GUI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05.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1670F-5207-BC06-55AF-3A77D3AA2864}"/>
              </a:ext>
            </a:extLst>
          </p:cNvPr>
          <p:cNvSpPr txBox="1"/>
          <p:nvPr/>
        </p:nvSpPr>
        <p:spPr>
          <a:xfrm>
            <a:off x="5756150" y="1382286"/>
            <a:ext cx="6096928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Pretendard"/>
              </a:rPr>
              <a:t>(3)-1 </a:t>
            </a:r>
            <a:r>
              <a:rPr lang="ko-KR" altLang="en-US" sz="2000" b="1" dirty="0" err="1">
                <a:latin typeface="Pretendard"/>
              </a:rPr>
              <a:t>웹크롤링</a:t>
            </a:r>
            <a:r>
              <a:rPr lang="ko-KR" altLang="en-US" sz="2000" b="1" dirty="0">
                <a:latin typeface="Pretendard"/>
              </a:rPr>
              <a:t> </a:t>
            </a:r>
            <a:endParaRPr lang="en-US" altLang="ko-KR" sz="2000" b="1" dirty="0"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latin typeface="Pretendard"/>
            </a:endParaRPr>
          </a:p>
          <a:p>
            <a:pPr algn="ctr">
              <a:defRPr/>
            </a:pPr>
            <a:r>
              <a:rPr lang="ko-KR" altLang="en-US" sz="2000" b="1" dirty="0">
                <a:latin typeface="Pretendard"/>
              </a:rPr>
              <a:t>버튼을 누르면 입력한 아이디/비밀번호</a:t>
            </a:r>
          </a:p>
          <a:p>
            <a:pPr algn="ctr">
              <a:defRPr/>
            </a:pPr>
            <a:r>
              <a:rPr lang="ko-KR" altLang="en-US" sz="2000" b="1" dirty="0">
                <a:latin typeface="Pretendard"/>
              </a:rPr>
              <a:t>네이버 로그인 후 </a:t>
            </a:r>
            <a:r>
              <a:rPr lang="en-US" altLang="ko-KR" sz="2000" b="1" dirty="0">
                <a:latin typeface="Pretendard"/>
              </a:rPr>
              <a:t>‘</a:t>
            </a:r>
            <a:r>
              <a:rPr lang="ko-KR" altLang="en-US" sz="2000" b="1" dirty="0">
                <a:latin typeface="Pretendard"/>
              </a:rPr>
              <a:t>대구 날씨를 검색하는 </a:t>
            </a:r>
            <a:endParaRPr lang="en-US" altLang="ko-KR" sz="2000" b="1" dirty="0"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Pretendard"/>
              </a:rPr>
              <a:t>기능 수행 </a:t>
            </a:r>
            <a:r>
              <a:rPr lang="en-US" altLang="ko-KR" sz="2000" b="1" dirty="0">
                <a:latin typeface="Pretendard"/>
              </a:rPr>
              <a:t>(Selenium </a:t>
            </a:r>
            <a:r>
              <a:rPr lang="ko-KR" altLang="en-US" sz="2000" b="1" dirty="0">
                <a:latin typeface="Pretendard"/>
              </a:rPr>
              <a:t>라이브러리 사용</a:t>
            </a:r>
            <a:r>
              <a:rPr lang="en-US" altLang="ko-KR" sz="2000" b="1" dirty="0">
                <a:latin typeface="Pretendard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latin typeface="Pretendard"/>
            </a:endParaRPr>
          </a:p>
          <a:p>
            <a:pPr algn="ctr">
              <a:defRPr/>
            </a:pPr>
            <a:endParaRPr lang="en-US" altLang="ko-KR" b="1" dirty="0">
              <a:latin typeface="Pretendard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altLang="ko-KR" b="1" err="1">
                <a:latin typeface="Pretendard"/>
              </a:rPr>
              <a:t>Tk.Label로</a:t>
            </a:r>
            <a:r>
              <a:rPr lang="en-US" altLang="ko-KR" b="1" dirty="0">
                <a:latin typeface="Pretendard"/>
              </a:rPr>
              <a:t> Id</a:t>
            </a:r>
            <a:r>
              <a:rPr lang="ko-KR" altLang="en-US" b="1" dirty="0">
                <a:latin typeface="Pretendard"/>
              </a:rPr>
              <a:t>와</a:t>
            </a:r>
            <a:r>
              <a:rPr lang="en-US" altLang="ko-KR" b="1" dirty="0">
                <a:latin typeface="Pretendard"/>
              </a:rPr>
              <a:t> pw </a:t>
            </a:r>
            <a:r>
              <a:rPr lang="ko-KR" altLang="en-US" b="1" err="1">
                <a:latin typeface="Pretendard"/>
              </a:rPr>
              <a:t>입력칸</a:t>
            </a:r>
            <a:r>
              <a:rPr lang="ko-KR" altLang="en-US" b="1" dirty="0">
                <a:latin typeface="Pretendard"/>
              </a:rPr>
              <a:t> </a:t>
            </a:r>
            <a:r>
              <a:rPr lang="ko-KR" altLang="en-US" b="1" err="1">
                <a:latin typeface="Pretendard"/>
              </a:rPr>
              <a:t>만들어냄</a:t>
            </a:r>
            <a:endParaRPr lang="ko-KR" altLang="en-US" b="1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defRPr/>
            </a:pPr>
            <a:endParaRPr lang="en-US" altLang="ko-KR" b="1" dirty="0">
              <a:latin typeface="Pretendard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latin typeface="Pretendard"/>
              </a:rPr>
              <a:t>Chrome </a:t>
            </a:r>
            <a:r>
              <a:rPr lang="ko-KR" altLang="en-US" b="1" dirty="0">
                <a:latin typeface="Pretendard"/>
              </a:rPr>
              <a:t>웹드라이버 옵션 </a:t>
            </a:r>
            <a:r>
              <a:rPr lang="en-US" altLang="ko-KR" b="1" dirty="0">
                <a:latin typeface="Pretendard"/>
              </a:rPr>
              <a:t>,</a:t>
            </a:r>
            <a:r>
              <a:rPr lang="ko-KR" altLang="en-US" b="1" dirty="0">
                <a:latin typeface="Pretendard"/>
              </a:rPr>
              <a:t> 경로 설정</a:t>
            </a:r>
            <a:endParaRPr lang="en-US" altLang="ko-KR" b="1" dirty="0">
              <a:latin typeface="Pretendard"/>
            </a:endParaRPr>
          </a:p>
          <a:p>
            <a:pPr algn="ctr">
              <a:defRPr/>
            </a:pPr>
            <a:r>
              <a:rPr lang="en-US" altLang="ko-KR" b="1" dirty="0">
                <a:latin typeface="Pretendard"/>
              </a:rPr>
              <a:t>     (</a:t>
            </a:r>
            <a:r>
              <a:rPr lang="en-US" altLang="ko-KR" b="1" dirty="0" err="1">
                <a:latin typeface="Pretendard"/>
              </a:rPr>
              <a:t>webdriver.ChromeOptions</a:t>
            </a:r>
            <a:r>
              <a:rPr lang="en-US" altLang="ko-KR" b="1" dirty="0">
                <a:latin typeface="Pretendard"/>
              </a:rPr>
              <a:t> </a:t>
            </a:r>
            <a:r>
              <a:rPr lang="ko-KR" altLang="en-US" b="1" dirty="0">
                <a:latin typeface="Pretendard"/>
              </a:rPr>
              <a:t>이용)</a:t>
            </a:r>
            <a:endParaRPr lang="en-US" altLang="ko-KR" b="1" dirty="0">
              <a:latin typeface="Pretendard"/>
            </a:endParaRPr>
          </a:p>
          <a:p>
            <a:pPr algn="ctr">
              <a:defRPr/>
            </a:pPr>
            <a:endParaRPr lang="ko-KR" altLang="en-US" b="1" dirty="0">
              <a:latin typeface="Pretendard"/>
            </a:endParaRPr>
          </a:p>
          <a:p>
            <a:pPr marL="342900" indent="-342900" algn="ctr">
              <a:buFont typeface="Arial,Sans-Serif"/>
              <a:buChar char="•"/>
              <a:defRPr/>
            </a:pPr>
            <a:r>
              <a:rPr lang="ko-KR" b="1" dirty="0">
                <a:latin typeface="Arial"/>
                <a:cs typeface="Arial"/>
              </a:rPr>
              <a:t>웹 로딩까지 </a:t>
            </a:r>
            <a:r>
              <a:rPr lang="en-US" altLang="ko-KR" b="1" dirty="0">
                <a:latin typeface="Arial"/>
                <a:cs typeface="Arial"/>
              </a:rPr>
              <a:t>10</a:t>
            </a:r>
            <a:r>
              <a:rPr lang="ko-KR" b="1" dirty="0">
                <a:latin typeface="Arial"/>
                <a:cs typeface="Arial"/>
              </a:rPr>
              <a:t>초간 대기 설정 </a:t>
            </a:r>
            <a:endParaRPr lang="en-US" altLang="ko-KR">
              <a:latin typeface="Arial"/>
              <a:cs typeface="Arial"/>
            </a:endParaRPr>
          </a:p>
          <a:p>
            <a:pPr algn="ctr">
              <a:defRPr/>
            </a:pPr>
            <a:r>
              <a:rPr lang="en-US" altLang="ko-KR" b="1" dirty="0">
                <a:latin typeface="Arial"/>
                <a:cs typeface="Arial"/>
              </a:rPr>
              <a:t>(</a:t>
            </a:r>
            <a:r>
              <a:rPr lang="en-US" altLang="ko-KR" b="1" err="1">
                <a:latin typeface="Arial"/>
                <a:cs typeface="Arial"/>
              </a:rPr>
              <a:t>implicitly_wait</a:t>
            </a:r>
            <a:r>
              <a:rPr lang="en-US" altLang="ko-KR" b="1" dirty="0">
                <a:latin typeface="Arial"/>
                <a:cs typeface="Arial"/>
              </a:rPr>
              <a:t>() </a:t>
            </a:r>
            <a:r>
              <a:rPr lang="ko-KR" b="1" dirty="0">
                <a:latin typeface="Arial"/>
                <a:cs typeface="Arial"/>
              </a:rPr>
              <a:t>사용</a:t>
            </a:r>
            <a:r>
              <a:rPr lang="en-US" altLang="ko-KR" b="1" dirty="0">
                <a:latin typeface="Arial"/>
                <a:cs typeface="Arial"/>
              </a:rPr>
              <a:t>)</a:t>
            </a:r>
            <a:endParaRPr 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65A20-F39C-5C8C-727A-3C761605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9" y="1410791"/>
            <a:ext cx="4823280" cy="4036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73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GUI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05.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1670F-5207-BC06-55AF-3A77D3AA2864}"/>
              </a:ext>
            </a:extLst>
          </p:cNvPr>
          <p:cNvSpPr txBox="1"/>
          <p:nvPr/>
        </p:nvSpPr>
        <p:spPr>
          <a:xfrm>
            <a:off x="5695674" y="1229080"/>
            <a:ext cx="6096928" cy="40010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Pretendard"/>
              </a:rPr>
              <a:t>(3)-2 </a:t>
            </a:r>
            <a:r>
              <a:rPr lang="ko-KR" altLang="en-US" sz="2000" b="1" dirty="0" err="1">
                <a:latin typeface="Pretendard"/>
              </a:rPr>
              <a:t>웹크롤링</a:t>
            </a:r>
            <a:r>
              <a:rPr lang="ko-KR" altLang="en-US" sz="2000" b="1" dirty="0">
                <a:latin typeface="Pretendard"/>
              </a:rPr>
              <a:t> </a:t>
            </a:r>
            <a:endParaRPr lang="en-US" altLang="ko-KR" sz="2000" b="1" dirty="0"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Pretendard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latin typeface="Pretendard"/>
              </a:rPr>
              <a:t>새로운 창 생성 후 네이버로그인 페이지</a:t>
            </a:r>
            <a:endParaRPr lang="en-US" altLang="ko-KR" b="1" dirty="0">
              <a:latin typeface="Pretendard"/>
            </a:endParaRPr>
          </a:p>
          <a:p>
            <a:pPr algn="ctr">
              <a:defRPr/>
            </a:pPr>
            <a:r>
              <a:rPr lang="ko-KR" altLang="en-US" b="1" dirty="0">
                <a:latin typeface="Pretendard"/>
              </a:rPr>
              <a:t> 이동 </a:t>
            </a:r>
            <a:r>
              <a:rPr lang="en-US" altLang="ko-KR" b="1" dirty="0">
                <a:latin typeface="Pretendard"/>
              </a:rPr>
              <a:t>id</a:t>
            </a:r>
            <a:r>
              <a:rPr lang="ko-KR" altLang="en-US" b="1" dirty="0">
                <a:latin typeface="Pretendard"/>
              </a:rPr>
              <a:t>와</a:t>
            </a:r>
            <a:r>
              <a:rPr lang="en-US" altLang="ko-KR" b="1" dirty="0">
                <a:latin typeface="Pretendard"/>
              </a:rPr>
              <a:t>pw </a:t>
            </a:r>
            <a:r>
              <a:rPr lang="ko-KR" altLang="en-US" b="1" dirty="0">
                <a:latin typeface="Pretendard"/>
              </a:rPr>
              <a:t>필드 값 입력 </a:t>
            </a:r>
            <a:endParaRPr lang="en-US" altLang="ko-KR" b="1" dirty="0">
              <a:latin typeface="Pretendard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atin typeface="Pretendard"/>
              </a:rPr>
              <a:t>(</a:t>
            </a:r>
            <a:r>
              <a:rPr lang="en-US" altLang="ko-KR" b="1" err="1">
                <a:latin typeface="Pretendard"/>
              </a:rPr>
              <a:t>execute_script</a:t>
            </a:r>
            <a:r>
              <a:rPr lang="en-US" altLang="ko-KR" b="1" dirty="0">
                <a:latin typeface="Pretendard"/>
              </a:rPr>
              <a:t> </a:t>
            </a:r>
            <a:r>
              <a:rPr lang="ko-KR" altLang="en-US" b="1" dirty="0">
                <a:latin typeface="Pretendard"/>
              </a:rPr>
              <a:t>사용</a:t>
            </a:r>
            <a:r>
              <a:rPr lang="en-US" altLang="ko-KR" b="1" dirty="0">
                <a:latin typeface="Pretendard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Pretendard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latin typeface="Pretendard"/>
              </a:rPr>
              <a:t>로그인 후 버튼 클릭</a:t>
            </a:r>
          </a:p>
          <a:p>
            <a:pPr algn="ctr">
              <a:defRPr/>
            </a:pPr>
            <a:r>
              <a:rPr lang="ko-KR" altLang="en-US" b="1" dirty="0">
                <a:latin typeface="Pretendard"/>
              </a:rPr>
              <a:t>네이버 홈페이지로 이동 후 </a:t>
            </a:r>
            <a:endParaRPr lang="en-US" altLang="ko-KR" b="1" dirty="0">
              <a:latin typeface="Pretendard"/>
            </a:endParaRPr>
          </a:p>
          <a:p>
            <a:pPr algn="ctr">
              <a:defRPr/>
            </a:pPr>
            <a:r>
              <a:rPr lang="ko-KR" altLang="en-US" b="1" dirty="0">
                <a:latin typeface="Pretendard"/>
              </a:rPr>
              <a:t>검색 입력 필드를 찾아 </a:t>
            </a:r>
            <a:r>
              <a:rPr lang="en-US" altLang="ko-KR" b="1" dirty="0">
                <a:latin typeface="Pretendard"/>
              </a:rPr>
              <a:t>'</a:t>
            </a:r>
            <a:r>
              <a:rPr lang="ko-KR" altLang="en-US" b="1" dirty="0">
                <a:latin typeface="Pretendard"/>
              </a:rPr>
              <a:t>대구날씨</a:t>
            </a:r>
            <a:r>
              <a:rPr lang="en-US" altLang="ko-KR" b="1" dirty="0">
                <a:latin typeface="Pretendard"/>
              </a:rPr>
              <a:t>' </a:t>
            </a:r>
            <a:r>
              <a:rPr lang="ko-KR" altLang="en-US" b="1" dirty="0">
                <a:latin typeface="Pretendard"/>
              </a:rPr>
              <a:t>입력 </a:t>
            </a:r>
            <a:endParaRPr lang="en-US" altLang="ko-KR" b="1" dirty="0"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Pretendard"/>
              </a:rPr>
              <a:t>(</a:t>
            </a:r>
            <a:r>
              <a:rPr lang="en-US" altLang="ko-KR" b="1" err="1">
                <a:latin typeface="Pretendard"/>
              </a:rPr>
              <a:t>send_keys</a:t>
            </a:r>
            <a:r>
              <a:rPr lang="en-US" altLang="ko-KR" b="1" dirty="0">
                <a:latin typeface="Pretendard"/>
              </a:rPr>
              <a:t>)</a:t>
            </a:r>
          </a:p>
          <a:p>
            <a:pPr algn="ctr">
              <a:defRPr/>
            </a:pPr>
            <a:endParaRPr lang="en-US" altLang="ko-KR" b="1" dirty="0">
              <a:latin typeface="Pretendard"/>
            </a:endParaRPr>
          </a:p>
          <a:p>
            <a:pPr marL="342900" indent="-342900" algn="ctr">
              <a:buFont typeface="Arial"/>
              <a:buChar char="•"/>
              <a:defRPr/>
            </a:pPr>
            <a:r>
              <a:rPr lang="en-US" altLang="ko-KR" b="1" err="1">
                <a:latin typeface="Pretendard"/>
              </a:rPr>
              <a:t>전기차</a:t>
            </a:r>
            <a:r>
              <a:rPr lang="en-US" altLang="ko-KR" b="1" dirty="0">
                <a:latin typeface="Pretendard"/>
              </a:rPr>
              <a:t> </a:t>
            </a:r>
            <a:r>
              <a:rPr lang="en-US" altLang="ko-KR" b="1" err="1">
                <a:latin typeface="Pretendard"/>
              </a:rPr>
              <a:t>충전소</a:t>
            </a:r>
            <a:r>
              <a:rPr lang="en-US" altLang="ko-KR" b="1" dirty="0">
                <a:latin typeface="Pretendard"/>
              </a:rPr>
              <a:t> </a:t>
            </a:r>
            <a:r>
              <a:rPr lang="en-US" altLang="ko-KR" b="1" err="1">
                <a:latin typeface="Pretendard"/>
              </a:rPr>
              <a:t>버튼은</a:t>
            </a:r>
            <a:r>
              <a:rPr lang="en-US" altLang="ko-KR" b="1" dirty="0">
                <a:latin typeface="Pretendard"/>
              </a:rPr>
              <a:t> </a:t>
            </a:r>
            <a:r>
              <a:rPr lang="en-US" altLang="ko-KR" b="1" err="1">
                <a:latin typeface="Pretendard"/>
              </a:rPr>
              <a:t>지도를</a:t>
            </a:r>
            <a:r>
              <a:rPr lang="en-US" altLang="ko-KR" b="1" dirty="0">
                <a:latin typeface="Pretendard"/>
              </a:rPr>
              <a:t> </a:t>
            </a:r>
            <a:r>
              <a:rPr lang="en-US" altLang="ko-KR" b="1" err="1">
                <a:latin typeface="Pretendard"/>
              </a:rPr>
              <a:t>구현한</a:t>
            </a:r>
            <a:r>
              <a:rPr lang="en-US" altLang="ko-KR" b="1" dirty="0">
                <a:latin typeface="Pretendard"/>
              </a:rPr>
              <a:t> </a:t>
            </a:r>
            <a:endParaRPr lang="en-US" b="1">
              <a:latin typeface="Consolas"/>
            </a:endParaRPr>
          </a:p>
          <a:p>
            <a:pPr algn="ctr">
              <a:defRPr/>
            </a:pPr>
            <a:r>
              <a:rPr lang="en-US" altLang="ko-KR" b="1" err="1">
                <a:latin typeface="Pretendard"/>
              </a:rPr>
              <a:t>파이썬</a:t>
            </a:r>
            <a:r>
              <a:rPr lang="en-US" altLang="ko-KR" b="1" dirty="0">
                <a:latin typeface="Pretendard"/>
              </a:rPr>
              <a:t> </a:t>
            </a:r>
            <a:r>
              <a:rPr lang="en-US" altLang="ko-KR" b="1" err="1">
                <a:latin typeface="Pretendard"/>
              </a:rPr>
              <a:t>파일을</a:t>
            </a:r>
            <a:r>
              <a:rPr lang="en-US" altLang="ko-KR" b="1" dirty="0">
                <a:latin typeface="Pretendard"/>
              </a:rPr>
              <a:t> </a:t>
            </a:r>
            <a:r>
              <a:rPr lang="en-US" altLang="ko-KR" b="1" err="1">
                <a:latin typeface="Pretendard"/>
              </a:rPr>
              <a:t>불러옴</a:t>
            </a:r>
            <a:r>
              <a:rPr lang="en-US" altLang="ko-KR" b="1" dirty="0">
                <a:latin typeface="Pretendard"/>
              </a:rPr>
              <a:t> </a:t>
            </a:r>
          </a:p>
          <a:p>
            <a:pPr algn="ctr">
              <a:defRPr/>
            </a:pPr>
            <a:r>
              <a:rPr lang="en-US" altLang="ko-KR" b="1" dirty="0">
                <a:latin typeface="Pretendard"/>
              </a:rPr>
              <a:t>(</a:t>
            </a:r>
            <a:r>
              <a:rPr lang="en-US" b="1" err="1">
                <a:latin typeface="Consolas"/>
              </a:rPr>
              <a:t>subprocess.call</a:t>
            </a:r>
            <a:r>
              <a:rPr lang="en-US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함수</a:t>
            </a:r>
            <a:r>
              <a:rPr lang="en-US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사용)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EB50BF-2766-B02E-B017-101B248B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59" y="1410791"/>
            <a:ext cx="4823280" cy="4036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06.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lang="ko-KR" altLang="en-US" sz="1600" spc="300" dirty="0">
                <a:solidFill>
                  <a:srgbClr val="387D96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CBB6A-9F0F-5B88-9425-E4E91A820882}"/>
              </a:ext>
            </a:extLst>
          </p:cNvPr>
          <p:cNvSpPr txBox="1"/>
          <p:nvPr/>
        </p:nvSpPr>
        <p:spPr>
          <a:xfrm>
            <a:off x="913890" y="978320"/>
            <a:ext cx="372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예상 활용방안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7EBD4-3E30-9C2C-310A-7743BB33043F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483756-707A-6C06-22ED-C3AD4588503A}"/>
              </a:ext>
            </a:extLst>
          </p:cNvPr>
          <p:cNvGrpSpPr/>
          <p:nvPr/>
        </p:nvGrpSpPr>
        <p:grpSpPr>
          <a:xfrm>
            <a:off x="2290953" y="1565550"/>
            <a:ext cx="7610094" cy="2442875"/>
            <a:chOff x="2089306" y="1903792"/>
            <a:chExt cx="8028255" cy="26927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51A86A-BE9A-1B15-61FF-275360A77481}"/>
                </a:ext>
              </a:extLst>
            </p:cNvPr>
            <p:cNvSpPr/>
            <p:nvPr/>
          </p:nvSpPr>
          <p:spPr>
            <a:xfrm>
              <a:off x="2477854" y="2257828"/>
              <a:ext cx="1996068" cy="19960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5D84E0D-E023-E44C-08C3-82AF04533ACC}"/>
                </a:ext>
              </a:extLst>
            </p:cNvPr>
            <p:cNvSpPr/>
            <p:nvPr/>
          </p:nvSpPr>
          <p:spPr>
            <a:xfrm>
              <a:off x="7753351" y="2257828"/>
              <a:ext cx="1996068" cy="1996068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5BF5748-E53D-D358-1CD4-A0194FD8C0DC}"/>
                </a:ext>
              </a:extLst>
            </p:cNvPr>
            <p:cNvGrpSpPr/>
            <p:nvPr/>
          </p:nvGrpSpPr>
          <p:grpSpPr>
            <a:xfrm>
              <a:off x="2089306" y="1928506"/>
              <a:ext cx="2755091" cy="2668061"/>
              <a:chOff x="1976400" y="2313517"/>
              <a:chExt cx="2755091" cy="2668061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39EE9487-8541-8DA5-6051-EB6CBE3FDE92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  <p:sp>
            <p:nvSpPr>
              <p:cNvPr id="21" name="원호 20">
                <a:extLst>
                  <a:ext uri="{FF2B5EF4-FFF2-40B4-BE49-F238E27FC236}">
                    <a16:creationId xmlns:a16="http://schemas.microsoft.com/office/drawing/2014/main" id="{7D145BBC-6751-C0B5-1790-C5E29B661DD0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90CD6FA8-CE95-A08D-75F9-4987F151C3B8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B10763FD-E54F-65C7-545A-4A7DB8B583C1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chemeClr val="accent4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5CBB43-D8D2-3371-8061-1E9ADF3CD966}"/>
                </a:ext>
              </a:extLst>
            </p:cNvPr>
            <p:cNvSpPr txBox="1"/>
            <p:nvPr/>
          </p:nvSpPr>
          <p:spPr>
            <a:xfrm>
              <a:off x="2447046" y="2655696"/>
              <a:ext cx="20576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기대효과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및 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활용방안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C606530-9242-1ADF-E520-E046A89AFF28}"/>
                </a:ext>
              </a:extLst>
            </p:cNvPr>
            <p:cNvGrpSpPr/>
            <p:nvPr/>
          </p:nvGrpSpPr>
          <p:grpSpPr>
            <a:xfrm flipH="1">
              <a:off x="7362470" y="1903792"/>
              <a:ext cx="2755091" cy="2668061"/>
              <a:chOff x="1976400" y="2313517"/>
              <a:chExt cx="2755091" cy="2668061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7BE2774B-8371-986D-02CC-A71A7FCF8CAF}"/>
                  </a:ext>
                </a:extLst>
              </p:cNvPr>
              <p:cNvSpPr/>
              <p:nvPr/>
            </p:nvSpPr>
            <p:spPr>
              <a:xfrm rot="2173646">
                <a:off x="2436198" y="2493226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E00EE1D4-840B-CABD-63F1-4FFC9F1FD6B9}"/>
                  </a:ext>
                </a:extLst>
              </p:cNvPr>
              <p:cNvSpPr/>
              <p:nvPr/>
            </p:nvSpPr>
            <p:spPr>
              <a:xfrm rot="7573646">
                <a:off x="2215336" y="2686285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77ADEFF5-0931-084C-DCC2-83F25CE780A2}"/>
                  </a:ext>
                </a:extLst>
              </p:cNvPr>
              <p:cNvSpPr/>
              <p:nvPr/>
            </p:nvSpPr>
            <p:spPr>
              <a:xfrm rot="12973646">
                <a:off x="1976400" y="2575243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97FC7D80-1C11-CDE7-BF3C-ACDB79CDEE2C}"/>
                  </a:ext>
                </a:extLst>
              </p:cNvPr>
              <p:cNvSpPr/>
              <p:nvPr/>
            </p:nvSpPr>
            <p:spPr>
              <a:xfrm rot="18373646">
                <a:off x="2187232" y="2313517"/>
                <a:ext cx="2295293" cy="2295293"/>
              </a:xfrm>
              <a:prstGeom prst="arc">
                <a:avLst>
                  <a:gd name="adj1" fmla="val 17528057"/>
                  <a:gd name="adj2" fmla="val 0"/>
                </a:avLst>
              </a:prstGeom>
              <a:ln w="57150">
                <a:solidFill>
                  <a:srgbClr val="FF6969"/>
                </a:solidFill>
                <a:headEnd type="none" w="med" len="med"/>
                <a:tailEnd type="arrow" w="med" len="med"/>
                <a:extLst>
                  <a:ext uri="{C807C97D-BFC1-408E-A445-0C87EB9F89A2}">
                    <ask:lineSketchStyleProps xmlns:ask="http://schemas.microsoft.com/office/drawing/2018/sketchyshapes" sd="4266498984">
                      <a:custGeom>
                        <a:avLst/>
                        <a:gdLst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  <a:gd name="connsiteX2" fmla="*/ 1147647 w 2295293"/>
                          <a:gd name="connsiteY2" fmla="*/ 1147647 h 2295293"/>
                          <a:gd name="connsiteX3" fmla="*/ 1580055 w 2295293"/>
                          <a:gd name="connsiteY3" fmla="*/ 84578 h 2295293"/>
                          <a:gd name="connsiteX0" fmla="*/ 1580055 w 2295293"/>
                          <a:gd name="connsiteY0" fmla="*/ 84578 h 2295293"/>
                          <a:gd name="connsiteX1" fmla="*/ 2295293 w 2295293"/>
                          <a:gd name="connsiteY1" fmla="*/ 1147647 h 22952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295293" h="2295293" stroke="0" extrusionOk="0">
                            <a:moveTo>
                              <a:pt x="1580055" y="84578"/>
                            </a:moveTo>
                            <a:cubicBezTo>
                              <a:pt x="2020001" y="204038"/>
                              <a:pt x="2304954" y="688582"/>
                              <a:pt x="2295293" y="1147647"/>
                            </a:cubicBezTo>
                            <a:cubicBezTo>
                              <a:pt x="1750020" y="1217786"/>
                              <a:pt x="1596471" y="1204808"/>
                              <a:pt x="1147647" y="1147647"/>
                            </a:cubicBezTo>
                            <a:cubicBezTo>
                              <a:pt x="1389014" y="629845"/>
                              <a:pt x="1502197" y="470538"/>
                              <a:pt x="1580055" y="84578"/>
                            </a:cubicBezTo>
                            <a:close/>
                          </a:path>
                          <a:path w="2295293" h="2295293" fill="none" extrusionOk="0">
                            <a:moveTo>
                              <a:pt x="1580055" y="84578"/>
                            </a:moveTo>
                            <a:cubicBezTo>
                              <a:pt x="2070926" y="315876"/>
                              <a:pt x="2284113" y="674817"/>
                              <a:pt x="2295293" y="1147647"/>
                            </a:cubicBezTo>
                          </a:path>
                          <a:path w="2295293" h="2295293" fill="none" stroke="0" extrusionOk="0">
                            <a:moveTo>
                              <a:pt x="1580055" y="84578"/>
                            </a:moveTo>
                            <a:cubicBezTo>
                              <a:pt x="2004759" y="285893"/>
                              <a:pt x="2352803" y="630216"/>
                              <a:pt x="2295293" y="114764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9D50100-F97D-BD06-5ABC-7B524DD42421}"/>
              </a:ext>
            </a:extLst>
          </p:cNvPr>
          <p:cNvSpPr txBox="1"/>
          <p:nvPr/>
        </p:nvSpPr>
        <p:spPr>
          <a:xfrm>
            <a:off x="7887168" y="2464290"/>
            <a:ext cx="154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응용분야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4C2986E-325A-840A-31A9-431CA287C504}"/>
              </a:ext>
            </a:extLst>
          </p:cNvPr>
          <p:cNvSpPr/>
          <p:nvPr/>
        </p:nvSpPr>
        <p:spPr>
          <a:xfrm>
            <a:off x="1472478" y="4550807"/>
            <a:ext cx="4369908" cy="16140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E431D-C555-F9FE-9FAC-8012A78BBF58}"/>
              </a:ext>
            </a:extLst>
          </p:cNvPr>
          <p:cNvSpPr txBox="1"/>
          <p:nvPr/>
        </p:nvSpPr>
        <p:spPr>
          <a:xfrm>
            <a:off x="1653196" y="4937018"/>
            <a:ext cx="400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충전량이</a:t>
            </a:r>
            <a:r>
              <a:rPr lang="ko-KR" altLang="en-US" sz="1600" b="1" dirty="0"/>
              <a:t> 낮은 충전소를 안내함에 따라 대구 내에 위치한 충전소  사이 </a:t>
            </a:r>
            <a:r>
              <a:rPr lang="ko-KR" altLang="en-US" sz="1600" b="1" dirty="0" err="1"/>
              <a:t>충전량</a:t>
            </a:r>
            <a:r>
              <a:rPr lang="ko-KR" altLang="en-US" sz="1600" b="1" dirty="0"/>
              <a:t> 격차를 줄임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2A508C-7AAA-125E-6B89-DF54B2CCF699}"/>
              </a:ext>
            </a:extLst>
          </p:cNvPr>
          <p:cNvSpPr/>
          <p:nvPr/>
        </p:nvSpPr>
        <p:spPr>
          <a:xfrm>
            <a:off x="6691713" y="4553473"/>
            <a:ext cx="4369908" cy="161409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8E2E41-A191-F4B3-7471-A6A23D97BF47}"/>
              </a:ext>
            </a:extLst>
          </p:cNvPr>
          <p:cNvSpPr txBox="1"/>
          <p:nvPr/>
        </p:nvSpPr>
        <p:spPr>
          <a:xfrm>
            <a:off x="6950490" y="5059296"/>
            <a:ext cx="38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각 지역구에 사용률이 저조한 시설의 이용촉진 및 평준화 기대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F6FD68-5AFD-546A-E0C4-A0C317179AB2}"/>
              </a:ext>
            </a:extLst>
          </p:cNvPr>
          <p:cNvSpPr/>
          <p:nvPr/>
        </p:nvSpPr>
        <p:spPr>
          <a:xfrm>
            <a:off x="0" y="6559712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3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아쉬운    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07.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28FBD-F45F-CF65-4EC9-F3B2252BEA37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119466AE-BA24-18E5-F51B-503197C59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24850"/>
              </p:ext>
            </p:extLst>
          </p:nvPr>
        </p:nvGraphicFramePr>
        <p:xfrm>
          <a:off x="913890" y="1474743"/>
          <a:ext cx="10360289" cy="41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8753070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74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아쉬운 부분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지도내 </a:t>
                      </a:r>
                      <a:r>
                        <a:rPr lang="ko-KR" altLang="en-US" sz="20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충전량</a:t>
                      </a:r>
                      <a:r>
                        <a:rPr lang="ko-KR" altLang="en-US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관련 추가 정보 구현</a:t>
                      </a: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(1)</a:t>
                      </a:r>
                      <a:r>
                        <a:rPr lang="ko-KR" alt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숫자표시</a:t>
                      </a:r>
                      <a:r>
                        <a:rPr lang="en-US" altLang="ko-KR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(2)</a:t>
                      </a:r>
                      <a:r>
                        <a:rPr lang="ko-KR" alt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사용량에 따른 선명도 표시</a:t>
                      </a:r>
                      <a:endParaRPr lang="en-US" altLang="ko-KR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지도 내 사용자 현재 위치 표시</a:t>
                      </a: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817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가까운 충전소 찾기 및 데이터 리스트화</a:t>
                      </a:r>
                      <a:endParaRPr lang="en-US" altLang="ko-KR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8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0EC6A1-67C3-DA63-7B6D-5DEFB72A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ADEBF-3BEB-5A02-135E-F8410EED01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7EA9F6-6252-DCA0-76EB-899BE8D59797}"/>
              </a:ext>
            </a:extLst>
          </p:cNvPr>
          <p:cNvGrpSpPr/>
          <p:nvPr/>
        </p:nvGrpSpPr>
        <p:grpSpPr>
          <a:xfrm>
            <a:off x="10024946" y="187641"/>
            <a:ext cx="2167054" cy="768458"/>
            <a:chOff x="8909823" y="398401"/>
            <a:chExt cx="3282177" cy="738121"/>
          </a:xfrm>
          <a:solidFill>
            <a:schemeClr val="accent6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466E74-5CC2-4379-F2BC-8B05EF7BB056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B028A5-AAF5-9125-F9FD-B47BE82015F8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921677-86B1-E3F6-B4A3-4FA06AE38E7E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57DAFB-622F-BA9B-8F7E-9E3A7143612A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E5079C-5BFF-B6E8-1345-B3B9E016BCCF}"/>
              </a:ext>
            </a:extLst>
          </p:cNvPr>
          <p:cNvSpPr txBox="1"/>
          <p:nvPr/>
        </p:nvSpPr>
        <p:spPr>
          <a:xfrm>
            <a:off x="1921204" y="623608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a table of contents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ACCA3-A8AB-C4FC-F965-A8833D583185}"/>
              </a:ext>
            </a:extLst>
          </p:cNvPr>
          <p:cNvSpPr txBox="1"/>
          <p:nvPr/>
        </p:nvSpPr>
        <p:spPr>
          <a:xfrm>
            <a:off x="992745" y="490242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1A335C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30BE5C-F8C3-63CF-5CF6-EAEBD8B29122}"/>
              </a:ext>
            </a:extLst>
          </p:cNvPr>
          <p:cNvSpPr/>
          <p:nvPr/>
        </p:nvSpPr>
        <p:spPr>
          <a:xfrm>
            <a:off x="336395" y="1226615"/>
            <a:ext cx="11519210" cy="5296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728E6-3464-39D3-A702-FF815E14E632}"/>
              </a:ext>
            </a:extLst>
          </p:cNvPr>
          <p:cNvSpPr txBox="1"/>
          <p:nvPr/>
        </p:nvSpPr>
        <p:spPr>
          <a:xfrm>
            <a:off x="1384185" y="1866108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01.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B80B0-2A16-4973-D6D6-19608F66E562}"/>
              </a:ext>
            </a:extLst>
          </p:cNvPr>
          <p:cNvSpPr txBox="1"/>
          <p:nvPr/>
        </p:nvSpPr>
        <p:spPr>
          <a:xfrm>
            <a:off x="2139208" y="1992365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현재   문제상황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AB5532-00AB-ABED-C197-0E64DE5EE374}"/>
              </a:ext>
            </a:extLst>
          </p:cNvPr>
          <p:cNvCxnSpPr/>
          <p:nvPr/>
        </p:nvCxnSpPr>
        <p:spPr>
          <a:xfrm>
            <a:off x="6075814" y="1539261"/>
            <a:ext cx="0" cy="474484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E0A551-416D-5DD3-EB0E-A6CE8C3383B5}"/>
              </a:ext>
            </a:extLst>
          </p:cNvPr>
          <p:cNvSpPr txBox="1"/>
          <p:nvPr/>
        </p:nvSpPr>
        <p:spPr>
          <a:xfrm>
            <a:off x="1384185" y="2875277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02.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7FC23-368E-CC54-6A90-625DA411402D}"/>
              </a:ext>
            </a:extLst>
          </p:cNvPr>
          <p:cNvSpPr txBox="1"/>
          <p:nvPr/>
        </p:nvSpPr>
        <p:spPr>
          <a:xfrm>
            <a:off x="2114658" y="3001534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소개   및   목적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81B8D-3DD6-897B-19C8-02BCEDDCAE15}"/>
              </a:ext>
            </a:extLst>
          </p:cNvPr>
          <p:cNvSpPr txBox="1"/>
          <p:nvPr/>
        </p:nvSpPr>
        <p:spPr>
          <a:xfrm>
            <a:off x="1384185" y="399913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03.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E0495-EEA2-61F6-D8E1-4290645194B9}"/>
              </a:ext>
            </a:extLst>
          </p:cNvPr>
          <p:cNvSpPr txBox="1"/>
          <p:nvPr/>
        </p:nvSpPr>
        <p:spPr>
          <a:xfrm>
            <a:off x="2114658" y="41253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3E23A-E224-F72D-623B-FDFC2139D8C2}"/>
              </a:ext>
            </a:extLst>
          </p:cNvPr>
          <p:cNvSpPr txBox="1"/>
          <p:nvPr/>
        </p:nvSpPr>
        <p:spPr>
          <a:xfrm>
            <a:off x="1384184" y="4996744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04.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B1C63D-7A5A-F83C-47FB-9F7C828BDF2A}"/>
              </a:ext>
            </a:extLst>
          </p:cNvPr>
          <p:cNvSpPr txBox="1"/>
          <p:nvPr/>
        </p:nvSpPr>
        <p:spPr>
          <a:xfrm>
            <a:off x="2114657" y="5123001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전기차    충전소  지도구현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ED1CA-54E3-FAC4-47F8-4B800E805D1D}"/>
              </a:ext>
            </a:extLst>
          </p:cNvPr>
          <p:cNvSpPr txBox="1"/>
          <p:nvPr/>
        </p:nvSpPr>
        <p:spPr>
          <a:xfrm>
            <a:off x="6842154" y="1866108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05.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32D66-D61C-4073-25BE-A14ECD94A57B}"/>
              </a:ext>
            </a:extLst>
          </p:cNvPr>
          <p:cNvSpPr txBox="1"/>
          <p:nvPr/>
        </p:nvSpPr>
        <p:spPr>
          <a:xfrm>
            <a:off x="7575658" y="1992365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GUI  </a:t>
            </a:r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73B73E-9BBF-FC83-8CE1-6BE9FCC428B2}"/>
              </a:ext>
            </a:extLst>
          </p:cNvPr>
          <p:cNvSpPr txBox="1"/>
          <p:nvPr/>
        </p:nvSpPr>
        <p:spPr>
          <a:xfrm>
            <a:off x="6842154" y="2875277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06.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D288F8-F73F-6719-C588-E48B38B29741}"/>
              </a:ext>
            </a:extLst>
          </p:cNvPr>
          <p:cNvSpPr txBox="1"/>
          <p:nvPr/>
        </p:nvSpPr>
        <p:spPr>
          <a:xfrm>
            <a:off x="7572627" y="300153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 소개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03939-8E03-0979-BAF9-502485DE7C39}"/>
              </a:ext>
            </a:extLst>
          </p:cNvPr>
          <p:cNvSpPr txBox="1"/>
          <p:nvPr/>
        </p:nvSpPr>
        <p:spPr>
          <a:xfrm>
            <a:off x="6842154" y="399913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07.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75227E-8296-D34A-F7D4-DC6825EB6BC1}"/>
              </a:ext>
            </a:extLst>
          </p:cNvPr>
          <p:cNvSpPr txBox="1"/>
          <p:nvPr/>
        </p:nvSpPr>
        <p:spPr>
          <a:xfrm>
            <a:off x="7572627" y="4125396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아쉬운   부분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9D8284-3893-13CE-5EDF-5D034C1CD777}"/>
              </a:ext>
            </a:extLst>
          </p:cNvPr>
          <p:cNvSpPr txBox="1"/>
          <p:nvPr/>
        </p:nvSpPr>
        <p:spPr>
          <a:xfrm>
            <a:off x="6842153" y="4996744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</a:rPr>
              <a:t>08.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07405C-324F-9FAB-2F94-1A3CAD9AA38A}"/>
              </a:ext>
            </a:extLst>
          </p:cNvPr>
          <p:cNvSpPr txBox="1"/>
          <p:nvPr/>
        </p:nvSpPr>
        <p:spPr>
          <a:xfrm>
            <a:off x="7572626" y="512300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 &amp; A</a:t>
            </a:r>
            <a:endParaRPr lang="ko-KR" altLang="en-US" sz="20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62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9DBCF0-53C1-A5CA-2916-CFA567E5AB5A}"/>
              </a:ext>
            </a:extLst>
          </p:cNvPr>
          <p:cNvGrpSpPr/>
          <p:nvPr/>
        </p:nvGrpSpPr>
        <p:grpSpPr>
          <a:xfrm>
            <a:off x="10024946" y="398401"/>
            <a:ext cx="2167054" cy="768458"/>
            <a:chOff x="8909823" y="398401"/>
            <a:chExt cx="3282177" cy="738121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7C1F52-B223-C89C-5D63-03B2ED28236A}"/>
                </a:ext>
              </a:extLst>
            </p:cNvPr>
            <p:cNvSpPr/>
            <p:nvPr/>
          </p:nvSpPr>
          <p:spPr>
            <a:xfrm>
              <a:off x="10844526" y="398401"/>
              <a:ext cx="1347474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F3B72-3851-0E6B-272D-7DF968778CF0}"/>
                </a:ext>
              </a:extLst>
            </p:cNvPr>
            <p:cNvSpPr/>
            <p:nvPr/>
          </p:nvSpPr>
          <p:spPr>
            <a:xfrm>
              <a:off x="9963513" y="398401"/>
              <a:ext cx="724895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DE6DAF-C3A5-CCC1-072F-5C5DF6D82C64}"/>
                </a:ext>
              </a:extLst>
            </p:cNvPr>
            <p:cNvSpPr/>
            <p:nvPr/>
          </p:nvSpPr>
          <p:spPr>
            <a:xfrm>
              <a:off x="9283289" y="398401"/>
              <a:ext cx="524106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C63801-C8EF-D34B-433B-F9C290353AC2}"/>
                </a:ext>
              </a:extLst>
            </p:cNvPr>
            <p:cNvSpPr/>
            <p:nvPr/>
          </p:nvSpPr>
          <p:spPr>
            <a:xfrm>
              <a:off x="8909823" y="398401"/>
              <a:ext cx="217347" cy="738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3887702" y="2875002"/>
            <a:ext cx="4416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E9A6D5-88AB-9B93-242F-E11F66162BE6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3B2CCB-4343-2390-14F0-69FC0E02BF38}"/>
              </a:ext>
            </a:extLst>
          </p:cNvPr>
          <p:cNvSpPr/>
          <p:nvPr/>
        </p:nvSpPr>
        <p:spPr>
          <a:xfrm>
            <a:off x="1677589" y="3190328"/>
            <a:ext cx="8731299" cy="1556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1271048" y="399447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현재   문제상황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9A190-E8B7-316E-DD18-E58B434CA912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01.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ECF5F-9B3A-C576-BF63-003EA6AAD6D3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5791D-03CF-7EF0-18AA-4E1970533571}"/>
              </a:ext>
            </a:extLst>
          </p:cNvPr>
          <p:cNvSpPr txBox="1"/>
          <p:nvPr/>
        </p:nvSpPr>
        <p:spPr>
          <a:xfrm rot="5400000">
            <a:off x="5795533" y="4647853"/>
            <a:ext cx="600934" cy="9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sz="4000" kern="0" dirty="0">
                <a:latin typeface="한컴 백제 M" panose="02020603020101020101" pitchFamily="18" charset="-127"/>
                <a:ea typeface="한컴 백제 M" panose="02020603020101020101" pitchFamily="18" charset="-127"/>
                <a:cs typeface="함초롬바탕" panose="02030504000101010101" pitchFamily="18" charset="-127"/>
              </a:rPr>
              <a:t>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E2E9B2-7A71-61D3-77CD-799B132AB1D7}"/>
              </a:ext>
            </a:extLst>
          </p:cNvPr>
          <p:cNvSpPr/>
          <p:nvPr/>
        </p:nvSpPr>
        <p:spPr>
          <a:xfrm>
            <a:off x="1677590" y="1176538"/>
            <a:ext cx="8731300" cy="1556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톱니 모양의 오른쪽 화살표 29">
            <a:extLst>
              <a:ext uri="{FF2B5EF4-FFF2-40B4-BE49-F238E27FC236}">
                <a16:creationId xmlns:a16="http://schemas.microsoft.com/office/drawing/2014/main" id="{974265E2-146A-EA3A-2287-295361EAC557}"/>
              </a:ext>
            </a:extLst>
          </p:cNvPr>
          <p:cNvSpPr/>
          <p:nvPr/>
        </p:nvSpPr>
        <p:spPr>
          <a:xfrm>
            <a:off x="2264046" y="5520965"/>
            <a:ext cx="428549" cy="243961"/>
          </a:xfrm>
          <a:prstGeom prst="notchedRightArrow">
            <a:avLst>
              <a:gd name="adj1" fmla="val 42614"/>
              <a:gd name="adj2" fmla="val 55809"/>
            </a:avLst>
          </a:prstGeom>
          <a:solidFill>
            <a:srgbClr val="41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786DA527-6F27-550E-308A-7090AB1D83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4" y="1052067"/>
            <a:ext cx="8842172" cy="1556591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11927C0D-39A7-FC54-1879-4F80EFCA14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3" y="2945467"/>
            <a:ext cx="8842173" cy="166724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27AC97-7186-ADC8-2097-D989E6EDCF7E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F8BAA5-982A-E150-0B8F-646972A2D9D4}"/>
              </a:ext>
            </a:extLst>
          </p:cNvPr>
          <p:cNvSpPr txBox="1"/>
          <p:nvPr/>
        </p:nvSpPr>
        <p:spPr>
          <a:xfrm>
            <a:off x="2642971" y="5464938"/>
            <a:ext cx="6906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 </a:t>
            </a:r>
            <a:r>
              <a:rPr lang="ko-KR" altLang="en-US" sz="1600" b="1" dirty="0"/>
              <a:t>충전 인프라 부족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충전방해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충전을 위한 시간 소요 등</a:t>
            </a:r>
            <a:endParaRPr lang="en-US" altLang="ko-KR" sz="1600" b="1" dirty="0"/>
          </a:p>
          <a:p>
            <a:r>
              <a:rPr lang="ko-KR" altLang="en-US" sz="1600" b="1" dirty="0"/>
              <a:t>전기차 이용자들이 가지고 있는 </a:t>
            </a:r>
            <a:r>
              <a:rPr lang="ko-KR" altLang="en-US" sz="1600" b="1" dirty="0">
                <a:solidFill>
                  <a:srgbClr val="C00000"/>
                </a:solidFill>
              </a:rPr>
              <a:t>전기차 충전 관련 문제가 많음</a:t>
            </a:r>
            <a:r>
              <a:rPr lang="ko-KR" altLang="en-US" sz="1600" b="1" dirty="0"/>
              <a:t>을 알 수 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1527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1271048" y="399447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현재   문제상황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9A190-E8B7-316E-DD18-E58B434CA912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01.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ECF5F-9B3A-C576-BF63-003EA6AAD6D3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5" name="톱니 모양의 오른쪽 화살표 29">
            <a:extLst>
              <a:ext uri="{FF2B5EF4-FFF2-40B4-BE49-F238E27FC236}">
                <a16:creationId xmlns:a16="http://schemas.microsoft.com/office/drawing/2014/main" id="{974265E2-146A-EA3A-2287-295361EAC557}"/>
              </a:ext>
            </a:extLst>
          </p:cNvPr>
          <p:cNvSpPr/>
          <p:nvPr/>
        </p:nvSpPr>
        <p:spPr>
          <a:xfrm>
            <a:off x="8470521" y="4082720"/>
            <a:ext cx="428549" cy="243961"/>
          </a:xfrm>
          <a:prstGeom prst="notchedRightArrow">
            <a:avLst>
              <a:gd name="adj1" fmla="val 42614"/>
              <a:gd name="adj2" fmla="val 55809"/>
            </a:avLst>
          </a:prstGeom>
          <a:solidFill>
            <a:srgbClr val="41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27AC97-7186-ADC8-2097-D989E6EDCF7E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F8BAA5-982A-E150-0B8F-646972A2D9D4}"/>
              </a:ext>
            </a:extLst>
          </p:cNvPr>
          <p:cNvSpPr txBox="1"/>
          <p:nvPr/>
        </p:nvSpPr>
        <p:spPr>
          <a:xfrm>
            <a:off x="8327162" y="1993672"/>
            <a:ext cx="340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=</a:t>
            </a:r>
            <a:r>
              <a:rPr lang="ko-KR" altLang="en-US" sz="1600" b="1" dirty="0"/>
              <a:t> 대구시 전기차 충전소간 </a:t>
            </a:r>
            <a:r>
              <a:rPr lang="ko-KR" altLang="en-US" sz="1600" b="1" dirty="0" err="1"/>
              <a:t>충전량과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    사용횟수에 확연한 차이가  나타남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832F591-5525-AAF7-F123-30714489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2" y="1168888"/>
            <a:ext cx="7585681" cy="473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C80812-57D4-E4AD-B720-C312AA80C06E}"/>
              </a:ext>
            </a:extLst>
          </p:cNvPr>
          <p:cNvSpPr/>
          <p:nvPr/>
        </p:nvSpPr>
        <p:spPr>
          <a:xfrm>
            <a:off x="587893" y="1782793"/>
            <a:ext cx="7472832" cy="255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4DE6F9-3653-4BA7-12DE-7301D1ED767E}"/>
              </a:ext>
            </a:extLst>
          </p:cNvPr>
          <p:cNvCxnSpPr>
            <a:cxnSpLocks/>
          </p:cNvCxnSpPr>
          <p:nvPr/>
        </p:nvCxnSpPr>
        <p:spPr>
          <a:xfrm>
            <a:off x="8084949" y="1901589"/>
            <a:ext cx="22946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1EED23-399C-531F-6E6E-64E3BB236340}"/>
              </a:ext>
            </a:extLst>
          </p:cNvPr>
          <p:cNvCxnSpPr>
            <a:cxnSpLocks/>
          </p:cNvCxnSpPr>
          <p:nvPr/>
        </p:nvCxnSpPr>
        <p:spPr>
          <a:xfrm>
            <a:off x="8084949" y="2667537"/>
            <a:ext cx="22404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74A23-BE65-304F-241E-BCC3B9827A78}"/>
              </a:ext>
            </a:extLst>
          </p:cNvPr>
          <p:cNvSpPr txBox="1"/>
          <p:nvPr/>
        </p:nvSpPr>
        <p:spPr>
          <a:xfrm>
            <a:off x="8899069" y="4034293"/>
            <a:ext cx="29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충전소 활용에도 문제</a:t>
            </a:r>
            <a:r>
              <a:rPr lang="ko-KR" altLang="en-US" sz="1600" b="1" dirty="0"/>
              <a:t>가 있음을 알 수 있다</a:t>
            </a:r>
            <a:r>
              <a:rPr lang="en-US" altLang="ko-KR" sz="1600" b="1" dirty="0"/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988120-15FE-424A-9A7F-1D8A5E154915}"/>
              </a:ext>
            </a:extLst>
          </p:cNvPr>
          <p:cNvCxnSpPr>
            <a:cxnSpLocks/>
          </p:cNvCxnSpPr>
          <p:nvPr/>
        </p:nvCxnSpPr>
        <p:spPr>
          <a:xfrm flipH="1">
            <a:off x="8314802" y="1895533"/>
            <a:ext cx="249" cy="78105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C91685-5F0D-3C7D-AC9D-BCFBC9C3F42A}"/>
              </a:ext>
            </a:extLst>
          </p:cNvPr>
          <p:cNvSpPr/>
          <p:nvPr/>
        </p:nvSpPr>
        <p:spPr>
          <a:xfrm>
            <a:off x="587893" y="2548767"/>
            <a:ext cx="7472832" cy="255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7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48C783-9000-69CB-F750-DC0DFFFC9C0E}"/>
              </a:ext>
            </a:extLst>
          </p:cNvPr>
          <p:cNvSpPr/>
          <p:nvPr/>
        </p:nvSpPr>
        <p:spPr>
          <a:xfrm>
            <a:off x="527849" y="1877240"/>
            <a:ext cx="11136302" cy="3966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E676-0120-0E02-E5A7-70281FCD3068}"/>
              </a:ext>
            </a:extLst>
          </p:cNvPr>
          <p:cNvSpPr txBox="1"/>
          <p:nvPr/>
        </p:nvSpPr>
        <p:spPr>
          <a:xfrm>
            <a:off x="3420304" y="633962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2023-05-19~2023-05-23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7F0083B-B95A-AE0E-D992-E17061C580C5}"/>
              </a:ext>
            </a:extLst>
          </p:cNvPr>
          <p:cNvSpPr/>
          <p:nvPr/>
        </p:nvSpPr>
        <p:spPr>
          <a:xfrm>
            <a:off x="1207804" y="2985166"/>
            <a:ext cx="1565889" cy="15658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18602A-668F-3186-6BB2-9EAEA8823C1F}"/>
              </a:ext>
            </a:extLst>
          </p:cNvPr>
          <p:cNvSpPr/>
          <p:nvPr/>
        </p:nvSpPr>
        <p:spPr>
          <a:xfrm>
            <a:off x="9131380" y="2930665"/>
            <a:ext cx="1565889" cy="1565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369B74-B18E-7794-BED3-1A2AA6144D8D}"/>
              </a:ext>
            </a:extLst>
          </p:cNvPr>
          <p:cNvCxnSpPr>
            <a:stCxn id="46" idx="6"/>
          </p:cNvCxnSpPr>
          <p:nvPr/>
        </p:nvCxnSpPr>
        <p:spPr>
          <a:xfrm>
            <a:off x="2773693" y="3768111"/>
            <a:ext cx="5987872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29D0AD6-AAD1-7C00-9712-4513D4E9E770}"/>
              </a:ext>
            </a:extLst>
          </p:cNvPr>
          <p:cNvSpPr/>
          <p:nvPr/>
        </p:nvSpPr>
        <p:spPr>
          <a:xfrm>
            <a:off x="3589720" y="3238796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38390D4-5D59-360C-A80A-478BAD414381}"/>
              </a:ext>
            </a:extLst>
          </p:cNvPr>
          <p:cNvSpPr/>
          <p:nvPr/>
        </p:nvSpPr>
        <p:spPr>
          <a:xfrm>
            <a:off x="5246296" y="3238796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B8B64C-4592-E8DE-5B33-C18E3E924220}"/>
              </a:ext>
            </a:extLst>
          </p:cNvPr>
          <p:cNvSpPr/>
          <p:nvPr/>
        </p:nvSpPr>
        <p:spPr>
          <a:xfrm>
            <a:off x="6988926" y="3175296"/>
            <a:ext cx="1031640" cy="1031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3ABB78-5C23-319D-2904-6ED824475E59}"/>
              </a:ext>
            </a:extLst>
          </p:cNvPr>
          <p:cNvSpPr txBox="1"/>
          <p:nvPr/>
        </p:nvSpPr>
        <p:spPr>
          <a:xfrm>
            <a:off x="1274125" y="468782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선정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B90466-9CAD-1962-021D-06BB20AFF2AB}"/>
              </a:ext>
            </a:extLst>
          </p:cNvPr>
          <p:cNvSpPr txBox="1"/>
          <p:nvPr/>
        </p:nvSpPr>
        <p:spPr>
          <a:xfrm>
            <a:off x="3040183" y="2568437"/>
            <a:ext cx="213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공공데이터  가공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4CB744-7BA6-2913-11C9-34FCC2C038E4}"/>
              </a:ext>
            </a:extLst>
          </p:cNvPr>
          <p:cNvSpPr txBox="1"/>
          <p:nvPr/>
        </p:nvSpPr>
        <p:spPr>
          <a:xfrm>
            <a:off x="4790535" y="4687824"/>
            <a:ext cx="213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충전소 지도 구현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F97FA-ABE8-C211-75A7-9D83DF4297F0}"/>
              </a:ext>
            </a:extLst>
          </p:cNvPr>
          <p:cNvSpPr txBox="1"/>
          <p:nvPr/>
        </p:nvSpPr>
        <p:spPr>
          <a:xfrm>
            <a:off x="6874097" y="2526553"/>
            <a:ext cx="114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GUI  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C59186-F28F-C806-D1F5-DBE086CF4A06}"/>
              </a:ext>
            </a:extLst>
          </p:cNvPr>
          <p:cNvSpPr txBox="1"/>
          <p:nvPr/>
        </p:nvSpPr>
        <p:spPr>
          <a:xfrm>
            <a:off x="8579663" y="4687824"/>
            <a:ext cx="266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결과물 도출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62AA4-2CEE-EC89-8490-750C204E4210}"/>
              </a:ext>
            </a:extLst>
          </p:cNvPr>
          <p:cNvSpPr txBox="1"/>
          <p:nvPr/>
        </p:nvSpPr>
        <p:spPr>
          <a:xfrm>
            <a:off x="833291" y="633962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1A335C"/>
                </a:solidFill>
                <a:latin typeface="+mj-ea"/>
                <a:ea typeface="+mj-ea"/>
              </a:rPr>
              <a:t>프로젝트 기간 </a:t>
            </a:r>
            <a:r>
              <a:rPr lang="en-US" altLang="ko-KR" sz="3200" b="1" spc="-300" dirty="0">
                <a:solidFill>
                  <a:srgbClr val="1A335C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0ACE90-F525-FC45-C3D3-849B10F3F3B6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F37F5ED-460E-F83B-691F-BCAAD7E2D8EC}"/>
              </a:ext>
            </a:extLst>
          </p:cNvPr>
          <p:cNvSpPr/>
          <p:nvPr/>
        </p:nvSpPr>
        <p:spPr>
          <a:xfrm>
            <a:off x="6604088" y="1944186"/>
            <a:ext cx="4369908" cy="4045189"/>
          </a:xfrm>
          <a:prstGeom prst="roundRect">
            <a:avLst/>
          </a:prstGeom>
          <a:solidFill>
            <a:srgbClr val="E3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051EE86-1138-581C-FC30-4FA026B684F1}"/>
              </a:ext>
            </a:extLst>
          </p:cNvPr>
          <p:cNvSpPr/>
          <p:nvPr/>
        </p:nvSpPr>
        <p:spPr>
          <a:xfrm>
            <a:off x="1122068" y="1944187"/>
            <a:ext cx="4369908" cy="4045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소개   및  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02.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lang="ko-KR" altLang="en-US" sz="1600" spc="300" dirty="0">
                <a:solidFill>
                  <a:srgbClr val="387D96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2777A7-56A9-B9F6-32B5-2988282B26ED}"/>
              </a:ext>
            </a:extLst>
          </p:cNvPr>
          <p:cNvSpPr/>
          <p:nvPr/>
        </p:nvSpPr>
        <p:spPr>
          <a:xfrm>
            <a:off x="2416700" y="1044417"/>
            <a:ext cx="1845377" cy="6840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ADA3F-2C07-D1F2-F1EF-0BCC3D6D62AA}"/>
              </a:ext>
            </a:extLst>
          </p:cNvPr>
          <p:cNvSpPr txBox="1"/>
          <p:nvPr/>
        </p:nvSpPr>
        <p:spPr>
          <a:xfrm>
            <a:off x="2791803" y="1188706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 소 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CED1F-0CC3-AE33-1B1B-F7C4D004A9BC}"/>
              </a:ext>
            </a:extLst>
          </p:cNvPr>
          <p:cNvSpPr txBox="1"/>
          <p:nvPr/>
        </p:nvSpPr>
        <p:spPr>
          <a:xfrm>
            <a:off x="1361695" y="2410171"/>
            <a:ext cx="372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공공데이터에서 충전소간 </a:t>
            </a:r>
            <a:r>
              <a:rPr lang="ko-KR" altLang="en-US" sz="1600" b="1" dirty="0" err="1"/>
              <a:t>충전량과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    사용횟수에 차이가 큰 것을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E64A2-D09B-F2DA-C2CF-BACBE3317E1F}"/>
              </a:ext>
            </a:extLst>
          </p:cNvPr>
          <p:cNvSpPr txBox="1"/>
          <p:nvPr/>
        </p:nvSpPr>
        <p:spPr>
          <a:xfrm>
            <a:off x="1378471" y="3899023"/>
            <a:ext cx="391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색상으로 </a:t>
            </a:r>
            <a:r>
              <a:rPr lang="ko-KR" altLang="en-US" sz="1600" b="1" dirty="0">
                <a:solidFill>
                  <a:srgbClr val="C00000"/>
                </a:solidFill>
              </a:rPr>
              <a:t>한눈에 </a:t>
            </a:r>
            <a:r>
              <a:rPr lang="ko-KR" altLang="en-US" sz="1600" b="1" dirty="0" err="1">
                <a:solidFill>
                  <a:srgbClr val="C00000"/>
                </a:solidFill>
              </a:rPr>
              <a:t>이용량</a:t>
            </a:r>
            <a:r>
              <a:rPr lang="ko-KR" altLang="en-US" sz="1600" b="1" dirty="0" err="1"/>
              <a:t>이</a:t>
            </a:r>
            <a:r>
              <a:rPr lang="ko-KR" altLang="en-US" sz="1600" b="1" dirty="0"/>
              <a:t> 많은 충전소 </a:t>
            </a:r>
            <a:r>
              <a:rPr lang="ko-KR" altLang="en-US" sz="1600" b="1" dirty="0">
                <a:solidFill>
                  <a:srgbClr val="C00000"/>
                </a:solidFill>
              </a:rPr>
              <a:t>위치를 확인 </a:t>
            </a:r>
            <a:r>
              <a:rPr lang="ko-KR" altLang="en-US" sz="1600" b="1" dirty="0"/>
              <a:t>할 수 있는 지도 설계</a:t>
            </a:r>
            <a:endParaRPr lang="en-US" altLang="ko-KR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18BA3-416C-2AF3-6BAE-30C1C8933597}"/>
              </a:ext>
            </a:extLst>
          </p:cNvPr>
          <p:cNvSpPr txBox="1"/>
          <p:nvPr/>
        </p:nvSpPr>
        <p:spPr>
          <a:xfrm>
            <a:off x="1361695" y="4821423"/>
            <a:ext cx="391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전기차 충전소 이용객의 </a:t>
            </a:r>
            <a:r>
              <a:rPr lang="ko-KR" altLang="en-US" sz="1600" b="1" dirty="0">
                <a:solidFill>
                  <a:srgbClr val="C00000"/>
                </a:solidFill>
              </a:rPr>
              <a:t>편의를 위한 다양한 기능을 추가</a:t>
            </a:r>
            <a:r>
              <a:rPr lang="ko-KR" altLang="en-US" sz="1600" b="1" dirty="0"/>
              <a:t>한 디스플레이 제공</a:t>
            </a:r>
            <a:endParaRPr lang="en-US" altLang="ko-KR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E8912F-D811-A0F0-ABE3-E9C57348FF20}"/>
              </a:ext>
            </a:extLst>
          </p:cNvPr>
          <p:cNvSpPr txBox="1"/>
          <p:nvPr/>
        </p:nvSpPr>
        <p:spPr>
          <a:xfrm>
            <a:off x="1763943" y="3046684"/>
            <a:ext cx="332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잘 활용할 수 있도록 </a:t>
            </a:r>
            <a:r>
              <a:rPr lang="ko-KR" altLang="en-US" sz="1400" b="1" dirty="0" err="1"/>
              <a:t>이용량을</a:t>
            </a:r>
            <a:r>
              <a:rPr lang="ko-KR" altLang="en-US" sz="1400" b="1" dirty="0"/>
              <a:t> 표시하는 </a:t>
            </a:r>
            <a:endParaRPr lang="en-US" altLang="ko-KR" sz="1400" b="1" dirty="0"/>
          </a:p>
          <a:p>
            <a:r>
              <a:rPr lang="ko-KR" altLang="en-US" sz="1400" b="1" dirty="0"/>
              <a:t>지도를 만들고자 함</a:t>
            </a:r>
            <a:endParaRPr lang="en-US" altLang="ko-KR" sz="1400" b="1" dirty="0"/>
          </a:p>
        </p:txBody>
      </p:sp>
      <p:sp>
        <p:nvSpPr>
          <p:cNvPr id="34" name="톱니 모양의 오른쪽 화살표 29">
            <a:extLst>
              <a:ext uri="{FF2B5EF4-FFF2-40B4-BE49-F238E27FC236}">
                <a16:creationId xmlns:a16="http://schemas.microsoft.com/office/drawing/2014/main" id="{02E76676-1647-3ECB-B87D-6A2824251A63}"/>
              </a:ext>
            </a:extLst>
          </p:cNvPr>
          <p:cNvSpPr/>
          <p:nvPr/>
        </p:nvSpPr>
        <p:spPr>
          <a:xfrm>
            <a:off x="1490674" y="3110088"/>
            <a:ext cx="354836" cy="200395"/>
          </a:xfrm>
          <a:prstGeom prst="notchedRightArrow">
            <a:avLst>
              <a:gd name="adj1" fmla="val 42614"/>
              <a:gd name="adj2" fmla="val 55809"/>
            </a:avLst>
          </a:prstGeom>
          <a:solidFill>
            <a:srgbClr val="41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4501530-F8CE-040C-FF51-2AC0B55DA11F}"/>
              </a:ext>
            </a:extLst>
          </p:cNvPr>
          <p:cNvSpPr/>
          <p:nvPr/>
        </p:nvSpPr>
        <p:spPr>
          <a:xfrm>
            <a:off x="7866354" y="1044417"/>
            <a:ext cx="1845377" cy="68402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BF926F-1BD1-1FAB-D427-850C7B33F5A8}"/>
              </a:ext>
            </a:extLst>
          </p:cNvPr>
          <p:cNvSpPr txBox="1"/>
          <p:nvPr/>
        </p:nvSpPr>
        <p:spPr>
          <a:xfrm>
            <a:off x="8481209" y="117858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A51E5-F52E-6496-DA3A-129E30F6C866}"/>
              </a:ext>
            </a:extLst>
          </p:cNvPr>
          <p:cNvSpPr txBox="1"/>
          <p:nvPr/>
        </p:nvSpPr>
        <p:spPr>
          <a:xfrm>
            <a:off x="6954247" y="2502174"/>
            <a:ext cx="355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현재 시각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F7430-69C6-3055-E742-4BC957D4FAA7}"/>
              </a:ext>
            </a:extLst>
          </p:cNvPr>
          <p:cNvSpPr txBox="1"/>
          <p:nvPr/>
        </p:nvSpPr>
        <p:spPr>
          <a:xfrm>
            <a:off x="6954247" y="3086777"/>
            <a:ext cx="355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네이버 </a:t>
            </a:r>
            <a:r>
              <a:rPr lang="en-US" altLang="ko-KR" sz="1600" b="1" dirty="0"/>
              <a:t>ID/PW </a:t>
            </a:r>
            <a:r>
              <a:rPr lang="ko-KR" altLang="en-US" sz="1600" b="1" dirty="0"/>
              <a:t>로그인 후 날씨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82D2C-EB8B-B110-5778-B9B8F8E9865D}"/>
              </a:ext>
            </a:extLst>
          </p:cNvPr>
          <p:cNvSpPr txBox="1"/>
          <p:nvPr/>
        </p:nvSpPr>
        <p:spPr>
          <a:xfrm>
            <a:off x="6954247" y="3816277"/>
            <a:ext cx="3550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전기차 충전소 지도에서 </a:t>
            </a:r>
            <a:r>
              <a:rPr lang="ko-KR" altLang="en-US" sz="1600" b="1" dirty="0" err="1"/>
              <a:t>이용량에</a:t>
            </a:r>
            <a:r>
              <a:rPr lang="ko-KR" altLang="en-US" sz="1600" b="1" dirty="0"/>
              <a:t> 따른 색 표시를 다르게 하여 한눈에 확인가능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B6BD0-3486-1B5E-3CB9-2E452184F87D}"/>
              </a:ext>
            </a:extLst>
          </p:cNvPr>
          <p:cNvSpPr txBox="1"/>
          <p:nvPr/>
        </p:nvSpPr>
        <p:spPr>
          <a:xfrm>
            <a:off x="6954247" y="4897270"/>
            <a:ext cx="355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전기차 충전소 지도를 통해 충전소 위치 확인가능</a:t>
            </a:r>
          </a:p>
        </p:txBody>
      </p:sp>
    </p:spTree>
    <p:extLst>
      <p:ext uri="{BB962C8B-B14F-4D97-AF65-F5344CB8AC3E}">
        <p14:creationId xmlns:p14="http://schemas.microsoft.com/office/powerpoint/2010/main" val="204450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03.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</a:t>
            </a:r>
            <a:r>
              <a:rPr lang="ko-KR" altLang="en-US" sz="1600" spc="300" dirty="0">
                <a:solidFill>
                  <a:srgbClr val="387D96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629142B7-7603-9915-82A9-B4894C9E34A6}"/>
              </a:ext>
            </a:extLst>
          </p:cNvPr>
          <p:cNvSpPr/>
          <p:nvPr/>
        </p:nvSpPr>
        <p:spPr>
          <a:xfrm>
            <a:off x="7604314" y="2885940"/>
            <a:ext cx="3859142" cy="1390553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1968AA9A-EAE5-78E9-D096-789B84AF9FFA}"/>
              </a:ext>
            </a:extLst>
          </p:cNvPr>
          <p:cNvSpPr/>
          <p:nvPr/>
        </p:nvSpPr>
        <p:spPr>
          <a:xfrm>
            <a:off x="4167997" y="2885940"/>
            <a:ext cx="3859142" cy="1390553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오각형 3">
            <a:extLst>
              <a:ext uri="{FF2B5EF4-FFF2-40B4-BE49-F238E27FC236}">
                <a16:creationId xmlns:a16="http://schemas.microsoft.com/office/drawing/2014/main" id="{F399C3E9-3342-765C-2E79-E4FA182FB6B0}"/>
              </a:ext>
            </a:extLst>
          </p:cNvPr>
          <p:cNvSpPr/>
          <p:nvPr/>
        </p:nvSpPr>
        <p:spPr>
          <a:xfrm>
            <a:off x="765134" y="2885940"/>
            <a:ext cx="3859142" cy="139055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D204F211-6505-8A7D-0DD0-CA1CBCF20CBE}"/>
              </a:ext>
            </a:extLst>
          </p:cNvPr>
          <p:cNvSpPr/>
          <p:nvPr/>
        </p:nvSpPr>
        <p:spPr>
          <a:xfrm rot="5400000" flipV="1">
            <a:off x="2183088" y="1075628"/>
            <a:ext cx="319327" cy="309292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22D94-E211-99C8-0A35-9166481078CA}"/>
              </a:ext>
            </a:extLst>
          </p:cNvPr>
          <p:cNvSpPr txBox="1"/>
          <p:nvPr/>
        </p:nvSpPr>
        <p:spPr>
          <a:xfrm>
            <a:off x="1283267" y="3362601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 불러오기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C3DE1-D24C-35D2-6ABD-7B22D1B35A36}"/>
              </a:ext>
            </a:extLst>
          </p:cNvPr>
          <p:cNvSpPr txBox="1"/>
          <p:nvPr/>
        </p:nvSpPr>
        <p:spPr>
          <a:xfrm>
            <a:off x="5601279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그룹화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A6EF-AFC4-38D7-C20F-01F7005693B1}"/>
              </a:ext>
            </a:extLst>
          </p:cNvPr>
          <p:cNvSpPr txBox="1"/>
          <p:nvPr/>
        </p:nvSpPr>
        <p:spPr>
          <a:xfrm>
            <a:off x="9037595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파일화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D6C93-4CB8-7C8A-843D-08223A022889}"/>
              </a:ext>
            </a:extLst>
          </p:cNvPr>
          <p:cNvSpPr txBox="1"/>
          <p:nvPr/>
        </p:nvSpPr>
        <p:spPr>
          <a:xfrm>
            <a:off x="1503697" y="975963"/>
            <a:ext cx="3726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구축현황</a:t>
            </a:r>
            <a:r>
              <a:rPr lang="en-US" altLang="ko-KR" sz="1600" b="1" dirty="0"/>
              <a:t>:   </a:t>
            </a:r>
            <a:r>
              <a:rPr lang="ko-KR" altLang="en-US" sz="1400" b="1" dirty="0"/>
              <a:t>충전소명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groupby</a:t>
            </a:r>
            <a:r>
              <a:rPr lang="ko-KR" altLang="en-US" sz="1400" b="1" dirty="0"/>
              <a:t> 활용</a:t>
            </a:r>
            <a:r>
              <a:rPr lang="en-US" altLang="ko-KR" sz="1400" b="1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이용현황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endParaRPr lang="en-US" altLang="ko-KR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905691-B4CD-B43B-4610-50A46D0D4D58}"/>
              </a:ext>
            </a:extLst>
          </p:cNvPr>
          <p:cNvSpPr txBox="1"/>
          <p:nvPr/>
        </p:nvSpPr>
        <p:spPr>
          <a:xfrm>
            <a:off x="1868816" y="1640867"/>
            <a:ext cx="9694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충전소 명칭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사용횟수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충전량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경도</a:t>
            </a:r>
            <a:r>
              <a:rPr lang="en-US" altLang="ko-KR" sz="1400" b="1" dirty="0"/>
              <a:t>(loc</a:t>
            </a:r>
            <a:r>
              <a:rPr lang="ko-KR" altLang="en-US" sz="1400" b="1" dirty="0"/>
              <a:t> 활용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충전소 </a:t>
            </a:r>
            <a:r>
              <a:rPr lang="ko-KR" altLang="en-US" sz="1400" b="1" dirty="0" err="1"/>
              <a:t>이름별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충전량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사용횟수 합계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groupby.agg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위도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경도</a:t>
            </a:r>
            <a:r>
              <a:rPr lang="en-US" altLang="ko-KR" sz="1400" b="1" dirty="0"/>
              <a:t>:first </a:t>
            </a:r>
            <a:r>
              <a:rPr lang="ko-KR" altLang="en-US" sz="1400" b="1" dirty="0"/>
              <a:t>활용</a:t>
            </a:r>
            <a:r>
              <a:rPr lang="en-US" altLang="ko-KR" sz="1400" b="1" dirty="0"/>
              <a:t>/ </a:t>
            </a:r>
            <a:r>
              <a:rPr lang="ko-KR" altLang="en-US" sz="1400" b="1" dirty="0" err="1"/>
              <a:t>충전량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사용횟수</a:t>
            </a:r>
            <a:r>
              <a:rPr lang="en-US" altLang="ko-KR" sz="1400" b="1" dirty="0"/>
              <a:t>: sum </a:t>
            </a:r>
            <a:r>
              <a:rPr lang="ko-KR" altLang="en-US" sz="1400" b="1" dirty="0"/>
              <a:t>활용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경도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위도 타입 변경</a:t>
            </a:r>
            <a:r>
              <a:rPr lang="en-US" altLang="ko-KR" sz="1400" b="1" dirty="0"/>
              <a:t>(float----</a:t>
            </a:r>
            <a:r>
              <a:rPr lang="en-US" altLang="ko-KR" sz="1400" b="1" dirty="0">
                <a:sym typeface="Wingdings" panose="05000000000000000000" pitchFamily="2" charset="2"/>
              </a:rPr>
              <a:t>str,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astype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활용</a:t>
            </a:r>
            <a:r>
              <a:rPr lang="en-US" altLang="ko-KR" sz="1400" b="1" dirty="0">
                <a:sym typeface="Wingdings" panose="05000000000000000000" pitchFamily="2" charset="2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916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03.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</a:t>
            </a:r>
            <a:r>
              <a:rPr lang="ko-KR" altLang="en-US" sz="1600" spc="300" dirty="0">
                <a:solidFill>
                  <a:srgbClr val="387D96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629142B7-7603-9915-82A9-B4894C9E34A6}"/>
              </a:ext>
            </a:extLst>
          </p:cNvPr>
          <p:cNvSpPr/>
          <p:nvPr/>
        </p:nvSpPr>
        <p:spPr>
          <a:xfrm>
            <a:off x="7604314" y="2885940"/>
            <a:ext cx="3859142" cy="1390553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1968AA9A-EAE5-78E9-D096-789B84AF9FFA}"/>
              </a:ext>
            </a:extLst>
          </p:cNvPr>
          <p:cNvSpPr/>
          <p:nvPr/>
        </p:nvSpPr>
        <p:spPr>
          <a:xfrm>
            <a:off x="4167997" y="2885940"/>
            <a:ext cx="3859142" cy="1390553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오각형 3">
            <a:extLst>
              <a:ext uri="{FF2B5EF4-FFF2-40B4-BE49-F238E27FC236}">
                <a16:creationId xmlns:a16="http://schemas.microsoft.com/office/drawing/2014/main" id="{F399C3E9-3342-765C-2E79-E4FA182FB6B0}"/>
              </a:ext>
            </a:extLst>
          </p:cNvPr>
          <p:cNvSpPr/>
          <p:nvPr/>
        </p:nvSpPr>
        <p:spPr>
          <a:xfrm>
            <a:off x="765134" y="2885940"/>
            <a:ext cx="3859142" cy="139055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22D94-E211-99C8-0A35-9166481078CA}"/>
              </a:ext>
            </a:extLst>
          </p:cNvPr>
          <p:cNvSpPr txBox="1"/>
          <p:nvPr/>
        </p:nvSpPr>
        <p:spPr>
          <a:xfrm>
            <a:off x="1283267" y="3362601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 불러오기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C3DE1-D24C-35D2-6ABD-7B22D1B35A36}"/>
              </a:ext>
            </a:extLst>
          </p:cNvPr>
          <p:cNvSpPr txBox="1"/>
          <p:nvPr/>
        </p:nvSpPr>
        <p:spPr>
          <a:xfrm>
            <a:off x="5601279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그룹화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A6EF-AFC4-38D7-C20F-01F7005693B1}"/>
              </a:ext>
            </a:extLst>
          </p:cNvPr>
          <p:cNvSpPr txBox="1"/>
          <p:nvPr/>
        </p:nvSpPr>
        <p:spPr>
          <a:xfrm>
            <a:off x="9037595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파일화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B0864F4A-0FD6-FA1B-7A51-28BAB5A24BEC}"/>
              </a:ext>
            </a:extLst>
          </p:cNvPr>
          <p:cNvSpPr/>
          <p:nvPr/>
        </p:nvSpPr>
        <p:spPr>
          <a:xfrm rot="16200000">
            <a:off x="5623385" y="303572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4688-4D87-A6C7-942F-4F0C03EA456A}"/>
              </a:ext>
            </a:extLst>
          </p:cNvPr>
          <p:cNvSpPr txBox="1"/>
          <p:nvPr/>
        </p:nvSpPr>
        <p:spPr>
          <a:xfrm>
            <a:off x="4207729" y="5028936"/>
            <a:ext cx="7071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기준설정</a:t>
            </a:r>
            <a:r>
              <a:rPr lang="en-US" altLang="ko-KR" sz="1600" b="1" dirty="0"/>
              <a:t>:   ‘</a:t>
            </a:r>
            <a:r>
              <a:rPr lang="ko-KR" altLang="en-US" sz="1600" b="1" dirty="0"/>
              <a:t>충전소명</a:t>
            </a:r>
            <a:endParaRPr lang="en-US" altLang="ko-KR" sz="1600" b="1" dirty="0"/>
          </a:p>
          <a:p>
            <a:pPr marL="342900" indent="-342900">
              <a:buFont typeface="+mj-lt"/>
              <a:buAutoNum type="arabicPeriod"/>
            </a:pPr>
            <a:endParaRPr lang="en-US" altLang="ko-KR" sz="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이용현황 중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충전소명칭</a:t>
            </a:r>
            <a:r>
              <a:rPr lang="en-US" altLang="ko-KR" sz="1600" b="1" dirty="0"/>
              <a:t>’----</a:t>
            </a:r>
            <a:r>
              <a:rPr lang="en-US" altLang="ko-KR" sz="1600" b="1" dirty="0">
                <a:sym typeface="Wingdings" panose="05000000000000000000" pitchFamily="2" charset="2"/>
              </a:rPr>
              <a:t>--&gt;’</a:t>
            </a:r>
            <a:r>
              <a:rPr lang="ko-KR" altLang="en-US" sz="1600" b="1" dirty="0">
                <a:sym typeface="Wingdings" panose="05000000000000000000" pitchFamily="2" charset="2"/>
              </a:rPr>
              <a:t>충전소</a:t>
            </a:r>
            <a:r>
              <a:rPr lang="ko-KR" altLang="en-US" sz="1600" b="1" dirty="0"/>
              <a:t>명</a:t>
            </a:r>
            <a:r>
              <a:rPr lang="en-US" altLang="ko-KR" sz="1600" b="1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구축현황과 이용현황 데이터를 그룹화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concat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0428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0EED-A1CF-E1D1-188A-EC668E0B6987}"/>
              </a:ext>
            </a:extLst>
          </p:cNvPr>
          <p:cNvSpPr txBox="1"/>
          <p:nvPr/>
        </p:nvSpPr>
        <p:spPr>
          <a:xfrm>
            <a:off x="1271048" y="399447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AB04-AE00-289D-EAE5-35B63AB9BD84}"/>
              </a:ext>
            </a:extLst>
          </p:cNvPr>
          <p:cNvSpPr txBox="1"/>
          <p:nvPr/>
        </p:nvSpPr>
        <p:spPr>
          <a:xfrm>
            <a:off x="460882" y="154587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03.</a:t>
            </a:r>
            <a:endParaRPr lang="ko-KR" altLang="en-US" sz="44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1E21A-B51C-A40A-1EDA-782046D7C42E}"/>
              </a:ext>
            </a:extLst>
          </p:cNvPr>
          <p:cNvSpPr txBox="1"/>
          <p:nvPr/>
        </p:nvSpPr>
        <p:spPr>
          <a:xfrm>
            <a:off x="1311638" y="15004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#</a:t>
            </a:r>
            <a:r>
              <a:rPr kumimoji="0" lang="ko-KR" alt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387D96"/>
                </a:solidFill>
                <a:effectLst/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본</a:t>
            </a:r>
            <a:r>
              <a:rPr lang="ko-KR" altLang="en-US" sz="1600" spc="300" dirty="0">
                <a:solidFill>
                  <a:srgbClr val="387D96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론</a:t>
            </a:r>
            <a:endParaRPr kumimoji="0" lang="en-US" altLang="ko-KR" sz="1600" b="0" i="0" u="none" strike="noStrike" kern="1200" cap="none" spc="300" normalizeH="0" baseline="0" noProof="0" dirty="0">
              <a:ln>
                <a:noFill/>
              </a:ln>
              <a:solidFill>
                <a:srgbClr val="387D96"/>
              </a:solidFill>
              <a:effectLst/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5D2918-BAAB-1EB8-ADB7-1B44FA68C232}"/>
              </a:ext>
            </a:extLst>
          </p:cNvPr>
          <p:cNvSpPr/>
          <p:nvPr/>
        </p:nvSpPr>
        <p:spPr>
          <a:xfrm>
            <a:off x="1" y="6570599"/>
            <a:ext cx="12191999" cy="287401"/>
          </a:xfrm>
          <a:prstGeom prst="rect">
            <a:avLst/>
          </a:prstGeom>
          <a:solidFill>
            <a:srgbClr val="1A3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5">
            <a:extLst>
              <a:ext uri="{FF2B5EF4-FFF2-40B4-BE49-F238E27FC236}">
                <a16:creationId xmlns:a16="http://schemas.microsoft.com/office/drawing/2014/main" id="{629142B7-7603-9915-82A9-B4894C9E34A6}"/>
              </a:ext>
            </a:extLst>
          </p:cNvPr>
          <p:cNvSpPr/>
          <p:nvPr/>
        </p:nvSpPr>
        <p:spPr>
          <a:xfrm>
            <a:off x="7604314" y="2885940"/>
            <a:ext cx="3859142" cy="1390553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1968AA9A-EAE5-78E9-D096-789B84AF9FFA}"/>
              </a:ext>
            </a:extLst>
          </p:cNvPr>
          <p:cNvSpPr/>
          <p:nvPr/>
        </p:nvSpPr>
        <p:spPr>
          <a:xfrm>
            <a:off x="4167997" y="2885940"/>
            <a:ext cx="3859142" cy="1390553"/>
          </a:xfrm>
          <a:prstGeom prst="chevron">
            <a:avLst/>
          </a:prstGeom>
          <a:solidFill>
            <a:schemeClr val="accent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오각형 3">
            <a:extLst>
              <a:ext uri="{FF2B5EF4-FFF2-40B4-BE49-F238E27FC236}">
                <a16:creationId xmlns:a16="http://schemas.microsoft.com/office/drawing/2014/main" id="{F399C3E9-3342-765C-2E79-E4FA182FB6B0}"/>
              </a:ext>
            </a:extLst>
          </p:cNvPr>
          <p:cNvSpPr/>
          <p:nvPr/>
        </p:nvSpPr>
        <p:spPr>
          <a:xfrm>
            <a:off x="765134" y="2885940"/>
            <a:ext cx="3859142" cy="1390553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22D94-E211-99C8-0A35-9166481078CA}"/>
              </a:ext>
            </a:extLst>
          </p:cNvPr>
          <p:cNvSpPr txBox="1"/>
          <p:nvPr/>
        </p:nvSpPr>
        <p:spPr>
          <a:xfrm>
            <a:off x="1283267" y="3362601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   불러오기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C3DE1-D24C-35D2-6ABD-7B22D1B35A36}"/>
              </a:ext>
            </a:extLst>
          </p:cNvPr>
          <p:cNvSpPr txBox="1"/>
          <p:nvPr/>
        </p:nvSpPr>
        <p:spPr>
          <a:xfrm>
            <a:off x="5601279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그룹화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4A6EF-AFC4-38D7-C20F-01F7005693B1}"/>
              </a:ext>
            </a:extLst>
          </p:cNvPr>
          <p:cNvSpPr txBox="1"/>
          <p:nvPr/>
        </p:nvSpPr>
        <p:spPr>
          <a:xfrm>
            <a:off x="9037595" y="3350383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bg1"/>
                </a:solidFill>
                <a:latin typeface="+mj-ea"/>
                <a:ea typeface="+mj-ea"/>
              </a:rPr>
              <a:t>파일화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B0864F4A-0FD6-FA1B-7A51-28BAB5A24BEC}"/>
              </a:ext>
            </a:extLst>
          </p:cNvPr>
          <p:cNvSpPr/>
          <p:nvPr/>
        </p:nvSpPr>
        <p:spPr>
          <a:xfrm rot="16200000">
            <a:off x="5623385" y="3035726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4688-4D87-A6C7-942F-4F0C03EA456A}"/>
              </a:ext>
            </a:extLst>
          </p:cNvPr>
          <p:cNvSpPr txBox="1"/>
          <p:nvPr/>
        </p:nvSpPr>
        <p:spPr>
          <a:xfrm>
            <a:off x="3114909" y="4914966"/>
            <a:ext cx="707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600" b="1" dirty="0"/>
              <a:t>충전소 </a:t>
            </a:r>
            <a:r>
              <a:rPr lang="ko-KR" altLang="en-US" sz="1600" b="1" dirty="0" err="1"/>
              <a:t>이름별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충전량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사용횟수 재합계로 사용되지 않는 충전소 확인</a:t>
            </a:r>
            <a:endParaRPr lang="en-US" altLang="ko-KR" sz="1600" b="1" dirty="0"/>
          </a:p>
          <a:p>
            <a:r>
              <a:rPr lang="en-US" altLang="ko-KR" sz="1600" b="1" dirty="0"/>
              <a:t>           =(</a:t>
            </a:r>
            <a:r>
              <a:rPr lang="en-US" altLang="ko-KR" sz="1600" b="1" dirty="0" err="1"/>
              <a:t>groupby.agg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위도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경도</a:t>
            </a:r>
            <a:r>
              <a:rPr lang="en-US" altLang="ko-KR" sz="1600" b="1" dirty="0"/>
              <a:t>:first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/ </a:t>
            </a:r>
            <a:r>
              <a:rPr lang="ko-KR" altLang="en-US" sz="1600" b="1" dirty="0" err="1"/>
              <a:t>충전량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사용횟수</a:t>
            </a:r>
            <a:r>
              <a:rPr lang="en-US" altLang="ko-KR" sz="1600" b="1" dirty="0"/>
              <a:t>: sum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)</a:t>
            </a:r>
          </a:p>
          <a:p>
            <a:endParaRPr lang="en-US" altLang="ko-KR" sz="800" b="1" dirty="0"/>
          </a:p>
          <a:p>
            <a:pPr marL="342900" indent="-342900">
              <a:buAutoNum type="arabicPeriod" startAt="5"/>
            </a:pPr>
            <a:r>
              <a:rPr lang="ko-KR" altLang="en-US" sz="1600" b="1" dirty="0"/>
              <a:t>오타 및 오류 제목 수정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str.replace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)</a:t>
            </a:r>
          </a:p>
          <a:p>
            <a:pPr marL="342900" indent="-342900">
              <a:buAutoNum type="arabicPeriod" startAt="5"/>
            </a:pPr>
            <a:endParaRPr lang="en-US" altLang="ko-KR" sz="800" b="1" dirty="0"/>
          </a:p>
          <a:p>
            <a:r>
              <a:rPr lang="en-US" altLang="ko-KR" sz="1600" b="1" dirty="0"/>
              <a:t>6.     </a:t>
            </a:r>
            <a:r>
              <a:rPr lang="ko-KR" altLang="en-US" sz="1600" b="1" dirty="0"/>
              <a:t>사용량에 따라 정렬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sort_values</a:t>
            </a:r>
            <a:r>
              <a:rPr lang="en-US" altLang="ko-KR" sz="1600" b="1" dirty="0"/>
              <a:t>, ascending </a:t>
            </a:r>
            <a:r>
              <a:rPr lang="ko-KR" altLang="en-US" sz="1600" b="1" dirty="0"/>
              <a:t>활용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35957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빙하_기상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C6D4"/>
      </a:accent1>
      <a:accent2>
        <a:srgbClr val="B7D7EC"/>
      </a:accent2>
      <a:accent3>
        <a:srgbClr val="72B2E3"/>
      </a:accent3>
      <a:accent4>
        <a:srgbClr val="6393CF"/>
      </a:accent4>
      <a:accent5>
        <a:srgbClr val="1C658E"/>
      </a:accent5>
      <a:accent6>
        <a:srgbClr val="1A335C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837</Words>
  <Application>Microsoft Office PowerPoint</Application>
  <PresentationFormat>와이드스크린</PresentationFormat>
  <Paragraphs>213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-apple-system</vt:lpstr>
      <vt:lpstr>Arial,Sans-Serif</vt:lpstr>
      <vt:lpstr>Pretendard</vt:lpstr>
      <vt:lpstr>Pretendard ExtraBold</vt:lpstr>
      <vt:lpstr>한컴 백제 M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강성록</cp:lastModifiedBy>
  <cp:revision>184</cp:revision>
  <dcterms:created xsi:type="dcterms:W3CDTF">2022-08-02T00:37:12Z</dcterms:created>
  <dcterms:modified xsi:type="dcterms:W3CDTF">2023-10-18T13:37:20Z</dcterms:modified>
</cp:coreProperties>
</file>