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60" r:id="rId3"/>
    <p:sldId id="261" r:id="rId4"/>
    <p:sldId id="258" r:id="rId5"/>
    <p:sldId id="257" r:id="rId6"/>
    <p:sldId id="259" r:id="rId7"/>
    <p:sldId id="303" r:id="rId8"/>
    <p:sldId id="304" r:id="rId9"/>
    <p:sldId id="309" r:id="rId10"/>
    <p:sldId id="302" r:id="rId11"/>
    <p:sldId id="301" r:id="rId12"/>
    <p:sldId id="300" r:id="rId13"/>
    <p:sldId id="311" r:id="rId14"/>
    <p:sldId id="305" r:id="rId15"/>
    <p:sldId id="263" r:id="rId16"/>
    <p:sldId id="314" r:id="rId17"/>
    <p:sldId id="296" r:id="rId18"/>
    <p:sldId id="265" r:id="rId19"/>
    <p:sldId id="310" r:id="rId20"/>
    <p:sldId id="266" r:id="rId21"/>
    <p:sldId id="382" r:id="rId22"/>
    <p:sldId id="307" r:id="rId23"/>
    <p:sldId id="308" r:id="rId24"/>
    <p:sldId id="267" r:id="rId25"/>
    <p:sldId id="268" r:id="rId26"/>
    <p:sldId id="269" r:id="rId27"/>
    <p:sldId id="270" r:id="rId28"/>
    <p:sldId id="271" r:id="rId29"/>
    <p:sldId id="272" r:id="rId30"/>
    <p:sldId id="377" r:id="rId31"/>
    <p:sldId id="378" r:id="rId32"/>
    <p:sldId id="379" r:id="rId33"/>
    <p:sldId id="380" r:id="rId34"/>
    <p:sldId id="381" r:id="rId35"/>
    <p:sldId id="274" r:id="rId36"/>
    <p:sldId id="276" r:id="rId37"/>
    <p:sldId id="277" r:id="rId38"/>
    <p:sldId id="278" r:id="rId39"/>
    <p:sldId id="279" r:id="rId40"/>
    <p:sldId id="280" r:id="rId41"/>
    <p:sldId id="281" r:id="rId42"/>
    <p:sldId id="282" r:id="rId43"/>
    <p:sldId id="284" r:id="rId44"/>
    <p:sldId id="285" r:id="rId45"/>
    <p:sldId id="28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4F6AB-16D9-4CE7-8968-449033EDC99D}" type="datetimeFigureOut">
              <a:rPr lang="en-IN" smtClean="0"/>
              <a:t>24-08-2024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B1E97-FF88-44E0-B926-38E196CD911A}" type="slidenum">
              <a:rPr lang="en-IN" smtClean="0"/>
              <a:t>‹#›</a:t>
            </a:fld>
            <a:endParaRPr lang="en-IN"/>
          </a:p>
        </p:txBody>
      </p:sp>
    </p:spTree>
    <p:extLst>
      <p:ext uri="{BB962C8B-B14F-4D97-AF65-F5344CB8AC3E}">
        <p14:creationId xmlns:p14="http://schemas.microsoft.com/office/powerpoint/2010/main" val="4012593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342900" y="696913"/>
            <a:ext cx="6197600" cy="3486150"/>
          </a:xfrm>
          <a:ln/>
        </p:spPr>
      </p:sp>
      <p:sp>
        <p:nvSpPr>
          <p:cNvPr id="1741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6844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342900" y="696913"/>
            <a:ext cx="6197600" cy="3486150"/>
          </a:xfrm>
          <a:ln/>
        </p:spPr>
      </p:sp>
      <p:sp>
        <p:nvSpPr>
          <p:cNvPr id="3584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26877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A1AFF4CF-7A8A-469D-E995-4822BBA442CD}"/>
              </a:ext>
            </a:extLst>
          </p:cNvPr>
          <p:cNvSpPr>
            <a:spLocks noGrp="1" noRot="1" noChangeAspect="1" noChangeArrowheads="1" noTextEdit="1"/>
          </p:cNvSpPr>
          <p:nvPr>
            <p:ph type="sldImg"/>
          </p:nvPr>
        </p:nvSpPr>
        <p:spPr>
          <a:xfrm>
            <a:off x="342900" y="696913"/>
            <a:ext cx="6197600" cy="3486150"/>
          </a:xfrm>
          <a:ln/>
        </p:spPr>
      </p:sp>
      <p:sp>
        <p:nvSpPr>
          <p:cNvPr id="94211" name="Rectangle 3">
            <a:extLst>
              <a:ext uri="{FF2B5EF4-FFF2-40B4-BE49-F238E27FC236}">
                <a16:creationId xmlns:a16="http://schemas.microsoft.com/office/drawing/2014/main" id="{017885C9-9434-5A46-90CE-874D98FC6C5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179CD927-13B5-6BDA-0131-C27396CCA5AA}"/>
              </a:ext>
            </a:extLst>
          </p:cNvPr>
          <p:cNvSpPr>
            <a:spLocks noGrp="1" noRot="1" noChangeAspect="1" noChangeArrowheads="1" noTextEdit="1"/>
          </p:cNvSpPr>
          <p:nvPr>
            <p:ph type="sldImg"/>
          </p:nvPr>
        </p:nvSpPr>
        <p:spPr>
          <a:xfrm>
            <a:off x="342900" y="696913"/>
            <a:ext cx="6197600" cy="3486150"/>
          </a:xfrm>
          <a:ln/>
        </p:spPr>
      </p:sp>
      <p:sp>
        <p:nvSpPr>
          <p:cNvPr id="95235" name="Rectangle 3">
            <a:extLst>
              <a:ext uri="{FF2B5EF4-FFF2-40B4-BE49-F238E27FC236}">
                <a16:creationId xmlns:a16="http://schemas.microsoft.com/office/drawing/2014/main" id="{E36383B2-DA9C-6337-4EC5-406A9116FFC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69FD6F1-4C49-B233-84A6-0F6BC78D1BCB}"/>
              </a:ext>
            </a:extLst>
          </p:cNvPr>
          <p:cNvSpPr>
            <a:spLocks noGrp="1" noRot="1" noChangeAspect="1" noChangeArrowheads="1" noTextEdit="1"/>
          </p:cNvSpPr>
          <p:nvPr>
            <p:ph type="sldImg"/>
          </p:nvPr>
        </p:nvSpPr>
        <p:spPr>
          <a:xfrm>
            <a:off x="342900" y="696913"/>
            <a:ext cx="6197600" cy="3486150"/>
          </a:xfrm>
          <a:ln/>
        </p:spPr>
      </p:sp>
      <p:sp>
        <p:nvSpPr>
          <p:cNvPr id="96259" name="Rectangle 3">
            <a:extLst>
              <a:ext uri="{FF2B5EF4-FFF2-40B4-BE49-F238E27FC236}">
                <a16:creationId xmlns:a16="http://schemas.microsoft.com/office/drawing/2014/main" id="{699BF73E-E217-C7D8-2C29-76E28AD833D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E16BDF2-6AF0-29F9-5C0F-924FC0A6C935}"/>
              </a:ext>
            </a:extLst>
          </p:cNvPr>
          <p:cNvSpPr>
            <a:spLocks noGrp="1" noRot="1" noChangeAspect="1" noChangeArrowheads="1" noTextEdit="1"/>
          </p:cNvSpPr>
          <p:nvPr>
            <p:ph type="sldImg"/>
          </p:nvPr>
        </p:nvSpPr>
        <p:spPr>
          <a:xfrm>
            <a:off x="342900" y="696913"/>
            <a:ext cx="6197600" cy="3486150"/>
          </a:xfrm>
          <a:ln/>
        </p:spPr>
      </p:sp>
      <p:sp>
        <p:nvSpPr>
          <p:cNvPr id="97283" name="Rectangle 3">
            <a:extLst>
              <a:ext uri="{FF2B5EF4-FFF2-40B4-BE49-F238E27FC236}">
                <a16:creationId xmlns:a16="http://schemas.microsoft.com/office/drawing/2014/main" id="{16C1464D-39D6-1F28-AB04-9F7C5BB2F64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0B8458E8-3462-8BD0-7CC7-4520E0544EC8}"/>
              </a:ext>
            </a:extLst>
          </p:cNvPr>
          <p:cNvSpPr>
            <a:spLocks noGrp="1" noRot="1" noChangeAspect="1" noChangeArrowheads="1" noTextEdit="1"/>
          </p:cNvSpPr>
          <p:nvPr>
            <p:ph type="sldImg"/>
          </p:nvPr>
        </p:nvSpPr>
        <p:spPr>
          <a:xfrm>
            <a:off x="1117600" y="696913"/>
            <a:ext cx="4648200" cy="3486150"/>
          </a:xfrm>
          <a:ln/>
        </p:spPr>
      </p:sp>
      <p:sp>
        <p:nvSpPr>
          <p:cNvPr id="98307" name="Rectangle 3">
            <a:extLst>
              <a:ext uri="{FF2B5EF4-FFF2-40B4-BE49-F238E27FC236}">
                <a16:creationId xmlns:a16="http://schemas.microsoft.com/office/drawing/2014/main" id="{CB21336B-E1FB-A81F-3CD4-671C859C77AC}"/>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current trend is toward providing more ways to access these computing environments(remote machines).</a:t>
            </a:r>
            <a:endParaRPr lang="en-US" altLang="en-US" sz="120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Stand-alone general purpose machines-</a:t>
            </a:r>
            <a:r>
              <a:rPr lang="en-US" sz="1200" b="0" i="0" u="none" strike="noStrike" kern="1200" baseline="0" dirty="0">
                <a:solidFill>
                  <a:schemeClr val="tx1"/>
                </a:solidFill>
                <a:latin typeface="+mn-lt"/>
                <a:ea typeface="+mn-ea"/>
                <a:cs typeface="+mn-cs"/>
              </a:rPr>
              <a:t>more ways to access these computing environments.</a:t>
            </a:r>
          </a:p>
          <a:p>
            <a:r>
              <a:rPr lang="en-US" sz="1200" b="0" i="0" u="none" strike="noStrike" kern="1200" baseline="0" dirty="0">
                <a:solidFill>
                  <a:schemeClr val="tx1"/>
                </a:solidFill>
                <a:latin typeface="+mn-lt"/>
                <a:ea typeface="+mn-ea"/>
                <a:cs typeface="+mn-cs"/>
              </a:rPr>
              <a:t>Web technologies are stretching the boundaries of traditional computing.</a:t>
            </a:r>
            <a:endParaRPr lang="en-US" dirty="0"/>
          </a:p>
        </p:txBody>
      </p:sp>
      <p:sp>
        <p:nvSpPr>
          <p:cNvPr id="4" name="Slide Number Placeholder 3"/>
          <p:cNvSpPr>
            <a:spLocks noGrp="1"/>
          </p:cNvSpPr>
          <p:nvPr>
            <p:ph type="sldNum" sz="quarter" idx="10"/>
          </p:nvPr>
        </p:nvSpPr>
        <p:spPr/>
        <p:txBody>
          <a:bodyPr/>
          <a:lstStyle/>
          <a:p>
            <a:fld id="{8B4E68E2-9DDB-4E06-9D57-5DA81C364336}" type="slidenum">
              <a:rPr lang="en-IN" smtClean="0"/>
              <a:t>35</a:t>
            </a:fld>
            <a:endParaRPr lang="en-IN"/>
          </a:p>
        </p:txBody>
      </p:sp>
    </p:spTree>
    <p:extLst>
      <p:ext uri="{BB962C8B-B14F-4D97-AF65-F5344CB8AC3E}">
        <p14:creationId xmlns:p14="http://schemas.microsoft.com/office/powerpoint/2010/main" val="181797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Access to a shared resource increases computation speed, functionality, data availability, and reliability.</a:t>
            </a:r>
          </a:p>
          <a:p>
            <a:r>
              <a:rPr lang="en-US" sz="1200" b="0" i="0" u="none" strike="noStrike" kern="1200" baseline="0" dirty="0">
                <a:solidFill>
                  <a:schemeClr val="tx1"/>
                </a:solidFill>
                <a:latin typeface="+mn-lt"/>
                <a:ea typeface="+mn-ea"/>
                <a:cs typeface="+mn-cs"/>
              </a:rPr>
              <a:t>TCP/IP is the most common network protocol</a:t>
            </a:r>
            <a:endParaRPr lang="en-US" dirty="0"/>
          </a:p>
        </p:txBody>
      </p:sp>
      <p:sp>
        <p:nvSpPr>
          <p:cNvPr id="4" name="Slide Number Placeholder 3"/>
          <p:cNvSpPr>
            <a:spLocks noGrp="1"/>
          </p:cNvSpPr>
          <p:nvPr>
            <p:ph type="sldNum" sz="quarter" idx="10"/>
          </p:nvPr>
        </p:nvSpPr>
        <p:spPr/>
        <p:txBody>
          <a:bodyPr/>
          <a:lstStyle/>
          <a:p>
            <a:fld id="{8B4E68E2-9DDB-4E06-9D57-5DA81C364336}" type="slidenum">
              <a:rPr lang="en-IN" smtClean="0"/>
              <a:t>36</a:t>
            </a:fld>
            <a:endParaRPr lang="en-IN"/>
          </a:p>
        </p:txBody>
      </p:sp>
    </p:spTree>
    <p:extLst>
      <p:ext uri="{BB962C8B-B14F-4D97-AF65-F5344CB8AC3E}">
        <p14:creationId xmlns:p14="http://schemas.microsoft.com/office/powerpoint/2010/main" val="1227956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17600" y="696913"/>
            <a:ext cx="4648200" cy="3486150"/>
          </a:xfrm>
          <a:ln/>
        </p:spPr>
      </p:sp>
      <p:sp>
        <p:nvSpPr>
          <p:cNvPr id="4301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en-US" altLang="en-US" dirty="0">
                <a:latin typeface="Times New Roman" panose="02020603050405020304" pitchFamily="18" charset="0"/>
              </a:rPr>
              <a:t>Client server </a:t>
            </a:r>
            <a:r>
              <a:rPr lang="en-US" altLang="en-US" dirty="0" err="1">
                <a:latin typeface="Times New Roman" panose="02020603050405020304" pitchFamily="18" charset="0"/>
              </a:rPr>
              <a:t>Vs</a:t>
            </a:r>
            <a:r>
              <a:rPr lang="en-US" altLang="en-US" dirty="0">
                <a:latin typeface="Times New Roman" panose="02020603050405020304" pitchFamily="18" charset="0"/>
              </a:rPr>
              <a:t> Distributed </a:t>
            </a:r>
            <a:r>
              <a:rPr lang="en-US" altLang="en-US" dirty="0" err="1">
                <a:latin typeface="Times New Roman" panose="02020603050405020304" pitchFamily="18" charset="0"/>
              </a:rPr>
              <a:t>sytems</a:t>
            </a:r>
            <a:endParaRPr lang="en-US" altLang="en-US" dirty="0">
              <a:latin typeface="Times New Roman" panose="02020603050405020304" pitchFamily="18" charset="0"/>
            </a:endParaRPr>
          </a:p>
          <a:p>
            <a:r>
              <a:rPr lang="en-US" altLang="en-US" dirty="0">
                <a:latin typeface="Times New Roman" panose="02020603050405020304" pitchFamily="18" charset="0"/>
              </a:rPr>
              <a:t>Only</a:t>
            </a:r>
            <a:r>
              <a:rPr lang="en-US" altLang="en-US" baseline="0" dirty="0">
                <a:latin typeface="Times New Roman" panose="02020603050405020304" pitchFamily="18" charset="0"/>
              </a:rPr>
              <a:t> one server at a time </a:t>
            </a:r>
            <a:r>
              <a:rPr lang="en-US" altLang="en-US" baseline="0" dirty="0" err="1">
                <a:latin typeface="Times New Roman" panose="02020603050405020304" pitchFamily="18" charset="0"/>
              </a:rPr>
              <a:t>vs</a:t>
            </a:r>
            <a:r>
              <a:rPr lang="en-US" altLang="en-US" baseline="0" dirty="0">
                <a:latin typeface="Times New Roman" panose="02020603050405020304" pitchFamily="18" charset="0"/>
              </a:rPr>
              <a:t> many sites simultaneously</a:t>
            </a:r>
          </a:p>
          <a:p>
            <a:r>
              <a:rPr lang="en-US" altLang="en-US" baseline="0" dirty="0">
                <a:latin typeface="Times New Roman" panose="02020603050405020304" pitchFamily="18" charset="0"/>
              </a:rPr>
              <a:t>Crash of server stops the system vs crash of a site does not stop the entire system</a:t>
            </a:r>
          </a:p>
          <a:p>
            <a:r>
              <a:rPr lang="en-US" altLang="en-US" baseline="0" dirty="0">
                <a:latin typeface="Times New Roman" panose="02020603050405020304" pitchFamily="18" charset="0"/>
              </a:rPr>
              <a:t>Less maintenance </a:t>
            </a:r>
            <a:r>
              <a:rPr lang="en-US" altLang="en-US" baseline="0" dirty="0" err="1">
                <a:latin typeface="Times New Roman" panose="02020603050405020304" pitchFamily="18" charset="0"/>
              </a:rPr>
              <a:t>vs</a:t>
            </a:r>
            <a:r>
              <a:rPr lang="en-US" altLang="en-US" baseline="0" dirty="0">
                <a:latin typeface="Times New Roman" panose="02020603050405020304" pitchFamily="18" charset="0"/>
              </a:rPr>
              <a:t> high </a:t>
            </a:r>
            <a:r>
              <a:rPr lang="en-US" altLang="en-US" baseline="0" dirty="0" err="1">
                <a:latin typeface="Times New Roman" panose="02020603050405020304" pitchFamily="18" charset="0"/>
              </a:rPr>
              <a:t>maintance</a:t>
            </a:r>
            <a:r>
              <a:rPr lang="en-US" altLang="en-US" baseline="0" dirty="0">
                <a:latin typeface="Times New Roman" panose="02020603050405020304" pitchFamily="18" charset="0"/>
              </a:rPr>
              <a:t> cost</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672827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17600" y="696913"/>
            <a:ext cx="4648200" cy="3486150"/>
          </a:xfrm>
          <a:ln/>
        </p:spPr>
      </p:sp>
      <p:sp>
        <p:nvSpPr>
          <p:cNvPr id="4505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en-US" sz="1200" b="0" i="0" u="none" strike="noStrike" kern="1200" baseline="0" dirty="0">
                <a:solidFill>
                  <a:schemeClr val="tx1"/>
                </a:solidFill>
                <a:latin typeface="+mn-lt"/>
                <a:ea typeface="+mn-ea"/>
                <a:cs typeface="+mn-cs"/>
              </a:rPr>
              <a:t>In a client-server system, the server is a bottleneck; but in a peer-to-peer system, services can be provided by several nodes distributed</a:t>
            </a:r>
          </a:p>
          <a:p>
            <a:r>
              <a:rPr lang="en-US" sz="1200" b="0" i="0" u="none" strike="noStrike" kern="1200" baseline="0" dirty="0">
                <a:solidFill>
                  <a:schemeClr val="tx1"/>
                </a:solidFill>
                <a:latin typeface="+mn-lt"/>
                <a:ea typeface="+mn-ea"/>
                <a:cs typeface="+mn-cs"/>
              </a:rPr>
              <a:t>throughout the network. To participate in a peer-to-peer system, a node must first join the network of peers. Once a node has joined the network, it can begin providing services to—and requesting services from—other nodes in the network.</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204768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342900" y="696913"/>
            <a:ext cx="6197600" cy="3486150"/>
          </a:xfrm>
          <a:ln/>
        </p:spPr>
      </p:sp>
      <p:sp>
        <p:nvSpPr>
          <p:cNvPr id="1945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96478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342900" y="696913"/>
            <a:ext cx="6197600" cy="3486150"/>
          </a:xfrm>
          <a:ln/>
        </p:spPr>
      </p:sp>
      <p:sp>
        <p:nvSpPr>
          <p:cNvPr id="4710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380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342900" y="696913"/>
            <a:ext cx="6197600" cy="3486150"/>
          </a:xfrm>
          <a:ln/>
        </p:spPr>
      </p:sp>
      <p:sp>
        <p:nvSpPr>
          <p:cNvPr id="4915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33141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17600" y="696913"/>
            <a:ext cx="4648200" cy="3486150"/>
          </a:xfrm>
          <a:ln/>
        </p:spPr>
      </p:sp>
      <p:sp>
        <p:nvSpPr>
          <p:cNvPr id="5120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55429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42900" y="696913"/>
            <a:ext cx="6197600" cy="3486150"/>
          </a:xfrm>
          <a:ln/>
        </p:spPr>
      </p:sp>
      <p:sp>
        <p:nvSpPr>
          <p:cNvPr id="5529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93817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342900" y="696913"/>
            <a:ext cx="6197600" cy="3486150"/>
          </a:xfrm>
          <a:ln/>
        </p:spPr>
      </p:sp>
      <p:sp>
        <p:nvSpPr>
          <p:cNvPr id="5837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96735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342900" y="696913"/>
            <a:ext cx="6197600" cy="3486150"/>
          </a:xfrm>
          <a:ln/>
        </p:spPr>
      </p:sp>
      <p:sp>
        <p:nvSpPr>
          <p:cNvPr id="2150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32699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342900" y="696913"/>
            <a:ext cx="6197600" cy="3486150"/>
          </a:xfrm>
          <a:ln/>
        </p:spPr>
      </p:sp>
      <p:sp>
        <p:nvSpPr>
          <p:cNvPr id="2355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09997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342900" y="696913"/>
            <a:ext cx="6197600" cy="3486150"/>
          </a:xfrm>
          <a:ln/>
        </p:spPr>
      </p:sp>
      <p:sp>
        <p:nvSpPr>
          <p:cNvPr id="2560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27800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17600" y="696913"/>
            <a:ext cx="4648200" cy="3486150"/>
          </a:xfrm>
          <a:ln/>
        </p:spPr>
      </p:sp>
      <p:sp>
        <p:nvSpPr>
          <p:cNvPr id="2765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36064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342900" y="696913"/>
            <a:ext cx="6197600" cy="3486150"/>
          </a:xfrm>
          <a:ln/>
        </p:spPr>
      </p:sp>
      <p:sp>
        <p:nvSpPr>
          <p:cNvPr id="2969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r>
              <a:rPr lang="en-US" sz="1200" b="0" i="0" u="none" strike="noStrike" kern="1200" baseline="0" dirty="0">
                <a:solidFill>
                  <a:schemeClr val="tx1"/>
                </a:solidFill>
                <a:latin typeface="+mn-lt"/>
                <a:ea typeface="+mn-ea"/>
                <a:cs typeface="+mn-cs"/>
              </a:rPr>
              <a:t>A properly designed operating system must ensure that an incorrect (or malicious) program cannot cause other programs to execute incorrectly.</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163395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342900" y="696913"/>
            <a:ext cx="6197600" cy="3486150"/>
          </a:xfrm>
          <a:ln/>
        </p:spPr>
      </p:sp>
      <p:sp>
        <p:nvSpPr>
          <p:cNvPr id="3174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07411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342900" y="696913"/>
            <a:ext cx="6197600" cy="3486150"/>
          </a:xfrm>
          <a:ln/>
        </p:spPr>
      </p:sp>
      <p:sp>
        <p:nvSpPr>
          <p:cNvPr id="3379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62880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3B1A7-7861-5817-BE04-5DD257EED3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747D49-756F-3727-FA3E-A8DAA52842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F88BC1-6189-2C34-A351-D15BD0A5A3D6}"/>
              </a:ext>
            </a:extLst>
          </p:cNvPr>
          <p:cNvSpPr>
            <a:spLocks noGrp="1"/>
          </p:cNvSpPr>
          <p:nvPr>
            <p:ph type="dt" sz="half" idx="10"/>
          </p:nvPr>
        </p:nvSpPr>
        <p:spPr/>
        <p:txBody>
          <a:bodyPr/>
          <a:lstStyle/>
          <a:p>
            <a:fld id="{24184A7F-D556-44B8-A41D-A02135F5CEE0}" type="datetimeFigureOut">
              <a:rPr lang="en-IN" smtClean="0"/>
              <a:t>24-08-2024</a:t>
            </a:fld>
            <a:endParaRPr lang="en-IN"/>
          </a:p>
        </p:txBody>
      </p:sp>
      <p:sp>
        <p:nvSpPr>
          <p:cNvPr id="5" name="Footer Placeholder 4">
            <a:extLst>
              <a:ext uri="{FF2B5EF4-FFF2-40B4-BE49-F238E27FC236}">
                <a16:creationId xmlns:a16="http://schemas.microsoft.com/office/drawing/2014/main" id="{F5AEBD60-654F-0199-6C8C-CD4E02ED31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93C76B-6163-B6E2-A5A6-E4AD5D689E78}"/>
              </a:ext>
            </a:extLst>
          </p:cNvPr>
          <p:cNvSpPr>
            <a:spLocks noGrp="1"/>
          </p:cNvSpPr>
          <p:nvPr>
            <p:ph type="sldNum" sz="quarter" idx="12"/>
          </p:nvPr>
        </p:nvSpPr>
        <p:spPr/>
        <p:txBody>
          <a:bodyPr/>
          <a:lstStyle/>
          <a:p>
            <a:fld id="{69B95BAA-A5A8-46E6-B40C-ADFA031262AC}" type="slidenum">
              <a:rPr lang="en-IN" smtClean="0"/>
              <a:t>‹#›</a:t>
            </a:fld>
            <a:endParaRPr lang="en-IN"/>
          </a:p>
        </p:txBody>
      </p:sp>
    </p:spTree>
    <p:extLst>
      <p:ext uri="{BB962C8B-B14F-4D97-AF65-F5344CB8AC3E}">
        <p14:creationId xmlns:p14="http://schemas.microsoft.com/office/powerpoint/2010/main" val="291468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7CAF-35FE-EBC7-A771-EED30CF79F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32460F-258B-8312-1422-7D5601159B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3D11BD-86D5-2D3D-4924-E7609C042A66}"/>
              </a:ext>
            </a:extLst>
          </p:cNvPr>
          <p:cNvSpPr>
            <a:spLocks noGrp="1"/>
          </p:cNvSpPr>
          <p:nvPr>
            <p:ph type="dt" sz="half" idx="10"/>
          </p:nvPr>
        </p:nvSpPr>
        <p:spPr/>
        <p:txBody>
          <a:bodyPr/>
          <a:lstStyle/>
          <a:p>
            <a:fld id="{24184A7F-D556-44B8-A41D-A02135F5CEE0}" type="datetimeFigureOut">
              <a:rPr lang="en-IN" smtClean="0"/>
              <a:t>24-08-2024</a:t>
            </a:fld>
            <a:endParaRPr lang="en-IN"/>
          </a:p>
        </p:txBody>
      </p:sp>
      <p:sp>
        <p:nvSpPr>
          <p:cNvPr id="5" name="Footer Placeholder 4">
            <a:extLst>
              <a:ext uri="{FF2B5EF4-FFF2-40B4-BE49-F238E27FC236}">
                <a16:creationId xmlns:a16="http://schemas.microsoft.com/office/drawing/2014/main" id="{2E7F9660-CF2C-2492-C1C0-958C8A9742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F91205-3A85-6789-716E-D4EE202C66F8}"/>
              </a:ext>
            </a:extLst>
          </p:cNvPr>
          <p:cNvSpPr>
            <a:spLocks noGrp="1"/>
          </p:cNvSpPr>
          <p:nvPr>
            <p:ph type="sldNum" sz="quarter" idx="12"/>
          </p:nvPr>
        </p:nvSpPr>
        <p:spPr/>
        <p:txBody>
          <a:bodyPr/>
          <a:lstStyle/>
          <a:p>
            <a:fld id="{69B95BAA-A5A8-46E6-B40C-ADFA031262AC}" type="slidenum">
              <a:rPr lang="en-IN" smtClean="0"/>
              <a:t>‹#›</a:t>
            </a:fld>
            <a:endParaRPr lang="en-IN"/>
          </a:p>
        </p:txBody>
      </p:sp>
    </p:spTree>
    <p:extLst>
      <p:ext uri="{BB962C8B-B14F-4D97-AF65-F5344CB8AC3E}">
        <p14:creationId xmlns:p14="http://schemas.microsoft.com/office/powerpoint/2010/main" val="674256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4C9113-111A-0166-33EF-9E99315DA6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878353-E937-C55F-6009-25D0597D58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F74A01-1563-B08D-864E-8EC5404FCCEF}"/>
              </a:ext>
            </a:extLst>
          </p:cNvPr>
          <p:cNvSpPr>
            <a:spLocks noGrp="1"/>
          </p:cNvSpPr>
          <p:nvPr>
            <p:ph type="dt" sz="half" idx="10"/>
          </p:nvPr>
        </p:nvSpPr>
        <p:spPr/>
        <p:txBody>
          <a:bodyPr/>
          <a:lstStyle/>
          <a:p>
            <a:fld id="{24184A7F-D556-44B8-A41D-A02135F5CEE0}" type="datetimeFigureOut">
              <a:rPr lang="en-IN" smtClean="0"/>
              <a:t>24-08-2024</a:t>
            </a:fld>
            <a:endParaRPr lang="en-IN"/>
          </a:p>
        </p:txBody>
      </p:sp>
      <p:sp>
        <p:nvSpPr>
          <p:cNvPr id="5" name="Footer Placeholder 4">
            <a:extLst>
              <a:ext uri="{FF2B5EF4-FFF2-40B4-BE49-F238E27FC236}">
                <a16:creationId xmlns:a16="http://schemas.microsoft.com/office/drawing/2014/main" id="{404DC63D-324B-FC19-1459-26F8EEA39C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8B2DF1-24C6-C263-13B0-CFA5295392C5}"/>
              </a:ext>
            </a:extLst>
          </p:cNvPr>
          <p:cNvSpPr>
            <a:spLocks noGrp="1"/>
          </p:cNvSpPr>
          <p:nvPr>
            <p:ph type="sldNum" sz="quarter" idx="12"/>
          </p:nvPr>
        </p:nvSpPr>
        <p:spPr/>
        <p:txBody>
          <a:bodyPr/>
          <a:lstStyle/>
          <a:p>
            <a:fld id="{69B95BAA-A5A8-46E6-B40C-ADFA031262AC}" type="slidenum">
              <a:rPr lang="en-IN" smtClean="0"/>
              <a:t>‹#›</a:t>
            </a:fld>
            <a:endParaRPr lang="en-IN"/>
          </a:p>
        </p:txBody>
      </p:sp>
    </p:spTree>
    <p:extLst>
      <p:ext uri="{BB962C8B-B14F-4D97-AF65-F5344CB8AC3E}">
        <p14:creationId xmlns:p14="http://schemas.microsoft.com/office/powerpoint/2010/main" val="1965128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6DE22-664F-77C7-CA94-AD881BC4E5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74AAB7-B05E-CC9C-46B6-3B675B3C2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83BC2E-CA97-A70C-5CF4-388210C950C1}"/>
              </a:ext>
            </a:extLst>
          </p:cNvPr>
          <p:cNvSpPr>
            <a:spLocks noGrp="1"/>
          </p:cNvSpPr>
          <p:nvPr>
            <p:ph type="dt" sz="half" idx="10"/>
          </p:nvPr>
        </p:nvSpPr>
        <p:spPr/>
        <p:txBody>
          <a:bodyPr/>
          <a:lstStyle/>
          <a:p>
            <a:fld id="{24184A7F-D556-44B8-A41D-A02135F5CEE0}" type="datetimeFigureOut">
              <a:rPr lang="en-IN" smtClean="0"/>
              <a:t>24-08-2024</a:t>
            </a:fld>
            <a:endParaRPr lang="en-IN"/>
          </a:p>
        </p:txBody>
      </p:sp>
      <p:sp>
        <p:nvSpPr>
          <p:cNvPr id="5" name="Footer Placeholder 4">
            <a:extLst>
              <a:ext uri="{FF2B5EF4-FFF2-40B4-BE49-F238E27FC236}">
                <a16:creationId xmlns:a16="http://schemas.microsoft.com/office/drawing/2014/main" id="{C9E9B68C-835B-9E6F-31EF-F7C0156651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6B6D0C-218D-2878-716A-4F4BFE541D32}"/>
              </a:ext>
            </a:extLst>
          </p:cNvPr>
          <p:cNvSpPr>
            <a:spLocks noGrp="1"/>
          </p:cNvSpPr>
          <p:nvPr>
            <p:ph type="sldNum" sz="quarter" idx="12"/>
          </p:nvPr>
        </p:nvSpPr>
        <p:spPr/>
        <p:txBody>
          <a:bodyPr/>
          <a:lstStyle/>
          <a:p>
            <a:fld id="{69B95BAA-A5A8-46E6-B40C-ADFA031262AC}" type="slidenum">
              <a:rPr lang="en-IN" smtClean="0"/>
              <a:t>‹#›</a:t>
            </a:fld>
            <a:endParaRPr lang="en-IN"/>
          </a:p>
        </p:txBody>
      </p:sp>
    </p:spTree>
    <p:extLst>
      <p:ext uri="{BB962C8B-B14F-4D97-AF65-F5344CB8AC3E}">
        <p14:creationId xmlns:p14="http://schemas.microsoft.com/office/powerpoint/2010/main" val="1748365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0511-6873-CC63-714E-312D10BF5A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6125DF-42DA-75FA-4A0E-23763FDC85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C46987-651B-48CA-B4B4-2895A382C61C}"/>
              </a:ext>
            </a:extLst>
          </p:cNvPr>
          <p:cNvSpPr>
            <a:spLocks noGrp="1"/>
          </p:cNvSpPr>
          <p:nvPr>
            <p:ph type="dt" sz="half" idx="10"/>
          </p:nvPr>
        </p:nvSpPr>
        <p:spPr/>
        <p:txBody>
          <a:bodyPr/>
          <a:lstStyle/>
          <a:p>
            <a:fld id="{24184A7F-D556-44B8-A41D-A02135F5CEE0}" type="datetimeFigureOut">
              <a:rPr lang="en-IN" smtClean="0"/>
              <a:t>24-08-2024</a:t>
            </a:fld>
            <a:endParaRPr lang="en-IN"/>
          </a:p>
        </p:txBody>
      </p:sp>
      <p:sp>
        <p:nvSpPr>
          <p:cNvPr id="5" name="Footer Placeholder 4">
            <a:extLst>
              <a:ext uri="{FF2B5EF4-FFF2-40B4-BE49-F238E27FC236}">
                <a16:creationId xmlns:a16="http://schemas.microsoft.com/office/drawing/2014/main" id="{9E685506-6AAB-4778-A135-F1F910141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624367-C820-A277-79E8-E0A3176C7887}"/>
              </a:ext>
            </a:extLst>
          </p:cNvPr>
          <p:cNvSpPr>
            <a:spLocks noGrp="1"/>
          </p:cNvSpPr>
          <p:nvPr>
            <p:ph type="sldNum" sz="quarter" idx="12"/>
          </p:nvPr>
        </p:nvSpPr>
        <p:spPr/>
        <p:txBody>
          <a:bodyPr/>
          <a:lstStyle/>
          <a:p>
            <a:fld id="{69B95BAA-A5A8-46E6-B40C-ADFA031262AC}" type="slidenum">
              <a:rPr lang="en-IN" smtClean="0"/>
              <a:t>‹#›</a:t>
            </a:fld>
            <a:endParaRPr lang="en-IN"/>
          </a:p>
        </p:txBody>
      </p:sp>
    </p:spTree>
    <p:extLst>
      <p:ext uri="{BB962C8B-B14F-4D97-AF65-F5344CB8AC3E}">
        <p14:creationId xmlns:p14="http://schemas.microsoft.com/office/powerpoint/2010/main" val="168916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F18EA-8DAE-AA36-5DFD-8AA7CF1006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FB26ED-A7D3-FD4A-B9DB-C28096418D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67EBD0-D072-888A-B898-7026228112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079030-8E35-0C35-ABDB-60C218D76623}"/>
              </a:ext>
            </a:extLst>
          </p:cNvPr>
          <p:cNvSpPr>
            <a:spLocks noGrp="1"/>
          </p:cNvSpPr>
          <p:nvPr>
            <p:ph type="dt" sz="half" idx="10"/>
          </p:nvPr>
        </p:nvSpPr>
        <p:spPr/>
        <p:txBody>
          <a:bodyPr/>
          <a:lstStyle/>
          <a:p>
            <a:fld id="{24184A7F-D556-44B8-A41D-A02135F5CEE0}" type="datetimeFigureOut">
              <a:rPr lang="en-IN" smtClean="0"/>
              <a:t>24-08-2024</a:t>
            </a:fld>
            <a:endParaRPr lang="en-IN"/>
          </a:p>
        </p:txBody>
      </p:sp>
      <p:sp>
        <p:nvSpPr>
          <p:cNvPr id="6" name="Footer Placeholder 5">
            <a:extLst>
              <a:ext uri="{FF2B5EF4-FFF2-40B4-BE49-F238E27FC236}">
                <a16:creationId xmlns:a16="http://schemas.microsoft.com/office/drawing/2014/main" id="{1B3BB12F-634C-1A8B-7C96-E8B33398F9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D6DAD3-1954-80C5-7605-FE49CE510D27}"/>
              </a:ext>
            </a:extLst>
          </p:cNvPr>
          <p:cNvSpPr>
            <a:spLocks noGrp="1"/>
          </p:cNvSpPr>
          <p:nvPr>
            <p:ph type="sldNum" sz="quarter" idx="12"/>
          </p:nvPr>
        </p:nvSpPr>
        <p:spPr/>
        <p:txBody>
          <a:bodyPr/>
          <a:lstStyle/>
          <a:p>
            <a:fld id="{69B95BAA-A5A8-46E6-B40C-ADFA031262AC}" type="slidenum">
              <a:rPr lang="en-IN" smtClean="0"/>
              <a:t>‹#›</a:t>
            </a:fld>
            <a:endParaRPr lang="en-IN"/>
          </a:p>
        </p:txBody>
      </p:sp>
    </p:spTree>
    <p:extLst>
      <p:ext uri="{BB962C8B-B14F-4D97-AF65-F5344CB8AC3E}">
        <p14:creationId xmlns:p14="http://schemas.microsoft.com/office/powerpoint/2010/main" val="367391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CB429-7FAF-41A0-CC38-11D825911A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B873CC-A8FB-AB32-63F4-CB8056ED60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F1F829-C55F-54EC-6AAB-F00D0F793A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FA8766-1890-0E12-3FC0-0D1DE7E5D0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32AF36-8F5A-D820-7970-8C3A6CC8FA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5E4972-CBB1-CCA1-8CFE-254C6F3E3EDC}"/>
              </a:ext>
            </a:extLst>
          </p:cNvPr>
          <p:cNvSpPr>
            <a:spLocks noGrp="1"/>
          </p:cNvSpPr>
          <p:nvPr>
            <p:ph type="dt" sz="half" idx="10"/>
          </p:nvPr>
        </p:nvSpPr>
        <p:spPr/>
        <p:txBody>
          <a:bodyPr/>
          <a:lstStyle/>
          <a:p>
            <a:fld id="{24184A7F-D556-44B8-A41D-A02135F5CEE0}" type="datetimeFigureOut">
              <a:rPr lang="en-IN" smtClean="0"/>
              <a:t>24-08-2024</a:t>
            </a:fld>
            <a:endParaRPr lang="en-IN"/>
          </a:p>
        </p:txBody>
      </p:sp>
      <p:sp>
        <p:nvSpPr>
          <p:cNvPr id="8" name="Footer Placeholder 7">
            <a:extLst>
              <a:ext uri="{FF2B5EF4-FFF2-40B4-BE49-F238E27FC236}">
                <a16:creationId xmlns:a16="http://schemas.microsoft.com/office/drawing/2014/main" id="{82834C25-9DD0-1527-79AA-4F98B769F3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3173EE-CC50-28F5-BA46-08DAD0FCC588}"/>
              </a:ext>
            </a:extLst>
          </p:cNvPr>
          <p:cNvSpPr>
            <a:spLocks noGrp="1"/>
          </p:cNvSpPr>
          <p:nvPr>
            <p:ph type="sldNum" sz="quarter" idx="12"/>
          </p:nvPr>
        </p:nvSpPr>
        <p:spPr/>
        <p:txBody>
          <a:bodyPr/>
          <a:lstStyle/>
          <a:p>
            <a:fld id="{69B95BAA-A5A8-46E6-B40C-ADFA031262AC}" type="slidenum">
              <a:rPr lang="en-IN" smtClean="0"/>
              <a:t>‹#›</a:t>
            </a:fld>
            <a:endParaRPr lang="en-IN"/>
          </a:p>
        </p:txBody>
      </p:sp>
    </p:spTree>
    <p:extLst>
      <p:ext uri="{BB962C8B-B14F-4D97-AF65-F5344CB8AC3E}">
        <p14:creationId xmlns:p14="http://schemas.microsoft.com/office/powerpoint/2010/main" val="1149068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130E-9D6D-29D1-7AD6-93C51709B7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FA2632-E931-8CB1-98F5-806A2EDF7F81}"/>
              </a:ext>
            </a:extLst>
          </p:cNvPr>
          <p:cNvSpPr>
            <a:spLocks noGrp="1"/>
          </p:cNvSpPr>
          <p:nvPr>
            <p:ph type="dt" sz="half" idx="10"/>
          </p:nvPr>
        </p:nvSpPr>
        <p:spPr/>
        <p:txBody>
          <a:bodyPr/>
          <a:lstStyle/>
          <a:p>
            <a:fld id="{24184A7F-D556-44B8-A41D-A02135F5CEE0}" type="datetimeFigureOut">
              <a:rPr lang="en-IN" smtClean="0"/>
              <a:t>24-08-2024</a:t>
            </a:fld>
            <a:endParaRPr lang="en-IN"/>
          </a:p>
        </p:txBody>
      </p:sp>
      <p:sp>
        <p:nvSpPr>
          <p:cNvPr id="4" name="Footer Placeholder 3">
            <a:extLst>
              <a:ext uri="{FF2B5EF4-FFF2-40B4-BE49-F238E27FC236}">
                <a16:creationId xmlns:a16="http://schemas.microsoft.com/office/drawing/2014/main" id="{E9CD6424-3597-B01B-C1E8-2ED4E00C1C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94407D-0AE1-2448-1C32-A885D121DC6C}"/>
              </a:ext>
            </a:extLst>
          </p:cNvPr>
          <p:cNvSpPr>
            <a:spLocks noGrp="1"/>
          </p:cNvSpPr>
          <p:nvPr>
            <p:ph type="sldNum" sz="quarter" idx="12"/>
          </p:nvPr>
        </p:nvSpPr>
        <p:spPr/>
        <p:txBody>
          <a:bodyPr/>
          <a:lstStyle/>
          <a:p>
            <a:fld id="{69B95BAA-A5A8-46E6-B40C-ADFA031262AC}" type="slidenum">
              <a:rPr lang="en-IN" smtClean="0"/>
              <a:t>‹#›</a:t>
            </a:fld>
            <a:endParaRPr lang="en-IN"/>
          </a:p>
        </p:txBody>
      </p:sp>
    </p:spTree>
    <p:extLst>
      <p:ext uri="{BB962C8B-B14F-4D97-AF65-F5344CB8AC3E}">
        <p14:creationId xmlns:p14="http://schemas.microsoft.com/office/powerpoint/2010/main" val="2244408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EB2285-9C3D-CCF3-57A4-3B0D6C377EF4}"/>
              </a:ext>
            </a:extLst>
          </p:cNvPr>
          <p:cNvSpPr>
            <a:spLocks noGrp="1"/>
          </p:cNvSpPr>
          <p:nvPr>
            <p:ph type="dt" sz="half" idx="10"/>
          </p:nvPr>
        </p:nvSpPr>
        <p:spPr/>
        <p:txBody>
          <a:bodyPr/>
          <a:lstStyle/>
          <a:p>
            <a:fld id="{24184A7F-D556-44B8-A41D-A02135F5CEE0}" type="datetimeFigureOut">
              <a:rPr lang="en-IN" smtClean="0"/>
              <a:t>24-08-2024</a:t>
            </a:fld>
            <a:endParaRPr lang="en-IN"/>
          </a:p>
        </p:txBody>
      </p:sp>
      <p:sp>
        <p:nvSpPr>
          <p:cNvPr id="3" name="Footer Placeholder 2">
            <a:extLst>
              <a:ext uri="{FF2B5EF4-FFF2-40B4-BE49-F238E27FC236}">
                <a16:creationId xmlns:a16="http://schemas.microsoft.com/office/drawing/2014/main" id="{92A6EEA0-9C1A-A422-B74F-C1DD151FA7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C9B956-A794-EEF6-9DA8-62E502EC4603}"/>
              </a:ext>
            </a:extLst>
          </p:cNvPr>
          <p:cNvSpPr>
            <a:spLocks noGrp="1"/>
          </p:cNvSpPr>
          <p:nvPr>
            <p:ph type="sldNum" sz="quarter" idx="12"/>
          </p:nvPr>
        </p:nvSpPr>
        <p:spPr/>
        <p:txBody>
          <a:bodyPr/>
          <a:lstStyle/>
          <a:p>
            <a:fld id="{69B95BAA-A5A8-46E6-B40C-ADFA031262AC}" type="slidenum">
              <a:rPr lang="en-IN" smtClean="0"/>
              <a:t>‹#›</a:t>
            </a:fld>
            <a:endParaRPr lang="en-IN"/>
          </a:p>
        </p:txBody>
      </p:sp>
    </p:spTree>
    <p:extLst>
      <p:ext uri="{BB962C8B-B14F-4D97-AF65-F5344CB8AC3E}">
        <p14:creationId xmlns:p14="http://schemas.microsoft.com/office/powerpoint/2010/main" val="977471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8C5C-46D2-6055-2730-80853B4042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6B8899-68D7-3B3A-9FA9-D6CE841606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367815-303A-815F-C13D-9CA078FB5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CEAD3B-AE50-D563-A58D-0F3F5E4A24EC}"/>
              </a:ext>
            </a:extLst>
          </p:cNvPr>
          <p:cNvSpPr>
            <a:spLocks noGrp="1"/>
          </p:cNvSpPr>
          <p:nvPr>
            <p:ph type="dt" sz="half" idx="10"/>
          </p:nvPr>
        </p:nvSpPr>
        <p:spPr/>
        <p:txBody>
          <a:bodyPr/>
          <a:lstStyle/>
          <a:p>
            <a:fld id="{24184A7F-D556-44B8-A41D-A02135F5CEE0}" type="datetimeFigureOut">
              <a:rPr lang="en-IN" smtClean="0"/>
              <a:t>24-08-2024</a:t>
            </a:fld>
            <a:endParaRPr lang="en-IN"/>
          </a:p>
        </p:txBody>
      </p:sp>
      <p:sp>
        <p:nvSpPr>
          <p:cNvPr id="6" name="Footer Placeholder 5">
            <a:extLst>
              <a:ext uri="{FF2B5EF4-FFF2-40B4-BE49-F238E27FC236}">
                <a16:creationId xmlns:a16="http://schemas.microsoft.com/office/drawing/2014/main" id="{25C573D2-3B88-E0D8-A0B0-6CCCB6503D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B97433-2106-F9E0-F1C0-2DAE39C457D0}"/>
              </a:ext>
            </a:extLst>
          </p:cNvPr>
          <p:cNvSpPr>
            <a:spLocks noGrp="1"/>
          </p:cNvSpPr>
          <p:nvPr>
            <p:ph type="sldNum" sz="quarter" idx="12"/>
          </p:nvPr>
        </p:nvSpPr>
        <p:spPr/>
        <p:txBody>
          <a:bodyPr/>
          <a:lstStyle/>
          <a:p>
            <a:fld id="{69B95BAA-A5A8-46E6-B40C-ADFA031262AC}" type="slidenum">
              <a:rPr lang="en-IN" smtClean="0"/>
              <a:t>‹#›</a:t>
            </a:fld>
            <a:endParaRPr lang="en-IN"/>
          </a:p>
        </p:txBody>
      </p:sp>
    </p:spTree>
    <p:extLst>
      <p:ext uri="{BB962C8B-B14F-4D97-AF65-F5344CB8AC3E}">
        <p14:creationId xmlns:p14="http://schemas.microsoft.com/office/powerpoint/2010/main" val="116730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DC32-759C-E386-B938-E1EA74EE40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E98644-656B-1201-4B81-A7321A3613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006C1C-468D-B02C-310F-1FC630A906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36A9F8-5AFF-8D56-45B6-98CCF373B57F}"/>
              </a:ext>
            </a:extLst>
          </p:cNvPr>
          <p:cNvSpPr>
            <a:spLocks noGrp="1"/>
          </p:cNvSpPr>
          <p:nvPr>
            <p:ph type="dt" sz="half" idx="10"/>
          </p:nvPr>
        </p:nvSpPr>
        <p:spPr/>
        <p:txBody>
          <a:bodyPr/>
          <a:lstStyle/>
          <a:p>
            <a:fld id="{24184A7F-D556-44B8-A41D-A02135F5CEE0}" type="datetimeFigureOut">
              <a:rPr lang="en-IN" smtClean="0"/>
              <a:t>24-08-2024</a:t>
            </a:fld>
            <a:endParaRPr lang="en-IN"/>
          </a:p>
        </p:txBody>
      </p:sp>
      <p:sp>
        <p:nvSpPr>
          <p:cNvPr id="6" name="Footer Placeholder 5">
            <a:extLst>
              <a:ext uri="{FF2B5EF4-FFF2-40B4-BE49-F238E27FC236}">
                <a16:creationId xmlns:a16="http://schemas.microsoft.com/office/drawing/2014/main" id="{DF71978B-C9B9-32BF-08DD-224AF89083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3EA704-4E72-379A-3ECA-EE3C7B2A1DFF}"/>
              </a:ext>
            </a:extLst>
          </p:cNvPr>
          <p:cNvSpPr>
            <a:spLocks noGrp="1"/>
          </p:cNvSpPr>
          <p:nvPr>
            <p:ph type="sldNum" sz="quarter" idx="12"/>
          </p:nvPr>
        </p:nvSpPr>
        <p:spPr/>
        <p:txBody>
          <a:bodyPr/>
          <a:lstStyle/>
          <a:p>
            <a:fld id="{69B95BAA-A5A8-46E6-B40C-ADFA031262AC}" type="slidenum">
              <a:rPr lang="en-IN" smtClean="0"/>
              <a:t>‹#›</a:t>
            </a:fld>
            <a:endParaRPr lang="en-IN"/>
          </a:p>
        </p:txBody>
      </p:sp>
    </p:spTree>
    <p:extLst>
      <p:ext uri="{BB962C8B-B14F-4D97-AF65-F5344CB8AC3E}">
        <p14:creationId xmlns:p14="http://schemas.microsoft.com/office/powerpoint/2010/main" val="363654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27098B-B89C-F2AA-9F75-0675156298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12F2FF-7F8C-B7CE-AD4E-00A4A2E353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0AFD37-22E8-1A13-8F73-9F18D41C31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184A7F-D556-44B8-A41D-A02135F5CEE0}" type="datetimeFigureOut">
              <a:rPr lang="en-IN" smtClean="0"/>
              <a:t>24-08-2024</a:t>
            </a:fld>
            <a:endParaRPr lang="en-IN"/>
          </a:p>
        </p:txBody>
      </p:sp>
      <p:sp>
        <p:nvSpPr>
          <p:cNvPr id="5" name="Footer Placeholder 4">
            <a:extLst>
              <a:ext uri="{FF2B5EF4-FFF2-40B4-BE49-F238E27FC236}">
                <a16:creationId xmlns:a16="http://schemas.microsoft.com/office/drawing/2014/main" id="{357FD85B-8108-ED08-C840-E22BA673A9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11E11DB-5A47-538E-1DB6-39822780C3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B95BAA-A5A8-46E6-B40C-ADFA031262AC}" type="slidenum">
              <a:rPr lang="en-IN" smtClean="0"/>
              <a:t>‹#›</a:t>
            </a:fld>
            <a:endParaRPr lang="en-IN"/>
          </a:p>
        </p:txBody>
      </p:sp>
    </p:spTree>
    <p:extLst>
      <p:ext uri="{BB962C8B-B14F-4D97-AF65-F5344CB8AC3E}">
        <p14:creationId xmlns:p14="http://schemas.microsoft.com/office/powerpoint/2010/main" val="1406671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18E2-A675-55AE-925F-5610F4766E36}"/>
              </a:ext>
            </a:extLst>
          </p:cNvPr>
          <p:cNvSpPr>
            <a:spLocks noGrp="1"/>
          </p:cNvSpPr>
          <p:nvPr>
            <p:ph type="ctrTitle"/>
          </p:nvPr>
        </p:nvSpPr>
        <p:spPr>
          <a:xfrm>
            <a:off x="1219200" y="1993220"/>
            <a:ext cx="9144000" cy="2387600"/>
          </a:xfrm>
        </p:spPr>
        <p:txBody>
          <a:bodyPr>
            <a:noAutofit/>
          </a:bodyPr>
          <a:lstStyle/>
          <a:p>
            <a:r>
              <a:rPr lang="en-US" altLang="en-US" sz="4400" b="1" dirty="0">
                <a:latin typeface="Times New Roman" panose="02020603050405020304" pitchFamily="18" charset="0"/>
                <a:cs typeface="Times New Roman" panose="02020603050405020304" pitchFamily="18" charset="0"/>
              </a:rPr>
              <a:t>V Semester </a:t>
            </a:r>
            <a:r>
              <a:rPr lang="en-US" altLang="en-US" sz="4400" b="1" dirty="0" err="1">
                <a:latin typeface="Times New Roman" panose="02020603050405020304" pitchFamily="18" charset="0"/>
                <a:cs typeface="Times New Roman" panose="02020603050405020304" pitchFamily="18" charset="0"/>
              </a:rPr>
              <a:t>B.Tech</a:t>
            </a:r>
            <a:r>
              <a:rPr lang="en-US" altLang="en-US" sz="4400" b="1" dirty="0">
                <a:latin typeface="Times New Roman" panose="02020603050405020304" pitchFamily="18" charset="0"/>
                <a:cs typeface="Times New Roman" panose="02020603050405020304" pitchFamily="18" charset="0"/>
              </a:rPr>
              <a:t> IT</a:t>
            </a:r>
            <a:br>
              <a:rPr lang="en-US" altLang="en-US" sz="4400" b="1" dirty="0">
                <a:latin typeface="Times New Roman" panose="02020603050405020304" pitchFamily="18" charset="0"/>
                <a:cs typeface="Times New Roman" panose="02020603050405020304" pitchFamily="18" charset="0"/>
              </a:rPr>
            </a:br>
            <a:r>
              <a:rPr lang="en-US" altLang="en-US" sz="4400" b="1" dirty="0">
                <a:latin typeface="Times New Roman" panose="02020603050405020304" pitchFamily="18" charset="0"/>
                <a:cs typeface="Times New Roman" panose="02020603050405020304" pitchFamily="18" charset="0"/>
              </a:rPr>
              <a:t>Principles of Operating Systems</a:t>
            </a:r>
            <a:br>
              <a:rPr lang="en-US" altLang="en-US" sz="4400" b="1" dirty="0">
                <a:latin typeface="Times New Roman" panose="02020603050405020304" pitchFamily="18" charset="0"/>
                <a:cs typeface="Times New Roman" panose="02020603050405020304" pitchFamily="18" charset="0"/>
              </a:rPr>
            </a:br>
            <a:r>
              <a:rPr lang="en-US" altLang="en-US" sz="4400" b="1" dirty="0">
                <a:latin typeface="Times New Roman" panose="02020603050405020304" pitchFamily="18" charset="0"/>
                <a:cs typeface="Times New Roman" panose="02020603050405020304" pitchFamily="18" charset="0"/>
              </a:rPr>
              <a:t> (Subject code: ICT 3122)</a:t>
            </a:r>
            <a:br>
              <a:rPr lang="en-US" altLang="en-US" sz="4400" b="1" dirty="0">
                <a:latin typeface="Times New Roman" panose="02020603050405020304" pitchFamily="18" charset="0"/>
                <a:cs typeface="Times New Roman" panose="02020603050405020304" pitchFamily="18" charset="0"/>
              </a:rPr>
            </a:br>
            <a:r>
              <a:rPr lang="en-US" altLang="en-US" sz="4400" b="1" dirty="0">
                <a:latin typeface="Times New Roman" panose="02020603050405020304" pitchFamily="18" charset="0"/>
                <a:cs typeface="Times New Roman" panose="02020603050405020304" pitchFamily="18" charset="0"/>
              </a:rPr>
              <a:t>[4 0 0 4]</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45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5143" y="1825625"/>
            <a:ext cx="10776857" cy="4351338"/>
          </a:xfrm>
        </p:spPr>
        <p:txBody>
          <a:bodyPr>
            <a:normAutofit/>
          </a:bodyPr>
          <a:lstStyle/>
          <a:p>
            <a:r>
              <a:rPr lang="en-US" altLang="en-US" dirty="0">
                <a:latin typeface="Times New Roman" panose="02020603050405020304" pitchFamily="18" charset="0"/>
                <a:cs typeface="Times New Roman" panose="02020603050405020304" pitchFamily="18" charset="0"/>
              </a:rPr>
              <a:t>It is a system software</a:t>
            </a:r>
          </a:p>
          <a:p>
            <a:r>
              <a:rPr lang="en-US" altLang="en-US" dirty="0">
                <a:latin typeface="Times New Roman" panose="02020603050405020304" pitchFamily="18" charset="0"/>
                <a:cs typeface="Times New Roman" panose="02020603050405020304" pitchFamily="18" charset="0"/>
              </a:rPr>
              <a:t>A program that acts as an interface between user the computer hardware</a:t>
            </a:r>
          </a:p>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Operating system goals:</a:t>
            </a:r>
          </a:p>
          <a:p>
            <a:pPr lvl="1"/>
            <a:endParaRPr lang="en-US" altLang="en-US" dirty="0">
              <a:latin typeface="Times New Roman" panose="02020603050405020304" pitchFamily="18" charset="0"/>
              <a:cs typeface="Times New Roman" panose="02020603050405020304" pitchFamily="18" charset="0"/>
            </a:endParaRPr>
          </a:p>
          <a:p>
            <a:pPr lvl="1"/>
            <a:r>
              <a:rPr lang="en-US" altLang="en-US" dirty="0">
                <a:latin typeface="Times New Roman" panose="02020603050405020304" pitchFamily="18" charset="0"/>
                <a:cs typeface="Times New Roman" panose="02020603050405020304" pitchFamily="18" charset="0"/>
              </a:rPr>
              <a:t>Execute user programs and make solving user problems easier</a:t>
            </a:r>
          </a:p>
          <a:p>
            <a:pPr lvl="1"/>
            <a:endParaRPr lang="en-US" altLang="en-US" dirty="0">
              <a:latin typeface="Times New Roman" panose="02020603050405020304" pitchFamily="18" charset="0"/>
              <a:cs typeface="Times New Roman" panose="02020603050405020304" pitchFamily="18" charset="0"/>
            </a:endParaRPr>
          </a:p>
          <a:p>
            <a:pPr lvl="1"/>
            <a:r>
              <a:rPr lang="en-US" altLang="en-US" dirty="0">
                <a:latin typeface="Times New Roman" panose="02020603050405020304" pitchFamily="18" charset="0"/>
                <a:cs typeface="Times New Roman" panose="02020603050405020304" pitchFamily="18" charset="0"/>
              </a:rPr>
              <a:t>Make the computer system convenient to use</a:t>
            </a:r>
          </a:p>
          <a:p>
            <a:pPr lvl="2"/>
            <a:endParaRPr lang="en-US" altLang="en-US" dirty="0">
              <a:latin typeface="Times New Roman" panose="02020603050405020304" pitchFamily="18" charset="0"/>
              <a:cs typeface="Times New Roman" panose="02020603050405020304" pitchFamily="18" charset="0"/>
            </a:endParaRPr>
          </a:p>
          <a:p>
            <a:pPr lvl="1"/>
            <a:r>
              <a:rPr lang="en-US" altLang="en-US" dirty="0">
                <a:latin typeface="Times New Roman" panose="02020603050405020304" pitchFamily="18" charset="0"/>
                <a:cs typeface="Times New Roman" panose="02020603050405020304" pitchFamily="18" charset="0"/>
              </a:rPr>
              <a:t>Use the computer hardware in an efficient manner</a:t>
            </a:r>
          </a:p>
          <a:p>
            <a:endParaRPr lang="en-IN" dirty="0">
              <a:latin typeface="Times New Roman" panose="02020603050405020304" pitchFamily="18" charset="0"/>
              <a:cs typeface="Times New Roman" panose="02020603050405020304" pitchFamily="18" charset="0"/>
            </a:endParaRPr>
          </a:p>
        </p:txBody>
      </p:sp>
      <p:sp>
        <p:nvSpPr>
          <p:cNvPr id="4" name="Rectangle 2"/>
          <p:cNvSpPr>
            <a:spLocks noGrp="1" noChangeArrowheads="1"/>
          </p:cNvSpPr>
          <p:nvPr>
            <p:ph type="title"/>
          </p:nvPr>
        </p:nvSpPr>
        <p:spPr/>
        <p:txBody>
          <a:bodyPr>
            <a:normAutofit/>
          </a:bodyPr>
          <a:lstStyle/>
          <a:p>
            <a:pPr algn="ctr" eaLnBrk="1" hangingPunct="1"/>
            <a:r>
              <a:rPr lang="en-US" altLang="en-US" b="1" dirty="0">
                <a:latin typeface="Times New Roman" panose="02020603050405020304" pitchFamily="18" charset="0"/>
                <a:cs typeface="Times New Roman" panose="02020603050405020304" pitchFamily="18" charset="0"/>
              </a:rPr>
              <a:t>Operating System</a:t>
            </a:r>
          </a:p>
        </p:txBody>
      </p:sp>
    </p:spTree>
    <p:extLst>
      <p:ext uri="{BB962C8B-B14F-4D97-AF65-F5344CB8AC3E}">
        <p14:creationId xmlns:p14="http://schemas.microsoft.com/office/powerpoint/2010/main" val="51280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b="1" dirty="0">
                <a:latin typeface="Times New Roman" panose="02020603050405020304" pitchFamily="18" charset="0"/>
                <a:cs typeface="Times New Roman" panose="02020603050405020304" pitchFamily="18" charset="0"/>
              </a:rPr>
              <a:t>Operating System</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Functionalities</a:t>
            </a:r>
          </a:p>
          <a:p>
            <a:pPr lvl="1"/>
            <a:r>
              <a:rPr lang="en-US" dirty="0">
                <a:latin typeface="Times New Roman" panose="02020603050405020304" pitchFamily="18" charset="0"/>
                <a:cs typeface="Times New Roman" panose="02020603050405020304" pitchFamily="18" charset="0"/>
              </a:rPr>
              <a:t>Resource Management</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Process Management</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Storage Management</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Memory Management</a:t>
            </a: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Security and Privacy</a:t>
            </a:r>
          </a:p>
          <a:p>
            <a:endParaRPr lang="en-IN" dirty="0"/>
          </a:p>
        </p:txBody>
      </p:sp>
    </p:spTree>
    <p:extLst>
      <p:ext uri="{BB962C8B-B14F-4D97-AF65-F5344CB8AC3E}">
        <p14:creationId xmlns:p14="http://schemas.microsoft.com/office/powerpoint/2010/main" val="2846888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Operating Systems</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Types</a:t>
            </a:r>
          </a:p>
          <a:p>
            <a:pPr lvl="1" algn="just"/>
            <a:r>
              <a:rPr lang="en-US" b="1" dirty="0">
                <a:highlight>
                  <a:srgbClr val="FFFF00"/>
                </a:highlight>
                <a:latin typeface="Times New Roman" panose="02020603050405020304" pitchFamily="18" charset="0"/>
                <a:cs typeface="Times New Roman" panose="02020603050405020304" pitchFamily="18" charset="0"/>
              </a:rPr>
              <a:t>Multiprogramming:</a:t>
            </a:r>
            <a:r>
              <a:rPr lang="en-US"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they do not provide user interaction with the computer system</a:t>
            </a:r>
          </a:p>
          <a:p>
            <a:pPr lvl="1" algn="just"/>
            <a:endParaRPr lang="en-US" dirty="0">
              <a:latin typeface="Times New Roman" panose="02020603050405020304" pitchFamily="18" charset="0"/>
              <a:cs typeface="Times New Roman" panose="02020603050405020304" pitchFamily="18" charset="0"/>
            </a:endParaRPr>
          </a:p>
          <a:p>
            <a:pPr lvl="1" algn="just"/>
            <a:r>
              <a:rPr lang="en-US" b="1" dirty="0">
                <a:highlight>
                  <a:srgbClr val="FFFF00"/>
                </a:highlight>
                <a:latin typeface="Times New Roman" panose="02020603050405020304" pitchFamily="18" charset="0"/>
                <a:cs typeface="Times New Roman" panose="02020603050405020304" pitchFamily="18" charset="0"/>
              </a:rPr>
              <a:t>Multitasking: </a:t>
            </a:r>
            <a:r>
              <a:rPr lang="en-US" dirty="0">
                <a:effectLst/>
                <a:latin typeface="Times New Roman" panose="02020603050405020304" pitchFamily="18" charset="0"/>
                <a:cs typeface="Times New Roman" panose="02020603050405020304" pitchFamily="18" charset="0"/>
              </a:rPr>
              <a:t>the switches occur so frequently that the users can interact with each program while it is running.</a:t>
            </a:r>
          </a:p>
          <a:p>
            <a:pPr lvl="1" algn="just"/>
            <a:endParaRPr lang="en-US" dirty="0">
              <a:latin typeface="Times New Roman" panose="02020603050405020304" pitchFamily="18" charset="0"/>
              <a:cs typeface="Times New Roman" panose="02020603050405020304" pitchFamily="18" charset="0"/>
            </a:endParaRPr>
          </a:p>
          <a:p>
            <a:pPr lvl="1" algn="just"/>
            <a:r>
              <a:rPr lang="en-US" b="1" dirty="0">
                <a:highlight>
                  <a:srgbClr val="FFFF00"/>
                </a:highlight>
                <a:latin typeface="Times New Roman" panose="02020603050405020304" pitchFamily="18" charset="0"/>
                <a:cs typeface="Times New Roman" panose="02020603050405020304" pitchFamily="18" charset="0"/>
              </a:rPr>
              <a:t>Real Time: </a:t>
            </a:r>
            <a:r>
              <a:rPr lang="en-US" b="0" i="0" dirty="0">
                <a:effectLst/>
                <a:latin typeface="Times New Roman" panose="02020603050405020304" pitchFamily="18" charset="0"/>
                <a:cs typeface="Times New Roman" panose="02020603050405020304" pitchFamily="18" charset="0"/>
              </a:rPr>
              <a:t>operating system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that is designed to meet hard deadlines and provide predictable and consistent performance. </a:t>
            </a:r>
            <a:r>
              <a:rPr lang="en-US"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RTOSes</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 are used in applications where real-time response is critical</a:t>
            </a:r>
            <a:r>
              <a:rPr lang="en-US" b="0" i="0" dirty="0">
                <a:effectLst/>
                <a:latin typeface="Times New Roman" panose="02020603050405020304" pitchFamily="18" charset="0"/>
                <a:cs typeface="Times New Roman" panose="02020603050405020304" pitchFamily="18" charset="0"/>
              </a:rPr>
              <a:t>, such as avionics, robotics, industrial control, and medical equipment.</a:t>
            </a:r>
            <a:endParaRPr lang="en-US" b="1" dirty="0">
              <a:highlight>
                <a:srgbClr val="FFFF00"/>
              </a:highligh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49529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63D23A-8CA8-312D-483C-499724A38BA7}"/>
              </a:ext>
            </a:extLst>
          </p:cNvPr>
          <p:cNvSpPr>
            <a:spLocks noGrp="1"/>
          </p:cNvSpPr>
          <p:nvPr>
            <p:ph idx="1"/>
          </p:nvPr>
        </p:nvSpPr>
        <p:spPr/>
        <p:txBody>
          <a:bodyPr>
            <a:normAutofit fontScale="92500"/>
          </a:bodyPr>
          <a:lstStyle/>
          <a:p>
            <a:pPr lvl="1" algn="just"/>
            <a:r>
              <a:rPr lang="en-US" b="1" dirty="0">
                <a:highlight>
                  <a:srgbClr val="FFFF00"/>
                </a:highlight>
                <a:latin typeface="Times New Roman" panose="02020603050405020304" pitchFamily="18" charset="0"/>
                <a:cs typeface="Times New Roman" panose="02020603050405020304" pitchFamily="18" charset="0"/>
              </a:rPr>
              <a:t>Distributed :</a:t>
            </a:r>
          </a:p>
          <a:p>
            <a:pPr lvl="1" algn="just"/>
            <a:r>
              <a:rPr lang="en-US" b="0" i="0" dirty="0">
                <a:solidFill>
                  <a:srgbClr val="273239"/>
                </a:solidFill>
                <a:effectLst/>
                <a:latin typeface="Times New Roman" panose="02020603050405020304" pitchFamily="18" charset="0"/>
                <a:cs typeface="Times New Roman" panose="02020603050405020304" pitchFamily="18" charset="0"/>
              </a:rPr>
              <a:t> The major benefit of working with these types of the operating system is that it is always possible that one user can access the files or software which are not actually present on his system but some other system connected within this network i.e., remote access is enabled within the devices connected in that network.</a:t>
            </a:r>
            <a:endParaRPr lang="en-US" dirty="0">
              <a:latin typeface="Times New Roman" panose="02020603050405020304" pitchFamily="18" charset="0"/>
              <a:cs typeface="Times New Roman" panose="02020603050405020304" pitchFamily="18" charset="0"/>
            </a:endParaRPr>
          </a:p>
          <a:p>
            <a:pPr lvl="1" algn="just"/>
            <a:r>
              <a:rPr lang="en-US" b="1" dirty="0">
                <a:highlight>
                  <a:srgbClr val="FFFF00"/>
                </a:highlight>
                <a:latin typeface="Times New Roman" panose="02020603050405020304" pitchFamily="18" charset="0"/>
                <a:cs typeface="Times New Roman" panose="02020603050405020304" pitchFamily="18" charset="0"/>
              </a:rPr>
              <a:t>Clustered:</a:t>
            </a:r>
          </a:p>
          <a:p>
            <a:pPr lvl="1" algn="just"/>
            <a:r>
              <a:rPr lang="en-US" b="0" i="0" dirty="0">
                <a:solidFill>
                  <a:srgbClr val="374151"/>
                </a:solidFill>
                <a:effectLst/>
                <a:latin typeface="Times New Roman" panose="02020603050405020304" pitchFamily="18" charset="0"/>
                <a:cs typeface="Times New Roman" panose="02020603050405020304" pitchFamily="18" charset="0"/>
              </a:rPr>
              <a:t>The purpose of a clustered operating system is to provide high availability and scalability by distributing the workload across multiple nodes, so that if one node fails, the workload can be automatically redirected to another node, ensuring that the system remains operational.</a:t>
            </a:r>
            <a:endParaRPr lang="en-US" b="1" dirty="0">
              <a:highlight>
                <a:srgbClr val="FFFF00"/>
              </a:highlight>
              <a:latin typeface="Times New Roman" panose="02020603050405020304" pitchFamily="18" charset="0"/>
              <a:cs typeface="Times New Roman" panose="02020603050405020304" pitchFamily="18" charset="0"/>
            </a:endParaRPr>
          </a:p>
          <a:p>
            <a:pPr lvl="1" algn="just"/>
            <a:endParaRPr lang="en-US" b="1" dirty="0">
              <a:highlight>
                <a:srgbClr val="FFFF00"/>
              </a:highlight>
              <a:latin typeface="Times New Roman" panose="02020603050405020304" pitchFamily="18" charset="0"/>
              <a:cs typeface="Times New Roman" panose="02020603050405020304" pitchFamily="18" charset="0"/>
            </a:endParaRPr>
          </a:p>
          <a:p>
            <a:pPr lvl="1" algn="just"/>
            <a:r>
              <a:rPr lang="en-US" b="1" dirty="0">
                <a:highlight>
                  <a:srgbClr val="FFFF00"/>
                </a:highlight>
                <a:latin typeface="Times New Roman" panose="02020603050405020304" pitchFamily="18" charset="0"/>
                <a:cs typeface="Times New Roman" panose="02020603050405020304" pitchFamily="18" charset="0"/>
              </a:rPr>
              <a:t>Embedded: </a:t>
            </a:r>
            <a:r>
              <a:rPr lang="en-US" b="0" i="0" dirty="0">
                <a:solidFill>
                  <a:srgbClr val="374151"/>
                </a:solidFill>
                <a:effectLst/>
                <a:latin typeface="Times New Roman" panose="02020603050405020304" pitchFamily="18" charset="0"/>
                <a:cs typeface="Times New Roman" panose="02020603050405020304" pitchFamily="18" charset="0"/>
              </a:rPr>
              <a:t>Embedded operating systems are designed for small, low-power devices, such as IoT devices, smartphones, medical devices, and industrial control systems.</a:t>
            </a:r>
            <a:endParaRPr lang="en-US" b="1" dirty="0">
              <a:highlight>
                <a:srgbClr val="FFFF00"/>
              </a:highligh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29222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58292" y="2580725"/>
            <a:ext cx="3376793" cy="2619925"/>
          </a:xfrm>
          <a:prstGeom prst="rect">
            <a:avLst/>
          </a:prstGeom>
        </p:spPr>
      </p:pic>
      <p:pic>
        <p:nvPicPr>
          <p:cNvPr id="5" name="Picture 4"/>
          <p:cNvPicPr>
            <a:picLocks noChangeAspect="1"/>
          </p:cNvPicPr>
          <p:nvPr/>
        </p:nvPicPr>
        <p:blipFill>
          <a:blip r:embed="rId3"/>
          <a:stretch>
            <a:fillRect/>
          </a:stretch>
        </p:blipFill>
        <p:spPr>
          <a:xfrm>
            <a:off x="5953126" y="2112385"/>
            <a:ext cx="4265818" cy="3886634"/>
          </a:xfrm>
          <a:prstGeom prst="rect">
            <a:avLst/>
          </a:prstGeom>
        </p:spPr>
      </p:pic>
      <p:sp>
        <p:nvSpPr>
          <p:cNvPr id="3" name="TextBox 2">
            <a:extLst>
              <a:ext uri="{FF2B5EF4-FFF2-40B4-BE49-F238E27FC236}">
                <a16:creationId xmlns:a16="http://schemas.microsoft.com/office/drawing/2014/main" id="{224C0DC2-C9C8-4B11-3673-895D52177304}"/>
              </a:ext>
            </a:extLst>
          </p:cNvPr>
          <p:cNvSpPr txBox="1"/>
          <p:nvPr/>
        </p:nvSpPr>
        <p:spPr>
          <a:xfrm>
            <a:off x="5953126" y="1404104"/>
            <a:ext cx="4572000" cy="369332"/>
          </a:xfrm>
          <a:prstGeom prst="rect">
            <a:avLst/>
          </a:prstGeom>
          <a:noFill/>
        </p:spPr>
        <p:txBody>
          <a:bodyPr wrap="square">
            <a:spAutoFit/>
          </a:bodyPr>
          <a:lstStyle/>
          <a:p>
            <a:r>
              <a:rPr lang="en-IN" b="1" dirty="0">
                <a:solidFill>
                  <a:srgbClr val="273239"/>
                </a:solidFill>
                <a:latin typeface="urw-din"/>
              </a:rPr>
              <a:t>Distributed Operating System</a:t>
            </a:r>
            <a:endParaRPr lang="en-IN" dirty="0"/>
          </a:p>
        </p:txBody>
      </p:sp>
      <p:sp>
        <p:nvSpPr>
          <p:cNvPr id="7" name="TextBox 6">
            <a:extLst>
              <a:ext uri="{FF2B5EF4-FFF2-40B4-BE49-F238E27FC236}">
                <a16:creationId xmlns:a16="http://schemas.microsoft.com/office/drawing/2014/main" id="{F66610C9-3326-CBAE-02CB-0EC7E51BCFAB}"/>
              </a:ext>
            </a:extLst>
          </p:cNvPr>
          <p:cNvSpPr txBox="1"/>
          <p:nvPr/>
        </p:nvSpPr>
        <p:spPr>
          <a:xfrm>
            <a:off x="2258291" y="1388913"/>
            <a:ext cx="4572000" cy="369332"/>
          </a:xfrm>
          <a:prstGeom prst="rect">
            <a:avLst/>
          </a:prstGeom>
          <a:noFill/>
        </p:spPr>
        <p:txBody>
          <a:bodyPr wrap="square">
            <a:spAutoFit/>
          </a:bodyPr>
          <a:lstStyle/>
          <a:p>
            <a:r>
              <a:rPr lang="en-IN" b="1" dirty="0"/>
              <a:t>Clustered Operating System</a:t>
            </a:r>
          </a:p>
        </p:txBody>
      </p:sp>
    </p:spTree>
    <p:extLst>
      <p:ext uri="{BB962C8B-B14F-4D97-AF65-F5344CB8AC3E}">
        <p14:creationId xmlns:p14="http://schemas.microsoft.com/office/powerpoint/2010/main" val="1532484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2700338" y="166688"/>
            <a:ext cx="7510462" cy="576262"/>
          </a:xfrm>
        </p:spPr>
        <p:txBody>
          <a:bodyPr>
            <a:normAutofit fontScale="90000"/>
          </a:bodyPr>
          <a:lstStyle/>
          <a:p>
            <a:pPr eaLnBrk="1" hangingPunct="1"/>
            <a:r>
              <a:rPr lang="en-US" altLang="en-US" dirty="0">
                <a:latin typeface="Times New Roman" panose="02020603050405020304" pitchFamily="18" charset="0"/>
                <a:cs typeface="Times New Roman" panose="02020603050405020304" pitchFamily="18" charset="0"/>
              </a:rPr>
              <a:t>Operating System Definition</a:t>
            </a:r>
          </a:p>
        </p:txBody>
      </p:sp>
      <p:sp>
        <p:nvSpPr>
          <p:cNvPr id="16387" name="Rectangle 3"/>
          <p:cNvSpPr>
            <a:spLocks noGrp="1" noChangeArrowheads="1"/>
          </p:cNvSpPr>
          <p:nvPr>
            <p:ph type="body" idx="4294967295"/>
          </p:nvPr>
        </p:nvSpPr>
        <p:spPr>
          <a:xfrm>
            <a:off x="1698172" y="1361209"/>
            <a:ext cx="8806542" cy="4956464"/>
          </a:xfrm>
        </p:spPr>
        <p:txBody>
          <a:bodyPr/>
          <a:lstStyle/>
          <a:p>
            <a:pPr>
              <a:buFont typeface="Monotype Sorts" pitchFamily="-84" charset="2"/>
              <a:buNone/>
            </a:pP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System View</a:t>
            </a:r>
          </a:p>
          <a:p>
            <a:pPr lvl="1"/>
            <a:r>
              <a:rPr lang="en-US" altLang="en-US" dirty="0">
                <a:latin typeface="Times New Roman" panose="02020603050405020304" pitchFamily="18" charset="0"/>
                <a:cs typeface="Times New Roman" panose="02020603050405020304" pitchFamily="18" charset="0"/>
              </a:rPr>
              <a:t>OS is a </a:t>
            </a:r>
            <a:r>
              <a:rPr lang="en-US" altLang="en-US" b="1" dirty="0">
                <a:solidFill>
                  <a:srgbClr val="3366FF"/>
                </a:solidFill>
                <a:latin typeface="Times New Roman" panose="02020603050405020304" pitchFamily="18" charset="0"/>
                <a:cs typeface="Times New Roman" panose="02020603050405020304" pitchFamily="18" charset="0"/>
              </a:rPr>
              <a:t>resource allocator</a:t>
            </a:r>
          </a:p>
          <a:p>
            <a:pPr lvl="2"/>
            <a:r>
              <a:rPr lang="en-US" altLang="en-US" dirty="0">
                <a:latin typeface="Times New Roman" panose="02020603050405020304" pitchFamily="18" charset="0"/>
                <a:cs typeface="Times New Roman" panose="02020603050405020304" pitchFamily="18" charset="0"/>
              </a:rPr>
              <a:t>Manages all resources</a:t>
            </a:r>
          </a:p>
          <a:p>
            <a:pPr lvl="2"/>
            <a:r>
              <a:rPr lang="en-US" altLang="en-US" dirty="0">
                <a:latin typeface="Times New Roman" panose="02020603050405020304" pitchFamily="18" charset="0"/>
                <a:cs typeface="Times New Roman" panose="02020603050405020304" pitchFamily="18" charset="0"/>
              </a:rPr>
              <a:t>Decides between conflicting requests for efficient and fair resource use</a:t>
            </a:r>
          </a:p>
          <a:p>
            <a:pPr lvl="1"/>
            <a:r>
              <a:rPr lang="en-US" altLang="en-US" dirty="0">
                <a:latin typeface="Times New Roman" panose="02020603050405020304" pitchFamily="18" charset="0"/>
                <a:cs typeface="Times New Roman" panose="02020603050405020304" pitchFamily="18" charset="0"/>
              </a:rPr>
              <a:t>OS is a </a:t>
            </a:r>
            <a:r>
              <a:rPr lang="en-US" altLang="en-US" b="1" dirty="0">
                <a:solidFill>
                  <a:srgbClr val="3366FF"/>
                </a:solidFill>
                <a:latin typeface="Times New Roman" panose="02020603050405020304" pitchFamily="18" charset="0"/>
                <a:cs typeface="Times New Roman" panose="02020603050405020304" pitchFamily="18" charset="0"/>
              </a:rPr>
              <a:t>control program</a:t>
            </a:r>
          </a:p>
          <a:p>
            <a:pPr lvl="2"/>
            <a:r>
              <a:rPr lang="en-US" altLang="en-US" dirty="0">
                <a:latin typeface="Times New Roman" panose="02020603050405020304" pitchFamily="18" charset="0"/>
                <a:cs typeface="Times New Roman" panose="02020603050405020304" pitchFamily="18" charset="0"/>
              </a:rPr>
              <a:t>Controls execution of programs to prevent errors and improper use of the computer.</a:t>
            </a:r>
          </a:p>
        </p:txBody>
      </p:sp>
    </p:spTree>
    <p:extLst>
      <p:ext uri="{BB962C8B-B14F-4D97-AF65-F5344CB8AC3E}">
        <p14:creationId xmlns:p14="http://schemas.microsoft.com/office/powerpoint/2010/main" val="199525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2557463" y="198438"/>
            <a:ext cx="8024812" cy="576262"/>
          </a:xfrm>
        </p:spPr>
        <p:txBody>
          <a:bodyPr>
            <a:normAutofit fontScale="90000"/>
          </a:bodyPr>
          <a:lstStyle/>
          <a:p>
            <a:pPr eaLnBrk="1" hangingPunct="1"/>
            <a:r>
              <a:rPr lang="en-US" altLang="en-US" dirty="0">
                <a:latin typeface="Times New Roman" panose="02020603050405020304" pitchFamily="18" charset="0"/>
                <a:cs typeface="Times New Roman" panose="02020603050405020304" pitchFamily="18" charset="0"/>
              </a:rPr>
              <a:t>Operating System Definition (Cont.)</a:t>
            </a:r>
          </a:p>
        </p:txBody>
      </p:sp>
      <p:sp>
        <p:nvSpPr>
          <p:cNvPr id="18435" name="Rectangle 3"/>
          <p:cNvSpPr>
            <a:spLocks noGrp="1" noChangeArrowheads="1"/>
          </p:cNvSpPr>
          <p:nvPr>
            <p:ph type="body" idx="4294967295"/>
          </p:nvPr>
        </p:nvSpPr>
        <p:spPr>
          <a:xfrm>
            <a:off x="1186544" y="1247776"/>
            <a:ext cx="9079676" cy="4545013"/>
          </a:xfrm>
        </p:spPr>
        <p:txBody>
          <a:bodyPr>
            <a:normAutofit/>
          </a:bodyPr>
          <a:lstStyle/>
          <a:p>
            <a:pPr algn="just"/>
            <a:r>
              <a:rPr lang="en-US" altLang="en-US" sz="2400" dirty="0">
                <a:latin typeface="Times New Roman" panose="02020603050405020304" pitchFamily="18" charset="0"/>
                <a:cs typeface="Times New Roman" panose="02020603050405020304" pitchFamily="18" charset="0"/>
              </a:rPr>
              <a:t>No universally accepted definition</a:t>
            </a:r>
          </a:p>
          <a:p>
            <a:pPr algn="just"/>
            <a:r>
              <a:rPr lang="ja-JP" altLang="en-US" sz="2400" dirty="0">
                <a:latin typeface="Times New Roman" panose="02020603050405020304" pitchFamily="18" charset="0"/>
                <a:cs typeface="Times New Roman" panose="02020603050405020304" pitchFamily="18" charset="0"/>
              </a:rPr>
              <a:t>“</a:t>
            </a:r>
            <a:r>
              <a:rPr lang="en-US" altLang="ja-JP" sz="2400" dirty="0">
                <a:latin typeface="Times New Roman" panose="02020603050405020304" pitchFamily="18" charset="0"/>
                <a:cs typeface="Times New Roman" panose="02020603050405020304" pitchFamily="18" charset="0"/>
              </a:rPr>
              <a:t>The one program running at all times on the computer</a:t>
            </a:r>
            <a:r>
              <a:rPr lang="ja-JP" altLang="en-US" sz="2400" dirty="0">
                <a:latin typeface="Times New Roman" panose="02020603050405020304" pitchFamily="18" charset="0"/>
                <a:cs typeface="Times New Roman" panose="02020603050405020304" pitchFamily="18" charset="0"/>
              </a:rPr>
              <a:t>”</a:t>
            </a:r>
            <a:r>
              <a:rPr lang="en-US" altLang="ja-JP" sz="2400" dirty="0">
                <a:latin typeface="Times New Roman" panose="02020603050405020304" pitchFamily="18" charset="0"/>
                <a:cs typeface="Times New Roman" panose="02020603050405020304" pitchFamily="18" charset="0"/>
              </a:rPr>
              <a:t> is the </a:t>
            </a:r>
            <a:r>
              <a:rPr lang="en-US" altLang="ja-JP" sz="2400" b="1" dirty="0">
                <a:solidFill>
                  <a:srgbClr val="3366FF"/>
                </a:solidFill>
                <a:latin typeface="Times New Roman" panose="02020603050405020304" pitchFamily="18" charset="0"/>
                <a:cs typeface="Times New Roman" panose="02020603050405020304" pitchFamily="18" charset="0"/>
              </a:rPr>
              <a:t>kernel</a:t>
            </a:r>
            <a:r>
              <a:rPr lang="en-US" altLang="ja-JP" sz="2400" dirty="0">
                <a:latin typeface="Times New Roman" panose="02020603050405020304" pitchFamily="18" charset="0"/>
                <a:cs typeface="Times New Roman" panose="02020603050405020304" pitchFamily="18" charset="0"/>
              </a:rPr>
              <a:t>.</a:t>
            </a:r>
            <a:r>
              <a:rPr lang="en-US" altLang="ja-JP" sz="2400" b="1" dirty="0">
                <a:latin typeface="Times New Roman" panose="02020603050405020304" pitchFamily="18" charset="0"/>
                <a:cs typeface="Times New Roman" panose="02020603050405020304" pitchFamily="18" charset="0"/>
              </a:rPr>
              <a:t>  </a:t>
            </a:r>
            <a:endParaRPr lang="en-US" altLang="ja-JP" sz="2400" dirty="0">
              <a:latin typeface="Times New Roman" panose="02020603050405020304" pitchFamily="18" charset="0"/>
              <a:cs typeface="Times New Roman" panose="02020603050405020304" pitchFamily="18" charset="0"/>
            </a:endParaRPr>
          </a:p>
          <a:p>
            <a:pPr algn="just"/>
            <a:r>
              <a:rPr lang="en-US" altLang="ja-JP" sz="2400" dirty="0">
                <a:latin typeface="Times New Roman" panose="02020603050405020304" pitchFamily="18" charset="0"/>
                <a:cs typeface="Times New Roman" panose="02020603050405020304" pitchFamily="18" charset="0"/>
              </a:rPr>
              <a:t>Everything else is either,</a:t>
            </a:r>
          </a:p>
          <a:p>
            <a:pPr lvl="1" algn="just"/>
            <a:r>
              <a:rPr lang="en-US" altLang="ja-JP" dirty="0">
                <a:latin typeface="Times New Roman" panose="02020603050405020304" pitchFamily="18" charset="0"/>
                <a:cs typeface="Times New Roman" panose="02020603050405020304" pitchFamily="18" charset="0"/>
              </a:rPr>
              <a:t>a system program, or an application program.</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48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9632" y="1"/>
            <a:ext cx="7886700" cy="784801"/>
          </a:xfrm>
        </p:spPr>
        <p:txBody>
          <a:bodyPr/>
          <a:lstStyle/>
          <a:p>
            <a:pPr algn="ctr"/>
            <a:r>
              <a:rPr lang="en-IN" dirty="0">
                <a:latin typeface="Times New Roman" panose="02020603050405020304" pitchFamily="18" charset="0"/>
                <a:cs typeface="Times New Roman" panose="02020603050405020304" pitchFamily="18" charset="0"/>
              </a:rPr>
              <a:t>Computer-System Organization</a:t>
            </a:r>
          </a:p>
        </p:txBody>
      </p:sp>
      <p:pic>
        <p:nvPicPr>
          <p:cNvPr id="4" name="Content Placeholder 3"/>
          <p:cNvPicPr>
            <a:picLocks noGrp="1" noChangeAspect="1"/>
          </p:cNvPicPr>
          <p:nvPr>
            <p:ph idx="1"/>
          </p:nvPr>
        </p:nvPicPr>
        <p:blipFill>
          <a:blip r:embed="rId2"/>
          <a:stretch>
            <a:fillRect/>
          </a:stretch>
        </p:blipFill>
        <p:spPr>
          <a:xfrm>
            <a:off x="2595223" y="1351517"/>
            <a:ext cx="7195518" cy="3330358"/>
          </a:xfrm>
          <a:prstGeom prst="rect">
            <a:avLst/>
          </a:prstGeom>
        </p:spPr>
      </p:pic>
      <p:sp>
        <p:nvSpPr>
          <p:cNvPr id="5" name="Rectangle 4"/>
          <p:cNvSpPr/>
          <p:nvPr/>
        </p:nvSpPr>
        <p:spPr>
          <a:xfrm>
            <a:off x="4442815" y="4681875"/>
            <a:ext cx="3500334" cy="369332"/>
          </a:xfrm>
          <a:prstGeom prst="rect">
            <a:avLst/>
          </a:prstGeom>
        </p:spPr>
        <p:txBody>
          <a:bodyPr wrap="square">
            <a:spAutoFit/>
          </a:bodyPr>
          <a:lstStyle/>
          <a:p>
            <a:pPr algn="ctr"/>
            <a:r>
              <a:rPr lang="en-IN" b="1" dirty="0"/>
              <a:t>A modern computer system.</a:t>
            </a:r>
          </a:p>
        </p:txBody>
      </p:sp>
      <p:sp>
        <p:nvSpPr>
          <p:cNvPr id="6" name="Rectangle 5"/>
          <p:cNvSpPr/>
          <p:nvPr/>
        </p:nvSpPr>
        <p:spPr>
          <a:xfrm>
            <a:off x="1796597" y="5248592"/>
            <a:ext cx="4572000" cy="1200329"/>
          </a:xfrm>
          <a:prstGeom prst="rect">
            <a:avLst/>
          </a:prstGeom>
          <a:ln>
            <a:solidFill>
              <a:schemeClr val="accent1"/>
            </a:solidFill>
          </a:ln>
        </p:spPr>
        <p:txBody>
          <a:bodyPr>
            <a:spAutoFit/>
          </a:bodyPr>
          <a:lstStyle/>
          <a:p>
            <a:pPr marL="285750" indent="-285750">
              <a:buFont typeface="Arial" panose="020B0604020202020204" pitchFamily="34" charset="0"/>
              <a:buChar char="•"/>
            </a:pPr>
            <a:r>
              <a:rPr lang="en-US" dirty="0"/>
              <a:t>One or more CPUs </a:t>
            </a:r>
          </a:p>
          <a:p>
            <a:pPr marL="285750" indent="-285750">
              <a:buFont typeface="Arial" panose="020B0604020202020204" pitchFamily="34" charset="0"/>
              <a:buChar char="•"/>
            </a:pPr>
            <a:r>
              <a:rPr lang="en-US" dirty="0"/>
              <a:t>Number of device controllers </a:t>
            </a:r>
          </a:p>
          <a:p>
            <a:pPr marL="285750" indent="-285750">
              <a:buFont typeface="Arial" panose="020B0604020202020204" pitchFamily="34" charset="0"/>
              <a:buChar char="•"/>
            </a:pPr>
            <a:r>
              <a:rPr lang="en-US" dirty="0"/>
              <a:t>Shared memory </a:t>
            </a:r>
          </a:p>
          <a:p>
            <a:pPr marL="285750" indent="-285750">
              <a:buFont typeface="Arial" panose="020B0604020202020204" pitchFamily="34" charset="0"/>
              <a:buChar char="•"/>
            </a:pPr>
            <a:r>
              <a:rPr lang="en-US" dirty="0"/>
              <a:t>Memory controller </a:t>
            </a:r>
            <a:endParaRPr lang="en-IN" dirty="0"/>
          </a:p>
        </p:txBody>
      </p:sp>
    </p:spTree>
    <p:extLst>
      <p:ext uri="{BB962C8B-B14F-4D97-AF65-F5344CB8AC3E}">
        <p14:creationId xmlns:p14="http://schemas.microsoft.com/office/powerpoint/2010/main" val="3212267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981200" y="182563"/>
            <a:ext cx="8229600" cy="576262"/>
          </a:xfrm>
        </p:spPr>
        <p:txBody>
          <a:bodyPr>
            <a:normAutofit fontScale="90000"/>
          </a:bodyPr>
          <a:lstStyle/>
          <a:p>
            <a:pPr eaLnBrk="1" hangingPunct="1"/>
            <a:r>
              <a:rPr lang="en-US" altLang="en-US"/>
              <a:t>Computer Startup</a:t>
            </a:r>
          </a:p>
        </p:txBody>
      </p:sp>
      <p:sp>
        <p:nvSpPr>
          <p:cNvPr id="20483" name="Rectangle 3"/>
          <p:cNvSpPr>
            <a:spLocks noGrp="1" noChangeArrowheads="1"/>
          </p:cNvSpPr>
          <p:nvPr>
            <p:ph type="body" idx="4294967295"/>
          </p:nvPr>
        </p:nvSpPr>
        <p:spPr>
          <a:xfrm>
            <a:off x="1099457" y="1233489"/>
            <a:ext cx="11092543" cy="4530725"/>
          </a:xfrm>
        </p:spPr>
        <p:txBody>
          <a:bodyPr/>
          <a:lstStyle/>
          <a:p>
            <a:r>
              <a:rPr lang="en-US" altLang="en-US" b="1" dirty="0">
                <a:solidFill>
                  <a:srgbClr val="3366FF"/>
                </a:solidFill>
                <a:latin typeface="Times New Roman" panose="02020603050405020304" pitchFamily="18" charset="0"/>
                <a:cs typeface="Times New Roman" panose="02020603050405020304" pitchFamily="18" charset="0"/>
              </a:rPr>
              <a:t>bootstrap program</a:t>
            </a:r>
            <a:r>
              <a:rPr lang="en-US" altLang="en-US" dirty="0">
                <a:solidFill>
                  <a:srgbClr val="3366FF"/>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is loaded at power-up or reboot</a:t>
            </a:r>
          </a:p>
          <a:p>
            <a:pPr lvl="1"/>
            <a:r>
              <a:rPr lang="en-US" altLang="en-US" dirty="0">
                <a:solidFill>
                  <a:srgbClr val="0070C0"/>
                </a:solidFill>
                <a:latin typeface="Times New Roman" panose="02020603050405020304" pitchFamily="18" charset="0"/>
                <a:cs typeface="Times New Roman" panose="02020603050405020304" pitchFamily="18" charset="0"/>
              </a:rPr>
              <a:t>Power-On or Reboot: </a:t>
            </a:r>
            <a:r>
              <a:rPr lang="en-US" altLang="en-US" dirty="0">
                <a:latin typeface="Times New Roman" panose="02020603050405020304" pitchFamily="18" charset="0"/>
                <a:cs typeface="Times New Roman" panose="02020603050405020304" pitchFamily="18" charset="0"/>
              </a:rPr>
              <a:t>When the computer is powered on or rebooted, the CPU starts executing the bootstrap program stored in the ROM/EPROM.</a:t>
            </a:r>
          </a:p>
          <a:p>
            <a:pPr lvl="1"/>
            <a:r>
              <a:rPr lang="en-US" altLang="en-US" dirty="0">
                <a:solidFill>
                  <a:srgbClr val="0070C0"/>
                </a:solidFill>
                <a:latin typeface="Times New Roman" panose="02020603050405020304" pitchFamily="18" charset="0"/>
                <a:cs typeface="Times New Roman" panose="02020603050405020304" pitchFamily="18" charset="0"/>
              </a:rPr>
              <a:t>Initialization:</a:t>
            </a:r>
            <a:r>
              <a:rPr lang="en-US" altLang="en-US" dirty="0">
                <a:latin typeface="Times New Roman" panose="02020603050405020304" pitchFamily="18" charset="0"/>
                <a:cs typeface="Times New Roman" panose="02020603050405020304" pitchFamily="18" charset="0"/>
              </a:rPr>
              <a:t> The bootstrap program initializes hardware components and performs necessary checks.</a:t>
            </a:r>
          </a:p>
          <a:p>
            <a:pPr lvl="1"/>
            <a:r>
              <a:rPr lang="en-US" altLang="en-US" dirty="0">
                <a:solidFill>
                  <a:srgbClr val="0070C0"/>
                </a:solidFill>
                <a:latin typeface="Times New Roman" panose="02020603050405020304" pitchFamily="18" charset="0"/>
                <a:cs typeface="Times New Roman" panose="02020603050405020304" pitchFamily="18" charset="0"/>
              </a:rPr>
              <a:t>Locate OS Kernel: </a:t>
            </a:r>
            <a:r>
              <a:rPr lang="en-US" altLang="en-US" dirty="0">
                <a:latin typeface="Times New Roman" panose="02020603050405020304" pitchFamily="18" charset="0"/>
                <a:cs typeface="Times New Roman" panose="02020603050405020304" pitchFamily="18" charset="0"/>
              </a:rPr>
              <a:t>It locates the OS kernel on the storage media.</a:t>
            </a:r>
          </a:p>
          <a:p>
            <a:pPr lvl="1"/>
            <a:r>
              <a:rPr lang="en-US" altLang="en-US" dirty="0">
                <a:solidFill>
                  <a:srgbClr val="0070C0"/>
                </a:solidFill>
                <a:latin typeface="Times New Roman" panose="02020603050405020304" pitchFamily="18" charset="0"/>
                <a:cs typeface="Times New Roman" panose="02020603050405020304" pitchFamily="18" charset="0"/>
              </a:rPr>
              <a:t>Load OS Kernel: </a:t>
            </a:r>
            <a:r>
              <a:rPr lang="en-US" altLang="en-US" dirty="0">
                <a:latin typeface="Times New Roman" panose="02020603050405020304" pitchFamily="18" charset="0"/>
                <a:cs typeface="Times New Roman" panose="02020603050405020304" pitchFamily="18" charset="0"/>
              </a:rPr>
              <a:t>It loads the OS kernel into RAM.</a:t>
            </a:r>
          </a:p>
          <a:p>
            <a:pPr lvl="1"/>
            <a:r>
              <a:rPr lang="en-US" altLang="en-US" dirty="0">
                <a:solidFill>
                  <a:srgbClr val="0070C0"/>
                </a:solidFill>
                <a:latin typeface="Times New Roman" panose="02020603050405020304" pitchFamily="18" charset="0"/>
                <a:cs typeface="Times New Roman" panose="02020603050405020304" pitchFamily="18" charset="0"/>
              </a:rPr>
              <a:t>Transfer Control: </a:t>
            </a:r>
            <a:r>
              <a:rPr lang="en-US" altLang="en-US" dirty="0">
                <a:latin typeface="Times New Roman" panose="02020603050405020304" pitchFamily="18" charset="0"/>
                <a:cs typeface="Times New Roman" panose="02020603050405020304" pitchFamily="18" charset="0"/>
              </a:rPr>
              <a:t>It transfers control to the OS kernel, which then continues with the system's startup process.</a:t>
            </a:r>
          </a:p>
        </p:txBody>
      </p:sp>
    </p:spTree>
    <p:extLst>
      <p:ext uri="{BB962C8B-B14F-4D97-AF65-F5344CB8AC3E}">
        <p14:creationId xmlns:p14="http://schemas.microsoft.com/office/powerpoint/2010/main" val="3834745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F0389B-9050-3DD0-68E9-5DCBF0F71C93}"/>
              </a:ext>
            </a:extLst>
          </p:cNvPr>
          <p:cNvSpPr txBox="1"/>
          <p:nvPr/>
        </p:nvSpPr>
        <p:spPr>
          <a:xfrm>
            <a:off x="1571353" y="847454"/>
            <a:ext cx="8312876" cy="4093428"/>
          </a:xfrm>
          <a:prstGeom prst="rect">
            <a:avLst/>
          </a:prstGeom>
          <a:noFill/>
        </p:spPr>
        <p:txBody>
          <a:bodyPr wrap="square">
            <a:spAutoFit/>
          </a:bodyPr>
          <a:lstStyle/>
          <a:p>
            <a:pPr algn="just"/>
            <a:r>
              <a:rPr lang="en-US" sz="2000" dirty="0">
                <a:solidFill>
                  <a:srgbClr val="374151"/>
                </a:solidFill>
                <a:latin typeface="Söhne"/>
              </a:rPr>
              <a:t>“Bootstrap is a term used to describe the process of loading an operating system into memory and starting it. BIOS, on the other hand, is a firmware that provides basic low-level services to the operating system, such as initializing hardware, testing memory, and providing a boot loader to load the operating system from a storage device.</a:t>
            </a:r>
          </a:p>
          <a:p>
            <a:pPr algn="just"/>
            <a:endParaRPr lang="en-US" sz="2000" dirty="0">
              <a:solidFill>
                <a:srgbClr val="374151"/>
              </a:solidFill>
              <a:latin typeface="Söhne"/>
            </a:endParaRPr>
          </a:p>
          <a:p>
            <a:pPr algn="just"/>
            <a:endParaRPr lang="en-US" sz="2000" dirty="0">
              <a:solidFill>
                <a:srgbClr val="374151"/>
              </a:solidFill>
              <a:latin typeface="Söhne"/>
            </a:endParaRPr>
          </a:p>
          <a:p>
            <a:pPr algn="just"/>
            <a:r>
              <a:rPr lang="en-US" sz="2000" dirty="0">
                <a:solidFill>
                  <a:srgbClr val="374151"/>
                </a:solidFill>
                <a:latin typeface="Söhne"/>
              </a:rPr>
              <a:t>An example of a Bootstrap program is the Master Boot Record (MBR) on a computer's hard drive. The MBR is a small piece of code stored in the first sector of the hard drive that is executed when the computer is powered on. It contains the boot loader, which loads the operating system into memory and starts it. This process is called bootstrapping, hence the name Bootstrap program.”</a:t>
            </a:r>
            <a:endParaRPr lang="en-IN" sz="2000" dirty="0"/>
          </a:p>
        </p:txBody>
      </p:sp>
    </p:spTree>
    <p:extLst>
      <p:ext uri="{BB962C8B-B14F-4D97-AF65-F5344CB8AC3E}">
        <p14:creationId xmlns:p14="http://schemas.microsoft.com/office/powerpoint/2010/main" val="3655875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1304-5B92-2738-8533-C22219D2055E}"/>
              </a:ext>
            </a:extLst>
          </p:cNvPr>
          <p:cNvSpPr>
            <a:spLocks noGrp="1"/>
          </p:cNvSpPr>
          <p:nvPr>
            <p:ph type="title"/>
          </p:nvPr>
        </p:nvSpPr>
        <p:spPr/>
        <p:txBody>
          <a:bodyPr/>
          <a:lstStyle/>
          <a:p>
            <a:pPr algn="ctr"/>
            <a:r>
              <a:rPr lang="en-US" sz="4400" b="1" i="0" dirty="0">
                <a:solidFill>
                  <a:srgbClr val="000000"/>
                </a:solidFill>
                <a:effectLst/>
                <a:highlight>
                  <a:srgbClr val="FFFFFF"/>
                </a:highlight>
                <a:latin typeface="Times New Roman" panose="02020603050405020304" pitchFamily="18" charset="0"/>
              </a:rPr>
              <a:t>Syllabus</a:t>
            </a:r>
            <a:r>
              <a:rPr lang="en-US" sz="4400" b="0" i="0" dirty="0">
                <a:solidFill>
                  <a:srgbClr val="000000"/>
                </a:solidFill>
                <a:effectLst/>
                <a:highlight>
                  <a:srgbClr val="FFFFFF"/>
                </a:highlight>
                <a:latin typeface="Times New Roman" panose="02020603050405020304" pitchFamily="18" charset="0"/>
              </a:rPr>
              <a:t> </a:t>
            </a:r>
            <a:br>
              <a:rPr lang="en-US" b="0" i="0" dirty="0">
                <a:solidFill>
                  <a:srgbClr val="000000"/>
                </a:solidFill>
                <a:effectLst/>
                <a:highlight>
                  <a:srgbClr val="FFFFFF"/>
                </a:highligh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DC0663F-B92F-1787-6820-B840152C9FFE}"/>
              </a:ext>
            </a:extLst>
          </p:cNvPr>
          <p:cNvSpPr>
            <a:spLocks noGrp="1"/>
          </p:cNvSpPr>
          <p:nvPr>
            <p:ph idx="1"/>
          </p:nvPr>
        </p:nvSpPr>
        <p:spPr/>
        <p:txBody>
          <a:bodyPr>
            <a:normAutofit/>
          </a:bodyPr>
          <a:lstStyle/>
          <a:p>
            <a:pPr algn="just" rtl="0" fontAlgn="base"/>
            <a:r>
              <a:rPr lang="en-US" sz="1800" b="1" i="0" dirty="0">
                <a:solidFill>
                  <a:srgbClr val="000000"/>
                </a:solidFill>
                <a:effectLst/>
                <a:highlight>
                  <a:srgbClr val="FFFFFF"/>
                </a:highlight>
                <a:latin typeface="Times New Roman" panose="02020603050405020304" pitchFamily="18" charset="0"/>
              </a:rPr>
              <a:t>Introduction</a:t>
            </a:r>
            <a:r>
              <a:rPr lang="en-US" sz="1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just" rtl="0" fontAlgn="base"/>
            <a:r>
              <a:rPr lang="en-US" sz="1800" b="0" i="0" dirty="0">
                <a:solidFill>
                  <a:srgbClr val="000000"/>
                </a:solidFill>
                <a:effectLst/>
                <a:highlight>
                  <a:srgbClr val="FFFFFF"/>
                </a:highlight>
                <a:latin typeface="Times New Roman" panose="02020603050405020304" pitchFamily="18" charset="0"/>
              </a:rPr>
              <a:t>Operating system structure, Operating system operations, Distributed systems, Special purpose systems, Computing environments, Open source operating systems.        </a:t>
            </a:r>
            <a:r>
              <a:rPr lang="en-US" sz="1800" b="1" i="0" dirty="0">
                <a:solidFill>
                  <a:srgbClr val="000000"/>
                </a:solidFill>
                <a:effectLst/>
                <a:highlight>
                  <a:srgbClr val="FFFFFF"/>
                </a:highlight>
                <a:latin typeface="Times New Roman" panose="02020603050405020304" pitchFamily="18" charset="0"/>
              </a:rPr>
              <a:t>[3 hours]</a:t>
            </a:r>
            <a:r>
              <a:rPr lang="en-US" sz="1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just" rtl="0" fontAlgn="base"/>
            <a:r>
              <a:rPr lang="en-US" sz="1800" b="1" i="0" dirty="0">
                <a:solidFill>
                  <a:srgbClr val="000000"/>
                </a:solidFill>
                <a:effectLst/>
                <a:highlight>
                  <a:srgbClr val="FFFFFF"/>
                </a:highlight>
                <a:latin typeface="Times New Roman" panose="02020603050405020304" pitchFamily="18" charset="0"/>
              </a:rPr>
              <a:t>CPU Scheduling</a:t>
            </a:r>
            <a:r>
              <a:rPr lang="en-US" sz="1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just" rtl="0" fontAlgn="base"/>
            <a:r>
              <a:rPr lang="en-US" sz="1800" b="0" i="0" dirty="0">
                <a:solidFill>
                  <a:srgbClr val="000000"/>
                </a:solidFill>
                <a:effectLst/>
                <a:highlight>
                  <a:srgbClr val="FFFFFF"/>
                </a:highlight>
                <a:latin typeface="Times New Roman" panose="02020603050405020304" pitchFamily="18" charset="0"/>
              </a:rPr>
              <a:t>Process concepts: Process states, Process control block, Scheduling queues, Schedulers, Context switch, Multi-threaded programming: Overview, Multithreading models, Threading issues, Process scheduling: Basic concepts, Scheduling criteria, scheduling algorithms.            [</a:t>
            </a:r>
            <a:r>
              <a:rPr lang="en-US" sz="1800" b="1" i="0" dirty="0">
                <a:solidFill>
                  <a:srgbClr val="000000"/>
                </a:solidFill>
                <a:effectLst/>
                <a:highlight>
                  <a:srgbClr val="FFFFFF"/>
                </a:highlight>
                <a:latin typeface="Times New Roman" panose="02020603050405020304" pitchFamily="18" charset="0"/>
              </a:rPr>
              <a:t>7 hours]</a:t>
            </a:r>
            <a:r>
              <a:rPr lang="en-US" sz="1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just" rtl="0" fontAlgn="base"/>
            <a:r>
              <a:rPr lang="en-US" sz="1800" b="1" i="0" dirty="0">
                <a:solidFill>
                  <a:srgbClr val="000000"/>
                </a:solidFill>
                <a:effectLst/>
                <a:highlight>
                  <a:srgbClr val="FFFFFF"/>
                </a:highlight>
                <a:latin typeface="Times New Roman" panose="02020603050405020304" pitchFamily="18" charset="0"/>
              </a:rPr>
              <a:t>Process Synchronization</a:t>
            </a:r>
            <a:r>
              <a:rPr lang="en-US" sz="1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just" rtl="0" fontAlgn="base"/>
            <a:r>
              <a:rPr lang="en-US" sz="1800" b="0" i="0" dirty="0">
                <a:solidFill>
                  <a:srgbClr val="000000"/>
                </a:solidFill>
                <a:effectLst/>
                <a:highlight>
                  <a:srgbClr val="FFFFFF"/>
                </a:highlight>
                <a:latin typeface="Times New Roman" panose="02020603050405020304" pitchFamily="18" charset="0"/>
              </a:rPr>
              <a:t>Synchronization: The Critical section problem, Synchronization hardware, Semaphores, Classic problems of synchronization, monitors.</a:t>
            </a:r>
            <a:r>
              <a:rPr lang="en-US" sz="1800" b="0" i="0" dirty="0">
                <a:solidFill>
                  <a:srgbClr val="000000"/>
                </a:solidFill>
                <a:effectLst/>
                <a:highlight>
                  <a:srgbClr val="FFFFFF"/>
                </a:highlight>
                <a:latin typeface="Calibri" panose="020F0502020204030204" pitchFamily="34" charset="0"/>
              </a:rPr>
              <a:t> </a:t>
            </a:r>
            <a:r>
              <a:rPr lang="en-US" sz="1800" b="1" i="0" dirty="0">
                <a:solidFill>
                  <a:srgbClr val="000000"/>
                </a:solidFill>
                <a:effectLst/>
                <a:highlight>
                  <a:srgbClr val="FFFFFF"/>
                </a:highlight>
                <a:latin typeface="Times New Roman" panose="02020603050405020304" pitchFamily="18" charset="0"/>
              </a:rPr>
              <a:t>        [6 hours]</a:t>
            </a:r>
            <a:r>
              <a:rPr lang="en-US" sz="1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just" rtl="0" fontAlgn="base"/>
            <a:r>
              <a:rPr lang="en-US" sz="1800" b="1" i="0" dirty="0">
                <a:solidFill>
                  <a:srgbClr val="000000"/>
                </a:solidFill>
                <a:effectLst/>
                <a:highlight>
                  <a:srgbClr val="FFFFFF"/>
                </a:highlight>
                <a:latin typeface="Times New Roman" panose="02020603050405020304" pitchFamily="18" charset="0"/>
              </a:rPr>
              <a:t>Deadlocks</a:t>
            </a:r>
            <a:r>
              <a:rPr lang="en-US" sz="1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just" rtl="0" fontAlgn="base"/>
            <a:r>
              <a:rPr lang="en-US" sz="1800" b="0" i="0" dirty="0">
                <a:solidFill>
                  <a:srgbClr val="000000"/>
                </a:solidFill>
                <a:effectLst/>
                <a:highlight>
                  <a:srgbClr val="FFFFFF"/>
                </a:highlight>
                <a:latin typeface="Times New Roman" panose="02020603050405020304" pitchFamily="18" charset="0"/>
              </a:rPr>
              <a:t>Deadlock characterization, Methods for handling deadlocks, Deadlock prevention, Deadlock avoidance, Deadlock detection, Recovery from deadlock.</a:t>
            </a:r>
            <a:r>
              <a:rPr lang="en-US" sz="1800" b="0" i="0" dirty="0">
                <a:solidFill>
                  <a:srgbClr val="000000"/>
                </a:solidFill>
                <a:effectLst/>
                <a:highlight>
                  <a:srgbClr val="FFFFFF"/>
                </a:highlight>
                <a:latin typeface="Calibri" panose="020F0502020204030204" pitchFamily="34" charset="0"/>
              </a:rPr>
              <a:t> </a:t>
            </a:r>
            <a:r>
              <a:rPr lang="en-US" sz="1800" b="0" i="0" dirty="0">
                <a:solidFill>
                  <a:srgbClr val="000000"/>
                </a:solidFill>
                <a:effectLst/>
                <a:highlight>
                  <a:srgbClr val="FFFFFF"/>
                </a:highlight>
                <a:latin typeface="Times New Roman" panose="02020603050405020304" pitchFamily="18" charset="0"/>
              </a:rPr>
              <a:t>        </a:t>
            </a:r>
            <a:r>
              <a:rPr lang="en-US" sz="1800" b="1" i="0" dirty="0">
                <a:solidFill>
                  <a:srgbClr val="000000"/>
                </a:solidFill>
                <a:effectLst/>
                <a:highlight>
                  <a:srgbClr val="FFFFFF"/>
                </a:highlight>
                <a:latin typeface="Times New Roman" panose="02020603050405020304" pitchFamily="18" charset="0"/>
              </a:rPr>
              <a:t>[8 hours]</a:t>
            </a:r>
            <a:r>
              <a:rPr lang="en-US" sz="1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endParaRPr lang="en-IN" dirty="0"/>
          </a:p>
        </p:txBody>
      </p:sp>
    </p:spTree>
    <p:extLst>
      <p:ext uri="{BB962C8B-B14F-4D97-AF65-F5344CB8AC3E}">
        <p14:creationId xmlns:p14="http://schemas.microsoft.com/office/powerpoint/2010/main" val="307376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2470150" y="166688"/>
            <a:ext cx="8229600" cy="576262"/>
          </a:xfrm>
        </p:spPr>
        <p:txBody>
          <a:bodyPr>
            <a:normAutofit fontScale="90000"/>
          </a:bodyPr>
          <a:lstStyle/>
          <a:p>
            <a:pPr eaLnBrk="1" hangingPunct="1"/>
            <a:r>
              <a:rPr lang="en-US" altLang="en-US" dirty="0"/>
              <a:t>Common Functions of Interrupts</a:t>
            </a:r>
          </a:p>
        </p:txBody>
      </p:sp>
      <p:sp>
        <p:nvSpPr>
          <p:cNvPr id="22531" name="Rectangle 3"/>
          <p:cNvSpPr>
            <a:spLocks noGrp="1" noChangeArrowheads="1"/>
          </p:cNvSpPr>
          <p:nvPr>
            <p:ph type="body" idx="4294967295"/>
          </p:nvPr>
        </p:nvSpPr>
        <p:spPr>
          <a:xfrm>
            <a:off x="1360714" y="1137513"/>
            <a:ext cx="9677400" cy="4530725"/>
          </a:xfrm>
        </p:spPr>
        <p:txBody>
          <a:bodyPr>
            <a:normAutofit/>
          </a:bodyPr>
          <a:lstStyle/>
          <a:p>
            <a:pPr algn="just"/>
            <a:r>
              <a:rPr lang="en-US" altLang="en-US" sz="2400" dirty="0">
                <a:latin typeface="Times New Roman" panose="02020603050405020304" pitchFamily="18" charset="0"/>
                <a:cs typeface="Times New Roman" panose="02020603050405020304" pitchFamily="18" charset="0"/>
              </a:rPr>
              <a:t>Interrupt transfers control to the interrupt service routine (ISR) generally, through the </a:t>
            </a:r>
            <a:r>
              <a:rPr lang="en-US" altLang="en-US" sz="2400" b="1" dirty="0">
                <a:solidFill>
                  <a:srgbClr val="3366FF"/>
                </a:solidFill>
                <a:latin typeface="Times New Roman" panose="02020603050405020304" pitchFamily="18" charset="0"/>
                <a:cs typeface="Times New Roman" panose="02020603050405020304" pitchFamily="18" charset="0"/>
              </a:rPr>
              <a:t>interrupt</a:t>
            </a:r>
            <a:r>
              <a:rPr lang="en-US" altLang="en-US" sz="2400" i="1" dirty="0">
                <a:latin typeface="Times New Roman" panose="02020603050405020304" pitchFamily="18" charset="0"/>
                <a:cs typeface="Times New Roman" panose="02020603050405020304" pitchFamily="18" charset="0"/>
              </a:rPr>
              <a:t> </a:t>
            </a:r>
            <a:r>
              <a:rPr lang="en-US" altLang="en-US" sz="2400" b="1" dirty="0">
                <a:solidFill>
                  <a:srgbClr val="3366FF"/>
                </a:solidFill>
                <a:latin typeface="Times New Roman" panose="02020603050405020304" pitchFamily="18" charset="0"/>
                <a:cs typeface="Times New Roman" panose="02020603050405020304" pitchFamily="18" charset="0"/>
              </a:rPr>
              <a:t>vector</a:t>
            </a:r>
            <a:r>
              <a:rPr lang="en-US" altLang="en-US" sz="2400" dirty="0">
                <a:latin typeface="Times New Roman" panose="02020603050405020304" pitchFamily="18" charset="0"/>
                <a:cs typeface="Times New Roman" panose="02020603050405020304" pitchFamily="18" charset="0"/>
              </a:rPr>
              <a:t>, which contains the addresses of all the service routines</a:t>
            </a:r>
          </a:p>
          <a:p>
            <a:pPr algn="just"/>
            <a:endParaRPr lang="en-US" altLang="en-US" sz="10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Interrupt architecture must save the address of the interrupted instruction</a:t>
            </a:r>
          </a:p>
          <a:p>
            <a:pPr algn="just"/>
            <a:endParaRPr lang="en-US" altLang="en-US" sz="1000" i="1"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A </a:t>
            </a:r>
            <a:r>
              <a:rPr lang="en-US" altLang="en-US" sz="2400" b="1" dirty="0">
                <a:solidFill>
                  <a:srgbClr val="3366FF"/>
                </a:solidFill>
                <a:latin typeface="Times New Roman" panose="02020603050405020304" pitchFamily="18" charset="0"/>
                <a:cs typeface="Times New Roman" panose="02020603050405020304" pitchFamily="18" charset="0"/>
              </a:rPr>
              <a:t>trap</a:t>
            </a:r>
            <a:r>
              <a:rPr lang="en-US" altLang="en-US" sz="2400" dirty="0">
                <a:latin typeface="Times New Roman" panose="02020603050405020304" pitchFamily="18" charset="0"/>
                <a:cs typeface="Times New Roman" panose="02020603050405020304" pitchFamily="18" charset="0"/>
              </a:rPr>
              <a:t> or </a:t>
            </a:r>
            <a:r>
              <a:rPr lang="en-US" altLang="en-US" sz="2400" b="1" dirty="0">
                <a:solidFill>
                  <a:srgbClr val="3366FF"/>
                </a:solidFill>
                <a:latin typeface="Times New Roman" panose="02020603050405020304" pitchFamily="18" charset="0"/>
                <a:cs typeface="Times New Roman" panose="02020603050405020304" pitchFamily="18" charset="0"/>
              </a:rPr>
              <a:t>exception</a:t>
            </a:r>
            <a:r>
              <a:rPr lang="en-US" altLang="en-US" sz="2400" dirty="0">
                <a:latin typeface="Times New Roman" panose="02020603050405020304" pitchFamily="18" charset="0"/>
                <a:cs typeface="Times New Roman" panose="02020603050405020304" pitchFamily="18" charset="0"/>
              </a:rPr>
              <a:t> is a software-generated interrupt caused either by an error or a user request</a:t>
            </a:r>
          </a:p>
          <a:p>
            <a:pPr algn="just"/>
            <a:endParaRPr lang="en-US" altLang="en-US" sz="10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An operating system is </a:t>
            </a:r>
            <a:r>
              <a:rPr lang="en-US" altLang="en-US" sz="2400" b="1" dirty="0">
                <a:solidFill>
                  <a:srgbClr val="3366FF"/>
                </a:solidFill>
                <a:latin typeface="Times New Roman" panose="02020603050405020304" pitchFamily="18" charset="0"/>
                <a:cs typeface="Times New Roman" panose="02020603050405020304" pitchFamily="18" charset="0"/>
              </a:rPr>
              <a:t>interrupt driven</a:t>
            </a:r>
          </a:p>
        </p:txBody>
      </p:sp>
    </p:spTree>
    <p:extLst>
      <p:ext uri="{BB962C8B-B14F-4D97-AF65-F5344CB8AC3E}">
        <p14:creationId xmlns:p14="http://schemas.microsoft.com/office/powerpoint/2010/main" val="1700202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7067B7-8960-91D6-126A-58322CD1C1C8}"/>
              </a:ext>
            </a:extLst>
          </p:cNvPr>
          <p:cNvSpPr txBox="1"/>
          <p:nvPr/>
        </p:nvSpPr>
        <p:spPr>
          <a:xfrm>
            <a:off x="1159327" y="329978"/>
            <a:ext cx="10521043" cy="5909310"/>
          </a:xfrm>
          <a:prstGeom prst="rect">
            <a:avLst/>
          </a:prstGeom>
          <a:noFill/>
        </p:spPr>
        <p:txBody>
          <a:bodyPr wrap="square">
            <a:spAutoFit/>
          </a:bodyPr>
          <a:lstStyle/>
          <a:p>
            <a:pPr marL="342900" indent="-342900">
              <a:buFont typeface="Arial" panose="020B0604020202020204" pitchFamily="34" charset="0"/>
              <a:buChar char="•"/>
            </a:pPr>
            <a:r>
              <a:rPr lang="en-US" sz="2400" dirty="0"/>
              <a:t>A key is pressed on the keyboard, generating a hardware interrupt.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keyboard controller sends an interrupt signal to the CPU.</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CPU uses the interrupt vector to find the address of the ISR associated with the keyboard interrupt.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CPU saves the address of the interrupted instruction and the current state of the CPU registers.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CPU transfers control to the keyboard ISR, which processes the keypress (e.g., adding the character to a buffer).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After the ISR completes, the CPU restores the saved state and resumes execution of the interrupted program.</a:t>
            </a:r>
          </a:p>
          <a:p>
            <a:endParaRPr lang="en-IN" dirty="0"/>
          </a:p>
        </p:txBody>
      </p:sp>
    </p:spTree>
    <p:extLst>
      <p:ext uri="{BB962C8B-B14F-4D97-AF65-F5344CB8AC3E}">
        <p14:creationId xmlns:p14="http://schemas.microsoft.com/office/powerpoint/2010/main" val="1183297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937201"/>
          </a:xfrm>
        </p:spPr>
        <p:txBody>
          <a:bodyPr/>
          <a:lstStyle/>
          <a:p>
            <a:pPr algn="ctr"/>
            <a:r>
              <a:rPr lang="en-IN" b="1" dirty="0"/>
              <a:t>Storage Structure</a:t>
            </a:r>
          </a:p>
        </p:txBody>
      </p:sp>
      <p:sp>
        <p:nvSpPr>
          <p:cNvPr id="3" name="Content Placeholder 2"/>
          <p:cNvSpPr>
            <a:spLocks noGrp="1"/>
          </p:cNvSpPr>
          <p:nvPr>
            <p:ph idx="1"/>
          </p:nvPr>
        </p:nvSpPr>
        <p:spPr>
          <a:xfrm>
            <a:off x="990599" y="1302327"/>
            <a:ext cx="10461171" cy="5555673"/>
          </a:xfrm>
        </p:spPr>
        <p:txBody>
          <a:bodyPr>
            <a:normAutofit/>
          </a:bodyPr>
          <a:lstStyle/>
          <a:p>
            <a:pPr lvl="1"/>
            <a:r>
              <a:rPr lang="en-US" dirty="0">
                <a:latin typeface="Times New Roman" panose="02020603050405020304" pitchFamily="18" charset="0"/>
                <a:cs typeface="Times New Roman" panose="02020603050405020304" pitchFamily="18" charset="0"/>
              </a:rPr>
              <a:t>Main Memory</a:t>
            </a:r>
          </a:p>
          <a:p>
            <a:pPr lvl="2"/>
            <a:r>
              <a:rPr lang="en-US" dirty="0">
                <a:latin typeface="Times New Roman" panose="02020603050405020304" pitchFamily="18" charset="0"/>
                <a:cs typeface="Times New Roman" panose="02020603050405020304" pitchFamily="18" charset="0"/>
              </a:rPr>
              <a:t>RAM</a:t>
            </a:r>
          </a:p>
          <a:p>
            <a:pPr lvl="2"/>
            <a:r>
              <a:rPr lang="en-US" dirty="0">
                <a:latin typeface="Times New Roman" panose="02020603050405020304" pitchFamily="18" charset="0"/>
                <a:cs typeface="Times New Roman" panose="02020603050405020304" pitchFamily="18" charset="0"/>
              </a:rPr>
              <a:t>Main memory is usually too small to store all needed programs and data permanently. </a:t>
            </a:r>
          </a:p>
          <a:p>
            <a:pPr lvl="2"/>
            <a:r>
              <a:rPr lang="en-US" dirty="0">
                <a:latin typeface="Times New Roman" panose="02020603050405020304" pitchFamily="18" charset="0"/>
                <a:cs typeface="Times New Roman" panose="02020603050405020304" pitchFamily="18" charset="0"/>
              </a:rPr>
              <a:t>Main memory is a volatile storage device that loses its contents when power is turned off or otherwise lost</a:t>
            </a:r>
          </a:p>
          <a:p>
            <a:pPr lvl="1"/>
            <a:r>
              <a:rPr lang="en-IN" dirty="0">
                <a:latin typeface="Times New Roman" panose="02020603050405020304" pitchFamily="18" charset="0"/>
                <a:cs typeface="Times New Roman" panose="02020603050405020304" pitchFamily="18" charset="0"/>
              </a:rPr>
              <a:t>Read-only memory (ROM)</a:t>
            </a:r>
          </a:p>
          <a:p>
            <a:pPr lvl="2"/>
            <a:r>
              <a:rPr lang="en-US" dirty="0">
                <a:latin typeface="Times New Roman" panose="02020603050405020304" pitchFamily="18" charset="0"/>
                <a:cs typeface="Times New Roman" panose="02020603050405020304" pitchFamily="18" charset="0"/>
              </a:rPr>
              <a:t>A typical instruction–execution cycle</a:t>
            </a:r>
          </a:p>
          <a:p>
            <a:pPr lvl="1"/>
            <a:r>
              <a:rPr lang="en-IN" dirty="0">
                <a:latin typeface="Times New Roman" panose="02020603050405020304" pitchFamily="18" charset="0"/>
                <a:cs typeface="Times New Roman" panose="02020603050405020304" pitchFamily="18" charset="0"/>
              </a:rPr>
              <a:t>Secondary storage</a:t>
            </a:r>
          </a:p>
          <a:p>
            <a:pPr lvl="2"/>
            <a:r>
              <a:rPr lang="en-US" dirty="0">
                <a:latin typeface="Times New Roman" panose="02020603050405020304" pitchFamily="18" charset="0"/>
                <a:cs typeface="Times New Roman" panose="02020603050405020304" pitchFamily="18" charset="0"/>
              </a:rPr>
              <a:t>hold large quantities of data permanently</a:t>
            </a:r>
          </a:p>
          <a:p>
            <a:pPr lvl="2"/>
            <a:r>
              <a:rPr lang="en-IN" dirty="0">
                <a:latin typeface="Times New Roman" panose="02020603050405020304" pitchFamily="18" charset="0"/>
                <a:cs typeface="Times New Roman" panose="02020603050405020304" pitchFamily="18" charset="0"/>
              </a:rPr>
              <a:t>magnetic disk</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lvl="1"/>
            <a:endParaRPr lang="en-IN" dirty="0"/>
          </a:p>
        </p:txBody>
      </p:sp>
    </p:spTree>
    <p:extLst>
      <p:ext uri="{BB962C8B-B14F-4D97-AF65-F5344CB8AC3E}">
        <p14:creationId xmlns:p14="http://schemas.microsoft.com/office/powerpoint/2010/main" val="535704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Storage-device hierarchy</a:t>
            </a:r>
          </a:p>
        </p:txBody>
      </p:sp>
      <p:pic>
        <p:nvPicPr>
          <p:cNvPr id="4" name="Content Placeholder 3"/>
          <p:cNvPicPr>
            <a:picLocks noGrp="1" noChangeAspect="1"/>
          </p:cNvPicPr>
          <p:nvPr>
            <p:ph idx="1"/>
          </p:nvPr>
        </p:nvPicPr>
        <p:blipFill>
          <a:blip r:embed="rId2"/>
          <a:stretch>
            <a:fillRect/>
          </a:stretch>
        </p:blipFill>
        <p:spPr>
          <a:xfrm>
            <a:off x="3286125" y="1910557"/>
            <a:ext cx="5996420" cy="4461743"/>
          </a:xfrm>
          <a:prstGeom prst="rect">
            <a:avLst/>
          </a:prstGeom>
        </p:spPr>
      </p:pic>
    </p:spTree>
    <p:extLst>
      <p:ext uri="{BB962C8B-B14F-4D97-AF65-F5344CB8AC3E}">
        <p14:creationId xmlns:p14="http://schemas.microsoft.com/office/powerpoint/2010/main" val="775217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2593976" y="166688"/>
            <a:ext cx="7616825" cy="576262"/>
          </a:xfrm>
        </p:spPr>
        <p:txBody>
          <a:bodyPr>
            <a:normAutofit fontScale="90000"/>
          </a:bodyPr>
          <a:lstStyle/>
          <a:p>
            <a:pPr eaLnBrk="1" hangingPunct="1"/>
            <a:r>
              <a:rPr lang="en-US" altLang="en-US"/>
              <a:t>Operating System Structure</a:t>
            </a:r>
          </a:p>
        </p:txBody>
      </p:sp>
      <p:sp>
        <p:nvSpPr>
          <p:cNvPr id="24579" name="Rectangle 3"/>
          <p:cNvSpPr>
            <a:spLocks noGrp="1" noChangeArrowheads="1"/>
          </p:cNvSpPr>
          <p:nvPr>
            <p:ph type="body" idx="4294967295"/>
          </p:nvPr>
        </p:nvSpPr>
        <p:spPr>
          <a:xfrm>
            <a:off x="936170" y="928256"/>
            <a:ext cx="10809515" cy="5929744"/>
          </a:xfrm>
        </p:spPr>
        <p:txBody>
          <a:bodyPr>
            <a:normAutofit/>
          </a:bodyPr>
          <a:lstStyle/>
          <a:p>
            <a:pPr>
              <a:lnSpc>
                <a:spcPct val="90000"/>
              </a:lnSpc>
              <a:buFont typeface="Monotype Sorts" pitchFamily="-84" charset="2"/>
              <a:buNone/>
            </a:pPr>
            <a:endParaRPr lang="en-US" altLang="en-US" sz="1600" dirty="0"/>
          </a:p>
          <a:p>
            <a:pPr>
              <a:lnSpc>
                <a:spcPct val="90000"/>
              </a:lnSpc>
            </a:pPr>
            <a:r>
              <a:rPr lang="en-US" altLang="en-US" b="1" dirty="0">
                <a:solidFill>
                  <a:srgbClr val="3366FF"/>
                </a:solidFill>
              </a:rPr>
              <a:t>Multiprogramming</a:t>
            </a:r>
            <a:r>
              <a:rPr lang="en-US" altLang="en-US" sz="1600" dirty="0"/>
              <a:t> (</a:t>
            </a:r>
            <a:r>
              <a:rPr lang="en-US" altLang="en-US" b="1" dirty="0">
                <a:solidFill>
                  <a:srgbClr val="3366FF"/>
                </a:solidFill>
              </a:rPr>
              <a:t>Batch system</a:t>
            </a:r>
            <a:r>
              <a:rPr lang="en-US" altLang="en-US" sz="1600" dirty="0"/>
              <a:t>) needed for efficiency</a:t>
            </a:r>
          </a:p>
          <a:p>
            <a:pPr lvl="1">
              <a:lnSpc>
                <a:spcPct val="90000"/>
              </a:lnSpc>
            </a:pPr>
            <a:r>
              <a:rPr lang="en-US" altLang="en-US" sz="1600" dirty="0"/>
              <a:t>Single user cannot keep CPU and I/O devices busy at all times</a:t>
            </a:r>
          </a:p>
          <a:p>
            <a:pPr lvl="1">
              <a:lnSpc>
                <a:spcPct val="90000"/>
              </a:lnSpc>
            </a:pPr>
            <a:r>
              <a:rPr lang="en-US" altLang="en-US" sz="1600" dirty="0"/>
              <a:t>Multiprogramming organizes jobs (code and data) so CPU always has one to execute</a:t>
            </a:r>
          </a:p>
          <a:p>
            <a:pPr lvl="1">
              <a:lnSpc>
                <a:spcPct val="90000"/>
              </a:lnSpc>
            </a:pPr>
            <a:r>
              <a:rPr lang="en-US" altLang="en-US" sz="1600" dirty="0"/>
              <a:t>A subset of total jobs in system is kept in memory</a:t>
            </a:r>
          </a:p>
          <a:p>
            <a:pPr lvl="1">
              <a:lnSpc>
                <a:spcPct val="90000"/>
              </a:lnSpc>
            </a:pPr>
            <a:r>
              <a:rPr lang="en-US" altLang="en-US" sz="1600" dirty="0">
                <a:solidFill>
                  <a:srgbClr val="00B050"/>
                </a:solidFill>
              </a:rPr>
              <a:t>One job selected and run via </a:t>
            </a:r>
            <a:r>
              <a:rPr lang="en-US" altLang="en-US" b="1" dirty="0">
                <a:solidFill>
                  <a:srgbClr val="00B050"/>
                </a:solidFill>
              </a:rPr>
              <a:t>job scheduling(from job pool)</a:t>
            </a:r>
          </a:p>
          <a:p>
            <a:pPr lvl="1">
              <a:lnSpc>
                <a:spcPct val="90000"/>
              </a:lnSpc>
            </a:pPr>
            <a:r>
              <a:rPr lang="en-US" altLang="en-US" sz="1600" dirty="0">
                <a:solidFill>
                  <a:srgbClr val="FF0000"/>
                </a:solidFill>
              </a:rPr>
              <a:t>When it has to wait (for I/O for example), OS switches to another job</a:t>
            </a:r>
          </a:p>
          <a:p>
            <a:pPr lvl="1">
              <a:lnSpc>
                <a:spcPct val="90000"/>
              </a:lnSpc>
            </a:pPr>
            <a:endParaRPr lang="en-US" altLang="en-US" sz="800" dirty="0"/>
          </a:p>
          <a:p>
            <a:pPr>
              <a:lnSpc>
                <a:spcPct val="90000"/>
              </a:lnSpc>
            </a:pPr>
            <a:r>
              <a:rPr lang="en-US" altLang="en-US" b="1" dirty="0">
                <a:solidFill>
                  <a:srgbClr val="3366FF"/>
                </a:solidFill>
              </a:rPr>
              <a:t>Timesharing </a:t>
            </a:r>
            <a:r>
              <a:rPr lang="en-US" altLang="en-US" sz="1600" dirty="0"/>
              <a:t>(</a:t>
            </a:r>
            <a:r>
              <a:rPr lang="en-US" altLang="en-US" b="1" dirty="0">
                <a:solidFill>
                  <a:srgbClr val="3366FF"/>
                </a:solidFill>
              </a:rPr>
              <a:t>multitasking</a:t>
            </a:r>
            <a:r>
              <a:rPr lang="en-US" altLang="en-US" sz="1600" dirty="0"/>
              <a:t>)</a:t>
            </a:r>
            <a:r>
              <a:rPr lang="en-US" altLang="en-US" b="1" dirty="0">
                <a:solidFill>
                  <a:srgbClr val="3366FF"/>
                </a:solidFill>
              </a:rPr>
              <a:t> </a:t>
            </a:r>
            <a:r>
              <a:rPr lang="en-US" altLang="en-US" sz="1600" dirty="0"/>
              <a:t>is logical extension in which </a:t>
            </a:r>
            <a:r>
              <a:rPr lang="en-US" altLang="en-US" sz="1600" dirty="0">
                <a:solidFill>
                  <a:srgbClr val="FF0000"/>
                </a:solidFill>
              </a:rPr>
              <a:t>CPU switches jobs so frequently</a:t>
            </a:r>
            <a:r>
              <a:rPr lang="en-US" altLang="en-US" sz="1600" dirty="0"/>
              <a:t> that users can interact with each job while it is running, creating </a:t>
            </a:r>
            <a:r>
              <a:rPr lang="en-US" altLang="en-US" b="1" dirty="0">
                <a:solidFill>
                  <a:srgbClr val="3366FF"/>
                </a:solidFill>
              </a:rPr>
              <a:t>interactive</a:t>
            </a:r>
            <a:r>
              <a:rPr lang="en-US" altLang="en-US" sz="1600" dirty="0"/>
              <a:t> computing</a:t>
            </a:r>
          </a:p>
          <a:p>
            <a:pPr lvl="1">
              <a:lnSpc>
                <a:spcPct val="90000"/>
              </a:lnSpc>
            </a:pPr>
            <a:r>
              <a:rPr lang="en-US" altLang="en-US" b="1" dirty="0">
                <a:solidFill>
                  <a:srgbClr val="3366FF"/>
                </a:solidFill>
              </a:rPr>
              <a:t>Response time </a:t>
            </a:r>
            <a:r>
              <a:rPr lang="en-US" altLang="en-US" sz="1600" dirty="0"/>
              <a:t>should be &lt; 1 second</a:t>
            </a:r>
          </a:p>
          <a:p>
            <a:pPr lvl="1">
              <a:lnSpc>
                <a:spcPct val="90000"/>
              </a:lnSpc>
            </a:pPr>
            <a:r>
              <a:rPr lang="en-US" altLang="en-US" sz="1600" dirty="0"/>
              <a:t>Each user has at least one program executing in memory </a:t>
            </a:r>
            <a:r>
              <a:rPr lang="en-US" altLang="en-US" sz="1600" dirty="0">
                <a:sym typeface="Wingdings 3" panose="05040102010807070707" pitchFamily="18" charset="2"/>
              </a:rPr>
              <a:t></a:t>
            </a:r>
            <a:r>
              <a:rPr lang="en-US" altLang="en-US" b="1" dirty="0">
                <a:solidFill>
                  <a:srgbClr val="3366FF"/>
                </a:solidFill>
                <a:sym typeface="Wingdings 3" panose="05040102010807070707" pitchFamily="18" charset="2"/>
              </a:rPr>
              <a:t>process</a:t>
            </a:r>
          </a:p>
          <a:p>
            <a:pPr lvl="1">
              <a:lnSpc>
                <a:spcPct val="90000"/>
              </a:lnSpc>
            </a:pPr>
            <a:r>
              <a:rPr lang="en-US" altLang="en-US" sz="1600" dirty="0">
                <a:solidFill>
                  <a:srgbClr val="00B050"/>
                </a:solidFill>
                <a:sym typeface="Wingdings 3" panose="05040102010807070707" pitchFamily="18" charset="2"/>
              </a:rPr>
              <a:t>If several jobs ready to run at the same time </a:t>
            </a:r>
            <a:r>
              <a:rPr lang="en-US" altLang="en-US" sz="1600" dirty="0">
                <a:sym typeface="Wingdings 3" panose="05040102010807070707" pitchFamily="18" charset="2"/>
              </a:rPr>
              <a:t> </a:t>
            </a:r>
            <a:r>
              <a:rPr lang="en-US" altLang="en-US" b="1" dirty="0">
                <a:solidFill>
                  <a:srgbClr val="3366FF"/>
                </a:solidFill>
                <a:sym typeface="Wingdings 3" panose="05040102010807070707" pitchFamily="18" charset="2"/>
              </a:rPr>
              <a:t>CPU scheduling</a:t>
            </a:r>
            <a:r>
              <a:rPr lang="en-US" altLang="en-US" sz="2000" b="1" dirty="0">
                <a:solidFill>
                  <a:srgbClr val="3366FF"/>
                </a:solidFill>
                <a:sym typeface="Wingdings 3" panose="05040102010807070707" pitchFamily="18" charset="2"/>
              </a:rPr>
              <a:t>(picking jobs from memory)</a:t>
            </a:r>
            <a:endParaRPr lang="en-US" altLang="en-US" b="1" dirty="0">
              <a:solidFill>
                <a:srgbClr val="3366FF"/>
              </a:solidFill>
              <a:sym typeface="Wingdings 3" panose="05040102010807070707" pitchFamily="18" charset="2"/>
            </a:endParaRPr>
          </a:p>
          <a:p>
            <a:pPr lvl="1">
              <a:lnSpc>
                <a:spcPct val="90000"/>
              </a:lnSpc>
            </a:pPr>
            <a:r>
              <a:rPr lang="en-US" altLang="en-US" sz="1600" dirty="0">
                <a:sym typeface="Wingdings 3" panose="05040102010807070707" pitchFamily="18" charset="2"/>
              </a:rPr>
              <a:t>If processes don</a:t>
            </a:r>
            <a:r>
              <a:rPr lang="ja-JP" altLang="en-US" sz="1600" dirty="0">
                <a:sym typeface="Wingdings 3" panose="05040102010807070707" pitchFamily="18" charset="2"/>
              </a:rPr>
              <a:t>’</a:t>
            </a:r>
            <a:r>
              <a:rPr lang="en-US" altLang="ja-JP" sz="1600" dirty="0">
                <a:sym typeface="Wingdings 3" panose="05040102010807070707" pitchFamily="18" charset="2"/>
              </a:rPr>
              <a:t>t fit in memory, </a:t>
            </a:r>
            <a:r>
              <a:rPr lang="en-US" altLang="ja-JP" b="1" dirty="0">
                <a:solidFill>
                  <a:srgbClr val="3366FF"/>
                </a:solidFill>
                <a:sym typeface="Wingdings 3" panose="05040102010807070707" pitchFamily="18" charset="2"/>
              </a:rPr>
              <a:t>swapping</a:t>
            </a:r>
            <a:r>
              <a:rPr lang="en-US" altLang="ja-JP" sz="1600" dirty="0">
                <a:sym typeface="Wingdings 3" panose="05040102010807070707" pitchFamily="18" charset="2"/>
              </a:rPr>
              <a:t> moves them in and out to run</a:t>
            </a:r>
          </a:p>
          <a:p>
            <a:pPr lvl="1">
              <a:lnSpc>
                <a:spcPct val="90000"/>
              </a:lnSpc>
            </a:pPr>
            <a:r>
              <a:rPr lang="en-US" altLang="en-US" b="1" dirty="0">
                <a:solidFill>
                  <a:srgbClr val="3366FF"/>
                </a:solidFill>
                <a:sym typeface="Wingdings 3" panose="05040102010807070707" pitchFamily="18" charset="2"/>
              </a:rPr>
              <a:t>Virtual memory </a:t>
            </a:r>
            <a:r>
              <a:rPr lang="en-US" altLang="en-US" sz="1600" dirty="0">
                <a:sym typeface="Wingdings 3" panose="05040102010807070707" pitchFamily="18" charset="2"/>
              </a:rPr>
              <a:t>allows execution of processes not completely in memory</a:t>
            </a:r>
          </a:p>
        </p:txBody>
      </p:sp>
    </p:spTree>
    <p:extLst>
      <p:ext uri="{BB962C8B-B14F-4D97-AF65-F5344CB8AC3E}">
        <p14:creationId xmlns:p14="http://schemas.microsoft.com/office/powerpoint/2010/main" val="2191138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2557463" y="198438"/>
            <a:ext cx="8229600" cy="576262"/>
          </a:xfrm>
        </p:spPr>
        <p:txBody>
          <a:bodyPr/>
          <a:lstStyle/>
          <a:p>
            <a:pPr eaLnBrk="1" hangingPunct="1"/>
            <a:r>
              <a:rPr lang="en-US" altLang="en-US" sz="2800"/>
              <a:t>Memory Layout for Multiprogrammed System</a:t>
            </a:r>
          </a:p>
        </p:txBody>
      </p:sp>
      <p:pic>
        <p:nvPicPr>
          <p:cNvPr id="266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664" y="1230314"/>
            <a:ext cx="2814637" cy="433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118765" y="2105891"/>
            <a:ext cx="2272145" cy="1477328"/>
          </a:xfrm>
          <a:prstGeom prst="rect">
            <a:avLst/>
          </a:prstGeom>
          <a:noFill/>
        </p:spPr>
        <p:txBody>
          <a:bodyPr wrap="square" rtlCol="0">
            <a:spAutoFit/>
          </a:bodyPr>
          <a:lstStyle/>
          <a:p>
            <a:r>
              <a:rPr lang="en-US" b="1" dirty="0"/>
              <a:t>job pool</a:t>
            </a:r>
          </a:p>
          <a:p>
            <a:r>
              <a:rPr lang="en-US" b="1" dirty="0"/>
              <a:t>job scheduling</a:t>
            </a:r>
          </a:p>
          <a:p>
            <a:r>
              <a:rPr lang="en-US" b="1" dirty="0"/>
              <a:t>CPU scheduling</a:t>
            </a:r>
          </a:p>
          <a:p>
            <a:r>
              <a:rPr lang="en-US" b="1" dirty="0"/>
              <a:t>Swapping</a:t>
            </a:r>
            <a:endParaRPr lang="en-US" dirty="0"/>
          </a:p>
          <a:p>
            <a:r>
              <a:rPr lang="en-US" b="1" dirty="0"/>
              <a:t>Virtual memory</a:t>
            </a:r>
            <a:endParaRPr lang="en-US" dirty="0"/>
          </a:p>
        </p:txBody>
      </p:sp>
    </p:spTree>
    <p:extLst>
      <p:ext uri="{BB962C8B-B14F-4D97-AF65-F5344CB8AC3E}">
        <p14:creationId xmlns:p14="http://schemas.microsoft.com/office/powerpoint/2010/main" val="2712937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2419350" y="166688"/>
            <a:ext cx="7791450" cy="576262"/>
          </a:xfrm>
        </p:spPr>
        <p:txBody>
          <a:bodyPr>
            <a:normAutofit fontScale="90000"/>
          </a:bodyPr>
          <a:lstStyle/>
          <a:p>
            <a:pPr eaLnBrk="1" hangingPunct="1"/>
            <a:r>
              <a:rPr lang="en-US" altLang="en-US" dirty="0"/>
              <a:t>Operating-System Operations</a:t>
            </a:r>
          </a:p>
        </p:txBody>
      </p:sp>
      <p:sp>
        <p:nvSpPr>
          <p:cNvPr id="28675" name="Rectangle 3"/>
          <p:cNvSpPr>
            <a:spLocks noGrp="1" noChangeArrowheads="1"/>
          </p:cNvSpPr>
          <p:nvPr>
            <p:ph type="body" idx="4294967295"/>
          </p:nvPr>
        </p:nvSpPr>
        <p:spPr>
          <a:xfrm>
            <a:off x="881743" y="960439"/>
            <a:ext cx="9786257" cy="4937125"/>
          </a:xfrm>
        </p:spPr>
        <p:txBody>
          <a:bodyPr>
            <a:normAutofit/>
          </a:bodyPr>
          <a:lstStyle/>
          <a:p>
            <a:pPr algn="just">
              <a:lnSpc>
                <a:spcPct val="90000"/>
              </a:lnSpc>
            </a:pPr>
            <a:r>
              <a:rPr lang="en-US" altLang="en-US" sz="2000" b="1" dirty="0">
                <a:solidFill>
                  <a:srgbClr val="3366FF"/>
                </a:solidFill>
                <a:latin typeface="Times New Roman" panose="02020603050405020304" pitchFamily="18" charset="0"/>
                <a:cs typeface="Times New Roman" panose="02020603050405020304" pitchFamily="18" charset="0"/>
              </a:rPr>
              <a:t>Modern OS are Interrupt driven </a:t>
            </a:r>
            <a:r>
              <a:rPr lang="en-US" altLang="en-US" sz="2000" dirty="0">
                <a:latin typeface="Times New Roman" panose="02020603050405020304" pitchFamily="18" charset="0"/>
                <a:cs typeface="Times New Roman" panose="02020603050405020304" pitchFamily="18" charset="0"/>
              </a:rPr>
              <a:t>(hardware and software)</a:t>
            </a:r>
          </a:p>
          <a:p>
            <a:pPr lvl="1" algn="just">
              <a:lnSpc>
                <a:spcPct val="90000"/>
              </a:lnSpc>
            </a:pPr>
            <a:r>
              <a:rPr lang="en-US" altLang="en-US" sz="2000" dirty="0">
                <a:latin typeface="Times New Roman" panose="02020603050405020304" pitchFamily="18" charset="0"/>
                <a:cs typeface="Times New Roman" panose="02020603050405020304" pitchFamily="18" charset="0"/>
              </a:rPr>
              <a:t>Hardware interrupt by one of the devices: A signal created and sent to the CPU that is caused by some action taken by a </a:t>
            </a:r>
            <a:r>
              <a:rPr lang="en-US" altLang="en-US" sz="2000" b="1" dirty="0">
                <a:latin typeface="Times New Roman" panose="02020603050405020304" pitchFamily="18" charset="0"/>
                <a:cs typeface="Times New Roman" panose="02020603050405020304" pitchFamily="18" charset="0"/>
              </a:rPr>
              <a:t>hardware</a:t>
            </a:r>
            <a:r>
              <a:rPr lang="en-US" altLang="en-US" sz="2000" dirty="0">
                <a:latin typeface="Times New Roman" panose="02020603050405020304" pitchFamily="18" charset="0"/>
                <a:cs typeface="Times New Roman" panose="02020603050405020304" pitchFamily="18" charset="0"/>
              </a:rPr>
              <a:t> device. keystroke depressions and mouse movements cause hardware interrupts.</a:t>
            </a:r>
          </a:p>
          <a:p>
            <a:pPr lvl="1" algn="just">
              <a:lnSpc>
                <a:spcPct val="90000"/>
              </a:lnSpc>
            </a:pPr>
            <a:endParaRPr lang="en-US" altLang="en-US" sz="2000" dirty="0">
              <a:latin typeface="Times New Roman" panose="02020603050405020304" pitchFamily="18" charset="0"/>
              <a:cs typeface="Times New Roman" panose="02020603050405020304" pitchFamily="18" charset="0"/>
            </a:endParaRPr>
          </a:p>
          <a:p>
            <a:pPr lvl="1" algn="just">
              <a:lnSpc>
                <a:spcPct val="90000"/>
              </a:lnSpc>
            </a:pPr>
            <a:r>
              <a:rPr lang="en-US" altLang="en-US" sz="2000" dirty="0">
                <a:latin typeface="Times New Roman" panose="02020603050405020304" pitchFamily="18" charset="0"/>
                <a:cs typeface="Times New Roman" panose="02020603050405020304" pitchFamily="18" charset="0"/>
              </a:rPr>
              <a:t>Software interrupt (</a:t>
            </a:r>
            <a:r>
              <a:rPr lang="en-US" altLang="en-US" sz="2000" b="1" dirty="0">
                <a:solidFill>
                  <a:srgbClr val="3366FF"/>
                </a:solidFill>
                <a:latin typeface="Times New Roman" panose="02020603050405020304" pitchFamily="18" charset="0"/>
                <a:cs typeface="Times New Roman" panose="02020603050405020304" pitchFamily="18" charset="0"/>
              </a:rPr>
              <a:t>exception </a:t>
            </a:r>
            <a:r>
              <a:rPr lang="en-US" altLang="en-US" sz="2000" dirty="0">
                <a:latin typeface="Times New Roman" panose="02020603050405020304" pitchFamily="18" charset="0"/>
                <a:cs typeface="Times New Roman" panose="02020603050405020304" pitchFamily="18" charset="0"/>
              </a:rPr>
              <a:t>or </a:t>
            </a:r>
            <a:r>
              <a:rPr lang="en-US" altLang="en-US" sz="2000" b="1" dirty="0">
                <a:solidFill>
                  <a:srgbClr val="3366FF"/>
                </a:solidFill>
                <a:latin typeface="Times New Roman" panose="02020603050405020304" pitchFamily="18" charset="0"/>
                <a:cs typeface="Times New Roman" panose="02020603050405020304" pitchFamily="18" charset="0"/>
              </a:rPr>
              <a:t>trap):</a:t>
            </a:r>
          </a:p>
          <a:p>
            <a:pPr lvl="2" algn="just">
              <a:lnSpc>
                <a:spcPct val="90000"/>
              </a:lnSpc>
            </a:pPr>
            <a:r>
              <a:rPr lang="en-US" altLang="en-US" dirty="0">
                <a:latin typeface="Times New Roman" panose="02020603050405020304" pitchFamily="18" charset="0"/>
                <a:cs typeface="Times New Roman" panose="02020603050405020304" pitchFamily="18" charset="0"/>
              </a:rPr>
              <a:t>Software error (e.g., division by zero)</a:t>
            </a:r>
          </a:p>
          <a:p>
            <a:pPr lvl="2" algn="just"/>
            <a:r>
              <a:rPr lang="en-US" dirty="0">
                <a:latin typeface="Times New Roman" panose="02020603050405020304" pitchFamily="18" charset="0"/>
                <a:cs typeface="Times New Roman" panose="02020603050405020304" pitchFamily="18" charset="0"/>
              </a:rPr>
              <a:t>invalid memory access</a:t>
            </a:r>
            <a:endParaRPr lang="en-US" altLang="en-US" b="1" dirty="0">
              <a:solidFill>
                <a:srgbClr val="3366FF"/>
              </a:solidFill>
              <a:latin typeface="Times New Roman" panose="02020603050405020304" pitchFamily="18" charset="0"/>
              <a:cs typeface="Times New Roman" panose="02020603050405020304" pitchFamily="18" charset="0"/>
            </a:endParaRPr>
          </a:p>
          <a:p>
            <a:pPr lvl="2" algn="just">
              <a:lnSpc>
                <a:spcPct val="90000"/>
              </a:lnSpc>
            </a:pPr>
            <a:r>
              <a:rPr lang="en-US" altLang="en-US" dirty="0">
                <a:latin typeface="Times New Roman" panose="02020603050405020304" pitchFamily="18" charset="0"/>
                <a:cs typeface="Times New Roman" panose="02020603050405020304" pitchFamily="18" charset="0"/>
              </a:rPr>
              <a:t>Request from user program to access a specific operating system service</a:t>
            </a:r>
          </a:p>
          <a:p>
            <a:pPr lvl="1" algn="just"/>
            <a:r>
              <a:rPr lang="en-US" sz="2000" dirty="0">
                <a:latin typeface="Times New Roman" panose="02020603050405020304" pitchFamily="18" charset="0"/>
                <a:cs typeface="Times New Roman" panose="02020603050405020304" pitchFamily="18" charset="0"/>
              </a:rPr>
              <a:t>For each type of interrupt, separate segments  of code in the operating system determine what action should be taken.</a:t>
            </a:r>
          </a:p>
          <a:p>
            <a:pPr lvl="1" algn="just"/>
            <a:r>
              <a:rPr lang="en-US" sz="2000" dirty="0">
                <a:latin typeface="Times New Roman" panose="02020603050405020304" pitchFamily="18" charset="0"/>
                <a:cs typeface="Times New Roman" panose="02020603050405020304" pitchFamily="18" charset="0"/>
              </a:rPr>
              <a:t>An interrupt service routine is provided that is responsible for dealing with the interrupt.</a:t>
            </a:r>
            <a:endParaRPr lang="en-US" altLang="en-US" sz="2000" dirty="0">
              <a:latin typeface="Times New Roman" panose="02020603050405020304" pitchFamily="18" charset="0"/>
              <a:cs typeface="Times New Roman" panose="02020603050405020304" pitchFamily="18" charset="0"/>
            </a:endParaRPr>
          </a:p>
          <a:p>
            <a:pPr lvl="1" algn="just"/>
            <a:r>
              <a:rPr lang="en-US" altLang="en-US" sz="2000" dirty="0">
                <a:latin typeface="Times New Roman" panose="02020603050405020304" pitchFamily="18" charset="0"/>
                <a:cs typeface="Times New Roman" panose="02020603050405020304" pitchFamily="18" charset="0"/>
              </a:rPr>
              <a:t>Other process problems include infinite loop, processes modifying each other or the operating system</a:t>
            </a:r>
          </a:p>
        </p:txBody>
      </p:sp>
    </p:spTree>
    <p:extLst>
      <p:ext uri="{BB962C8B-B14F-4D97-AF65-F5344CB8AC3E}">
        <p14:creationId xmlns:p14="http://schemas.microsoft.com/office/powerpoint/2010/main" val="2891699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2703513" y="198438"/>
            <a:ext cx="7791450" cy="576262"/>
          </a:xfrm>
        </p:spPr>
        <p:txBody>
          <a:bodyPr>
            <a:normAutofit fontScale="90000"/>
          </a:bodyPr>
          <a:lstStyle/>
          <a:p>
            <a:pPr eaLnBrk="1" hangingPunct="1"/>
            <a:r>
              <a:rPr lang="en-US" altLang="en-US"/>
              <a:t>Operating-System Operations (cont.)</a:t>
            </a:r>
          </a:p>
        </p:txBody>
      </p:sp>
      <p:sp>
        <p:nvSpPr>
          <p:cNvPr id="30723" name="Rectangle 3"/>
          <p:cNvSpPr>
            <a:spLocks noGrp="1" noChangeArrowheads="1"/>
          </p:cNvSpPr>
          <p:nvPr>
            <p:ph type="body" idx="4294967295"/>
          </p:nvPr>
        </p:nvSpPr>
        <p:spPr>
          <a:xfrm>
            <a:off x="359229" y="1233488"/>
            <a:ext cx="9762671" cy="4938712"/>
          </a:xfrm>
        </p:spPr>
        <p:txBody>
          <a:bodyPr>
            <a:normAutofit/>
          </a:bodyPr>
          <a:lstStyle/>
          <a:p>
            <a:pPr>
              <a:lnSpc>
                <a:spcPct val="90000"/>
              </a:lnSpc>
            </a:pPr>
            <a:r>
              <a:rPr lang="en-US" altLang="en-US" b="1" dirty="0">
                <a:solidFill>
                  <a:srgbClr val="3366FF"/>
                </a:solidFill>
                <a:latin typeface="Times New Roman" panose="02020603050405020304" pitchFamily="18" charset="0"/>
                <a:cs typeface="Times New Roman" panose="02020603050405020304" pitchFamily="18" charset="0"/>
              </a:rPr>
              <a:t>Dual-mode </a:t>
            </a:r>
            <a:r>
              <a:rPr lang="en-US" altLang="en-US" dirty="0">
                <a:latin typeface="Times New Roman" panose="02020603050405020304" pitchFamily="18" charset="0"/>
                <a:cs typeface="Times New Roman" panose="02020603050405020304" pitchFamily="18" charset="0"/>
              </a:rPr>
              <a:t>operation allows OS to protect itself and other system components</a:t>
            </a:r>
          </a:p>
          <a:p>
            <a:pPr lvl="1">
              <a:lnSpc>
                <a:spcPct val="90000"/>
              </a:lnSpc>
            </a:pPr>
            <a:r>
              <a:rPr lang="en-US" altLang="en-US" b="1" dirty="0">
                <a:solidFill>
                  <a:srgbClr val="3366FF"/>
                </a:solidFill>
                <a:latin typeface="Times New Roman" panose="02020603050405020304" pitchFamily="18" charset="0"/>
                <a:cs typeface="Times New Roman" panose="02020603050405020304" pitchFamily="18" charset="0"/>
              </a:rPr>
              <a:t>User mode </a:t>
            </a:r>
            <a:r>
              <a:rPr lang="en-US" altLang="en-US" dirty="0">
                <a:latin typeface="Times New Roman" panose="02020603050405020304" pitchFamily="18" charset="0"/>
                <a:cs typeface="Times New Roman" panose="02020603050405020304" pitchFamily="18" charset="0"/>
              </a:rPr>
              <a:t>and </a:t>
            </a:r>
            <a:r>
              <a:rPr lang="en-US" altLang="en-US" b="1" dirty="0">
                <a:solidFill>
                  <a:srgbClr val="3366FF"/>
                </a:solidFill>
                <a:latin typeface="Times New Roman" panose="02020603050405020304" pitchFamily="18" charset="0"/>
                <a:cs typeface="Times New Roman" panose="02020603050405020304" pitchFamily="18" charset="0"/>
              </a:rPr>
              <a:t>kernel mode </a:t>
            </a:r>
          </a:p>
          <a:p>
            <a:pPr lvl="1">
              <a:lnSpc>
                <a:spcPct val="90000"/>
              </a:lnSpc>
            </a:pPr>
            <a:r>
              <a:rPr lang="en-US" altLang="en-US" b="1" dirty="0">
                <a:solidFill>
                  <a:srgbClr val="3366FF"/>
                </a:solidFill>
                <a:latin typeface="Times New Roman" panose="02020603050405020304" pitchFamily="18" charset="0"/>
                <a:cs typeface="Times New Roman" panose="02020603050405020304" pitchFamily="18" charset="0"/>
              </a:rPr>
              <a:t>Mode bit </a:t>
            </a:r>
            <a:r>
              <a:rPr lang="en-US" altLang="en-US" dirty="0">
                <a:latin typeface="Times New Roman" panose="02020603050405020304" pitchFamily="18" charset="0"/>
                <a:cs typeface="Times New Roman" panose="02020603050405020304" pitchFamily="18" charset="0"/>
              </a:rPr>
              <a:t>provided by hardware</a:t>
            </a:r>
          </a:p>
          <a:p>
            <a:pPr lvl="2">
              <a:lnSpc>
                <a:spcPct val="90000"/>
              </a:lnSpc>
            </a:pPr>
            <a:r>
              <a:rPr lang="en-US" altLang="en-US" dirty="0">
                <a:latin typeface="Times New Roman" panose="02020603050405020304" pitchFamily="18" charset="0"/>
                <a:cs typeface="Times New Roman" panose="02020603050405020304" pitchFamily="18" charset="0"/>
              </a:rPr>
              <a:t>Provides ability to distinguish when system is running user code or kernel code</a:t>
            </a:r>
          </a:p>
          <a:p>
            <a:pPr lvl="2">
              <a:lnSpc>
                <a:spcPct val="90000"/>
              </a:lnSpc>
            </a:pPr>
            <a:r>
              <a:rPr lang="en-US" altLang="en-US" dirty="0">
                <a:latin typeface="Times New Roman" panose="02020603050405020304" pitchFamily="18" charset="0"/>
                <a:cs typeface="Times New Roman" panose="02020603050405020304" pitchFamily="18" charset="0"/>
              </a:rPr>
              <a:t>Some instructions designated as </a:t>
            </a:r>
            <a:r>
              <a:rPr lang="en-US" altLang="en-US" b="1" dirty="0">
                <a:solidFill>
                  <a:srgbClr val="3366FF"/>
                </a:solidFill>
                <a:latin typeface="Times New Roman" panose="02020603050405020304" pitchFamily="18" charset="0"/>
                <a:cs typeface="Times New Roman" panose="02020603050405020304" pitchFamily="18" charset="0"/>
              </a:rPr>
              <a:t>privileged instructions(i/o instructions, turn of interrupts, set timer, clear memory </a:t>
            </a:r>
            <a:r>
              <a:rPr lang="en-US" altLang="en-US" b="1" dirty="0" err="1">
                <a:solidFill>
                  <a:srgbClr val="3366FF"/>
                </a:solidFill>
                <a:latin typeface="Times New Roman" panose="02020603050405020304" pitchFamily="18" charset="0"/>
                <a:cs typeface="Times New Roman" panose="02020603050405020304" pitchFamily="18" charset="0"/>
              </a:rPr>
              <a:t>etc</a:t>
            </a:r>
            <a:r>
              <a:rPr lang="en-US" altLang="en-US" b="1" dirty="0">
                <a:solidFill>
                  <a:srgbClr val="3366FF"/>
                </a:solidFill>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only executable in kernel mode</a:t>
            </a:r>
          </a:p>
          <a:p>
            <a:pPr lvl="2">
              <a:lnSpc>
                <a:spcPct val="90000"/>
              </a:lnSpc>
            </a:pPr>
            <a:r>
              <a:rPr lang="en-US" altLang="en-US" dirty="0">
                <a:latin typeface="Times New Roman" panose="02020603050405020304" pitchFamily="18" charset="0"/>
                <a:cs typeface="Times New Roman" panose="02020603050405020304" pitchFamily="18" charset="0"/>
              </a:rPr>
              <a:t>System call changes mode to kernel, return from call resets it to user</a:t>
            </a:r>
          </a:p>
          <a:p>
            <a:pPr marL="457200" lvl="1" indent="0">
              <a:buNone/>
            </a:pPr>
            <a:endParaRPr lang="en-US" altLang="en-US" sz="1600" dirty="0"/>
          </a:p>
        </p:txBody>
      </p:sp>
    </p:spTree>
    <p:extLst>
      <p:ext uri="{BB962C8B-B14F-4D97-AF65-F5344CB8AC3E}">
        <p14:creationId xmlns:p14="http://schemas.microsoft.com/office/powerpoint/2010/main" val="3445588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406650" y="136526"/>
            <a:ext cx="8415338" cy="576263"/>
          </a:xfrm>
        </p:spPr>
        <p:txBody>
          <a:bodyPr>
            <a:normAutofit fontScale="90000"/>
          </a:bodyPr>
          <a:lstStyle/>
          <a:p>
            <a:pPr eaLnBrk="1" hangingPunct="1"/>
            <a:r>
              <a:rPr lang="en-US" altLang="en-US"/>
              <a:t>Transition from User to Kernel Mode</a:t>
            </a:r>
          </a:p>
        </p:txBody>
      </p:sp>
      <p:pic>
        <p:nvPicPr>
          <p:cNvPr id="3277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082" y="1082676"/>
            <a:ext cx="7602537"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Rectangle 1"/>
          <p:cNvSpPr>
            <a:spLocks noChangeArrowheads="1"/>
          </p:cNvSpPr>
          <p:nvPr/>
        </p:nvSpPr>
        <p:spPr bwMode="auto">
          <a:xfrm>
            <a:off x="1101046" y="3798888"/>
            <a:ext cx="9904411"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just">
              <a:spcBef>
                <a:spcPct val="0"/>
              </a:spcBef>
              <a:buClrTx/>
              <a:buSzTx/>
              <a:buFont typeface="Wingdings" panose="05000000000000000000" pitchFamily="2" charset="2"/>
              <a:buChar char="Ø"/>
            </a:pPr>
            <a:r>
              <a:rPr kumimoji="0" lang="en-US" altLang="en-US" sz="2000" dirty="0">
                <a:latin typeface="Times New Roman" panose="02020603050405020304" pitchFamily="18" charset="0"/>
                <a:cs typeface="Times New Roman" panose="02020603050405020304" pitchFamily="18" charset="0"/>
              </a:rPr>
              <a:t>When the computer system is executing on behalf of a user application, the system is in user mode. </a:t>
            </a:r>
          </a:p>
          <a:p>
            <a:pPr algn="just">
              <a:spcBef>
                <a:spcPct val="0"/>
              </a:spcBef>
              <a:buClrTx/>
              <a:buSzTx/>
              <a:buFont typeface="Wingdings" panose="05000000000000000000" pitchFamily="2" charset="2"/>
              <a:buChar char="Ø"/>
            </a:pPr>
            <a:endParaRPr kumimoji="0" lang="en-US" altLang="en-US" sz="2000" dirty="0">
              <a:latin typeface="Times New Roman" panose="02020603050405020304" pitchFamily="18" charset="0"/>
              <a:cs typeface="Times New Roman" panose="02020603050405020304" pitchFamily="18" charset="0"/>
            </a:endParaRPr>
          </a:p>
          <a:p>
            <a:pPr algn="just">
              <a:spcBef>
                <a:spcPct val="0"/>
              </a:spcBef>
              <a:buClrTx/>
              <a:buSzTx/>
              <a:buFont typeface="Wingdings" panose="05000000000000000000" pitchFamily="2" charset="2"/>
              <a:buChar char="Ø"/>
            </a:pPr>
            <a:r>
              <a:rPr kumimoji="0" lang="en-US" altLang="en-US" sz="2000" dirty="0">
                <a:latin typeface="Times New Roman" panose="02020603050405020304" pitchFamily="18" charset="0"/>
                <a:cs typeface="Times New Roman" panose="02020603050405020304" pitchFamily="18" charset="0"/>
              </a:rPr>
              <a:t>However, when a user application requests a service from the operating system (via a system call), it must transition from user to kernel mode to fulfill the request.</a:t>
            </a:r>
          </a:p>
        </p:txBody>
      </p:sp>
    </p:spTree>
    <p:extLst>
      <p:ext uri="{BB962C8B-B14F-4D97-AF65-F5344CB8AC3E}">
        <p14:creationId xmlns:p14="http://schemas.microsoft.com/office/powerpoint/2010/main" val="4013451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2406650" y="136526"/>
            <a:ext cx="8415338" cy="576263"/>
          </a:xfrm>
        </p:spPr>
        <p:txBody>
          <a:bodyPr>
            <a:normAutofit fontScale="90000"/>
          </a:bodyPr>
          <a:lstStyle/>
          <a:p>
            <a:pPr eaLnBrk="1" hangingPunct="1"/>
            <a:r>
              <a:rPr lang="en-US" altLang="en-US" dirty="0">
                <a:latin typeface="Times New Roman" panose="02020603050405020304" pitchFamily="18" charset="0"/>
                <a:cs typeface="Times New Roman" panose="02020603050405020304" pitchFamily="18" charset="0"/>
              </a:rPr>
              <a:t>Transition from User to Kernel Mode</a:t>
            </a:r>
          </a:p>
        </p:txBody>
      </p:sp>
      <p:sp>
        <p:nvSpPr>
          <p:cNvPr id="34819" name="Rectangle 4"/>
          <p:cNvSpPr>
            <a:spLocks noGrp="1" noChangeArrowheads="1"/>
          </p:cNvSpPr>
          <p:nvPr>
            <p:ph type="body" idx="4294967295"/>
          </p:nvPr>
        </p:nvSpPr>
        <p:spPr>
          <a:xfrm>
            <a:off x="968829" y="1060450"/>
            <a:ext cx="9448449" cy="5328920"/>
          </a:xfrm>
        </p:spPr>
        <p:txBody>
          <a:bodyPr>
            <a:normAutofit/>
          </a:bodyPr>
          <a:lstStyle/>
          <a:p>
            <a:pPr algn="just"/>
            <a:r>
              <a:rPr lang="en-US" altLang="en-US" sz="2000" dirty="0">
                <a:latin typeface="Times New Roman" panose="02020603050405020304" pitchFamily="18" charset="0"/>
                <a:cs typeface="Times New Roman" panose="02020603050405020304" pitchFamily="18" charset="0"/>
              </a:rPr>
              <a:t>Timer to prevent infinite loop / process hogging resources</a:t>
            </a:r>
          </a:p>
          <a:p>
            <a:pPr lvl="1" algn="just"/>
            <a:r>
              <a:rPr lang="en-US" altLang="en-US" sz="2000" dirty="0">
                <a:latin typeface="Times New Roman" panose="02020603050405020304" pitchFamily="18" charset="0"/>
                <a:cs typeface="Times New Roman" panose="02020603050405020304" pitchFamily="18" charset="0"/>
              </a:rPr>
              <a:t>Timer is set to interrupt the computer after some period time</a:t>
            </a:r>
          </a:p>
          <a:p>
            <a:pPr lvl="1" algn="just"/>
            <a:r>
              <a:rPr lang="en-US" altLang="en-US" sz="2000" dirty="0">
                <a:latin typeface="Times New Roman" panose="02020603050405020304" pitchFamily="18" charset="0"/>
                <a:cs typeface="Times New Roman" panose="02020603050405020304" pitchFamily="18" charset="0"/>
              </a:rPr>
              <a:t>Keep a counter that is decremented by the physical clock.</a:t>
            </a:r>
          </a:p>
          <a:p>
            <a:pPr lvl="1" algn="just"/>
            <a:r>
              <a:rPr lang="en-US" altLang="en-US" sz="2000" dirty="0">
                <a:latin typeface="Times New Roman" panose="02020603050405020304" pitchFamily="18" charset="0"/>
                <a:cs typeface="Times New Roman" panose="02020603050405020304" pitchFamily="18" charset="0"/>
              </a:rPr>
              <a:t>Operating system set the counter (privileged instruction)</a:t>
            </a:r>
          </a:p>
          <a:p>
            <a:pPr lvl="1" algn="just"/>
            <a:r>
              <a:rPr lang="en-US" altLang="en-US" sz="2000" dirty="0">
                <a:latin typeface="Times New Roman" panose="02020603050405020304" pitchFamily="18" charset="0"/>
                <a:cs typeface="Times New Roman" panose="02020603050405020304" pitchFamily="18" charset="0"/>
              </a:rPr>
              <a:t>When counter zero generate an interrupt</a:t>
            </a:r>
          </a:p>
          <a:p>
            <a:pPr lvl="1" algn="just"/>
            <a:r>
              <a:rPr lang="en-US" altLang="en-US" sz="2000" dirty="0">
                <a:latin typeface="Times New Roman" panose="02020603050405020304" pitchFamily="18" charset="0"/>
                <a:cs typeface="Times New Roman" panose="02020603050405020304" pitchFamily="18" charset="0"/>
              </a:rPr>
              <a:t>Set up before scheduling process to regain control or terminate program that exceeds allotted time</a:t>
            </a:r>
          </a:p>
          <a:p>
            <a:pPr lvl="1" algn="just"/>
            <a:endParaRPr lang="en-US" altLang="en-US" sz="16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program with a 7-minute time limit, for example,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would have its counter initialized to 420. Every second, the timer interrupts,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and the counter is decremented by 1. As long as the counter is positive, control</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is returned to the user program. When the counter becomes negative, the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operating system terminates the program for exceeding the assigned time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limit.</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3135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5BB7-BDF7-39BC-F788-4F6C1911669C}"/>
              </a:ext>
            </a:extLst>
          </p:cNvPr>
          <p:cNvSpPr>
            <a:spLocks noGrp="1"/>
          </p:cNvSpPr>
          <p:nvPr>
            <p:ph type="title"/>
          </p:nvPr>
        </p:nvSpPr>
        <p:spPr/>
        <p:txBody>
          <a:bodyPr/>
          <a:lstStyle/>
          <a:p>
            <a:pPr algn="ctr"/>
            <a:r>
              <a:rPr lang="en-US" sz="4400" b="1" i="0" dirty="0">
                <a:solidFill>
                  <a:srgbClr val="000000"/>
                </a:solidFill>
                <a:effectLst/>
                <a:highlight>
                  <a:srgbClr val="FFFFFF"/>
                </a:highlight>
                <a:latin typeface="Times New Roman" panose="02020603050405020304" pitchFamily="18" charset="0"/>
              </a:rPr>
              <a:t>Syllabus</a:t>
            </a:r>
            <a:endParaRPr lang="en-IN" dirty="0"/>
          </a:p>
        </p:txBody>
      </p:sp>
      <p:sp>
        <p:nvSpPr>
          <p:cNvPr id="3" name="Content Placeholder 2">
            <a:extLst>
              <a:ext uri="{FF2B5EF4-FFF2-40B4-BE49-F238E27FC236}">
                <a16:creationId xmlns:a16="http://schemas.microsoft.com/office/drawing/2014/main" id="{579F9DDC-F17E-84D5-EC2A-0900AA530469}"/>
              </a:ext>
            </a:extLst>
          </p:cNvPr>
          <p:cNvSpPr>
            <a:spLocks noGrp="1"/>
          </p:cNvSpPr>
          <p:nvPr>
            <p:ph idx="1"/>
          </p:nvPr>
        </p:nvSpPr>
        <p:spPr/>
        <p:txBody>
          <a:bodyPr>
            <a:normAutofit fontScale="70000" lnSpcReduction="20000"/>
          </a:bodyPr>
          <a:lstStyle/>
          <a:p>
            <a:pPr algn="just" rtl="0" fontAlgn="base"/>
            <a:r>
              <a:rPr lang="en-US" sz="2800" b="1" i="0" dirty="0">
                <a:solidFill>
                  <a:srgbClr val="000000"/>
                </a:solidFill>
                <a:effectLst/>
                <a:highlight>
                  <a:srgbClr val="FFFFFF"/>
                </a:highlight>
                <a:latin typeface="Times New Roman" panose="02020603050405020304" pitchFamily="18" charset="0"/>
              </a:rPr>
              <a:t>Memory management</a:t>
            </a:r>
            <a:r>
              <a:rPr lang="en-US" sz="2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just" rtl="0" fontAlgn="base"/>
            <a:r>
              <a:rPr lang="en-US" sz="2800" b="0" i="0" dirty="0">
                <a:solidFill>
                  <a:srgbClr val="000000"/>
                </a:solidFill>
                <a:effectLst/>
                <a:highlight>
                  <a:srgbClr val="FFFFFF"/>
                </a:highlight>
                <a:latin typeface="Times New Roman" panose="02020603050405020304" pitchFamily="18" charset="0"/>
              </a:rPr>
              <a:t>Memory management strategies, Swapping, Contiguous memory allocation, Paging, Structure of the page table, Segmentation.</a:t>
            </a:r>
            <a:r>
              <a:rPr lang="en-US" sz="2800" b="0" i="0" dirty="0">
                <a:solidFill>
                  <a:srgbClr val="000000"/>
                </a:solidFill>
                <a:effectLst/>
                <a:highlight>
                  <a:srgbClr val="FFFFFF"/>
                </a:highlight>
                <a:latin typeface="Calibri" panose="020F0502020204030204" pitchFamily="34" charset="0"/>
              </a:rPr>
              <a:t> </a:t>
            </a:r>
            <a:r>
              <a:rPr lang="en-US" sz="2800" b="0" i="0" dirty="0">
                <a:solidFill>
                  <a:srgbClr val="000000"/>
                </a:solidFill>
                <a:effectLst/>
                <a:highlight>
                  <a:srgbClr val="FFFFFF"/>
                </a:highlight>
                <a:latin typeface="Times New Roman" panose="02020603050405020304" pitchFamily="18" charset="0"/>
              </a:rPr>
              <a:t>     </a:t>
            </a:r>
            <a:r>
              <a:rPr lang="en-US" sz="2800" b="1" i="0" dirty="0">
                <a:solidFill>
                  <a:srgbClr val="000000"/>
                </a:solidFill>
                <a:effectLst/>
                <a:highlight>
                  <a:srgbClr val="FFFFFF"/>
                </a:highlight>
                <a:latin typeface="Times New Roman" panose="02020603050405020304" pitchFamily="18" charset="0"/>
              </a:rPr>
              <a:t>[6 hours]</a:t>
            </a:r>
            <a:r>
              <a:rPr lang="en-US" sz="2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just" rtl="0" fontAlgn="base"/>
            <a:r>
              <a:rPr lang="en-US" sz="2800" b="1" i="0" dirty="0">
                <a:solidFill>
                  <a:srgbClr val="000000"/>
                </a:solidFill>
                <a:effectLst/>
                <a:highlight>
                  <a:srgbClr val="FFFFFF"/>
                </a:highlight>
                <a:latin typeface="Times New Roman" panose="02020603050405020304" pitchFamily="18" charset="0"/>
              </a:rPr>
              <a:t>Virtual Memory</a:t>
            </a:r>
            <a:r>
              <a:rPr lang="en-US" sz="2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just" rtl="0" fontAlgn="base"/>
            <a:r>
              <a:rPr lang="en-US" sz="2800" b="0" i="0" dirty="0">
                <a:solidFill>
                  <a:srgbClr val="000000"/>
                </a:solidFill>
                <a:effectLst/>
                <a:highlight>
                  <a:srgbClr val="FFFFFF"/>
                </a:highlight>
                <a:latin typeface="Times New Roman" panose="02020603050405020304" pitchFamily="18" charset="0"/>
              </a:rPr>
              <a:t>Demand paging, copy on write, page replacement, allocation of frames, thrashing.     </a:t>
            </a:r>
            <a:r>
              <a:rPr lang="en-US" sz="2800" b="1" i="0" dirty="0">
                <a:solidFill>
                  <a:srgbClr val="000000"/>
                </a:solidFill>
                <a:effectLst/>
                <a:highlight>
                  <a:srgbClr val="FFFFFF"/>
                </a:highlight>
                <a:latin typeface="Times New Roman" panose="02020603050405020304" pitchFamily="18" charset="0"/>
              </a:rPr>
              <a:t>[7 hours]</a:t>
            </a:r>
            <a:r>
              <a:rPr lang="en-US" sz="2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just" rtl="0" fontAlgn="base"/>
            <a:r>
              <a:rPr lang="en-US" sz="2800" b="1" i="0" dirty="0">
                <a:solidFill>
                  <a:srgbClr val="000000"/>
                </a:solidFill>
                <a:effectLst/>
                <a:highlight>
                  <a:srgbClr val="FFFFFF"/>
                </a:highlight>
                <a:latin typeface="Times New Roman" panose="02020603050405020304" pitchFamily="18" charset="0"/>
              </a:rPr>
              <a:t>Storage Management</a:t>
            </a:r>
            <a:r>
              <a:rPr lang="en-US" sz="2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just" rtl="0" fontAlgn="base"/>
            <a:r>
              <a:rPr lang="en-US" sz="2800" b="0" i="0" dirty="0">
                <a:solidFill>
                  <a:srgbClr val="000000"/>
                </a:solidFill>
                <a:effectLst/>
                <a:highlight>
                  <a:srgbClr val="FFFFFF"/>
                </a:highlight>
                <a:latin typeface="Times New Roman" panose="02020603050405020304" pitchFamily="18" charset="0"/>
              </a:rPr>
              <a:t>File concept, Access methods, directory structure, file system structure, directory implementation, allocation methods, free space management, disk structure, and disk-scheduling      </a:t>
            </a:r>
            <a:r>
              <a:rPr lang="en-US" sz="2800" b="1" i="0" dirty="0">
                <a:solidFill>
                  <a:srgbClr val="000000"/>
                </a:solidFill>
                <a:effectLst/>
                <a:highlight>
                  <a:srgbClr val="FFFFFF"/>
                </a:highlight>
                <a:latin typeface="Times New Roman" panose="02020603050405020304" pitchFamily="18" charset="0"/>
              </a:rPr>
              <a:t>[5 hours]</a:t>
            </a:r>
            <a:r>
              <a:rPr lang="en-US" sz="2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just" rtl="0" fontAlgn="base"/>
            <a:r>
              <a:rPr lang="en-US" sz="2800" b="1" i="0" dirty="0">
                <a:solidFill>
                  <a:srgbClr val="000000"/>
                </a:solidFill>
                <a:effectLst/>
                <a:highlight>
                  <a:srgbClr val="FFFFFF"/>
                </a:highlight>
                <a:latin typeface="Times New Roman" panose="02020603050405020304" pitchFamily="18" charset="0"/>
              </a:rPr>
              <a:t>Case study on UNIX based Operating system</a:t>
            </a:r>
            <a:r>
              <a:rPr lang="en-US" sz="2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just" rtl="0" fontAlgn="base"/>
            <a:r>
              <a:rPr lang="en-US" sz="2800" b="0" i="0" dirty="0">
                <a:solidFill>
                  <a:srgbClr val="000000"/>
                </a:solidFill>
                <a:effectLst/>
                <a:highlight>
                  <a:srgbClr val="FFFFFF"/>
                </a:highlight>
                <a:latin typeface="Times New Roman" panose="02020603050405020304" pitchFamily="18" charset="0"/>
              </a:rPr>
              <a:t>Design principles, Kernel modules, Process management, Memory management.  </a:t>
            </a:r>
            <a:r>
              <a:rPr lang="en-US" sz="2800" b="1" i="0" dirty="0">
                <a:solidFill>
                  <a:srgbClr val="000000"/>
                </a:solidFill>
                <a:effectLst/>
                <a:highlight>
                  <a:srgbClr val="FFFFFF"/>
                </a:highlight>
                <a:latin typeface="Times New Roman" panose="02020603050405020304" pitchFamily="18" charset="0"/>
              </a:rPr>
              <a:t>[2 hours]</a:t>
            </a:r>
            <a:r>
              <a:rPr lang="en-US" sz="2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just" rtl="0" fontAlgn="base"/>
            <a:r>
              <a:rPr lang="en-US" sz="2800" b="1" i="0" dirty="0">
                <a:solidFill>
                  <a:srgbClr val="000000"/>
                </a:solidFill>
                <a:effectLst/>
                <a:highlight>
                  <a:srgbClr val="FFFFFF"/>
                </a:highlight>
                <a:latin typeface="Times New Roman" panose="02020603050405020304" pitchFamily="18" charset="0"/>
              </a:rPr>
              <a:t>Real time systems: </a:t>
            </a:r>
            <a:r>
              <a:rPr lang="en-US" sz="2800" b="0" i="0" dirty="0">
                <a:solidFill>
                  <a:srgbClr val="000000"/>
                </a:solidFill>
                <a:effectLst/>
                <a:highlight>
                  <a:srgbClr val="FFFFFF"/>
                </a:highlight>
                <a:latin typeface="Times New Roman" panose="02020603050405020304" pitchFamily="18" charset="0"/>
              </a:rPr>
              <a:t>Characteristics of Real time operating systems, classification of real time systems, Micro kernels and RTOS, scheduling in RTOS, Rate monotonic scheduling, EDF, Priority inversion.</a:t>
            </a:r>
            <a:r>
              <a:rPr lang="en-US" sz="2800" b="0" i="0" dirty="0">
                <a:solidFill>
                  <a:srgbClr val="000000"/>
                </a:solidFill>
                <a:effectLst/>
                <a:highlight>
                  <a:srgbClr val="FFFFFF"/>
                </a:highlight>
                <a:latin typeface="Calibri" panose="020F0502020204030204" pitchFamily="34" charset="0"/>
              </a:rPr>
              <a:t> </a:t>
            </a:r>
            <a:r>
              <a:rPr lang="en-US" sz="2800" b="0" i="0" dirty="0">
                <a:solidFill>
                  <a:srgbClr val="000000"/>
                </a:solidFill>
                <a:effectLst/>
                <a:highlight>
                  <a:srgbClr val="FFFFFF"/>
                </a:highlight>
                <a:latin typeface="Times New Roman" panose="02020603050405020304" pitchFamily="18" charset="0"/>
              </a:rPr>
              <a:t>             </a:t>
            </a:r>
            <a:r>
              <a:rPr lang="en-US" sz="2800" b="1" i="0" dirty="0">
                <a:solidFill>
                  <a:srgbClr val="000000"/>
                </a:solidFill>
                <a:effectLst/>
                <a:highlight>
                  <a:srgbClr val="FFFFFF"/>
                </a:highlight>
                <a:latin typeface="Times New Roman" panose="02020603050405020304" pitchFamily="18" charset="0"/>
              </a:rPr>
              <a:t>[4 hours]</a:t>
            </a:r>
            <a:r>
              <a:rPr lang="en-US" sz="2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endParaRPr lang="en-IN" dirty="0"/>
          </a:p>
        </p:txBody>
      </p:sp>
    </p:spTree>
    <p:extLst>
      <p:ext uri="{BB962C8B-B14F-4D97-AF65-F5344CB8AC3E}">
        <p14:creationId xmlns:p14="http://schemas.microsoft.com/office/powerpoint/2010/main" val="1715963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CDA5453-D481-E20F-361D-6135FADC6FBC}"/>
              </a:ext>
            </a:extLst>
          </p:cNvPr>
          <p:cNvSpPr>
            <a:spLocks noGrp="1" noChangeArrowheads="1"/>
          </p:cNvSpPr>
          <p:nvPr>
            <p:ph type="title" idx="4294967295"/>
          </p:nvPr>
        </p:nvSpPr>
        <p:spPr>
          <a:xfrm>
            <a:off x="2590166" y="678498"/>
            <a:ext cx="7597775" cy="576262"/>
          </a:xfrm>
        </p:spPr>
        <p:txBody>
          <a:bodyPr>
            <a:normAutofit fontScale="90000"/>
          </a:bodyPr>
          <a:lstStyle/>
          <a:p>
            <a:pPr algn="ctr" eaLnBrk="1" hangingPunct="1"/>
            <a:br>
              <a:rPr lang="en-US" altLang="en-US" dirty="0"/>
            </a:br>
            <a:r>
              <a:rPr lang="en-US" altLang="en-US" sz="4000" b="1" dirty="0">
                <a:solidFill>
                  <a:srgbClr val="FF0000"/>
                </a:solidFill>
                <a:latin typeface="Times New Roman" panose="02020603050405020304" pitchFamily="18" charset="0"/>
                <a:cs typeface="Times New Roman" panose="02020603050405020304" pitchFamily="18" charset="0"/>
              </a:rPr>
              <a:t>Overview of OS functionalities</a:t>
            </a:r>
            <a:br>
              <a:rPr lang="en-US" altLang="en-US" dirty="0"/>
            </a:br>
            <a:br>
              <a:rPr lang="en-US" altLang="en-US" dirty="0"/>
            </a:br>
            <a:r>
              <a:rPr lang="en-US" altLang="en-US" dirty="0"/>
              <a:t>Process Management</a:t>
            </a:r>
          </a:p>
        </p:txBody>
      </p:sp>
      <p:sp>
        <p:nvSpPr>
          <p:cNvPr id="36867" name="Rectangle 3">
            <a:extLst>
              <a:ext uri="{FF2B5EF4-FFF2-40B4-BE49-F238E27FC236}">
                <a16:creationId xmlns:a16="http://schemas.microsoft.com/office/drawing/2014/main" id="{8280CF56-B4D2-C7A2-0AC3-6BD6EDC30E2B}"/>
              </a:ext>
            </a:extLst>
          </p:cNvPr>
          <p:cNvSpPr>
            <a:spLocks noGrp="1" noChangeArrowheads="1"/>
          </p:cNvSpPr>
          <p:nvPr>
            <p:ph type="body" idx="4294967295"/>
          </p:nvPr>
        </p:nvSpPr>
        <p:spPr>
          <a:xfrm>
            <a:off x="936171" y="1884045"/>
            <a:ext cx="10820400" cy="5105400"/>
          </a:xfrm>
        </p:spPr>
        <p:txBody>
          <a:bodyPr>
            <a:normAutofit fontScale="92500" lnSpcReduction="10000"/>
          </a:bodyPr>
          <a:lstStyle/>
          <a:p>
            <a:pPr>
              <a:lnSpc>
                <a:spcPct val="90000"/>
              </a:lnSpc>
            </a:pPr>
            <a:endParaRPr lang="en-US" altLang="en-US" sz="800" dirty="0"/>
          </a:p>
          <a:p>
            <a:pPr algn="just">
              <a:lnSpc>
                <a:spcPct val="90000"/>
              </a:lnSpc>
            </a:pPr>
            <a:r>
              <a:rPr lang="en-US" altLang="en-US" sz="2400" dirty="0">
                <a:latin typeface="Times New Roman" panose="02020603050405020304" pitchFamily="18" charset="0"/>
                <a:cs typeface="Times New Roman" panose="02020603050405020304" pitchFamily="18" charset="0"/>
              </a:rPr>
              <a:t>A process is a program in execution. It is a unit of work within the system. Program is a </a:t>
            </a:r>
            <a:r>
              <a:rPr lang="en-US" altLang="en-US" sz="2400" b="1" i="1" dirty="0">
                <a:latin typeface="Times New Roman" panose="02020603050405020304" pitchFamily="18" charset="0"/>
                <a:cs typeface="Times New Roman" panose="02020603050405020304" pitchFamily="18" charset="0"/>
              </a:rPr>
              <a:t>passive entity</a:t>
            </a:r>
            <a:r>
              <a:rPr lang="en-US" altLang="en-US" sz="2400" dirty="0">
                <a:latin typeface="Times New Roman" panose="02020603050405020304" pitchFamily="18" charset="0"/>
                <a:cs typeface="Times New Roman" panose="02020603050405020304" pitchFamily="18" charset="0"/>
              </a:rPr>
              <a:t>, process is </a:t>
            </a:r>
            <a:r>
              <a:rPr lang="en-US" altLang="en-US" sz="2400" dirty="0">
                <a:solidFill>
                  <a:srgbClr val="000000"/>
                </a:solidFill>
                <a:latin typeface="Times New Roman" panose="02020603050405020304" pitchFamily="18" charset="0"/>
                <a:cs typeface="Times New Roman" panose="02020603050405020304" pitchFamily="18" charset="0"/>
              </a:rPr>
              <a:t>an </a:t>
            </a:r>
            <a:r>
              <a:rPr lang="en-US" altLang="en-US" sz="2400" b="1" i="1" dirty="0">
                <a:solidFill>
                  <a:srgbClr val="000000"/>
                </a:solidFill>
                <a:latin typeface="Times New Roman" panose="02020603050405020304" pitchFamily="18" charset="0"/>
                <a:cs typeface="Times New Roman" panose="02020603050405020304" pitchFamily="18" charset="0"/>
              </a:rPr>
              <a:t>active entity</a:t>
            </a:r>
            <a:r>
              <a:rPr lang="en-US" altLang="en-US" sz="2400" dirty="0">
                <a:latin typeface="Times New Roman" panose="02020603050405020304" pitchFamily="18" charset="0"/>
                <a:cs typeface="Times New Roman" panose="02020603050405020304" pitchFamily="18" charset="0"/>
              </a:rPr>
              <a:t>.</a:t>
            </a:r>
          </a:p>
          <a:p>
            <a:pPr algn="just">
              <a:lnSpc>
                <a:spcPct val="90000"/>
              </a:lnSpc>
            </a:pPr>
            <a:r>
              <a:rPr lang="en-US" altLang="en-US" sz="2400" dirty="0">
                <a:latin typeface="Times New Roman" panose="02020603050405020304" pitchFamily="18" charset="0"/>
                <a:cs typeface="Times New Roman" panose="02020603050405020304" pitchFamily="18" charset="0"/>
              </a:rPr>
              <a:t>Process needs resources to accomplish its task</a:t>
            </a:r>
          </a:p>
          <a:p>
            <a:pPr lvl="1" algn="just">
              <a:lnSpc>
                <a:spcPct val="90000"/>
              </a:lnSpc>
            </a:pPr>
            <a:r>
              <a:rPr lang="en-US" altLang="en-US" dirty="0">
                <a:latin typeface="Times New Roman" panose="02020603050405020304" pitchFamily="18" charset="0"/>
                <a:cs typeface="Times New Roman" panose="02020603050405020304" pitchFamily="18" charset="0"/>
              </a:rPr>
              <a:t>CPU, memory, I/O, files</a:t>
            </a:r>
          </a:p>
          <a:p>
            <a:pPr lvl="1" algn="just">
              <a:lnSpc>
                <a:spcPct val="90000"/>
              </a:lnSpc>
            </a:pPr>
            <a:r>
              <a:rPr lang="en-US" altLang="en-US" dirty="0">
                <a:latin typeface="Times New Roman" panose="02020603050405020304" pitchFamily="18" charset="0"/>
                <a:cs typeface="Times New Roman" panose="02020603050405020304" pitchFamily="18" charset="0"/>
              </a:rPr>
              <a:t>Initialization data</a:t>
            </a:r>
          </a:p>
          <a:p>
            <a:pPr algn="just">
              <a:lnSpc>
                <a:spcPct val="90000"/>
              </a:lnSpc>
            </a:pPr>
            <a:r>
              <a:rPr lang="en-US" altLang="en-US" sz="2400" dirty="0">
                <a:latin typeface="Times New Roman" panose="02020603050405020304" pitchFamily="18" charset="0"/>
                <a:cs typeface="Times New Roman" panose="02020603050405020304" pitchFamily="18" charset="0"/>
              </a:rPr>
              <a:t>Process termination requires reclaim of any reusable resources</a:t>
            </a:r>
          </a:p>
          <a:p>
            <a:pPr algn="just">
              <a:lnSpc>
                <a:spcPct val="90000"/>
              </a:lnSpc>
            </a:pPr>
            <a:r>
              <a:rPr lang="en-US" altLang="en-US" sz="2400" dirty="0">
                <a:latin typeface="Times New Roman" panose="02020603050405020304" pitchFamily="18" charset="0"/>
                <a:cs typeface="Times New Roman" panose="02020603050405020304" pitchFamily="18" charset="0"/>
              </a:rPr>
              <a:t>Single-threaded process has one </a:t>
            </a:r>
            <a:r>
              <a:rPr lang="en-US" altLang="en-US" sz="2400" b="1" dirty="0">
                <a:solidFill>
                  <a:srgbClr val="3366FF"/>
                </a:solidFill>
                <a:latin typeface="Times New Roman" panose="02020603050405020304" pitchFamily="18" charset="0"/>
                <a:cs typeface="Times New Roman" panose="02020603050405020304" pitchFamily="18" charset="0"/>
              </a:rPr>
              <a:t>program counter </a:t>
            </a:r>
            <a:r>
              <a:rPr lang="en-US" altLang="en-US" sz="2400" dirty="0">
                <a:latin typeface="Times New Roman" panose="02020603050405020304" pitchFamily="18" charset="0"/>
                <a:cs typeface="Times New Roman" panose="02020603050405020304" pitchFamily="18" charset="0"/>
              </a:rPr>
              <a:t>specifying location of next instruction to execute</a:t>
            </a:r>
          </a:p>
          <a:p>
            <a:pPr lvl="1" algn="just">
              <a:lnSpc>
                <a:spcPct val="90000"/>
              </a:lnSpc>
            </a:pPr>
            <a:r>
              <a:rPr lang="en-US" altLang="en-US" dirty="0">
                <a:latin typeface="Times New Roman" panose="02020603050405020304" pitchFamily="18" charset="0"/>
                <a:cs typeface="Times New Roman" panose="02020603050405020304" pitchFamily="18" charset="0"/>
              </a:rPr>
              <a:t>Process executes instructions sequentially, one at a time, until completion</a:t>
            </a:r>
          </a:p>
          <a:p>
            <a:pPr algn="just">
              <a:lnSpc>
                <a:spcPct val="90000"/>
              </a:lnSpc>
            </a:pPr>
            <a:r>
              <a:rPr lang="en-US" altLang="en-US" sz="2400" dirty="0">
                <a:latin typeface="Times New Roman" panose="02020603050405020304" pitchFamily="18" charset="0"/>
                <a:cs typeface="Times New Roman" panose="02020603050405020304" pitchFamily="18" charset="0"/>
              </a:rPr>
              <a:t>Multi-threaded process has one program counter per thread</a:t>
            </a:r>
          </a:p>
          <a:p>
            <a:pPr algn="just">
              <a:lnSpc>
                <a:spcPct val="90000"/>
              </a:lnSpc>
            </a:pPr>
            <a:r>
              <a:rPr lang="en-US" altLang="en-US" sz="2400" dirty="0">
                <a:latin typeface="Times New Roman" panose="02020603050405020304" pitchFamily="18" charset="0"/>
                <a:cs typeface="Times New Roman" panose="02020603050405020304" pitchFamily="18" charset="0"/>
              </a:rPr>
              <a:t>Typically system has many processes, some user, some operating system running concurrently on one or more CPUs</a:t>
            </a:r>
          </a:p>
          <a:p>
            <a:pPr lvl="1" algn="just">
              <a:lnSpc>
                <a:spcPct val="90000"/>
              </a:lnSpc>
            </a:pPr>
            <a:r>
              <a:rPr lang="en-US" altLang="en-US" dirty="0">
                <a:latin typeface="Times New Roman" panose="02020603050405020304" pitchFamily="18" charset="0"/>
                <a:cs typeface="Times New Roman" panose="02020603050405020304" pitchFamily="18" charset="0"/>
              </a:rPr>
              <a:t>Concurrency by multiplexing the CPUs among the processes / threads</a:t>
            </a:r>
          </a:p>
          <a:p>
            <a:pPr>
              <a:lnSpc>
                <a:spcPct val="90000"/>
              </a:lnSpc>
              <a:buFont typeface="Monotype Sorts" pitchFamily="-84" charset="2"/>
              <a:buNone/>
            </a:pPr>
            <a:endParaRPr lang="en-US" altLang="en-US" sz="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01E839B-A137-238D-28B7-5F526150EE42}"/>
              </a:ext>
            </a:extLst>
          </p:cNvPr>
          <p:cNvSpPr>
            <a:spLocks noGrp="1" noChangeArrowheads="1"/>
          </p:cNvSpPr>
          <p:nvPr>
            <p:ph type="title" idx="4294967295"/>
          </p:nvPr>
        </p:nvSpPr>
        <p:spPr>
          <a:xfrm>
            <a:off x="2652714" y="152401"/>
            <a:ext cx="7558087" cy="576263"/>
          </a:xfrm>
        </p:spPr>
        <p:txBody>
          <a:bodyPr>
            <a:normAutofit fontScale="90000"/>
          </a:bodyPr>
          <a:lstStyle/>
          <a:p>
            <a:pPr eaLnBrk="1" hangingPunct="1"/>
            <a:r>
              <a:rPr lang="en-US" altLang="en-US"/>
              <a:t>Process Management Activities</a:t>
            </a:r>
          </a:p>
        </p:txBody>
      </p:sp>
      <p:sp>
        <p:nvSpPr>
          <p:cNvPr id="37891" name="Rectangle 3">
            <a:extLst>
              <a:ext uri="{FF2B5EF4-FFF2-40B4-BE49-F238E27FC236}">
                <a16:creationId xmlns:a16="http://schemas.microsoft.com/office/drawing/2014/main" id="{381F835C-46DB-6C93-ADDB-71AF2C73B0F3}"/>
              </a:ext>
            </a:extLst>
          </p:cNvPr>
          <p:cNvSpPr>
            <a:spLocks noGrp="1" noChangeArrowheads="1"/>
          </p:cNvSpPr>
          <p:nvPr>
            <p:ph type="body" idx="4294967295"/>
          </p:nvPr>
        </p:nvSpPr>
        <p:spPr>
          <a:xfrm>
            <a:off x="1774371" y="1587501"/>
            <a:ext cx="9731829" cy="4035425"/>
          </a:xfrm>
        </p:spPr>
        <p:txBody>
          <a:bodyPr/>
          <a:lstStyle/>
          <a:p>
            <a:pPr>
              <a:buFont typeface="Monotype Sorts" pitchFamily="-84" charset="2"/>
              <a:buNone/>
            </a:pPr>
            <a:r>
              <a:rPr lang="en-US" altLang="en-US" dirty="0">
                <a:latin typeface="Times New Roman" panose="02020603050405020304" pitchFamily="18" charset="0"/>
                <a:cs typeface="Times New Roman" panose="02020603050405020304" pitchFamily="18" charset="0"/>
              </a:rPr>
              <a:t>     </a:t>
            </a:r>
          </a:p>
          <a:p>
            <a:r>
              <a:rPr lang="en-US" altLang="en-US" sz="2400" dirty="0">
                <a:latin typeface="Times New Roman" panose="02020603050405020304" pitchFamily="18" charset="0"/>
                <a:cs typeface="Times New Roman" panose="02020603050405020304" pitchFamily="18" charset="0"/>
              </a:rPr>
              <a:t>Creating and deleting both user and system processes</a:t>
            </a:r>
          </a:p>
          <a:p>
            <a:r>
              <a:rPr lang="en-US" altLang="en-US" sz="2400" dirty="0">
                <a:latin typeface="Times New Roman" panose="02020603050405020304" pitchFamily="18" charset="0"/>
                <a:cs typeface="Times New Roman" panose="02020603050405020304" pitchFamily="18" charset="0"/>
              </a:rPr>
              <a:t>Suspending and resuming processes</a:t>
            </a:r>
          </a:p>
          <a:p>
            <a:r>
              <a:rPr lang="en-US" altLang="en-US" sz="2400" dirty="0">
                <a:latin typeface="Times New Roman" panose="02020603050405020304" pitchFamily="18" charset="0"/>
                <a:cs typeface="Times New Roman" panose="02020603050405020304" pitchFamily="18" charset="0"/>
              </a:rPr>
              <a:t>Providing mechanisms for process synchronization</a:t>
            </a:r>
          </a:p>
          <a:p>
            <a:r>
              <a:rPr lang="en-US" altLang="en-US" sz="2400" dirty="0">
                <a:latin typeface="Times New Roman" panose="02020603050405020304" pitchFamily="18" charset="0"/>
                <a:cs typeface="Times New Roman" panose="02020603050405020304" pitchFamily="18" charset="0"/>
              </a:rPr>
              <a:t>Providing mechanisms for process communication</a:t>
            </a:r>
          </a:p>
          <a:p>
            <a:r>
              <a:rPr lang="en-US" altLang="en-US" sz="2400" dirty="0">
                <a:latin typeface="Times New Roman" panose="02020603050405020304" pitchFamily="18" charset="0"/>
                <a:cs typeface="Times New Roman" panose="02020603050405020304" pitchFamily="18" charset="0"/>
              </a:rPr>
              <a:t>Providing mechanisms for deadlock handling</a:t>
            </a:r>
          </a:p>
        </p:txBody>
      </p:sp>
      <p:sp>
        <p:nvSpPr>
          <p:cNvPr id="37892" name="Text Box 4">
            <a:extLst>
              <a:ext uri="{FF2B5EF4-FFF2-40B4-BE49-F238E27FC236}">
                <a16:creationId xmlns:a16="http://schemas.microsoft.com/office/drawing/2014/main" id="{8EB60566-7FBB-D00F-81CC-B2481C486CC8}"/>
              </a:ext>
            </a:extLst>
          </p:cNvPr>
          <p:cNvSpPr txBox="1">
            <a:spLocks noChangeArrowheads="1"/>
          </p:cNvSpPr>
          <p:nvPr/>
        </p:nvSpPr>
        <p:spPr bwMode="auto">
          <a:xfrm>
            <a:off x="1774371" y="1272719"/>
            <a:ext cx="9372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en-US" sz="2400" dirty="0">
                <a:latin typeface="Times New Roman" panose="02020603050405020304" pitchFamily="18" charset="0"/>
                <a:cs typeface="Times New Roman" panose="02020603050405020304" pitchFamily="18" charset="0"/>
              </a:rPr>
              <a:t>The operating system is responsible for the following activities in connection with process management: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9DEB813-4B3B-C1F8-72B9-E400429F2654}"/>
              </a:ext>
            </a:extLst>
          </p:cNvPr>
          <p:cNvSpPr>
            <a:spLocks noGrp="1" noChangeArrowheads="1"/>
          </p:cNvSpPr>
          <p:nvPr>
            <p:ph type="title" idx="4294967295"/>
          </p:nvPr>
        </p:nvSpPr>
        <p:spPr>
          <a:xfrm>
            <a:off x="2614614" y="166688"/>
            <a:ext cx="7596187" cy="576262"/>
          </a:xfrm>
        </p:spPr>
        <p:txBody>
          <a:bodyPr>
            <a:normAutofit fontScale="90000"/>
          </a:bodyPr>
          <a:lstStyle/>
          <a:p>
            <a:pPr eaLnBrk="1" hangingPunct="1"/>
            <a:r>
              <a:rPr lang="en-US" altLang="en-US"/>
              <a:t>Memory Management</a:t>
            </a:r>
          </a:p>
        </p:txBody>
      </p:sp>
      <p:sp>
        <p:nvSpPr>
          <p:cNvPr id="38915" name="Rectangle 3">
            <a:extLst>
              <a:ext uri="{FF2B5EF4-FFF2-40B4-BE49-F238E27FC236}">
                <a16:creationId xmlns:a16="http://schemas.microsoft.com/office/drawing/2014/main" id="{E809535D-A0D2-E405-C8D7-28D003A1FB7D}"/>
              </a:ext>
            </a:extLst>
          </p:cNvPr>
          <p:cNvSpPr>
            <a:spLocks noGrp="1" noChangeArrowheads="1"/>
          </p:cNvSpPr>
          <p:nvPr>
            <p:ph type="body" idx="4294967295"/>
          </p:nvPr>
        </p:nvSpPr>
        <p:spPr>
          <a:xfrm>
            <a:off x="1513114" y="1233489"/>
            <a:ext cx="10678886" cy="4530725"/>
          </a:xfrm>
        </p:spPr>
        <p:txBody>
          <a:bodyPr>
            <a:normAutofit/>
          </a:bodyPr>
          <a:lstStyle/>
          <a:p>
            <a:r>
              <a:rPr lang="en-US" altLang="en-US" sz="2200" dirty="0">
                <a:latin typeface="Times New Roman" panose="02020603050405020304" pitchFamily="18" charset="0"/>
                <a:cs typeface="Times New Roman" panose="02020603050405020304" pitchFamily="18" charset="0"/>
              </a:rPr>
              <a:t>To execute a program all (or part) of the instructions must be in memory</a:t>
            </a:r>
          </a:p>
          <a:p>
            <a:r>
              <a:rPr lang="en-US" altLang="en-US" sz="2200" dirty="0">
                <a:latin typeface="Times New Roman" panose="02020603050405020304" pitchFamily="18" charset="0"/>
                <a:cs typeface="Times New Roman" panose="02020603050405020304" pitchFamily="18" charset="0"/>
              </a:rPr>
              <a:t>All  (or part) of the data that is needed by the program must be in memory.</a:t>
            </a:r>
          </a:p>
          <a:p>
            <a:r>
              <a:rPr lang="en-US" altLang="en-US" sz="2200" dirty="0">
                <a:latin typeface="Times New Roman" panose="02020603050405020304" pitchFamily="18" charset="0"/>
                <a:cs typeface="Times New Roman" panose="02020603050405020304" pitchFamily="18" charset="0"/>
              </a:rPr>
              <a:t>Memory management determines what is in memory</a:t>
            </a:r>
          </a:p>
          <a:p>
            <a:pPr lvl="1"/>
            <a:r>
              <a:rPr lang="en-US" altLang="en-US" sz="2200" dirty="0">
                <a:latin typeface="Times New Roman" panose="02020603050405020304" pitchFamily="18" charset="0"/>
                <a:cs typeface="Times New Roman" panose="02020603050405020304" pitchFamily="18" charset="0"/>
              </a:rPr>
              <a:t>Optimizing CPU utilization and computer response to users</a:t>
            </a:r>
          </a:p>
          <a:p>
            <a:r>
              <a:rPr lang="en-US" altLang="en-US" sz="2200" dirty="0">
                <a:latin typeface="Times New Roman" panose="02020603050405020304" pitchFamily="18" charset="0"/>
                <a:cs typeface="Times New Roman" panose="02020603050405020304" pitchFamily="18" charset="0"/>
              </a:rPr>
              <a:t>Memory management activities</a:t>
            </a:r>
          </a:p>
          <a:p>
            <a:pPr lvl="1"/>
            <a:r>
              <a:rPr lang="en-US" altLang="en-US" sz="2200" dirty="0">
                <a:latin typeface="Times New Roman" panose="02020603050405020304" pitchFamily="18" charset="0"/>
                <a:cs typeface="Times New Roman" panose="02020603050405020304" pitchFamily="18" charset="0"/>
              </a:rPr>
              <a:t>Keeping track of which parts of memory are currently being used and by whom</a:t>
            </a:r>
          </a:p>
          <a:p>
            <a:pPr lvl="1"/>
            <a:r>
              <a:rPr lang="en-US" altLang="en-US" sz="2200" dirty="0">
                <a:latin typeface="Times New Roman" panose="02020603050405020304" pitchFamily="18" charset="0"/>
                <a:cs typeface="Times New Roman" panose="02020603050405020304" pitchFamily="18" charset="0"/>
              </a:rPr>
              <a:t>Deciding which processes (or parts thereof) and data to move into and out of memory</a:t>
            </a:r>
          </a:p>
          <a:p>
            <a:pPr lvl="1"/>
            <a:r>
              <a:rPr lang="en-US" altLang="en-US" sz="2200" dirty="0">
                <a:latin typeface="Times New Roman" panose="02020603050405020304" pitchFamily="18" charset="0"/>
                <a:cs typeface="Times New Roman" panose="02020603050405020304" pitchFamily="18" charset="0"/>
              </a:rPr>
              <a:t>Allocating and deallocating memory space as needed</a:t>
            </a:r>
          </a:p>
          <a:p>
            <a:pPr lvl="1">
              <a:buFont typeface="Monotype Sorts" pitchFamily="-84" charset="2"/>
              <a:buNone/>
            </a:pPr>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0102B30-BC7E-696C-6F36-0D37A5E19752}"/>
              </a:ext>
            </a:extLst>
          </p:cNvPr>
          <p:cNvSpPr>
            <a:spLocks noGrp="1" noChangeArrowheads="1"/>
          </p:cNvSpPr>
          <p:nvPr>
            <p:ph type="title" idx="4294967295"/>
          </p:nvPr>
        </p:nvSpPr>
        <p:spPr>
          <a:xfrm>
            <a:off x="2652714" y="182563"/>
            <a:ext cx="7558087" cy="576262"/>
          </a:xfrm>
        </p:spPr>
        <p:txBody>
          <a:bodyPr>
            <a:normAutofit fontScale="90000"/>
          </a:bodyPr>
          <a:lstStyle/>
          <a:p>
            <a:pPr eaLnBrk="1" hangingPunct="1"/>
            <a:r>
              <a:rPr lang="en-US" altLang="en-US"/>
              <a:t>Storage Management</a:t>
            </a:r>
          </a:p>
        </p:txBody>
      </p:sp>
      <p:sp>
        <p:nvSpPr>
          <p:cNvPr id="39939" name="Rectangle 3">
            <a:extLst>
              <a:ext uri="{FF2B5EF4-FFF2-40B4-BE49-F238E27FC236}">
                <a16:creationId xmlns:a16="http://schemas.microsoft.com/office/drawing/2014/main" id="{6050525A-C4D3-7CB8-83C9-BAF234D7B288}"/>
              </a:ext>
            </a:extLst>
          </p:cNvPr>
          <p:cNvSpPr>
            <a:spLocks noGrp="1" noChangeArrowheads="1"/>
          </p:cNvSpPr>
          <p:nvPr>
            <p:ph type="body" idx="4294967295"/>
          </p:nvPr>
        </p:nvSpPr>
        <p:spPr>
          <a:xfrm>
            <a:off x="1534886" y="1104900"/>
            <a:ext cx="8675914" cy="4992688"/>
          </a:xfrm>
        </p:spPr>
        <p:txBody>
          <a:bodyPr>
            <a:normAutofit fontScale="92500"/>
          </a:bodyPr>
          <a:lstStyle/>
          <a:p>
            <a:pPr>
              <a:lnSpc>
                <a:spcPct val="90000"/>
              </a:lnSpc>
            </a:pPr>
            <a:r>
              <a:rPr lang="en-US" altLang="en-US" dirty="0">
                <a:latin typeface="Times New Roman" panose="02020603050405020304" pitchFamily="18" charset="0"/>
                <a:cs typeface="Times New Roman" panose="02020603050405020304" pitchFamily="18" charset="0"/>
              </a:rPr>
              <a:t>OS provides uniform, logical view of information storage</a:t>
            </a:r>
          </a:p>
          <a:p>
            <a:pPr lvl="1">
              <a:lnSpc>
                <a:spcPct val="90000"/>
              </a:lnSpc>
            </a:pPr>
            <a:r>
              <a:rPr lang="en-US" altLang="en-US" dirty="0">
                <a:latin typeface="Times New Roman" panose="02020603050405020304" pitchFamily="18" charset="0"/>
                <a:cs typeface="Times New Roman" panose="02020603050405020304" pitchFamily="18" charset="0"/>
              </a:rPr>
              <a:t>Abstracts physical properties to logical storage unit  - </a:t>
            </a:r>
            <a:r>
              <a:rPr lang="en-US" altLang="en-US" b="1" dirty="0">
                <a:solidFill>
                  <a:srgbClr val="3366FF"/>
                </a:solidFill>
                <a:latin typeface="Times New Roman" panose="02020603050405020304" pitchFamily="18" charset="0"/>
                <a:cs typeface="Times New Roman" panose="02020603050405020304" pitchFamily="18" charset="0"/>
              </a:rPr>
              <a:t>file</a:t>
            </a:r>
          </a:p>
          <a:p>
            <a:pPr lvl="1">
              <a:lnSpc>
                <a:spcPct val="90000"/>
              </a:lnSpc>
            </a:pPr>
            <a:r>
              <a:rPr lang="en-US" altLang="en-US" dirty="0">
                <a:latin typeface="Times New Roman" panose="02020603050405020304" pitchFamily="18" charset="0"/>
                <a:cs typeface="Times New Roman" panose="02020603050405020304" pitchFamily="18" charset="0"/>
              </a:rPr>
              <a:t>Each medium is controlled by device (i.e., disk drive, tape drive)</a:t>
            </a:r>
          </a:p>
          <a:p>
            <a:pPr lvl="1"/>
            <a:r>
              <a:rPr lang="en-US" altLang="en-US" dirty="0">
                <a:latin typeface="Times New Roman" panose="02020603050405020304" pitchFamily="18" charset="0"/>
                <a:cs typeface="Times New Roman" panose="02020603050405020304" pitchFamily="18" charset="0"/>
              </a:rPr>
              <a:t>Varying properties include access speed, capacity, data-transfer rate, access method (sequential or random)</a:t>
            </a:r>
          </a:p>
          <a:p>
            <a:pPr lvl="2">
              <a:lnSpc>
                <a:spcPct val="90000"/>
              </a:lnSpc>
            </a:pPr>
            <a:endParaRPr lang="en-US" altLang="en-US" sz="800" dirty="0">
              <a:latin typeface="Times New Roman" panose="02020603050405020304" pitchFamily="18" charset="0"/>
              <a:cs typeface="Times New Roman" panose="02020603050405020304" pitchFamily="18" charset="0"/>
            </a:endParaRPr>
          </a:p>
          <a:p>
            <a:pPr>
              <a:lnSpc>
                <a:spcPct val="90000"/>
              </a:lnSpc>
            </a:pPr>
            <a:r>
              <a:rPr lang="en-US" altLang="en-US" dirty="0">
                <a:latin typeface="Times New Roman" panose="02020603050405020304" pitchFamily="18" charset="0"/>
                <a:cs typeface="Times New Roman" panose="02020603050405020304" pitchFamily="18" charset="0"/>
              </a:rPr>
              <a:t>File-System management</a:t>
            </a:r>
          </a:p>
          <a:p>
            <a:pPr lvl="1">
              <a:lnSpc>
                <a:spcPct val="90000"/>
              </a:lnSpc>
            </a:pPr>
            <a:r>
              <a:rPr lang="en-US" altLang="en-US" dirty="0">
                <a:latin typeface="Times New Roman" panose="02020603050405020304" pitchFamily="18" charset="0"/>
                <a:cs typeface="Times New Roman" panose="02020603050405020304" pitchFamily="18" charset="0"/>
              </a:rPr>
              <a:t>Files usually organized into directories</a:t>
            </a:r>
          </a:p>
          <a:p>
            <a:pPr lvl="1">
              <a:lnSpc>
                <a:spcPct val="90000"/>
              </a:lnSpc>
            </a:pPr>
            <a:r>
              <a:rPr lang="en-US" altLang="en-US" dirty="0">
                <a:latin typeface="Times New Roman" panose="02020603050405020304" pitchFamily="18" charset="0"/>
                <a:cs typeface="Times New Roman" panose="02020603050405020304" pitchFamily="18" charset="0"/>
              </a:rPr>
              <a:t>Access control on most systems to determine who can access what</a:t>
            </a:r>
          </a:p>
          <a:p>
            <a:pPr lvl="1">
              <a:lnSpc>
                <a:spcPct val="90000"/>
              </a:lnSpc>
            </a:pPr>
            <a:r>
              <a:rPr lang="en-US" altLang="en-US" dirty="0">
                <a:latin typeface="Times New Roman" panose="02020603050405020304" pitchFamily="18" charset="0"/>
                <a:cs typeface="Times New Roman" panose="02020603050405020304" pitchFamily="18" charset="0"/>
              </a:rPr>
              <a:t>OS activities include</a:t>
            </a:r>
          </a:p>
          <a:p>
            <a:pPr lvl="2">
              <a:lnSpc>
                <a:spcPct val="90000"/>
              </a:lnSpc>
            </a:pPr>
            <a:r>
              <a:rPr lang="en-US" altLang="en-US" dirty="0">
                <a:latin typeface="Times New Roman" panose="02020603050405020304" pitchFamily="18" charset="0"/>
                <a:cs typeface="Times New Roman" panose="02020603050405020304" pitchFamily="18" charset="0"/>
              </a:rPr>
              <a:t>Creating and deleting files and directories</a:t>
            </a:r>
          </a:p>
          <a:p>
            <a:pPr lvl="2">
              <a:lnSpc>
                <a:spcPct val="90000"/>
              </a:lnSpc>
            </a:pPr>
            <a:r>
              <a:rPr lang="en-US" altLang="en-US" dirty="0">
                <a:latin typeface="Times New Roman" panose="02020603050405020304" pitchFamily="18" charset="0"/>
                <a:cs typeface="Times New Roman" panose="02020603050405020304" pitchFamily="18" charset="0"/>
              </a:rPr>
              <a:t>Primitives to manipulate files and directories</a:t>
            </a:r>
          </a:p>
          <a:p>
            <a:pPr lvl="2">
              <a:lnSpc>
                <a:spcPct val="90000"/>
              </a:lnSpc>
            </a:pPr>
            <a:r>
              <a:rPr lang="en-US" altLang="en-US" dirty="0">
                <a:latin typeface="Times New Roman" panose="02020603050405020304" pitchFamily="18" charset="0"/>
                <a:cs typeface="Times New Roman" panose="02020603050405020304" pitchFamily="18" charset="0"/>
              </a:rPr>
              <a:t>Mapping files onto secondary storage</a:t>
            </a:r>
          </a:p>
          <a:p>
            <a:pPr lvl="2">
              <a:lnSpc>
                <a:spcPct val="90000"/>
              </a:lnSpc>
            </a:pPr>
            <a:r>
              <a:rPr lang="en-US" altLang="en-US" dirty="0">
                <a:latin typeface="Times New Roman" panose="02020603050405020304" pitchFamily="18" charset="0"/>
                <a:cs typeface="Times New Roman" panose="02020603050405020304" pitchFamily="18" charset="0"/>
              </a:rPr>
              <a:t>Backup files onto stable (non-volatile) storage media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3F91BB2-BA9F-0B77-77F8-CD115E868966}"/>
              </a:ext>
            </a:extLst>
          </p:cNvPr>
          <p:cNvSpPr>
            <a:spLocks noGrp="1" noChangeArrowheads="1"/>
          </p:cNvSpPr>
          <p:nvPr>
            <p:ph type="title" idx="4294967295"/>
          </p:nvPr>
        </p:nvSpPr>
        <p:spPr>
          <a:xfrm>
            <a:off x="2855914" y="277813"/>
            <a:ext cx="7354887" cy="576262"/>
          </a:xfrm>
        </p:spPr>
        <p:txBody>
          <a:bodyPr>
            <a:normAutofit fontScale="90000"/>
          </a:bodyPr>
          <a:lstStyle/>
          <a:p>
            <a:pPr eaLnBrk="1" hangingPunct="1"/>
            <a:r>
              <a:rPr lang="en-US" altLang="en-US"/>
              <a:t>Mass-Storage Management</a:t>
            </a:r>
          </a:p>
        </p:txBody>
      </p:sp>
      <p:sp>
        <p:nvSpPr>
          <p:cNvPr id="40963" name="Rectangle 3">
            <a:extLst>
              <a:ext uri="{FF2B5EF4-FFF2-40B4-BE49-F238E27FC236}">
                <a16:creationId xmlns:a16="http://schemas.microsoft.com/office/drawing/2014/main" id="{1C111473-54D2-95B7-324C-411028733DD3}"/>
              </a:ext>
            </a:extLst>
          </p:cNvPr>
          <p:cNvSpPr>
            <a:spLocks noGrp="1" noChangeArrowheads="1"/>
          </p:cNvSpPr>
          <p:nvPr>
            <p:ph type="body" idx="4294967295"/>
          </p:nvPr>
        </p:nvSpPr>
        <p:spPr>
          <a:xfrm>
            <a:off x="2330450" y="1233488"/>
            <a:ext cx="7575550" cy="4938712"/>
          </a:xfrm>
        </p:spPr>
        <p:txBody>
          <a:bodyPr>
            <a:normAutofit fontScale="92500" lnSpcReduction="20000"/>
          </a:bodyPr>
          <a:lstStyle/>
          <a:p>
            <a:pPr algn="just"/>
            <a:r>
              <a:rPr lang="en-US" altLang="en-US" dirty="0">
                <a:latin typeface="Times New Roman" panose="02020603050405020304" pitchFamily="18" charset="0"/>
                <a:cs typeface="Times New Roman" panose="02020603050405020304" pitchFamily="18" charset="0"/>
              </a:rPr>
              <a:t>Usually disks used to store data that does not fit in main memory or data that must be kept for a </a:t>
            </a:r>
            <a:r>
              <a:rPr lang="ja-JP" altLang="en-US"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rPr>
              <a:t>long</a:t>
            </a:r>
            <a:r>
              <a:rPr lang="ja-JP" altLang="en-US"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rPr>
              <a:t> period of time</a:t>
            </a:r>
          </a:p>
          <a:p>
            <a:pPr algn="just"/>
            <a:r>
              <a:rPr lang="en-US" altLang="en-US" dirty="0">
                <a:latin typeface="Times New Roman" panose="02020603050405020304" pitchFamily="18" charset="0"/>
                <a:cs typeface="Times New Roman" panose="02020603050405020304" pitchFamily="18" charset="0"/>
              </a:rPr>
              <a:t>Proper management is of central importance</a:t>
            </a:r>
          </a:p>
          <a:p>
            <a:pPr algn="just"/>
            <a:r>
              <a:rPr lang="en-US" altLang="en-US" dirty="0">
                <a:latin typeface="Times New Roman" panose="02020603050405020304" pitchFamily="18" charset="0"/>
                <a:cs typeface="Times New Roman" panose="02020603050405020304" pitchFamily="18" charset="0"/>
              </a:rPr>
              <a:t>Entire speed of computer operation hinges on disk subsystem and its algorithms</a:t>
            </a:r>
          </a:p>
          <a:p>
            <a:pPr algn="just"/>
            <a:r>
              <a:rPr lang="en-US" altLang="en-US" dirty="0">
                <a:latin typeface="Times New Roman" panose="02020603050405020304" pitchFamily="18" charset="0"/>
                <a:cs typeface="Times New Roman" panose="02020603050405020304" pitchFamily="18" charset="0"/>
              </a:rPr>
              <a:t>OS activities</a:t>
            </a:r>
          </a:p>
          <a:p>
            <a:pPr lvl="1" algn="just"/>
            <a:r>
              <a:rPr lang="en-US" altLang="en-US" dirty="0">
                <a:latin typeface="Times New Roman" panose="02020603050405020304" pitchFamily="18" charset="0"/>
                <a:cs typeface="Times New Roman" panose="02020603050405020304" pitchFamily="18" charset="0"/>
              </a:rPr>
              <a:t>Free-space management</a:t>
            </a:r>
          </a:p>
          <a:p>
            <a:pPr lvl="1" algn="just"/>
            <a:r>
              <a:rPr lang="en-US" altLang="en-US" dirty="0">
                <a:latin typeface="Times New Roman" panose="02020603050405020304" pitchFamily="18" charset="0"/>
                <a:cs typeface="Times New Roman" panose="02020603050405020304" pitchFamily="18" charset="0"/>
              </a:rPr>
              <a:t>Storage allocation</a:t>
            </a:r>
          </a:p>
          <a:p>
            <a:pPr lvl="1" algn="just"/>
            <a:r>
              <a:rPr lang="en-US" altLang="en-US" dirty="0">
                <a:latin typeface="Times New Roman" panose="02020603050405020304" pitchFamily="18" charset="0"/>
                <a:cs typeface="Times New Roman" panose="02020603050405020304" pitchFamily="18" charset="0"/>
              </a:rPr>
              <a:t>Disk scheduling</a:t>
            </a:r>
          </a:p>
          <a:p>
            <a:pPr algn="just"/>
            <a:r>
              <a:rPr lang="en-US" altLang="en-US" dirty="0">
                <a:latin typeface="Times New Roman" panose="02020603050405020304" pitchFamily="18" charset="0"/>
                <a:cs typeface="Times New Roman" panose="02020603050405020304" pitchFamily="18" charset="0"/>
              </a:rPr>
              <a:t>Some storage need not be fast</a:t>
            </a:r>
          </a:p>
          <a:p>
            <a:pPr lvl="1" algn="just"/>
            <a:r>
              <a:rPr lang="en-US" altLang="en-US" dirty="0">
                <a:latin typeface="Times New Roman" panose="02020603050405020304" pitchFamily="18" charset="0"/>
                <a:cs typeface="Times New Roman" panose="02020603050405020304" pitchFamily="18" charset="0"/>
              </a:rPr>
              <a:t>Tertiary storage includes optical storage, magnetic tape</a:t>
            </a:r>
          </a:p>
          <a:p>
            <a:pPr lvl="1" algn="just"/>
            <a:r>
              <a:rPr lang="en-US" altLang="en-US" dirty="0">
                <a:latin typeface="Times New Roman" panose="02020603050405020304" pitchFamily="18" charset="0"/>
                <a:cs typeface="Times New Roman" panose="02020603050405020304" pitchFamily="18" charset="0"/>
              </a:rPr>
              <a:t>Still must be managed – by OS or applications</a:t>
            </a:r>
          </a:p>
          <a:p>
            <a:pPr lvl="1" algn="just"/>
            <a:r>
              <a:rPr lang="en-US" altLang="en-US" dirty="0">
                <a:latin typeface="Times New Roman" panose="02020603050405020304" pitchFamily="18" charset="0"/>
                <a:cs typeface="Times New Roman" panose="02020603050405020304" pitchFamily="18" charset="0"/>
              </a:rPr>
              <a:t>Varies between WORM (write-once, read-many-times) and RW (read-write)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itle 1"/>
          <p:cNvSpPr>
            <a:spLocks noGrp="1" noChangeArrowheads="1"/>
          </p:cNvSpPr>
          <p:nvPr>
            <p:ph type="title" idx="4294967295"/>
          </p:nvPr>
        </p:nvSpPr>
        <p:spPr>
          <a:xfrm>
            <a:off x="2343150" y="152401"/>
            <a:ext cx="8229600" cy="576263"/>
          </a:xfrm>
        </p:spPr>
        <p:txBody>
          <a:bodyPr/>
          <a:lstStyle/>
          <a:p>
            <a:pPr algn="ctr"/>
            <a:r>
              <a:rPr lang="en-US" altLang="en-US" sz="2800" b="1" dirty="0"/>
              <a:t>Computing Environments - Traditional</a:t>
            </a:r>
          </a:p>
        </p:txBody>
      </p:sp>
      <p:sp>
        <p:nvSpPr>
          <p:cNvPr id="37891" name="Content Placeholder 2"/>
          <p:cNvSpPr>
            <a:spLocks noGrp="1" noChangeArrowheads="1"/>
          </p:cNvSpPr>
          <p:nvPr>
            <p:ph idx="4294967295"/>
          </p:nvPr>
        </p:nvSpPr>
        <p:spPr>
          <a:xfrm>
            <a:off x="2055814" y="884670"/>
            <a:ext cx="8516936" cy="5490005"/>
          </a:xfrm>
        </p:spPr>
        <p:txBody>
          <a:bodyPr>
            <a:noAutofit/>
          </a:bodyPr>
          <a:lstStyle/>
          <a:p>
            <a:pPr algn="just">
              <a:lnSpc>
                <a:spcPct val="200000"/>
              </a:lnSpc>
            </a:pPr>
            <a:r>
              <a:rPr lang="en-US" altLang="en-US" sz="2400" dirty="0">
                <a:latin typeface="Times New Roman" panose="02020603050405020304" pitchFamily="18" charset="0"/>
                <a:cs typeface="Times New Roman" panose="02020603050405020304" pitchFamily="18" charset="0"/>
              </a:rPr>
              <a:t>Stand-alone general purpose machines</a:t>
            </a:r>
          </a:p>
          <a:p>
            <a:pPr algn="just">
              <a:lnSpc>
                <a:spcPct val="200000"/>
              </a:lnSpc>
            </a:pPr>
            <a:r>
              <a:rPr lang="en-US" altLang="en-US" sz="2400" b="1" dirty="0">
                <a:solidFill>
                  <a:srgbClr val="3366FF"/>
                </a:solidFill>
                <a:latin typeface="Times New Roman" panose="02020603050405020304" pitchFamily="18" charset="0"/>
                <a:cs typeface="Times New Roman" panose="02020603050405020304" pitchFamily="18" charset="0"/>
              </a:rPr>
              <a:t>Portals</a:t>
            </a:r>
            <a:r>
              <a:rPr lang="en-US" altLang="en-US" sz="2400" dirty="0">
                <a:latin typeface="Times New Roman" panose="02020603050405020304" pitchFamily="18" charset="0"/>
                <a:cs typeface="Times New Roman" panose="02020603050405020304" pitchFamily="18" charset="0"/>
              </a:rPr>
              <a:t> provide web access to internal systems</a:t>
            </a:r>
          </a:p>
          <a:p>
            <a:pPr algn="just">
              <a:lnSpc>
                <a:spcPct val="200000"/>
              </a:lnSpc>
            </a:pPr>
            <a:r>
              <a:rPr lang="en-US" altLang="en-US" sz="2400" b="1" dirty="0">
                <a:solidFill>
                  <a:srgbClr val="3366FF"/>
                </a:solidFill>
                <a:latin typeface="Times New Roman" panose="02020603050405020304" pitchFamily="18" charset="0"/>
                <a:cs typeface="Times New Roman" panose="02020603050405020304" pitchFamily="18" charset="0"/>
              </a:rPr>
              <a:t>Network computers </a:t>
            </a:r>
            <a:r>
              <a:rPr lang="en-US" altLang="en-US" sz="2400" dirty="0">
                <a:latin typeface="Times New Roman" panose="02020603050405020304" pitchFamily="18" charset="0"/>
                <a:cs typeface="Times New Roman" panose="02020603050405020304" pitchFamily="18" charset="0"/>
              </a:rPr>
              <a:t>(</a:t>
            </a:r>
            <a:r>
              <a:rPr lang="en-US" altLang="en-US" sz="2400" b="1" dirty="0">
                <a:solidFill>
                  <a:srgbClr val="3366FF"/>
                </a:solidFill>
                <a:latin typeface="Times New Roman" panose="02020603050405020304" pitchFamily="18" charset="0"/>
                <a:cs typeface="Times New Roman" panose="02020603050405020304" pitchFamily="18" charset="0"/>
              </a:rPr>
              <a:t>thin clients</a:t>
            </a:r>
            <a:r>
              <a:rPr lang="en-US" altLang="en-US" sz="2400" dirty="0">
                <a:latin typeface="Times New Roman" panose="02020603050405020304" pitchFamily="18" charset="0"/>
                <a:cs typeface="Times New Roman" panose="02020603050405020304" pitchFamily="18" charset="0"/>
              </a:rPr>
              <a:t>) are like Web terminals</a:t>
            </a:r>
          </a:p>
          <a:p>
            <a:pPr algn="just">
              <a:lnSpc>
                <a:spcPct val="200000"/>
              </a:lnSpc>
            </a:pPr>
            <a:r>
              <a:rPr lang="en-US" altLang="en-US" sz="2400" dirty="0">
                <a:latin typeface="Times New Roman" panose="02020603050405020304" pitchFamily="18" charset="0"/>
                <a:cs typeface="Times New Roman" panose="02020603050405020304" pitchFamily="18" charset="0"/>
              </a:rPr>
              <a:t>Mobile computers interconnect via </a:t>
            </a:r>
            <a:r>
              <a:rPr lang="en-US" altLang="en-US" sz="2400" b="1" dirty="0">
                <a:solidFill>
                  <a:srgbClr val="3366FF"/>
                </a:solidFill>
                <a:latin typeface="Times New Roman" panose="02020603050405020304" pitchFamily="18" charset="0"/>
                <a:cs typeface="Times New Roman" panose="02020603050405020304" pitchFamily="18" charset="0"/>
              </a:rPr>
              <a:t>wireless networks</a:t>
            </a:r>
          </a:p>
          <a:p>
            <a:pPr algn="just">
              <a:lnSpc>
                <a:spcPct val="200000"/>
              </a:lnSpc>
            </a:pPr>
            <a:r>
              <a:rPr lang="en-US" altLang="en-US" sz="2400" dirty="0">
                <a:latin typeface="Times New Roman" panose="02020603050405020304" pitchFamily="18" charset="0"/>
                <a:cs typeface="Times New Roman" panose="02020603050405020304" pitchFamily="18" charset="0"/>
              </a:rPr>
              <a:t>Networking becoming default– even home systems use </a:t>
            </a:r>
            <a:r>
              <a:rPr lang="en-US" altLang="en-US" sz="2400" b="1" dirty="0">
                <a:solidFill>
                  <a:srgbClr val="3366FF"/>
                </a:solidFill>
                <a:latin typeface="Times New Roman" panose="02020603050405020304" pitchFamily="18" charset="0"/>
                <a:cs typeface="Times New Roman" panose="02020603050405020304" pitchFamily="18" charset="0"/>
              </a:rPr>
              <a:t>firewalls</a:t>
            </a:r>
            <a:r>
              <a:rPr lang="en-US" altLang="en-US" sz="2400" dirty="0">
                <a:latin typeface="Times New Roman" panose="02020603050405020304" pitchFamily="18" charset="0"/>
                <a:cs typeface="Times New Roman" panose="02020603050405020304" pitchFamily="18" charset="0"/>
              </a:rPr>
              <a:t> to protect home computers from Internet attacks</a:t>
            </a:r>
          </a:p>
        </p:txBody>
      </p:sp>
    </p:spTree>
    <p:extLst>
      <p:ext uri="{BB962C8B-B14F-4D97-AF65-F5344CB8AC3E}">
        <p14:creationId xmlns:p14="http://schemas.microsoft.com/office/powerpoint/2010/main" val="631870703"/>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noChangeArrowheads="1"/>
          </p:cNvSpPr>
          <p:nvPr>
            <p:ph type="title" idx="4294967295"/>
          </p:nvPr>
        </p:nvSpPr>
        <p:spPr>
          <a:xfrm>
            <a:off x="2436813" y="152401"/>
            <a:ext cx="8229600" cy="576263"/>
          </a:xfrm>
        </p:spPr>
        <p:txBody>
          <a:bodyPr/>
          <a:lstStyle/>
          <a:p>
            <a:pPr algn="ctr"/>
            <a:r>
              <a:rPr lang="en-US" altLang="en-US" sz="2800" b="1" dirty="0"/>
              <a:t>Computing Environments – Distributed</a:t>
            </a:r>
          </a:p>
        </p:txBody>
      </p:sp>
      <p:sp>
        <p:nvSpPr>
          <p:cNvPr id="39939" name="Content Placeholder 2"/>
          <p:cNvSpPr>
            <a:spLocks noGrp="1" noChangeArrowheads="1"/>
          </p:cNvSpPr>
          <p:nvPr>
            <p:ph idx="4294967295"/>
          </p:nvPr>
        </p:nvSpPr>
        <p:spPr>
          <a:xfrm>
            <a:off x="1897064" y="1163639"/>
            <a:ext cx="8410575" cy="4530725"/>
          </a:xfrm>
        </p:spPr>
        <p:txBody>
          <a:bodyPr/>
          <a:lstStyle/>
          <a:p>
            <a:r>
              <a:rPr lang="en-US" altLang="en-US" dirty="0"/>
              <a:t>Distributed computing</a:t>
            </a:r>
          </a:p>
          <a:p>
            <a:pPr lvl="1"/>
            <a:r>
              <a:rPr lang="en-US" altLang="en-US" dirty="0"/>
              <a:t>Collection of separate, possibly heterogeneous, systems networked together</a:t>
            </a:r>
          </a:p>
          <a:p>
            <a:pPr lvl="2"/>
            <a:r>
              <a:rPr lang="en-US" altLang="en-US" b="1" dirty="0">
                <a:solidFill>
                  <a:srgbClr val="3366FF"/>
                </a:solidFill>
              </a:rPr>
              <a:t>Network</a:t>
            </a:r>
            <a:r>
              <a:rPr lang="en-US" altLang="en-US" dirty="0"/>
              <a:t> is a communications path, </a:t>
            </a:r>
            <a:r>
              <a:rPr lang="en-US" altLang="en-US" b="1" dirty="0">
                <a:solidFill>
                  <a:srgbClr val="3366FF"/>
                </a:solidFill>
              </a:rPr>
              <a:t>TCP/IP </a:t>
            </a:r>
            <a:r>
              <a:rPr lang="en-US" altLang="en-US" dirty="0"/>
              <a:t>most common</a:t>
            </a:r>
          </a:p>
          <a:p>
            <a:pPr lvl="3"/>
            <a:r>
              <a:rPr lang="en-US" altLang="en-US" b="1" dirty="0">
                <a:solidFill>
                  <a:srgbClr val="3366FF"/>
                </a:solidFill>
              </a:rPr>
              <a:t>Local Area Network </a:t>
            </a:r>
            <a:r>
              <a:rPr lang="en-US" altLang="en-US" dirty="0"/>
              <a:t>(</a:t>
            </a:r>
            <a:r>
              <a:rPr lang="en-US" altLang="en-US" b="1" dirty="0">
                <a:solidFill>
                  <a:srgbClr val="3366FF"/>
                </a:solidFill>
              </a:rPr>
              <a:t>LAN</a:t>
            </a:r>
            <a:r>
              <a:rPr lang="en-US" altLang="en-US" dirty="0"/>
              <a:t>)</a:t>
            </a:r>
          </a:p>
          <a:p>
            <a:pPr lvl="3"/>
            <a:r>
              <a:rPr lang="en-US" altLang="en-US" b="1" dirty="0">
                <a:solidFill>
                  <a:srgbClr val="3366FF"/>
                </a:solidFill>
              </a:rPr>
              <a:t>Wide Area Network </a:t>
            </a:r>
            <a:r>
              <a:rPr lang="en-US" altLang="en-US" dirty="0"/>
              <a:t>(</a:t>
            </a:r>
            <a:r>
              <a:rPr lang="en-US" altLang="en-US" b="1" dirty="0">
                <a:solidFill>
                  <a:srgbClr val="3366FF"/>
                </a:solidFill>
              </a:rPr>
              <a:t>WAN</a:t>
            </a:r>
            <a:r>
              <a:rPr lang="en-US" altLang="en-US" dirty="0"/>
              <a:t>)</a:t>
            </a:r>
          </a:p>
          <a:p>
            <a:pPr lvl="3"/>
            <a:r>
              <a:rPr lang="en-US" altLang="en-US" b="1" dirty="0">
                <a:solidFill>
                  <a:srgbClr val="3366FF"/>
                </a:solidFill>
              </a:rPr>
              <a:t>Metropolitan Area Network </a:t>
            </a:r>
            <a:r>
              <a:rPr lang="en-US" altLang="en-US" dirty="0"/>
              <a:t>(</a:t>
            </a:r>
            <a:r>
              <a:rPr lang="en-US" altLang="en-US" b="1" dirty="0">
                <a:solidFill>
                  <a:srgbClr val="3366FF"/>
                </a:solidFill>
              </a:rPr>
              <a:t>MAN</a:t>
            </a:r>
            <a:r>
              <a:rPr lang="en-US" altLang="en-US" dirty="0"/>
              <a:t>)</a:t>
            </a:r>
            <a:endParaRPr lang="en-US" altLang="en-US" b="1" dirty="0">
              <a:solidFill>
                <a:srgbClr val="3366FF"/>
              </a:solidFill>
            </a:endParaRPr>
          </a:p>
          <a:p>
            <a:pPr lvl="3"/>
            <a:r>
              <a:rPr lang="en-US" altLang="en-US" b="1" dirty="0">
                <a:solidFill>
                  <a:srgbClr val="3366FF"/>
                </a:solidFill>
              </a:rPr>
              <a:t>Personal Area Network </a:t>
            </a:r>
            <a:r>
              <a:rPr lang="en-US" altLang="en-US" dirty="0"/>
              <a:t>(</a:t>
            </a:r>
            <a:r>
              <a:rPr lang="en-US" altLang="en-US" b="1" dirty="0">
                <a:solidFill>
                  <a:srgbClr val="3366FF"/>
                </a:solidFill>
              </a:rPr>
              <a:t>PAN</a:t>
            </a:r>
            <a:r>
              <a:rPr lang="en-US" altLang="en-US" dirty="0"/>
              <a:t>)</a:t>
            </a:r>
          </a:p>
          <a:p>
            <a:pPr lvl="1"/>
            <a:r>
              <a:rPr lang="en-US" altLang="en-US" b="1" dirty="0">
                <a:solidFill>
                  <a:srgbClr val="3366FF"/>
                </a:solidFill>
              </a:rPr>
              <a:t>Network Operating System </a:t>
            </a:r>
            <a:r>
              <a:rPr lang="en-US" altLang="en-US" dirty="0"/>
              <a:t>provides features between systems across network</a:t>
            </a:r>
          </a:p>
          <a:p>
            <a:pPr lvl="2"/>
            <a:r>
              <a:rPr lang="en-US" altLang="en-US" dirty="0"/>
              <a:t>Communication scheme allows systems to exchange messages</a:t>
            </a:r>
          </a:p>
          <a:p>
            <a:pPr lvl="2"/>
            <a:r>
              <a:rPr lang="en-US" altLang="en-US" dirty="0"/>
              <a:t>Illusion of a single system</a:t>
            </a:r>
          </a:p>
        </p:txBody>
      </p:sp>
    </p:spTree>
    <p:extLst>
      <p:ext uri="{BB962C8B-B14F-4D97-AF65-F5344CB8AC3E}">
        <p14:creationId xmlns:p14="http://schemas.microsoft.com/office/powerpoint/2010/main" val="2415929102"/>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700" y="1139825"/>
            <a:ext cx="6692900"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9667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2820989" y="152401"/>
            <a:ext cx="7615237" cy="576263"/>
          </a:xfrm>
        </p:spPr>
        <p:txBody>
          <a:bodyPr/>
          <a:lstStyle/>
          <a:p>
            <a:pPr algn="ctr" eaLnBrk="1" hangingPunct="1"/>
            <a:r>
              <a:rPr lang="en-US" altLang="en-US" sz="2800" b="1" dirty="0"/>
              <a:t>Computing Environments – Client-Server</a:t>
            </a:r>
          </a:p>
        </p:txBody>
      </p:sp>
      <p:sp>
        <p:nvSpPr>
          <p:cNvPr id="41987" name="Rectangle 4"/>
          <p:cNvSpPr>
            <a:spLocks noChangeArrowheads="1"/>
          </p:cNvSpPr>
          <p:nvPr/>
        </p:nvSpPr>
        <p:spPr bwMode="auto">
          <a:xfrm>
            <a:off x="1776414" y="882650"/>
            <a:ext cx="8891587"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08585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150000"/>
              </a:lnSpc>
            </a:pPr>
            <a:r>
              <a:rPr lang="en-US" altLang="en-US" sz="2000" dirty="0">
                <a:latin typeface="Times New Roman" panose="02020603050405020304" pitchFamily="18" charset="0"/>
                <a:cs typeface="Times New Roman" panose="02020603050405020304" pitchFamily="18" charset="0"/>
              </a:rPr>
              <a:t>Client-Server Computing</a:t>
            </a:r>
          </a:p>
          <a:p>
            <a:pPr lvl="1">
              <a:lnSpc>
                <a:spcPct val="150000"/>
              </a:lnSpc>
            </a:pPr>
            <a:r>
              <a:rPr lang="en-US" altLang="en-US" sz="2000" dirty="0">
                <a:latin typeface="Times New Roman" panose="02020603050405020304" pitchFamily="18" charset="0"/>
                <a:cs typeface="Times New Roman" panose="02020603050405020304" pitchFamily="18" charset="0"/>
              </a:rPr>
              <a:t>Many systems now </a:t>
            </a:r>
            <a:r>
              <a:rPr lang="en-US" altLang="en-US" sz="2000" b="1" dirty="0">
                <a:solidFill>
                  <a:srgbClr val="3366FF"/>
                </a:solidFill>
                <a:latin typeface="Times New Roman" panose="02020603050405020304" pitchFamily="18" charset="0"/>
                <a:cs typeface="Times New Roman" panose="02020603050405020304" pitchFamily="18" charset="0"/>
              </a:rPr>
              <a:t>servers</a:t>
            </a:r>
            <a:r>
              <a:rPr lang="en-US" altLang="en-US" sz="2000" dirty="0">
                <a:latin typeface="Times New Roman" panose="02020603050405020304" pitchFamily="18" charset="0"/>
                <a:cs typeface="Times New Roman" panose="02020603050405020304" pitchFamily="18" charset="0"/>
              </a:rPr>
              <a:t>, responding to requests generated by </a:t>
            </a:r>
            <a:r>
              <a:rPr lang="en-US" altLang="en-US" sz="2000" b="1" dirty="0">
                <a:solidFill>
                  <a:srgbClr val="3366FF"/>
                </a:solidFill>
                <a:latin typeface="Times New Roman" panose="02020603050405020304" pitchFamily="18" charset="0"/>
                <a:cs typeface="Times New Roman" panose="02020603050405020304" pitchFamily="18" charset="0"/>
              </a:rPr>
              <a:t>clients</a:t>
            </a:r>
          </a:p>
          <a:p>
            <a:pPr lvl="2">
              <a:lnSpc>
                <a:spcPct val="150000"/>
              </a:lnSpc>
            </a:pPr>
            <a:r>
              <a:rPr lang="en-US" altLang="en-US" sz="2000" b="1" dirty="0">
                <a:solidFill>
                  <a:srgbClr val="3366FF"/>
                </a:solidFill>
                <a:latin typeface="Times New Roman" panose="02020603050405020304" pitchFamily="18" charset="0"/>
                <a:cs typeface="Times New Roman" panose="02020603050405020304" pitchFamily="18" charset="0"/>
              </a:rPr>
              <a:t>Compute-server system </a:t>
            </a:r>
            <a:r>
              <a:rPr lang="en-US" altLang="en-US" sz="2000" dirty="0">
                <a:latin typeface="Times New Roman" panose="02020603050405020304" pitchFamily="18" charset="0"/>
                <a:cs typeface="Times New Roman" panose="02020603050405020304" pitchFamily="18" charset="0"/>
              </a:rPr>
              <a:t>provides an interface to client to request services</a:t>
            </a:r>
          </a:p>
          <a:p>
            <a:pPr lvl="2">
              <a:lnSpc>
                <a:spcPct val="150000"/>
              </a:lnSpc>
            </a:pPr>
            <a:r>
              <a:rPr lang="en-US" altLang="en-US" sz="2000" b="1" dirty="0">
                <a:solidFill>
                  <a:srgbClr val="3366FF"/>
                </a:solidFill>
                <a:latin typeface="Times New Roman" panose="02020603050405020304" pitchFamily="18" charset="0"/>
                <a:cs typeface="Times New Roman" panose="02020603050405020304" pitchFamily="18" charset="0"/>
              </a:rPr>
              <a:t>File-server system </a:t>
            </a:r>
            <a:r>
              <a:rPr lang="en-US" altLang="en-US" sz="2000" dirty="0">
                <a:latin typeface="Times New Roman" panose="02020603050405020304" pitchFamily="18" charset="0"/>
                <a:cs typeface="Times New Roman" panose="02020603050405020304" pitchFamily="18" charset="0"/>
              </a:rPr>
              <a:t>provides interface for clients to store and retrieve files</a:t>
            </a:r>
          </a:p>
        </p:txBody>
      </p:sp>
      <p:pic>
        <p:nvPicPr>
          <p:cNvPr id="41988" name="Picture 1" descr="1_18.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5213" y="3805238"/>
            <a:ext cx="4610100"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7979584"/>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2330450" y="441008"/>
            <a:ext cx="7645400" cy="576262"/>
          </a:xfrm>
        </p:spPr>
        <p:txBody>
          <a:bodyPr/>
          <a:lstStyle/>
          <a:p>
            <a:pPr algn="ctr" eaLnBrk="1" hangingPunct="1"/>
            <a:r>
              <a:rPr lang="en-US" altLang="en-US" sz="2800" b="1" dirty="0"/>
              <a:t>Computing Environments - Peer-to-Peer</a:t>
            </a:r>
          </a:p>
        </p:txBody>
      </p:sp>
      <p:sp>
        <p:nvSpPr>
          <p:cNvPr id="44035" name="Rectangle 3"/>
          <p:cNvSpPr>
            <a:spLocks noGrp="1" noChangeArrowheads="1"/>
          </p:cNvSpPr>
          <p:nvPr>
            <p:ph type="body" idx="4294967295"/>
          </p:nvPr>
        </p:nvSpPr>
        <p:spPr>
          <a:xfrm>
            <a:off x="2138149" y="1233489"/>
            <a:ext cx="7315200" cy="4530725"/>
          </a:xfrm>
        </p:spPr>
        <p:txBody>
          <a:bodyPr>
            <a:normAutofit/>
          </a:bodyPr>
          <a:lstStyle/>
          <a:p>
            <a:r>
              <a:rPr lang="en-US" altLang="en-US" sz="2400" dirty="0">
                <a:latin typeface="Times New Roman" panose="02020603050405020304" pitchFamily="18" charset="0"/>
                <a:cs typeface="Times New Roman" panose="02020603050405020304" pitchFamily="18" charset="0"/>
              </a:rPr>
              <a:t>Another model of distributed system</a:t>
            </a:r>
          </a:p>
          <a:p>
            <a:r>
              <a:rPr lang="en-US" altLang="en-US" sz="2400" dirty="0">
                <a:latin typeface="Times New Roman" panose="02020603050405020304" pitchFamily="18" charset="0"/>
                <a:cs typeface="Times New Roman" panose="02020603050405020304" pitchFamily="18" charset="0"/>
              </a:rPr>
              <a:t>P2P does not distinguish clients and servers</a:t>
            </a:r>
          </a:p>
          <a:p>
            <a:pPr lvl="1"/>
            <a:r>
              <a:rPr lang="en-US" altLang="en-US" sz="1800" dirty="0">
                <a:latin typeface="Times New Roman" panose="02020603050405020304" pitchFamily="18" charset="0"/>
                <a:cs typeface="Times New Roman" panose="02020603050405020304" pitchFamily="18" charset="0"/>
              </a:rPr>
              <a:t>Instead all nodes are considered peers</a:t>
            </a:r>
          </a:p>
          <a:p>
            <a:pPr lvl="1"/>
            <a:r>
              <a:rPr lang="en-US" altLang="en-US" sz="1800" dirty="0">
                <a:latin typeface="Times New Roman" panose="02020603050405020304" pitchFamily="18" charset="0"/>
                <a:cs typeface="Times New Roman" panose="02020603050405020304" pitchFamily="18" charset="0"/>
              </a:rPr>
              <a:t>May each act as client, server or both</a:t>
            </a:r>
          </a:p>
          <a:p>
            <a:pPr lvl="1"/>
            <a:r>
              <a:rPr lang="en-US" altLang="en-US" sz="1800" dirty="0">
                <a:latin typeface="Times New Roman" panose="02020603050405020304" pitchFamily="18" charset="0"/>
                <a:cs typeface="Times New Roman" panose="02020603050405020304" pitchFamily="18" charset="0"/>
              </a:rPr>
              <a:t>Node must join P2P network</a:t>
            </a:r>
          </a:p>
          <a:p>
            <a:pPr marL="457200" lvl="1" indent="0">
              <a:buNone/>
            </a:pPr>
            <a:endParaRPr lang="en-US" altLang="en-US" sz="1800" dirty="0">
              <a:latin typeface="Times New Roman" panose="02020603050405020304" pitchFamily="18" charset="0"/>
              <a:cs typeface="Times New Roman" panose="02020603050405020304" pitchFamily="18" charset="0"/>
            </a:endParaRPr>
          </a:p>
          <a:p>
            <a:pPr lvl="2"/>
            <a:r>
              <a:rPr lang="en-US" altLang="en-US" sz="1800" dirty="0">
                <a:latin typeface="Times New Roman" panose="02020603050405020304" pitchFamily="18" charset="0"/>
                <a:cs typeface="Times New Roman" panose="02020603050405020304" pitchFamily="18" charset="0"/>
              </a:rPr>
              <a:t>Registers its service with central lookup service on network, or</a:t>
            </a:r>
          </a:p>
          <a:p>
            <a:pPr lvl="2"/>
            <a:r>
              <a:rPr lang="en-US" altLang="en-US" sz="1800" dirty="0">
                <a:latin typeface="Times New Roman" panose="02020603050405020304" pitchFamily="18" charset="0"/>
                <a:cs typeface="Times New Roman" panose="02020603050405020304" pitchFamily="18" charset="0"/>
              </a:rPr>
              <a:t>Broadcast request for service and respond to requests for service via </a:t>
            </a:r>
            <a:r>
              <a:rPr lang="en-US" altLang="en-US" sz="1800" b="1" i="1" dirty="0">
                <a:latin typeface="Times New Roman" panose="02020603050405020304" pitchFamily="18" charset="0"/>
                <a:cs typeface="Times New Roman" panose="02020603050405020304" pitchFamily="18" charset="0"/>
              </a:rPr>
              <a:t>discovery protocol</a:t>
            </a:r>
          </a:p>
        </p:txBody>
      </p:sp>
      <p:pic>
        <p:nvPicPr>
          <p:cNvPr id="44036" name="Picture 1" descr="1_19.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02104" y="1253245"/>
            <a:ext cx="2668587"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9509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D750-9BD4-53E5-231F-0000241D32FB}"/>
              </a:ext>
            </a:extLst>
          </p:cNvPr>
          <p:cNvSpPr>
            <a:spLocks noGrp="1"/>
          </p:cNvSpPr>
          <p:nvPr>
            <p:ph type="title"/>
          </p:nvPr>
        </p:nvSpPr>
        <p:spPr/>
        <p:txBody>
          <a:bodyPr>
            <a:normAutofit/>
          </a:bodyPr>
          <a:lstStyle/>
          <a:p>
            <a:pPr algn="ctr"/>
            <a:r>
              <a:rPr lang="en-US" sz="3200" b="1" i="0" dirty="0">
                <a:solidFill>
                  <a:srgbClr val="000000"/>
                </a:solidFill>
                <a:effectLst/>
                <a:highlight>
                  <a:srgbClr val="FFFFFF"/>
                </a:highlight>
                <a:latin typeface="Times New Roman" panose="02020603050405020304" pitchFamily="18" charset="0"/>
              </a:rPr>
              <a:t>Course Objectives</a:t>
            </a:r>
            <a:r>
              <a:rPr lang="en-US" sz="3200" b="0" i="0" dirty="0">
                <a:solidFill>
                  <a:srgbClr val="000000"/>
                </a:solidFill>
                <a:effectLst/>
                <a:highlight>
                  <a:srgbClr val="FFFFFF"/>
                </a:highlight>
                <a:latin typeface="Times New Roman" panose="02020603050405020304" pitchFamily="18" charset="0"/>
              </a:rPr>
              <a:t> </a:t>
            </a:r>
            <a:endParaRPr lang="en-IN" sz="6600" dirty="0"/>
          </a:p>
        </p:txBody>
      </p:sp>
      <p:sp>
        <p:nvSpPr>
          <p:cNvPr id="3" name="Content Placeholder 2">
            <a:extLst>
              <a:ext uri="{FF2B5EF4-FFF2-40B4-BE49-F238E27FC236}">
                <a16:creationId xmlns:a16="http://schemas.microsoft.com/office/drawing/2014/main" id="{8AA9E7D3-DC4A-8B02-E836-0EF127AE6AC9}"/>
              </a:ext>
            </a:extLst>
          </p:cNvPr>
          <p:cNvSpPr>
            <a:spLocks noGrp="1"/>
          </p:cNvSpPr>
          <p:nvPr>
            <p:ph idx="1"/>
          </p:nvPr>
        </p:nvSpPr>
        <p:spPr/>
        <p:txBody>
          <a:bodyPr/>
          <a:lstStyle/>
          <a:p>
            <a:pPr algn="just" rtl="0" fontAlgn="base">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rPr>
              <a:t> To get familiarized with the basic functionality and the evolution of different types of operating systems. </a:t>
            </a:r>
          </a:p>
          <a:p>
            <a:pPr algn="just" rtl="0" fontAlgn="base">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rPr>
              <a:t>To learn various algorithms related to CPU scheduling, deadlocks, memory management, and storage management. </a:t>
            </a:r>
          </a:p>
          <a:p>
            <a:pPr algn="just" rtl="0" fontAlgn="base">
              <a:buFont typeface="Arial" panose="020B0604020202020204" pitchFamily="34" charset="0"/>
              <a:buChar char="•"/>
            </a:pPr>
            <a:r>
              <a:rPr lang="en-US" b="0" i="0" dirty="0">
                <a:solidFill>
                  <a:srgbClr val="000000"/>
                </a:solidFill>
                <a:effectLst/>
                <a:highlight>
                  <a:srgbClr val="FFFFFF"/>
                </a:highlight>
                <a:latin typeface="Times New Roman" panose="02020603050405020304" pitchFamily="18" charset="0"/>
              </a:rPr>
              <a:t>To understand the basic aspects of real time operating systems </a:t>
            </a:r>
          </a:p>
          <a:p>
            <a:pPr marL="0" indent="0">
              <a:buNone/>
            </a:pPr>
            <a:endParaRPr lang="en-IN" dirty="0"/>
          </a:p>
        </p:txBody>
      </p:sp>
    </p:spTree>
    <p:extLst>
      <p:ext uri="{BB962C8B-B14F-4D97-AF65-F5344CB8AC3E}">
        <p14:creationId xmlns:p14="http://schemas.microsoft.com/office/powerpoint/2010/main" val="739660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2792413" y="166688"/>
            <a:ext cx="7645400" cy="576262"/>
          </a:xfrm>
        </p:spPr>
        <p:txBody>
          <a:bodyPr/>
          <a:lstStyle/>
          <a:p>
            <a:pPr algn="ctr" eaLnBrk="1" hangingPunct="1"/>
            <a:r>
              <a:rPr lang="en-US" altLang="en-US" sz="2800" b="1" dirty="0"/>
              <a:t>Computing Environments - Virtualization</a:t>
            </a:r>
          </a:p>
        </p:txBody>
      </p:sp>
      <p:sp>
        <p:nvSpPr>
          <p:cNvPr id="46083" name="Rectangle 1"/>
          <p:cNvSpPr>
            <a:spLocks noChangeArrowheads="1"/>
          </p:cNvSpPr>
          <p:nvPr/>
        </p:nvSpPr>
        <p:spPr bwMode="auto">
          <a:xfrm>
            <a:off x="1928814" y="1149351"/>
            <a:ext cx="833437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just">
              <a:lnSpc>
                <a:spcPct val="150000"/>
              </a:lnSpc>
              <a:buFont typeface="Wingdings" panose="05000000000000000000" pitchFamily="2" charset="2"/>
              <a:buChar char="Ø"/>
            </a:pPr>
            <a:r>
              <a:rPr lang="en-US" altLang="en-US" sz="2800" dirty="0">
                <a:latin typeface="Times New Roman" panose="02020603050405020304" pitchFamily="18" charset="0"/>
                <a:cs typeface="Times New Roman" panose="02020603050405020304" pitchFamily="18" charset="0"/>
              </a:rPr>
              <a:t> virtualization refers to the act of creating a virtual version of something, including virtual computer hardware platforms, storage devices, and computer network resources.</a:t>
            </a:r>
          </a:p>
        </p:txBody>
      </p:sp>
    </p:spTree>
    <p:extLst>
      <p:ext uri="{BB962C8B-B14F-4D97-AF65-F5344CB8AC3E}">
        <p14:creationId xmlns:p14="http://schemas.microsoft.com/office/powerpoint/2010/main" val="3577850952"/>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2644775" y="136526"/>
            <a:ext cx="7645400" cy="576263"/>
          </a:xfrm>
        </p:spPr>
        <p:txBody>
          <a:bodyPr/>
          <a:lstStyle/>
          <a:p>
            <a:pPr algn="ctr" eaLnBrk="1" hangingPunct="1"/>
            <a:r>
              <a:rPr lang="en-US" altLang="en-US" sz="2800" b="1" dirty="0"/>
              <a:t>Computing Environments - Virtualization</a:t>
            </a:r>
          </a:p>
        </p:txBody>
      </p:sp>
      <p:pic>
        <p:nvPicPr>
          <p:cNvPr id="2" name="Picture 1"/>
          <p:cNvPicPr>
            <a:picLocks noChangeAspect="1"/>
          </p:cNvPicPr>
          <p:nvPr/>
        </p:nvPicPr>
        <p:blipFill>
          <a:blip r:embed="rId3"/>
          <a:stretch>
            <a:fillRect/>
          </a:stretch>
        </p:blipFill>
        <p:spPr>
          <a:xfrm>
            <a:off x="1833716" y="1206907"/>
            <a:ext cx="8185355" cy="5094565"/>
          </a:xfrm>
          <a:prstGeom prst="rect">
            <a:avLst/>
          </a:prstGeom>
        </p:spPr>
      </p:pic>
    </p:spTree>
    <p:extLst>
      <p:ext uri="{BB962C8B-B14F-4D97-AF65-F5344CB8AC3E}">
        <p14:creationId xmlns:p14="http://schemas.microsoft.com/office/powerpoint/2010/main" val="3328391654"/>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2647950" y="114301"/>
            <a:ext cx="7645400" cy="576263"/>
          </a:xfrm>
        </p:spPr>
        <p:txBody>
          <a:bodyPr/>
          <a:lstStyle/>
          <a:p>
            <a:pPr algn="ctr" eaLnBrk="1" hangingPunct="1"/>
            <a:r>
              <a:rPr lang="en-US" altLang="en-US" sz="2400" b="1"/>
              <a:t>Computing Environments – Cloud Computing</a:t>
            </a:r>
          </a:p>
        </p:txBody>
      </p:sp>
      <p:sp>
        <p:nvSpPr>
          <p:cNvPr id="50179" name="Rectangle 3"/>
          <p:cNvSpPr>
            <a:spLocks noGrp="1" noChangeArrowheads="1"/>
          </p:cNvSpPr>
          <p:nvPr>
            <p:ph type="body" idx="4294967295"/>
          </p:nvPr>
        </p:nvSpPr>
        <p:spPr>
          <a:xfrm>
            <a:off x="2009775" y="876301"/>
            <a:ext cx="8172450" cy="5103813"/>
          </a:xfrm>
        </p:spPr>
        <p:txBody>
          <a:bodyPr/>
          <a:lstStyle/>
          <a:p>
            <a:pPr algn="just">
              <a:lnSpc>
                <a:spcPct val="150000"/>
              </a:lnSpc>
            </a:pPr>
            <a:r>
              <a:rPr lang="en-US" altLang="en-US" sz="2000" dirty="0">
                <a:latin typeface="Times New Roman" panose="02020603050405020304" pitchFamily="18" charset="0"/>
                <a:cs typeface="Times New Roman" panose="02020603050405020304" pitchFamily="18" charset="0"/>
              </a:rPr>
              <a:t>Delivers computing, storage, even apps as a service across a network</a:t>
            </a:r>
          </a:p>
          <a:p>
            <a:pPr algn="just">
              <a:lnSpc>
                <a:spcPct val="150000"/>
              </a:lnSpc>
            </a:pPr>
            <a:r>
              <a:rPr lang="en-US" altLang="en-US" sz="2000" dirty="0">
                <a:latin typeface="Times New Roman" panose="02020603050405020304" pitchFamily="18" charset="0"/>
                <a:cs typeface="Times New Roman" panose="02020603050405020304" pitchFamily="18" charset="0"/>
              </a:rPr>
              <a:t>Many types</a:t>
            </a:r>
          </a:p>
          <a:p>
            <a:pPr lvl="1" algn="just"/>
            <a:r>
              <a:rPr lang="en-US" altLang="en-US" sz="2000" b="1" dirty="0">
                <a:solidFill>
                  <a:srgbClr val="3366FF"/>
                </a:solidFill>
                <a:latin typeface="Times New Roman" panose="02020603050405020304" pitchFamily="18" charset="0"/>
                <a:cs typeface="Times New Roman" panose="02020603050405020304" pitchFamily="18" charset="0"/>
              </a:rPr>
              <a:t>Public cloud </a:t>
            </a:r>
            <a:r>
              <a:rPr lang="en-US" altLang="en-US" sz="2000" dirty="0">
                <a:latin typeface="Times New Roman" panose="02020603050405020304" pitchFamily="18" charset="0"/>
                <a:cs typeface="Times New Roman" panose="02020603050405020304" pitchFamily="18" charset="0"/>
              </a:rPr>
              <a:t>– available via Internet to anyone willing to pay</a:t>
            </a:r>
          </a:p>
          <a:p>
            <a:pPr lvl="1" algn="just"/>
            <a:r>
              <a:rPr lang="en-US" altLang="en-US" sz="2000" b="1" dirty="0">
                <a:solidFill>
                  <a:srgbClr val="3366FF"/>
                </a:solidFill>
                <a:latin typeface="Times New Roman" panose="02020603050405020304" pitchFamily="18" charset="0"/>
                <a:cs typeface="Times New Roman" panose="02020603050405020304" pitchFamily="18" charset="0"/>
              </a:rPr>
              <a:t>Private cloud </a:t>
            </a:r>
            <a:r>
              <a:rPr lang="en-US" altLang="en-US" sz="2000" dirty="0">
                <a:latin typeface="Times New Roman" panose="02020603050405020304" pitchFamily="18" charset="0"/>
                <a:cs typeface="Times New Roman" panose="02020603050405020304" pitchFamily="18" charset="0"/>
              </a:rPr>
              <a:t>– run by a company for the company’s own use</a:t>
            </a:r>
          </a:p>
          <a:p>
            <a:pPr lvl="1" algn="just"/>
            <a:r>
              <a:rPr lang="en-US" altLang="en-US" sz="2000" b="1" dirty="0">
                <a:solidFill>
                  <a:srgbClr val="3366FF"/>
                </a:solidFill>
                <a:latin typeface="Times New Roman" panose="02020603050405020304" pitchFamily="18" charset="0"/>
                <a:cs typeface="Times New Roman" panose="02020603050405020304" pitchFamily="18" charset="0"/>
              </a:rPr>
              <a:t>Hybrid cloud </a:t>
            </a:r>
            <a:r>
              <a:rPr lang="en-US" altLang="en-US" sz="2000" dirty="0">
                <a:latin typeface="Times New Roman" panose="02020603050405020304" pitchFamily="18" charset="0"/>
                <a:cs typeface="Times New Roman" panose="02020603050405020304" pitchFamily="18" charset="0"/>
              </a:rPr>
              <a:t>– includes both public and private cloud components</a:t>
            </a:r>
          </a:p>
          <a:p>
            <a:pPr lvl="1" algn="just"/>
            <a:r>
              <a:rPr lang="en-US" altLang="en-US" sz="2000" dirty="0">
                <a:latin typeface="Times New Roman" panose="02020603050405020304" pitchFamily="18" charset="0"/>
                <a:cs typeface="Times New Roman" panose="02020603050405020304" pitchFamily="18" charset="0"/>
              </a:rPr>
              <a:t>Software as a Service (</a:t>
            </a:r>
            <a:r>
              <a:rPr lang="en-US" altLang="en-US" sz="2000" b="1" dirty="0">
                <a:solidFill>
                  <a:srgbClr val="3366FF"/>
                </a:solidFill>
                <a:latin typeface="Times New Roman" panose="02020603050405020304" pitchFamily="18" charset="0"/>
                <a:cs typeface="Times New Roman" panose="02020603050405020304" pitchFamily="18" charset="0"/>
              </a:rPr>
              <a:t>SaaS</a:t>
            </a:r>
            <a:r>
              <a:rPr lang="en-US" altLang="en-US" sz="2000" dirty="0">
                <a:latin typeface="Times New Roman" panose="02020603050405020304" pitchFamily="18" charset="0"/>
                <a:cs typeface="Times New Roman" panose="02020603050405020304" pitchFamily="18" charset="0"/>
              </a:rPr>
              <a:t>) – one or more applications available via the Internet (i.e., word processor)</a:t>
            </a:r>
          </a:p>
          <a:p>
            <a:pPr lvl="1" algn="just">
              <a:lnSpc>
                <a:spcPct val="150000"/>
              </a:lnSpc>
            </a:pPr>
            <a:r>
              <a:rPr lang="en-US" altLang="en-US" sz="2000" dirty="0">
                <a:latin typeface="Times New Roman" panose="02020603050405020304" pitchFamily="18" charset="0"/>
                <a:cs typeface="Times New Roman" panose="02020603050405020304" pitchFamily="18" charset="0"/>
              </a:rPr>
              <a:t>Platform as a Service (</a:t>
            </a:r>
            <a:r>
              <a:rPr lang="en-US" altLang="en-US" sz="2000" b="1" dirty="0">
                <a:solidFill>
                  <a:srgbClr val="3366FF"/>
                </a:solidFill>
                <a:latin typeface="Times New Roman" panose="02020603050405020304" pitchFamily="18" charset="0"/>
                <a:cs typeface="Times New Roman" panose="02020603050405020304" pitchFamily="18" charset="0"/>
              </a:rPr>
              <a:t>PaaS</a:t>
            </a:r>
            <a:r>
              <a:rPr lang="en-US" altLang="en-US" sz="2000" dirty="0">
                <a:latin typeface="Times New Roman" panose="02020603050405020304" pitchFamily="18" charset="0"/>
                <a:cs typeface="Times New Roman" panose="02020603050405020304" pitchFamily="18" charset="0"/>
              </a:rPr>
              <a:t>) – software stack ready for application use via the Internet (</a:t>
            </a:r>
            <a:r>
              <a:rPr lang="en-US" altLang="en-US" sz="2000" dirty="0" err="1">
                <a:latin typeface="Times New Roman" panose="02020603050405020304" pitchFamily="18" charset="0"/>
                <a:cs typeface="Times New Roman" panose="02020603050405020304" pitchFamily="18" charset="0"/>
              </a:rPr>
              <a:t>i.e.,Google</a:t>
            </a:r>
            <a:r>
              <a:rPr lang="en-US" altLang="en-US" sz="2000" dirty="0">
                <a:latin typeface="Times New Roman" panose="02020603050405020304" pitchFamily="18" charset="0"/>
                <a:cs typeface="Times New Roman" panose="02020603050405020304" pitchFamily="18" charset="0"/>
              </a:rPr>
              <a:t> App Engine)</a:t>
            </a:r>
          </a:p>
          <a:p>
            <a:pPr lvl="1" algn="just"/>
            <a:r>
              <a:rPr lang="en-US" altLang="en-US" sz="2000" dirty="0">
                <a:latin typeface="Times New Roman" panose="02020603050405020304" pitchFamily="18" charset="0"/>
                <a:cs typeface="Times New Roman" panose="02020603050405020304" pitchFamily="18" charset="0"/>
              </a:rPr>
              <a:t>Infrastructure as a Service (</a:t>
            </a:r>
            <a:r>
              <a:rPr lang="en-US" altLang="en-US" sz="2000" b="1" dirty="0">
                <a:solidFill>
                  <a:srgbClr val="3366FF"/>
                </a:solidFill>
                <a:latin typeface="Times New Roman" panose="02020603050405020304" pitchFamily="18" charset="0"/>
                <a:cs typeface="Times New Roman" panose="02020603050405020304" pitchFamily="18" charset="0"/>
              </a:rPr>
              <a:t>IaaS</a:t>
            </a:r>
            <a:r>
              <a:rPr lang="en-US" altLang="en-US" sz="2000" dirty="0">
                <a:latin typeface="Times New Roman" panose="02020603050405020304" pitchFamily="18" charset="0"/>
                <a:cs typeface="Times New Roman" panose="02020603050405020304" pitchFamily="18" charset="0"/>
              </a:rPr>
              <a:t>) – servers or storage available over Internet (i.e., storage available for backup use)</a:t>
            </a:r>
          </a:p>
        </p:txBody>
      </p:sp>
    </p:spTree>
    <p:extLst>
      <p:ext uri="{BB962C8B-B14F-4D97-AF65-F5344CB8AC3E}">
        <p14:creationId xmlns:p14="http://schemas.microsoft.com/office/powerpoint/2010/main" val="1325755460"/>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2633663" y="73026"/>
            <a:ext cx="7645400" cy="576263"/>
          </a:xfrm>
        </p:spPr>
        <p:txBody>
          <a:bodyPr/>
          <a:lstStyle/>
          <a:p>
            <a:pPr algn="ctr" eaLnBrk="1" hangingPunct="1"/>
            <a:r>
              <a:rPr lang="en-US" altLang="en-US" sz="2400" b="1"/>
              <a:t>Computing Environments – Cloud Computing</a:t>
            </a:r>
          </a:p>
        </p:txBody>
      </p:sp>
      <p:pic>
        <p:nvPicPr>
          <p:cNvPr id="54275" name="Picture 1" descr="1_2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67088" y="1104900"/>
            <a:ext cx="58737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694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noChangeArrowheads="1"/>
          </p:cNvSpPr>
          <p:nvPr>
            <p:ph type="title" idx="4294967295"/>
          </p:nvPr>
        </p:nvSpPr>
        <p:spPr>
          <a:xfrm>
            <a:off x="2230166" y="242843"/>
            <a:ext cx="8229600" cy="576263"/>
          </a:xfrm>
        </p:spPr>
        <p:txBody>
          <a:bodyPr>
            <a:normAutofit/>
          </a:bodyPr>
          <a:lstStyle/>
          <a:p>
            <a:pPr algn="ctr"/>
            <a:r>
              <a:rPr lang="en-US" altLang="en-US" sz="2400" b="1" dirty="0">
                <a:latin typeface="Times New Roman" panose="02020603050405020304" pitchFamily="18" charset="0"/>
                <a:cs typeface="Times New Roman" panose="02020603050405020304" pitchFamily="18" charset="0"/>
              </a:rPr>
              <a:t>Computing Environments – Real-Time Embedded Systems</a:t>
            </a:r>
          </a:p>
        </p:txBody>
      </p:sp>
      <p:sp>
        <p:nvSpPr>
          <p:cNvPr id="56323" name="Content Placeholder 2"/>
          <p:cNvSpPr>
            <a:spLocks noGrp="1" noChangeArrowheads="1"/>
          </p:cNvSpPr>
          <p:nvPr>
            <p:ph idx="4294967295"/>
          </p:nvPr>
        </p:nvSpPr>
        <p:spPr>
          <a:xfrm>
            <a:off x="2346960" y="1659755"/>
            <a:ext cx="8229600" cy="4530725"/>
          </a:xfrm>
        </p:spPr>
        <p:txBody>
          <a:bodyPr/>
          <a:lstStyle/>
          <a:p>
            <a:r>
              <a:rPr lang="en-US" altLang="en-US" sz="2200" dirty="0">
                <a:latin typeface="Times New Roman" panose="02020603050405020304" pitchFamily="18" charset="0"/>
                <a:cs typeface="Times New Roman" panose="02020603050405020304" pitchFamily="18" charset="0"/>
              </a:rPr>
              <a:t>Real-time embedded systems most widespread form of computers</a:t>
            </a:r>
          </a:p>
          <a:p>
            <a:pPr lvl="1"/>
            <a:r>
              <a:rPr lang="en-US" altLang="en-US" sz="2200" dirty="0">
                <a:latin typeface="Times New Roman" panose="02020603050405020304" pitchFamily="18" charset="0"/>
                <a:cs typeface="Times New Roman" panose="02020603050405020304" pitchFamily="18" charset="0"/>
              </a:rPr>
              <a:t>Vary considerable, special purpose, limited purpose OS, </a:t>
            </a:r>
            <a:r>
              <a:rPr lang="en-US" altLang="en-US" sz="2200" b="1" dirty="0">
                <a:solidFill>
                  <a:srgbClr val="3366FF"/>
                </a:solidFill>
                <a:latin typeface="Times New Roman" panose="02020603050405020304" pitchFamily="18" charset="0"/>
                <a:cs typeface="Times New Roman" panose="02020603050405020304" pitchFamily="18" charset="0"/>
              </a:rPr>
              <a:t>real-time OS</a:t>
            </a:r>
          </a:p>
          <a:p>
            <a:r>
              <a:rPr lang="en-US" altLang="en-US" sz="2200" dirty="0">
                <a:latin typeface="Times New Roman" panose="02020603050405020304" pitchFamily="18" charset="0"/>
                <a:cs typeface="Times New Roman" panose="02020603050405020304" pitchFamily="18" charset="0"/>
              </a:rPr>
              <a:t>Many other special computing environments as well</a:t>
            </a:r>
          </a:p>
          <a:p>
            <a:pPr lvl="1"/>
            <a:r>
              <a:rPr lang="en-US" altLang="en-US" sz="2200" dirty="0">
                <a:latin typeface="Times New Roman" panose="02020603050405020304" pitchFamily="18" charset="0"/>
                <a:cs typeface="Times New Roman" panose="02020603050405020304" pitchFamily="18" charset="0"/>
              </a:rPr>
              <a:t>Some have OSes, some perform tasks without an OS</a:t>
            </a:r>
          </a:p>
          <a:p>
            <a:r>
              <a:rPr lang="en-US" altLang="en-US" sz="2200" dirty="0">
                <a:latin typeface="Times New Roman" panose="02020603050405020304" pitchFamily="18" charset="0"/>
                <a:cs typeface="Times New Roman" panose="02020603050405020304" pitchFamily="18" charset="0"/>
              </a:rPr>
              <a:t>Real-time OS has well-defined fixed time constraints</a:t>
            </a:r>
          </a:p>
          <a:p>
            <a:pPr lvl="1"/>
            <a:r>
              <a:rPr lang="en-US" altLang="en-US" sz="2200" dirty="0">
                <a:latin typeface="Times New Roman" panose="02020603050405020304" pitchFamily="18" charset="0"/>
                <a:cs typeface="Times New Roman" panose="02020603050405020304" pitchFamily="18" charset="0"/>
              </a:rPr>
              <a:t>Processing </a:t>
            </a:r>
            <a:r>
              <a:rPr lang="en-US" altLang="en-US" sz="2200" b="1" i="1" dirty="0">
                <a:latin typeface="Times New Roman" panose="02020603050405020304" pitchFamily="18" charset="0"/>
                <a:cs typeface="Times New Roman" panose="02020603050405020304" pitchFamily="18" charset="0"/>
              </a:rPr>
              <a:t>must</a:t>
            </a:r>
            <a:r>
              <a:rPr lang="en-US" altLang="en-US" sz="2200" dirty="0">
                <a:latin typeface="Times New Roman" panose="02020603050405020304" pitchFamily="18" charset="0"/>
                <a:cs typeface="Times New Roman" panose="02020603050405020304" pitchFamily="18" charset="0"/>
              </a:rPr>
              <a:t> be done within constraint</a:t>
            </a:r>
          </a:p>
          <a:p>
            <a:pPr lvl="1"/>
            <a:r>
              <a:rPr lang="en-US" altLang="en-US" sz="2200" dirty="0">
                <a:latin typeface="Times New Roman" panose="02020603050405020304" pitchFamily="18" charset="0"/>
                <a:cs typeface="Times New Roman" panose="02020603050405020304" pitchFamily="18" charset="0"/>
              </a:rPr>
              <a:t>Correct operation only if constraints met</a:t>
            </a:r>
          </a:p>
          <a:p>
            <a:pPr lvl="1"/>
            <a:endParaRPr lang="en-US"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9906722"/>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noChangeArrowheads="1"/>
          </p:cNvSpPr>
          <p:nvPr>
            <p:ph type="title" idx="4294967295"/>
          </p:nvPr>
        </p:nvSpPr>
        <p:spPr>
          <a:xfrm>
            <a:off x="2506664" y="127001"/>
            <a:ext cx="7704137" cy="576263"/>
          </a:xfrm>
        </p:spPr>
        <p:txBody>
          <a:bodyPr/>
          <a:lstStyle/>
          <a:p>
            <a:pPr algn="ctr"/>
            <a:r>
              <a:rPr lang="en-US" altLang="en-US" sz="2800" b="1" dirty="0"/>
              <a:t>Open-Source Operating Systems</a:t>
            </a:r>
          </a:p>
        </p:txBody>
      </p:sp>
      <p:sp>
        <p:nvSpPr>
          <p:cNvPr id="57347" name="Content Placeholder 2"/>
          <p:cNvSpPr>
            <a:spLocks noGrp="1" noChangeArrowheads="1"/>
          </p:cNvSpPr>
          <p:nvPr>
            <p:ph idx="4294967295"/>
          </p:nvPr>
        </p:nvSpPr>
        <p:spPr>
          <a:xfrm>
            <a:off x="2001839" y="963614"/>
            <a:ext cx="8486775" cy="4530725"/>
          </a:xfrm>
        </p:spPr>
        <p:txBody>
          <a:bodyPr>
            <a:normAutofit fontScale="92500"/>
          </a:bodyPr>
          <a:lstStyle/>
          <a:p>
            <a:pPr algn="just">
              <a:lnSpc>
                <a:spcPct val="150000"/>
              </a:lnSpc>
            </a:pPr>
            <a:r>
              <a:rPr lang="en-US" altLang="en-US" dirty="0">
                <a:latin typeface="Times New Roman" panose="02020603050405020304" pitchFamily="18" charset="0"/>
                <a:cs typeface="Times New Roman" panose="02020603050405020304" pitchFamily="18" charset="0"/>
              </a:rPr>
              <a:t>Operating systems made available in source-code format rather than just binary </a:t>
            </a:r>
            <a:r>
              <a:rPr lang="en-US" altLang="en-US" b="1" dirty="0">
                <a:solidFill>
                  <a:srgbClr val="3366FF"/>
                </a:solidFill>
                <a:latin typeface="Times New Roman" panose="02020603050405020304" pitchFamily="18" charset="0"/>
                <a:cs typeface="Times New Roman" panose="02020603050405020304" pitchFamily="18" charset="0"/>
              </a:rPr>
              <a:t>closed-source(Windows)</a:t>
            </a:r>
            <a:endParaRPr lang="en-US" altLang="en-US" sz="800" b="1" dirty="0">
              <a:solidFill>
                <a:srgbClr val="3366FF"/>
              </a:solidFill>
              <a:latin typeface="Times New Roman" panose="02020603050405020304" pitchFamily="18" charset="0"/>
              <a:cs typeface="Times New Roman" panose="02020603050405020304" pitchFamily="18" charset="0"/>
            </a:endParaRPr>
          </a:p>
          <a:p>
            <a:pPr algn="just">
              <a:lnSpc>
                <a:spcPct val="150000"/>
              </a:lnSpc>
            </a:pPr>
            <a:r>
              <a:rPr lang="en-US" altLang="en-US" dirty="0">
                <a:solidFill>
                  <a:srgbClr val="000000"/>
                </a:solidFill>
                <a:latin typeface="Times New Roman" panose="02020603050405020304" pitchFamily="18" charset="0"/>
                <a:cs typeface="Times New Roman" panose="02020603050405020304" pitchFamily="18" charset="0"/>
              </a:rPr>
              <a:t>Examples Open source include </a:t>
            </a:r>
            <a:r>
              <a:rPr lang="en-US" altLang="en-US" b="1" dirty="0">
                <a:solidFill>
                  <a:srgbClr val="3366FF"/>
                </a:solidFill>
                <a:latin typeface="Times New Roman" panose="02020603050405020304" pitchFamily="18" charset="0"/>
                <a:cs typeface="Times New Roman" panose="02020603050405020304" pitchFamily="18" charset="0"/>
              </a:rPr>
              <a:t>GNU/Linux</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3366FF"/>
                </a:solidFill>
                <a:latin typeface="Times New Roman" panose="02020603050405020304" pitchFamily="18" charset="0"/>
                <a:cs typeface="Times New Roman" panose="02020603050405020304" pitchFamily="18" charset="0"/>
              </a:rPr>
              <a:t>BSD UNIX</a:t>
            </a:r>
            <a:endParaRPr lang="en-US" altLang="en-US"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altLang="en-US" dirty="0">
                <a:solidFill>
                  <a:srgbClr val="000000"/>
                </a:solidFill>
                <a:latin typeface="Times New Roman" panose="02020603050405020304" pitchFamily="18" charset="0"/>
                <a:cs typeface="Times New Roman" panose="02020603050405020304" pitchFamily="18" charset="0"/>
              </a:rPr>
              <a:t>There are many benefits to open-source operating systems/ including a community of interested (and usually unpaid) programmers who contribute to the code by helping to debug it, analyze it, provide support, and suggest changes.</a:t>
            </a:r>
          </a:p>
        </p:txBody>
      </p:sp>
    </p:spTree>
    <p:extLst>
      <p:ext uri="{BB962C8B-B14F-4D97-AF65-F5344CB8AC3E}">
        <p14:creationId xmlns:p14="http://schemas.microsoft.com/office/powerpoint/2010/main" val="1261621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7E90-BB24-D9B9-2588-B8B841FCE55A}"/>
              </a:ext>
            </a:extLst>
          </p:cNvPr>
          <p:cNvSpPr>
            <a:spLocks noGrp="1"/>
          </p:cNvSpPr>
          <p:nvPr>
            <p:ph type="title"/>
          </p:nvPr>
        </p:nvSpPr>
        <p:spPr/>
        <p:txBody>
          <a:bodyPr>
            <a:normAutofit/>
          </a:bodyPr>
          <a:lstStyle/>
          <a:p>
            <a:pPr algn="ctr"/>
            <a:r>
              <a:rPr lang="en-US" sz="3200" b="1" i="0" dirty="0">
                <a:solidFill>
                  <a:srgbClr val="000000"/>
                </a:solidFill>
                <a:effectLst/>
                <a:highlight>
                  <a:srgbClr val="FFFFFF"/>
                </a:highlight>
                <a:latin typeface="Times New Roman" panose="02020603050405020304" pitchFamily="18" charset="0"/>
              </a:rPr>
              <a:t>Course Outcomes</a:t>
            </a:r>
            <a:r>
              <a:rPr lang="en-US" sz="3200" b="0" i="0" dirty="0">
                <a:solidFill>
                  <a:srgbClr val="000000"/>
                </a:solidFill>
                <a:effectLst/>
                <a:highlight>
                  <a:srgbClr val="FFFFFF"/>
                </a:highlight>
                <a:latin typeface="Times New Roman" panose="02020603050405020304" pitchFamily="18" charset="0"/>
              </a:rPr>
              <a:t> </a:t>
            </a:r>
            <a:endParaRPr lang="en-IN" sz="6600" dirty="0"/>
          </a:p>
        </p:txBody>
      </p:sp>
      <p:sp>
        <p:nvSpPr>
          <p:cNvPr id="3" name="Content Placeholder 2">
            <a:extLst>
              <a:ext uri="{FF2B5EF4-FFF2-40B4-BE49-F238E27FC236}">
                <a16:creationId xmlns:a16="http://schemas.microsoft.com/office/drawing/2014/main" id="{2B018E71-D879-73D6-B0C3-4A36A61FA8D2}"/>
              </a:ext>
            </a:extLst>
          </p:cNvPr>
          <p:cNvSpPr>
            <a:spLocks noGrp="1"/>
          </p:cNvSpPr>
          <p:nvPr>
            <p:ph idx="1"/>
          </p:nvPr>
        </p:nvSpPr>
        <p:spPr/>
        <p:txBody>
          <a:bodyPr>
            <a:normAutofit/>
          </a:bodyPr>
          <a:lstStyle/>
          <a:p>
            <a:r>
              <a:rPr lang="en-IN" dirty="0">
                <a:effectLst/>
                <a:latin typeface="Times New Roman" panose="02020603050405020304" pitchFamily="18" charset="0"/>
                <a:ea typeface="Calibri" panose="020F0502020204030204" pitchFamily="34" charset="0"/>
                <a:cs typeface="Times New Roman" panose="02020603050405020304" pitchFamily="18" charset="0"/>
              </a:rPr>
              <a:t>Illustrate the design principles and functionalities of different operating systems.</a:t>
            </a:r>
          </a:p>
          <a:p>
            <a:r>
              <a:rPr lang="en-IN" dirty="0">
                <a:effectLst/>
                <a:latin typeface="Times New Roman" panose="02020603050405020304" pitchFamily="18" charset="0"/>
                <a:ea typeface="Calibri" panose="020F0502020204030204" pitchFamily="34" charset="0"/>
                <a:cs typeface="Times New Roman" panose="02020603050405020304" pitchFamily="18" charset="0"/>
              </a:rPr>
              <a:t>Demonstrate the working of various algorithms for CPU scheduling, synchronization and deadlocks.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Assess the memory management and storage management techniques and their suitability in different operating systems.</a:t>
            </a:r>
          </a:p>
          <a:p>
            <a:r>
              <a:rPr lang="en-US" dirty="0">
                <a:latin typeface="Times New Roman" panose="02020603050405020304" pitchFamily="18" charset="0"/>
                <a:cs typeface="Times New Roman" panose="02020603050405020304" pitchFamily="18" charset="0"/>
              </a:rPr>
              <a:t>Apply the concepts of Real Time Operating Systems in application development.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18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9506-2789-5F88-B332-992D15355BE9}"/>
              </a:ext>
            </a:extLst>
          </p:cNvPr>
          <p:cNvSpPr>
            <a:spLocks noGrp="1"/>
          </p:cNvSpPr>
          <p:nvPr>
            <p:ph type="title"/>
          </p:nvPr>
        </p:nvSpPr>
        <p:spPr/>
        <p:txBody>
          <a:bodyPr/>
          <a:lstStyle/>
          <a:p>
            <a:pPr algn="ctr"/>
            <a:r>
              <a:rPr lang="en-US" sz="4400" b="1" i="0" dirty="0">
                <a:solidFill>
                  <a:srgbClr val="000000"/>
                </a:solidFill>
                <a:effectLst/>
                <a:highlight>
                  <a:srgbClr val="FFFFFF"/>
                </a:highlight>
                <a:latin typeface="Times New Roman" panose="02020603050405020304" pitchFamily="18" charset="0"/>
              </a:rPr>
              <a:t>References</a:t>
            </a:r>
            <a:r>
              <a:rPr lang="en-US" sz="4400" b="0" i="0" dirty="0">
                <a:solidFill>
                  <a:srgbClr val="000000"/>
                </a:solidFill>
                <a:effectLst/>
                <a:highlight>
                  <a:srgbClr val="FFFFFF"/>
                </a:highlight>
                <a:latin typeface="Times New Roman" panose="02020603050405020304" pitchFamily="18" charset="0"/>
              </a:rPr>
              <a:t> </a:t>
            </a:r>
            <a:br>
              <a:rPr lang="en-US" sz="4400" b="0" i="0" dirty="0">
                <a:solidFill>
                  <a:srgbClr val="000000"/>
                </a:solidFill>
                <a:effectLst/>
                <a:highlight>
                  <a:srgbClr val="FFFFFF"/>
                </a:highligh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0631BBE-315F-3483-2DE9-93A322EF8D8A}"/>
              </a:ext>
            </a:extLst>
          </p:cNvPr>
          <p:cNvSpPr>
            <a:spLocks noGrp="1"/>
          </p:cNvSpPr>
          <p:nvPr>
            <p:ph idx="1"/>
          </p:nvPr>
        </p:nvSpPr>
        <p:spPr/>
        <p:txBody>
          <a:bodyPr/>
          <a:lstStyle/>
          <a:p>
            <a:pPr rtl="0" fontAlgn="base">
              <a:buFont typeface="+mj-lt"/>
              <a:buAutoNum type="arabicPeriod"/>
            </a:pPr>
            <a:r>
              <a:rPr lang="en-US" sz="2400" b="0" i="0" dirty="0">
                <a:solidFill>
                  <a:srgbClr val="000000"/>
                </a:solidFill>
                <a:effectLst/>
                <a:highlight>
                  <a:srgbClr val="FFFFFF"/>
                </a:highlight>
                <a:latin typeface="Times New Roman" panose="02020603050405020304" pitchFamily="18" charset="0"/>
              </a:rPr>
              <a:t>Abraham </a:t>
            </a:r>
            <a:r>
              <a:rPr lang="en-US" sz="2400" b="0" i="0" dirty="0" err="1">
                <a:solidFill>
                  <a:srgbClr val="000000"/>
                </a:solidFill>
                <a:effectLst/>
                <a:highlight>
                  <a:srgbClr val="FFFFFF"/>
                </a:highlight>
                <a:latin typeface="Times New Roman" panose="02020603050405020304" pitchFamily="18" charset="0"/>
              </a:rPr>
              <a:t>Silberschatz</a:t>
            </a:r>
            <a:r>
              <a:rPr lang="en-US" sz="2400" b="0" i="0" dirty="0">
                <a:solidFill>
                  <a:srgbClr val="000000"/>
                </a:solidFill>
                <a:effectLst/>
                <a:highlight>
                  <a:srgbClr val="FFFFFF"/>
                </a:highlight>
                <a:latin typeface="Times New Roman" panose="02020603050405020304" pitchFamily="18" charset="0"/>
              </a:rPr>
              <a:t>, Peter Baer Galvin and Greg Gagne, </a:t>
            </a:r>
            <a:r>
              <a:rPr lang="en-US" sz="2400" b="0" i="1" dirty="0">
                <a:solidFill>
                  <a:srgbClr val="000000"/>
                </a:solidFill>
                <a:effectLst/>
                <a:highlight>
                  <a:srgbClr val="FFFFFF"/>
                </a:highlight>
                <a:latin typeface="Times New Roman" panose="02020603050405020304" pitchFamily="18" charset="0"/>
              </a:rPr>
              <a:t>Operating System Concepts,</a:t>
            </a:r>
            <a:r>
              <a:rPr lang="en-US" sz="2400" b="0" i="0" dirty="0">
                <a:solidFill>
                  <a:srgbClr val="000000"/>
                </a:solidFill>
                <a:effectLst/>
                <a:highlight>
                  <a:srgbClr val="FFFFFF"/>
                </a:highlight>
                <a:latin typeface="Times New Roman" panose="02020603050405020304" pitchFamily="18" charset="0"/>
              </a:rPr>
              <a:t> 9</a:t>
            </a:r>
            <a:r>
              <a:rPr lang="en-US" sz="2400" b="0" i="0" baseline="30000" dirty="0">
                <a:solidFill>
                  <a:srgbClr val="000000"/>
                </a:solidFill>
                <a:effectLst/>
                <a:highlight>
                  <a:srgbClr val="FFFFFF"/>
                </a:highlight>
                <a:latin typeface="Times New Roman" panose="02020603050405020304" pitchFamily="18" charset="0"/>
              </a:rPr>
              <a:t>th</a:t>
            </a:r>
            <a:r>
              <a:rPr lang="en-US" sz="2400" b="0" i="0" dirty="0">
                <a:solidFill>
                  <a:srgbClr val="000000"/>
                </a:solidFill>
                <a:effectLst/>
                <a:highlight>
                  <a:srgbClr val="FFFFFF"/>
                </a:highlight>
                <a:latin typeface="Times New Roman" panose="02020603050405020304" pitchFamily="18" charset="0"/>
              </a:rPr>
              <a:t> edition</a:t>
            </a:r>
            <a:r>
              <a:rPr lang="en-US" sz="2400" b="0" i="1" dirty="0">
                <a:solidFill>
                  <a:srgbClr val="000000"/>
                </a:solidFill>
                <a:effectLst/>
                <a:highlight>
                  <a:srgbClr val="FFFFFF"/>
                </a:highlight>
                <a:latin typeface="Times New Roman" panose="02020603050405020304" pitchFamily="18" charset="0"/>
              </a:rPr>
              <a:t>,</a:t>
            </a:r>
            <a:r>
              <a:rPr lang="en-US" sz="2400" b="0" i="0" dirty="0">
                <a:solidFill>
                  <a:srgbClr val="000000"/>
                </a:solidFill>
                <a:effectLst/>
                <a:highlight>
                  <a:srgbClr val="FFFFFF"/>
                </a:highlight>
                <a:latin typeface="Times New Roman" panose="02020603050405020304" pitchFamily="18" charset="0"/>
              </a:rPr>
              <a:t> Wiley, 2012. </a:t>
            </a:r>
          </a:p>
          <a:p>
            <a:pPr rtl="0" fontAlgn="base">
              <a:buFont typeface="+mj-lt"/>
              <a:buAutoNum type="arabicPeriod" startAt="2"/>
            </a:pPr>
            <a:r>
              <a:rPr lang="en-US" sz="2400" b="0" i="0" dirty="0">
                <a:solidFill>
                  <a:srgbClr val="000000"/>
                </a:solidFill>
                <a:effectLst/>
                <a:highlight>
                  <a:srgbClr val="FFFFFF"/>
                </a:highlight>
                <a:latin typeface="Times New Roman" panose="02020603050405020304" pitchFamily="18" charset="0"/>
              </a:rPr>
              <a:t>William Stallings, </a:t>
            </a:r>
            <a:r>
              <a:rPr lang="en-US" sz="2400" b="0" i="1" dirty="0">
                <a:solidFill>
                  <a:srgbClr val="000000"/>
                </a:solidFill>
                <a:effectLst/>
                <a:highlight>
                  <a:srgbClr val="FFFFFF"/>
                </a:highlight>
                <a:latin typeface="Times New Roman" panose="02020603050405020304" pitchFamily="18" charset="0"/>
              </a:rPr>
              <a:t>Operating Systems: Internals and Design Principles,</a:t>
            </a:r>
            <a:r>
              <a:rPr lang="en-US" sz="2400" b="0" i="0" dirty="0">
                <a:solidFill>
                  <a:srgbClr val="000000"/>
                </a:solidFill>
                <a:effectLst/>
                <a:highlight>
                  <a:srgbClr val="FFFFFF"/>
                </a:highlight>
                <a:latin typeface="Times New Roman" panose="02020603050405020304" pitchFamily="18" charset="0"/>
              </a:rPr>
              <a:t>9</a:t>
            </a:r>
            <a:r>
              <a:rPr lang="en-US" sz="2400" b="0" i="0" baseline="30000" dirty="0">
                <a:solidFill>
                  <a:srgbClr val="000000"/>
                </a:solidFill>
                <a:effectLst/>
                <a:highlight>
                  <a:srgbClr val="FFFFFF"/>
                </a:highlight>
                <a:latin typeface="Times New Roman" panose="02020603050405020304" pitchFamily="18" charset="0"/>
              </a:rPr>
              <a:t>th</a:t>
            </a:r>
            <a:r>
              <a:rPr lang="en-US" sz="2400" b="0" i="0" dirty="0">
                <a:solidFill>
                  <a:srgbClr val="000000"/>
                </a:solidFill>
                <a:effectLst/>
                <a:highlight>
                  <a:srgbClr val="FFFFFF"/>
                </a:highlight>
                <a:latin typeface="Times New Roman" panose="02020603050405020304" pitchFamily="18" charset="0"/>
              </a:rPr>
              <a:t> edition</a:t>
            </a:r>
            <a:r>
              <a:rPr lang="en-US" sz="2400" b="0" i="1" dirty="0">
                <a:solidFill>
                  <a:srgbClr val="000000"/>
                </a:solidFill>
                <a:effectLst/>
                <a:highlight>
                  <a:srgbClr val="FFFFFF"/>
                </a:highlight>
                <a:latin typeface="Times New Roman" panose="02020603050405020304" pitchFamily="18" charset="0"/>
              </a:rPr>
              <a:t>,</a:t>
            </a:r>
            <a:r>
              <a:rPr lang="en-US" sz="2400" b="0" i="0" dirty="0">
                <a:solidFill>
                  <a:srgbClr val="000000"/>
                </a:solidFill>
                <a:effectLst/>
                <a:highlight>
                  <a:srgbClr val="FFFFFF"/>
                </a:highlight>
                <a:latin typeface="Times New Roman" panose="02020603050405020304" pitchFamily="18" charset="0"/>
              </a:rPr>
              <a:t> Pearson, 2017. </a:t>
            </a:r>
          </a:p>
          <a:p>
            <a:pPr rtl="0" fontAlgn="base">
              <a:buFont typeface="+mj-lt"/>
              <a:buAutoNum type="arabicPeriod" startAt="3"/>
            </a:pPr>
            <a:r>
              <a:rPr lang="en-US" sz="2400" b="0" i="0" dirty="0">
                <a:solidFill>
                  <a:srgbClr val="000000"/>
                </a:solidFill>
                <a:effectLst/>
                <a:highlight>
                  <a:srgbClr val="FFFFFF"/>
                </a:highlight>
                <a:latin typeface="Times New Roman" panose="02020603050405020304" pitchFamily="18" charset="0"/>
              </a:rPr>
              <a:t>Phillip A </a:t>
            </a:r>
            <a:r>
              <a:rPr lang="en-US" sz="2400" b="0" i="0" dirty="0" err="1">
                <a:solidFill>
                  <a:srgbClr val="000000"/>
                </a:solidFill>
                <a:effectLst/>
                <a:highlight>
                  <a:srgbClr val="FFFFFF"/>
                </a:highlight>
                <a:latin typeface="Times New Roman" panose="02020603050405020304" pitchFamily="18" charset="0"/>
              </a:rPr>
              <a:t>Laplante</a:t>
            </a:r>
            <a:r>
              <a:rPr lang="en-US" sz="2400" b="0" i="0" dirty="0">
                <a:solidFill>
                  <a:srgbClr val="000000"/>
                </a:solidFill>
                <a:effectLst/>
                <a:highlight>
                  <a:srgbClr val="FFFFFF"/>
                </a:highlight>
                <a:latin typeface="Times New Roman" panose="02020603050405020304" pitchFamily="18" charset="0"/>
              </a:rPr>
              <a:t>, Seppo J </a:t>
            </a:r>
            <a:r>
              <a:rPr lang="en-US" sz="2400" b="0" i="0" dirty="0" err="1">
                <a:solidFill>
                  <a:srgbClr val="000000"/>
                </a:solidFill>
                <a:effectLst/>
                <a:highlight>
                  <a:srgbClr val="FFFFFF"/>
                </a:highlight>
                <a:latin typeface="Times New Roman" panose="02020603050405020304" pitchFamily="18" charset="0"/>
              </a:rPr>
              <a:t>Ovaska</a:t>
            </a:r>
            <a:r>
              <a:rPr lang="en-US" sz="2400" b="0" i="0" dirty="0">
                <a:solidFill>
                  <a:srgbClr val="000000"/>
                </a:solidFill>
                <a:effectLst/>
                <a:highlight>
                  <a:srgbClr val="FFFFFF"/>
                </a:highlight>
                <a:latin typeface="Times New Roman" panose="02020603050405020304" pitchFamily="18" charset="0"/>
              </a:rPr>
              <a:t>, </a:t>
            </a:r>
            <a:r>
              <a:rPr lang="en-US" sz="2400" b="0" i="1" dirty="0">
                <a:solidFill>
                  <a:srgbClr val="000000"/>
                </a:solidFill>
                <a:effectLst/>
                <a:highlight>
                  <a:srgbClr val="FFFFFF"/>
                </a:highlight>
                <a:latin typeface="Times New Roman" panose="02020603050405020304" pitchFamily="18" charset="0"/>
              </a:rPr>
              <a:t>Real time systems design and analysis,</a:t>
            </a:r>
            <a:r>
              <a:rPr lang="en-US" sz="2400" b="0" i="0" dirty="0">
                <a:solidFill>
                  <a:srgbClr val="000000"/>
                </a:solidFill>
                <a:effectLst/>
                <a:highlight>
                  <a:srgbClr val="FFFFFF"/>
                </a:highlight>
                <a:latin typeface="Times New Roman" panose="02020603050405020304" pitchFamily="18" charset="0"/>
              </a:rPr>
              <a:t> 4</a:t>
            </a:r>
            <a:r>
              <a:rPr lang="en-US" sz="2400" b="0" i="0" baseline="30000" dirty="0">
                <a:solidFill>
                  <a:srgbClr val="000000"/>
                </a:solidFill>
                <a:effectLst/>
                <a:highlight>
                  <a:srgbClr val="FFFFFF"/>
                </a:highlight>
                <a:latin typeface="Times New Roman" panose="02020603050405020304" pitchFamily="18" charset="0"/>
              </a:rPr>
              <a:t>th</a:t>
            </a:r>
            <a:r>
              <a:rPr lang="en-US" sz="2400" b="0" i="0" dirty="0">
                <a:solidFill>
                  <a:srgbClr val="000000"/>
                </a:solidFill>
                <a:effectLst/>
                <a:highlight>
                  <a:srgbClr val="FFFFFF"/>
                </a:highlight>
                <a:latin typeface="Times New Roman" panose="02020603050405020304" pitchFamily="18" charset="0"/>
              </a:rPr>
              <a:t> edition</a:t>
            </a:r>
            <a:r>
              <a:rPr lang="en-US" sz="2400" b="0" i="1" dirty="0">
                <a:solidFill>
                  <a:srgbClr val="000000"/>
                </a:solidFill>
                <a:effectLst/>
                <a:highlight>
                  <a:srgbClr val="FFFFFF"/>
                </a:highlight>
                <a:latin typeface="Times New Roman" panose="02020603050405020304" pitchFamily="18" charset="0"/>
              </a:rPr>
              <a:t>,</a:t>
            </a:r>
            <a:r>
              <a:rPr lang="en-US" sz="2400" b="0" i="0" dirty="0">
                <a:solidFill>
                  <a:srgbClr val="000000"/>
                </a:solidFill>
                <a:effectLst/>
                <a:highlight>
                  <a:srgbClr val="FFFFFF"/>
                </a:highlight>
                <a:latin typeface="Times New Roman" panose="02020603050405020304" pitchFamily="18" charset="0"/>
              </a:rPr>
              <a:t> Wiley, 2013. </a:t>
            </a:r>
          </a:p>
          <a:p>
            <a:pPr rtl="0" fontAlgn="base">
              <a:buFont typeface="+mj-lt"/>
              <a:buAutoNum type="arabicPeriod" startAt="4"/>
            </a:pPr>
            <a:r>
              <a:rPr lang="en-US" sz="2400" b="0" i="0" dirty="0" err="1">
                <a:solidFill>
                  <a:srgbClr val="000000"/>
                </a:solidFill>
                <a:effectLst/>
                <a:highlight>
                  <a:srgbClr val="FFFFFF"/>
                </a:highlight>
                <a:latin typeface="Times New Roman" panose="02020603050405020304" pitchFamily="18" charset="0"/>
              </a:rPr>
              <a:t>Rajib</a:t>
            </a:r>
            <a:r>
              <a:rPr lang="en-US" sz="2400" b="0" i="0" dirty="0">
                <a:solidFill>
                  <a:srgbClr val="000000"/>
                </a:solidFill>
                <a:effectLst/>
                <a:highlight>
                  <a:srgbClr val="FFFFFF"/>
                </a:highlight>
                <a:latin typeface="Times New Roman" panose="02020603050405020304" pitchFamily="18" charset="0"/>
              </a:rPr>
              <a:t> Mall</a:t>
            </a:r>
            <a:r>
              <a:rPr lang="en-US" sz="2400" b="0" i="1" dirty="0">
                <a:solidFill>
                  <a:srgbClr val="000000"/>
                </a:solidFill>
                <a:effectLst/>
                <a:highlight>
                  <a:srgbClr val="FFFFFF"/>
                </a:highlight>
                <a:latin typeface="Times New Roman" panose="02020603050405020304" pitchFamily="18" charset="0"/>
              </a:rPr>
              <a:t>, Real time systems: Theory and Practice, </a:t>
            </a:r>
            <a:r>
              <a:rPr lang="en-US" sz="2400" b="0" i="0" dirty="0">
                <a:solidFill>
                  <a:srgbClr val="000000"/>
                </a:solidFill>
                <a:effectLst/>
                <a:highlight>
                  <a:srgbClr val="FFFFFF"/>
                </a:highlight>
                <a:latin typeface="Times New Roman" panose="02020603050405020304" pitchFamily="18" charset="0"/>
              </a:rPr>
              <a:t>2</a:t>
            </a:r>
            <a:r>
              <a:rPr lang="en-US" sz="2400" b="0" i="0" baseline="30000" dirty="0">
                <a:solidFill>
                  <a:srgbClr val="000000"/>
                </a:solidFill>
                <a:effectLst/>
                <a:highlight>
                  <a:srgbClr val="FFFFFF"/>
                </a:highlight>
                <a:latin typeface="Times New Roman" panose="02020603050405020304" pitchFamily="18" charset="0"/>
              </a:rPr>
              <a:t>nd</a:t>
            </a:r>
            <a:r>
              <a:rPr lang="en-US" sz="2400" b="0" i="0" dirty="0">
                <a:solidFill>
                  <a:srgbClr val="000000"/>
                </a:solidFill>
                <a:effectLst/>
                <a:highlight>
                  <a:srgbClr val="FFFFFF"/>
                </a:highlight>
                <a:latin typeface="Times New Roman" panose="02020603050405020304" pitchFamily="18" charset="0"/>
              </a:rPr>
              <a:t> edition</a:t>
            </a:r>
            <a:r>
              <a:rPr lang="en-US" sz="2400" b="0" i="1" dirty="0">
                <a:solidFill>
                  <a:srgbClr val="000000"/>
                </a:solidFill>
                <a:effectLst/>
                <a:highlight>
                  <a:srgbClr val="FFFFFF"/>
                </a:highlight>
                <a:latin typeface="Times New Roman" panose="02020603050405020304" pitchFamily="18" charset="0"/>
              </a:rPr>
              <a:t>,</a:t>
            </a:r>
            <a:r>
              <a:rPr lang="en-US" sz="2400" b="0" i="0" dirty="0">
                <a:solidFill>
                  <a:srgbClr val="000000"/>
                </a:solidFill>
                <a:effectLst/>
                <a:highlight>
                  <a:srgbClr val="FFFFFF"/>
                </a:highlight>
                <a:latin typeface="Times New Roman" panose="02020603050405020304" pitchFamily="18" charset="0"/>
              </a:rPr>
              <a:t> Pearson, 2009. </a:t>
            </a:r>
          </a:p>
          <a:p>
            <a:endParaRPr lang="en-IN" dirty="0"/>
          </a:p>
        </p:txBody>
      </p:sp>
    </p:spTree>
    <p:extLst>
      <p:ext uri="{BB962C8B-B14F-4D97-AF65-F5344CB8AC3E}">
        <p14:creationId xmlns:p14="http://schemas.microsoft.com/office/powerpoint/2010/main" val="2002237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altLang="en-US" b="1" dirty="0">
                <a:highlight>
                  <a:srgbClr val="00FF00"/>
                </a:highlight>
                <a:latin typeface="Times New Roman" panose="02020603050405020304" pitchFamily="18" charset="0"/>
                <a:cs typeface="Times New Roman" panose="02020603050405020304" pitchFamily="18" charset="0"/>
              </a:rPr>
              <a:t>Computer System Structure </a:t>
            </a:r>
          </a:p>
          <a:p>
            <a:r>
              <a:rPr lang="en-US" altLang="en-US" dirty="0">
                <a:latin typeface="Times New Roman" panose="02020603050405020304" pitchFamily="18" charset="0"/>
                <a:cs typeface="Times New Roman" panose="02020603050405020304" pitchFamily="18" charset="0"/>
              </a:rPr>
              <a:t>Computer system can be divided into four components:</a:t>
            </a:r>
          </a:p>
          <a:p>
            <a:pPr lvl="1"/>
            <a:r>
              <a:rPr lang="en-US" altLang="en-US" dirty="0">
                <a:latin typeface="Times New Roman" panose="02020603050405020304" pitchFamily="18" charset="0"/>
                <a:cs typeface="Times New Roman" panose="02020603050405020304" pitchFamily="18" charset="0"/>
              </a:rPr>
              <a:t>Hardware – provides basic computing resources</a:t>
            </a:r>
          </a:p>
          <a:p>
            <a:pPr lvl="2"/>
            <a:r>
              <a:rPr lang="en-US" altLang="en-US" dirty="0">
                <a:latin typeface="Times New Roman" panose="02020603050405020304" pitchFamily="18" charset="0"/>
                <a:cs typeface="Times New Roman" panose="02020603050405020304" pitchFamily="18" charset="0"/>
              </a:rPr>
              <a:t>CPU, memory, I/O devices</a:t>
            </a:r>
          </a:p>
          <a:p>
            <a:pPr lvl="1"/>
            <a:r>
              <a:rPr lang="en-US" altLang="en-US" dirty="0">
                <a:latin typeface="Times New Roman" panose="02020603050405020304" pitchFamily="18" charset="0"/>
                <a:cs typeface="Times New Roman" panose="02020603050405020304" pitchFamily="18" charset="0"/>
              </a:rPr>
              <a:t>Operating system</a:t>
            </a:r>
          </a:p>
          <a:p>
            <a:pPr lvl="2"/>
            <a:r>
              <a:rPr lang="en-US" altLang="en-US" dirty="0">
                <a:latin typeface="Times New Roman" panose="02020603050405020304" pitchFamily="18" charset="0"/>
                <a:cs typeface="Times New Roman" panose="02020603050405020304" pitchFamily="18" charset="0"/>
              </a:rPr>
              <a:t>Controls and coordinates use of hardware among various applications and users</a:t>
            </a:r>
          </a:p>
          <a:p>
            <a:pPr lvl="1"/>
            <a:r>
              <a:rPr lang="en-US" altLang="en-US" dirty="0">
                <a:latin typeface="Times New Roman" panose="02020603050405020304" pitchFamily="18" charset="0"/>
                <a:cs typeface="Times New Roman" panose="02020603050405020304" pitchFamily="18" charset="0"/>
              </a:rPr>
              <a:t>Application programs – define the ways in which the system resources are used to solve the computing problems of the users</a:t>
            </a:r>
          </a:p>
          <a:p>
            <a:pPr lvl="2"/>
            <a:r>
              <a:rPr lang="en-US" altLang="en-US" dirty="0">
                <a:latin typeface="Times New Roman" panose="02020603050405020304" pitchFamily="18" charset="0"/>
                <a:cs typeface="Times New Roman" panose="02020603050405020304" pitchFamily="18" charset="0"/>
              </a:rPr>
              <a:t>Word processors, compilers, web browsers, database systems, video games</a:t>
            </a:r>
          </a:p>
          <a:p>
            <a:pPr lvl="1"/>
            <a:r>
              <a:rPr lang="en-US" altLang="en-US" dirty="0">
                <a:latin typeface="Times New Roman" panose="02020603050405020304" pitchFamily="18" charset="0"/>
                <a:cs typeface="Times New Roman" panose="02020603050405020304" pitchFamily="18" charset="0"/>
              </a:rPr>
              <a:t>Users</a:t>
            </a:r>
          </a:p>
          <a:p>
            <a:pPr lvl="2"/>
            <a:r>
              <a:rPr lang="en-US" altLang="en-US" dirty="0">
                <a:latin typeface="Times New Roman" panose="02020603050405020304" pitchFamily="18" charset="0"/>
                <a:cs typeface="Times New Roman" panose="02020603050405020304" pitchFamily="18" charset="0"/>
              </a:rPr>
              <a:t>People, machines, other computers</a:t>
            </a:r>
          </a:p>
          <a:p>
            <a:endParaRPr lang="en-IN" dirty="0">
              <a:latin typeface="Times New Roman" panose="02020603050405020304" pitchFamily="18" charset="0"/>
              <a:cs typeface="Times New Roman" panose="02020603050405020304" pitchFamily="18" charset="0"/>
            </a:endParaRPr>
          </a:p>
        </p:txBody>
      </p:sp>
      <p:sp>
        <p:nvSpPr>
          <p:cNvPr id="4" name="Rectangle 2"/>
          <p:cNvSpPr>
            <a:spLocks noGrp="1" noChangeArrowheads="1"/>
          </p:cNvSpPr>
          <p:nvPr>
            <p:ph type="title"/>
          </p:nvPr>
        </p:nvSpPr>
        <p:spPr/>
        <p:txBody>
          <a:bodyPr>
            <a:normAutofit/>
          </a:bodyPr>
          <a:lstStyle/>
          <a:p>
            <a:pPr algn="ctr" eaLnBrk="1" hangingPunct="1"/>
            <a:r>
              <a:rPr lang="en-US" altLang="en-US" dirty="0">
                <a:latin typeface="Times New Roman" panose="02020603050405020304" pitchFamily="18" charset="0"/>
                <a:cs typeface="Times New Roman" panose="02020603050405020304" pitchFamily="18" charset="0"/>
              </a:rPr>
              <a:t>Chapter 1:  Introduction</a:t>
            </a:r>
          </a:p>
        </p:txBody>
      </p:sp>
    </p:spTree>
    <p:extLst>
      <p:ext uri="{BB962C8B-B14F-4D97-AF65-F5344CB8AC3E}">
        <p14:creationId xmlns:p14="http://schemas.microsoft.com/office/powerpoint/2010/main" val="100460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8310" y="1517484"/>
            <a:ext cx="54483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a:xfrm>
            <a:off x="2140315" y="423264"/>
            <a:ext cx="8229600" cy="5762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2800" b="1" dirty="0">
                <a:latin typeface="Times New Roman" panose="02020603050405020304" pitchFamily="18" charset="0"/>
                <a:cs typeface="Times New Roman" panose="02020603050405020304" pitchFamily="18" charset="0"/>
              </a:rPr>
              <a:t>Computer System Structure</a:t>
            </a:r>
          </a:p>
        </p:txBody>
      </p:sp>
      <p:pic>
        <p:nvPicPr>
          <p:cNvPr id="4" name="Picture 3"/>
          <p:cNvPicPr/>
          <p:nvPr/>
        </p:nvPicPr>
        <p:blipFill>
          <a:blip r:embed="rId3"/>
          <a:stretch>
            <a:fillRect/>
          </a:stretch>
        </p:blipFill>
        <p:spPr>
          <a:xfrm>
            <a:off x="2317582" y="2146649"/>
            <a:ext cx="1259807" cy="3711059"/>
          </a:xfrm>
          <a:prstGeom prst="rect">
            <a:avLst/>
          </a:prstGeom>
        </p:spPr>
      </p:pic>
      <p:sp>
        <p:nvSpPr>
          <p:cNvPr id="5" name="Rectangle 4"/>
          <p:cNvSpPr/>
          <p:nvPr/>
        </p:nvSpPr>
        <p:spPr>
          <a:xfrm>
            <a:off x="3723860" y="1148151"/>
            <a:ext cx="4222310" cy="369332"/>
          </a:xfrm>
          <a:prstGeom prst="rect">
            <a:avLst/>
          </a:prstGeom>
        </p:spPr>
        <p:txBody>
          <a:bodyPr wrap="none">
            <a:spAutoFit/>
          </a:bodyPr>
          <a:lstStyle/>
          <a:p>
            <a:r>
              <a:rPr lang="en-US" altLang="en-US" b="1" dirty="0">
                <a:solidFill>
                  <a:prstClr val="black"/>
                </a:solidFill>
                <a:latin typeface="Times New Roman" panose="02020603050405020304" pitchFamily="18" charset="0"/>
                <a:cs typeface="Times New Roman" panose="02020603050405020304" pitchFamily="18" charset="0"/>
              </a:rPr>
              <a:t>Four Components of a Computer System</a:t>
            </a:r>
          </a:p>
        </p:txBody>
      </p:sp>
      <p:sp>
        <p:nvSpPr>
          <p:cNvPr id="7" name="TextBox 6">
            <a:extLst>
              <a:ext uri="{FF2B5EF4-FFF2-40B4-BE49-F238E27FC236}">
                <a16:creationId xmlns:a16="http://schemas.microsoft.com/office/drawing/2014/main" id="{E46D822B-6AED-AF43-BE7B-83F1F46640A8}"/>
              </a:ext>
            </a:extLst>
          </p:cNvPr>
          <p:cNvSpPr txBox="1"/>
          <p:nvPr/>
        </p:nvSpPr>
        <p:spPr>
          <a:xfrm>
            <a:off x="2440058" y="6052500"/>
            <a:ext cx="9142342" cy="369332"/>
          </a:xfrm>
          <a:prstGeom prst="rect">
            <a:avLst/>
          </a:prstGeom>
          <a:noFill/>
        </p:spPr>
        <p:txBody>
          <a:bodyPr wrap="square">
            <a:spAutoFit/>
          </a:bodyPr>
          <a:lstStyle/>
          <a:p>
            <a:r>
              <a:rPr lang="en-US" dirty="0">
                <a:latin typeface="Times New Roman" panose="02020603050405020304" pitchFamily="18" charset="0"/>
              </a:rPr>
              <a:t> operating system is large and complex, it must be created piece by piece.</a:t>
            </a:r>
            <a:endParaRPr lang="en-IN" dirty="0"/>
          </a:p>
        </p:txBody>
      </p:sp>
    </p:spTree>
    <p:extLst>
      <p:ext uri="{BB962C8B-B14F-4D97-AF65-F5344CB8AC3E}">
        <p14:creationId xmlns:p14="http://schemas.microsoft.com/office/powerpoint/2010/main" val="1473950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41DE80-8CFB-137E-75A3-9EAA4928BE4D}"/>
              </a:ext>
            </a:extLst>
          </p:cNvPr>
          <p:cNvPicPr>
            <a:picLocks noChangeAspect="1"/>
          </p:cNvPicPr>
          <p:nvPr/>
        </p:nvPicPr>
        <p:blipFill>
          <a:blip r:embed="rId2"/>
          <a:stretch>
            <a:fillRect/>
          </a:stretch>
        </p:blipFill>
        <p:spPr>
          <a:xfrm>
            <a:off x="2744439" y="1657351"/>
            <a:ext cx="6860572" cy="3626527"/>
          </a:xfrm>
          <a:prstGeom prst="rect">
            <a:avLst/>
          </a:prstGeom>
        </p:spPr>
      </p:pic>
    </p:spTree>
    <p:extLst>
      <p:ext uri="{BB962C8B-B14F-4D97-AF65-F5344CB8AC3E}">
        <p14:creationId xmlns:p14="http://schemas.microsoft.com/office/powerpoint/2010/main" val="1939973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507</TotalTime>
  <Words>3221</Words>
  <Application>Microsoft Office PowerPoint</Application>
  <PresentationFormat>Widescreen</PresentationFormat>
  <Paragraphs>322</Paragraphs>
  <Slides>45</Slides>
  <Notes>24</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Aptos</vt:lpstr>
      <vt:lpstr>Aptos Display</vt:lpstr>
      <vt:lpstr>Arial</vt:lpstr>
      <vt:lpstr>Calibri</vt:lpstr>
      <vt:lpstr>Monotype Sorts</vt:lpstr>
      <vt:lpstr>Segoe UI</vt:lpstr>
      <vt:lpstr>Söhne</vt:lpstr>
      <vt:lpstr>Times New Roman</vt:lpstr>
      <vt:lpstr>urw-din</vt:lpstr>
      <vt:lpstr>Wingdings</vt:lpstr>
      <vt:lpstr>Wingdings 3</vt:lpstr>
      <vt:lpstr>Office Theme</vt:lpstr>
      <vt:lpstr>V Semester B.Tech IT Principles of Operating Systems  (Subject code: ICT 3122) [4 0 0 4]</vt:lpstr>
      <vt:lpstr>Syllabus  </vt:lpstr>
      <vt:lpstr>Syllabus</vt:lpstr>
      <vt:lpstr>Course Objectives </vt:lpstr>
      <vt:lpstr>Course Outcomes </vt:lpstr>
      <vt:lpstr>References  </vt:lpstr>
      <vt:lpstr>Chapter 1:  Introduction</vt:lpstr>
      <vt:lpstr>PowerPoint Presentation</vt:lpstr>
      <vt:lpstr>PowerPoint Presentation</vt:lpstr>
      <vt:lpstr>Operating System</vt:lpstr>
      <vt:lpstr>Operating System</vt:lpstr>
      <vt:lpstr>Operating Systems</vt:lpstr>
      <vt:lpstr>PowerPoint Presentation</vt:lpstr>
      <vt:lpstr>PowerPoint Presentation</vt:lpstr>
      <vt:lpstr>Operating System Definition</vt:lpstr>
      <vt:lpstr>Operating System Definition (Cont.)</vt:lpstr>
      <vt:lpstr>Computer-System Organization</vt:lpstr>
      <vt:lpstr>Computer Startup</vt:lpstr>
      <vt:lpstr>PowerPoint Presentation</vt:lpstr>
      <vt:lpstr>Common Functions of Interrupts</vt:lpstr>
      <vt:lpstr>PowerPoint Presentation</vt:lpstr>
      <vt:lpstr>Storage Structure</vt:lpstr>
      <vt:lpstr>Storage-device hierarchy</vt:lpstr>
      <vt:lpstr>Operating System Structure</vt:lpstr>
      <vt:lpstr>Memory Layout for Multiprogrammed System</vt:lpstr>
      <vt:lpstr>Operating-System Operations</vt:lpstr>
      <vt:lpstr>Operating-System Operations (cont.)</vt:lpstr>
      <vt:lpstr>Transition from User to Kernel Mode</vt:lpstr>
      <vt:lpstr>Transition from User to Kernel Mode</vt:lpstr>
      <vt:lpstr> Overview of OS functionalities  Process Management</vt:lpstr>
      <vt:lpstr>Process Management Activities</vt:lpstr>
      <vt:lpstr>Memory Management</vt:lpstr>
      <vt:lpstr>Storage Management</vt:lpstr>
      <vt:lpstr>Mass-Storage Management</vt:lpstr>
      <vt:lpstr>Computing Environments - Traditional</vt:lpstr>
      <vt:lpstr>Computing Environments – Distributed</vt:lpstr>
      <vt:lpstr>PowerPoint Presentation</vt:lpstr>
      <vt:lpstr>Computing Environments – Client-Server</vt:lpstr>
      <vt:lpstr>Computing Environments - Peer-to-Peer</vt:lpstr>
      <vt:lpstr>Computing Environments - Virtualization</vt:lpstr>
      <vt:lpstr>Computing Environments - Virtualization</vt:lpstr>
      <vt:lpstr>Computing Environments – Cloud Computing</vt:lpstr>
      <vt:lpstr>Computing Environments – Cloud Computing</vt:lpstr>
      <vt:lpstr>Computing Environments – Real-Time Embedded Systems</vt:lpstr>
      <vt:lpstr>Open-Source Operating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Sangeetha T S [MAHE-MIT]</dc:creator>
  <cp:lastModifiedBy>Sangeetha T S [MAHE-MIT]</cp:lastModifiedBy>
  <cp:revision>40</cp:revision>
  <dcterms:created xsi:type="dcterms:W3CDTF">2024-07-16T05:49:04Z</dcterms:created>
  <dcterms:modified xsi:type="dcterms:W3CDTF">2024-08-24T13:47:29Z</dcterms:modified>
</cp:coreProperties>
</file>