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8.jpeg" Type="http://schemas.openxmlformats.org/officeDocument/2006/relationships/image"/><Relationship Id="rId8" Target="../media/image19.jpe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0981">
            <a:off x="621067" y="6049599"/>
            <a:ext cx="3498411" cy="756531"/>
          </a:xfrm>
          <a:custGeom>
            <a:avLst/>
            <a:gdLst/>
            <a:ahLst/>
            <a:cxnLst/>
            <a:rect r="r" b="b" t="t" l="l"/>
            <a:pathLst>
              <a:path h="756531" w="3498411">
                <a:moveTo>
                  <a:pt x="0" y="0"/>
                </a:moveTo>
                <a:lnTo>
                  <a:pt x="3498411" y="0"/>
                </a:lnTo>
                <a:lnTo>
                  <a:pt x="3498411" y="756531"/>
                </a:lnTo>
                <a:lnTo>
                  <a:pt x="0" y="756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2235" y="1831034"/>
            <a:ext cx="694705" cy="770824"/>
          </a:xfrm>
          <a:custGeom>
            <a:avLst/>
            <a:gdLst/>
            <a:ahLst/>
            <a:cxnLst/>
            <a:rect r="r" b="b" t="t" l="l"/>
            <a:pathLst>
              <a:path h="770824" w="694705">
                <a:moveTo>
                  <a:pt x="0" y="0"/>
                </a:moveTo>
                <a:lnTo>
                  <a:pt x="694706" y="0"/>
                </a:lnTo>
                <a:lnTo>
                  <a:pt x="694706" y="770823"/>
                </a:lnTo>
                <a:lnTo>
                  <a:pt x="0" y="770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42" r="0" b="-24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805" y="0"/>
            <a:ext cx="1919790" cy="1919790"/>
          </a:xfrm>
          <a:custGeom>
            <a:avLst/>
            <a:gdLst/>
            <a:ahLst/>
            <a:cxnLst/>
            <a:rect r="r" b="b" t="t" l="l"/>
            <a:pathLst>
              <a:path h="1919790" w="1919790">
                <a:moveTo>
                  <a:pt x="0" y="0"/>
                </a:moveTo>
                <a:lnTo>
                  <a:pt x="1919790" y="0"/>
                </a:lnTo>
                <a:lnTo>
                  <a:pt x="1919790" y="1919790"/>
                </a:lnTo>
                <a:lnTo>
                  <a:pt x="0" y="19197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5899" y="88757"/>
            <a:ext cx="1845602" cy="1742276"/>
            <a:chOff x="0" y="0"/>
            <a:chExt cx="2460802" cy="23230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0752" cy="2323084"/>
            </a:xfrm>
            <a:custGeom>
              <a:avLst/>
              <a:gdLst/>
              <a:ahLst/>
              <a:cxnLst/>
              <a:rect r="r" b="b" t="t" l="l"/>
              <a:pathLst>
                <a:path h="2323084" w="2460752">
                  <a:moveTo>
                    <a:pt x="0" y="0"/>
                  </a:moveTo>
                  <a:lnTo>
                    <a:pt x="2460752" y="0"/>
                  </a:lnTo>
                  <a:lnTo>
                    <a:pt x="2460752" y="2323084"/>
                  </a:lnTo>
                  <a:lnTo>
                    <a:pt x="0" y="2323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02" r="-2" b="-10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532712" y="-36479"/>
            <a:ext cx="2755288" cy="1992749"/>
            <a:chOff x="0" y="0"/>
            <a:chExt cx="3673717" cy="26569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73729" cy="2656967"/>
            </a:xfrm>
            <a:custGeom>
              <a:avLst/>
              <a:gdLst/>
              <a:ahLst/>
              <a:cxnLst/>
              <a:rect r="r" b="b" t="t" l="l"/>
              <a:pathLst>
                <a:path h="2656967" w="3673729">
                  <a:moveTo>
                    <a:pt x="0" y="0"/>
                  </a:moveTo>
                  <a:lnTo>
                    <a:pt x="3673729" y="0"/>
                  </a:lnTo>
                  <a:lnTo>
                    <a:pt x="3673729" y="2656967"/>
                  </a:lnTo>
                  <a:lnTo>
                    <a:pt x="0" y="26569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9133" r="0" b="-1913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-140875"/>
            <a:ext cx="18288000" cy="105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9"/>
              </a:lnSpc>
            </a:pPr>
            <a:r>
              <a:rPr lang="en-US" sz="5435" b="true">
                <a:solidFill>
                  <a:srgbClr val="3677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GLOBAL ACADEMY OF TECHNOLOGY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7364" y="971550"/>
            <a:ext cx="10193271" cy="5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</a:pPr>
            <a:r>
              <a:rPr lang="en-US" sz="149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 Autonomous Institute, Affiliated to VTU Belagavi, Approved by AICTE, Accredited by NAAC with "A" Grade, Ideal Homes Township, Rajarajeshwari Nagar, Bengaluru-560098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8700" y="4835843"/>
            <a:ext cx="2274668" cy="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"/>
              </a:lnSpc>
            </a:pPr>
            <a:r>
              <a:rPr lang="en-US" sz="1166" spc="153">
                <a:solidFill>
                  <a:srgbClr val="3677DF"/>
                </a:solidFill>
                <a:latin typeface="Montserrat"/>
                <a:ea typeface="Montserrat"/>
                <a:cs typeface="Montserrat"/>
                <a:sym typeface="Montserrat"/>
              </a:rPr>
              <a:t># BEYOND INNOVATION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675496" y="2090974"/>
            <a:ext cx="3806407" cy="2477500"/>
            <a:chOff x="0" y="0"/>
            <a:chExt cx="6018967" cy="39176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18911" cy="3917569"/>
            </a:xfrm>
            <a:custGeom>
              <a:avLst/>
              <a:gdLst/>
              <a:ahLst/>
              <a:cxnLst/>
              <a:rect r="r" b="b" t="t" l="l"/>
              <a:pathLst>
                <a:path h="3917569" w="6018911">
                  <a:moveTo>
                    <a:pt x="0" y="0"/>
                  </a:moveTo>
                  <a:lnTo>
                    <a:pt x="6018911" y="0"/>
                  </a:lnTo>
                  <a:lnTo>
                    <a:pt x="6018911" y="3917569"/>
                  </a:lnTo>
                  <a:lnTo>
                    <a:pt x="0" y="3917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9927" t="0" r="-9927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264130" y="4398042"/>
            <a:ext cx="3807939" cy="320501"/>
            <a:chOff x="0" y="0"/>
            <a:chExt cx="6021389" cy="506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1451" cy="506857"/>
            </a:xfrm>
            <a:custGeom>
              <a:avLst/>
              <a:gdLst/>
              <a:ahLst/>
              <a:cxnLst/>
              <a:rect r="r" b="b" t="t" l="l"/>
              <a:pathLst>
                <a:path h="506857" w="6021451">
                  <a:moveTo>
                    <a:pt x="0" y="0"/>
                  </a:moveTo>
                  <a:lnTo>
                    <a:pt x="6021451" y="0"/>
                  </a:lnTo>
                  <a:lnTo>
                    <a:pt x="6021451" y="506857"/>
                  </a:lnTo>
                  <a:lnTo>
                    <a:pt x="0" y="506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39" r="1" b="-127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072069" y="4211779"/>
            <a:ext cx="821200" cy="713389"/>
            <a:chOff x="0" y="0"/>
            <a:chExt cx="1298541" cy="11280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98575" cy="1128014"/>
            </a:xfrm>
            <a:custGeom>
              <a:avLst/>
              <a:gdLst/>
              <a:ahLst/>
              <a:cxnLst/>
              <a:rect r="r" b="b" t="t" l="l"/>
              <a:pathLst>
                <a:path h="1128014" w="1298575">
                  <a:moveTo>
                    <a:pt x="0" y="0"/>
                  </a:moveTo>
                  <a:lnTo>
                    <a:pt x="1298575" y="0"/>
                  </a:lnTo>
                  <a:lnTo>
                    <a:pt x="1298575" y="1128014"/>
                  </a:lnTo>
                  <a:lnTo>
                    <a:pt x="0" y="112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4" t="0" r="-61" b="-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21252" y="5325218"/>
            <a:ext cx="17693696" cy="140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5"/>
              </a:lnSpc>
            </a:pPr>
            <a:r>
              <a:rPr lang="en-US" sz="4800" b="true">
                <a:solidFill>
                  <a:srgbClr val="2254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Title: </a:t>
            </a: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AI-Powered Exercise Tracking and Health Management System.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304" y="7516306"/>
            <a:ext cx="14938408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b="true" sz="3000" spc="34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Name: ROOKIES</a:t>
            </a:r>
          </a:p>
          <a:p>
            <a:pPr algn="l">
              <a:lnSpc>
                <a:spcPts val="4530"/>
              </a:lnSpc>
            </a:pPr>
            <a:r>
              <a:rPr lang="en-US" b="true" sz="3000" spc="34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Number: HAL47</a:t>
            </a:r>
          </a:p>
          <a:p>
            <a:pPr algn="l">
              <a:lnSpc>
                <a:spcPts val="4530"/>
              </a:lnSpc>
            </a:pPr>
            <a:r>
              <a:rPr lang="en-US" b="true" sz="3000" spc="2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Members: Nishanth H R, Nandeesh C M, Roopa Bagalkoti</a:t>
            </a:r>
          </a:p>
          <a:p>
            <a:pPr algn="l">
              <a:lnSpc>
                <a:spcPts val="4530"/>
              </a:lnSpc>
            </a:pPr>
            <a:r>
              <a:rPr lang="en-US" b="true" sz="3000" spc="2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College Name: R V College of Engineering Bengaluru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280539" y="7760037"/>
            <a:ext cx="3007461" cy="2996525"/>
          </a:xfrm>
          <a:custGeom>
            <a:avLst/>
            <a:gdLst/>
            <a:ahLst/>
            <a:cxnLst/>
            <a:rect r="r" b="b" t="t" l="l"/>
            <a:pathLst>
              <a:path h="2996525" w="3007461">
                <a:moveTo>
                  <a:pt x="0" y="0"/>
                </a:moveTo>
                <a:lnTo>
                  <a:pt x="3007461" y="0"/>
                </a:lnTo>
                <a:lnTo>
                  <a:pt x="3007461" y="2996525"/>
                </a:lnTo>
                <a:lnTo>
                  <a:pt x="0" y="29965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134" t="0" r="-134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217305" y="2216445"/>
            <a:ext cx="3869603" cy="2708722"/>
          </a:xfrm>
          <a:custGeom>
            <a:avLst/>
            <a:gdLst/>
            <a:ahLst/>
            <a:cxnLst/>
            <a:rect r="r" b="b" t="t" l="l"/>
            <a:pathLst>
              <a:path h="2708722" w="3869603">
                <a:moveTo>
                  <a:pt x="0" y="0"/>
                </a:moveTo>
                <a:lnTo>
                  <a:pt x="3869604" y="0"/>
                </a:lnTo>
                <a:lnTo>
                  <a:pt x="3869604" y="2708723"/>
                </a:lnTo>
                <a:lnTo>
                  <a:pt x="0" y="27087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118" t="0" r="-118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722" y="2756989"/>
            <a:ext cx="17554556" cy="298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8" indent="-259079" lvl="2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Many fitness systems lack real-time feedback, accurate tracking, and automation, leading to ineffective workouts, injuries and limited accessibility. High costs, manual nutrition analysis, and external factors affect reliability, emphasizing the need for an AI-driven solution integrating exercise tracking, posture correction, and food analysis.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00975"/>
            <a:ext cx="5859308" cy="192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6"/>
              </a:lnSpc>
            </a:pPr>
            <a:r>
              <a:rPr lang="en-US" sz="6518" b="true">
                <a:solidFill>
                  <a:srgbClr val="2254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19050" y="9700628"/>
            <a:ext cx="13067051" cy="38100"/>
            <a:chOff x="0" y="0"/>
            <a:chExt cx="17422735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0"/>
              <a:ext cx="17371949" cy="50800"/>
            </a:xfrm>
            <a:custGeom>
              <a:avLst/>
              <a:gdLst/>
              <a:ahLst/>
              <a:cxnLst/>
              <a:rect r="r" b="b" t="t" l="l"/>
              <a:pathLst>
                <a:path h="50800" w="17371949">
                  <a:moveTo>
                    <a:pt x="0" y="0"/>
                  </a:moveTo>
                  <a:lnTo>
                    <a:pt x="17371949" y="0"/>
                  </a:lnTo>
                  <a:lnTo>
                    <a:pt x="1737194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542640" y="647818"/>
            <a:ext cx="732974" cy="813285"/>
          </a:xfrm>
          <a:custGeom>
            <a:avLst/>
            <a:gdLst/>
            <a:ahLst/>
            <a:cxnLst/>
            <a:rect r="r" b="b" t="t" l="l"/>
            <a:pathLst>
              <a:path h="813285" w="732974">
                <a:moveTo>
                  <a:pt x="0" y="0"/>
                </a:moveTo>
                <a:lnTo>
                  <a:pt x="732973" y="0"/>
                </a:lnTo>
                <a:lnTo>
                  <a:pt x="732973" y="813286"/>
                </a:lnTo>
                <a:lnTo>
                  <a:pt x="0" y="813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67566" y="5814708"/>
            <a:ext cx="2322311" cy="3527767"/>
          </a:xfrm>
          <a:custGeom>
            <a:avLst/>
            <a:gdLst/>
            <a:ahLst/>
            <a:cxnLst/>
            <a:rect r="r" b="b" t="t" l="l"/>
            <a:pathLst>
              <a:path h="3527767" w="2322311">
                <a:moveTo>
                  <a:pt x="0" y="0"/>
                </a:moveTo>
                <a:lnTo>
                  <a:pt x="2322311" y="0"/>
                </a:lnTo>
                <a:lnTo>
                  <a:pt x="2322311" y="3527766"/>
                </a:lnTo>
                <a:lnTo>
                  <a:pt x="0" y="35277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36" r="-2071" b="-18496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78387" y="6095832"/>
            <a:ext cx="4328856" cy="3246642"/>
          </a:xfrm>
          <a:custGeom>
            <a:avLst/>
            <a:gdLst/>
            <a:ahLst/>
            <a:cxnLst/>
            <a:rect r="r" b="b" t="t" l="l"/>
            <a:pathLst>
              <a:path h="3246642" w="4328856">
                <a:moveTo>
                  <a:pt x="0" y="0"/>
                </a:moveTo>
                <a:lnTo>
                  <a:pt x="4328856" y="0"/>
                </a:lnTo>
                <a:lnTo>
                  <a:pt x="4328856" y="3246642"/>
                </a:lnTo>
                <a:lnTo>
                  <a:pt x="0" y="32466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67836" y="6095832"/>
            <a:ext cx="5329793" cy="2951373"/>
          </a:xfrm>
          <a:custGeom>
            <a:avLst/>
            <a:gdLst/>
            <a:ahLst/>
            <a:cxnLst/>
            <a:rect r="r" b="b" t="t" l="l"/>
            <a:pathLst>
              <a:path h="2951373" w="5329793">
                <a:moveTo>
                  <a:pt x="0" y="0"/>
                </a:moveTo>
                <a:lnTo>
                  <a:pt x="5329793" y="0"/>
                </a:lnTo>
                <a:lnTo>
                  <a:pt x="5329793" y="2951373"/>
                </a:lnTo>
                <a:lnTo>
                  <a:pt x="0" y="29513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9700628"/>
            <a:ext cx="13327311" cy="38100"/>
            <a:chOff x="0" y="0"/>
            <a:chExt cx="17769748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7718912" cy="50800"/>
            </a:xfrm>
            <a:custGeom>
              <a:avLst/>
              <a:gdLst/>
              <a:ahLst/>
              <a:cxnLst/>
              <a:rect r="r" b="b" t="t" l="l"/>
              <a:pathLst>
                <a:path h="50800" w="17718912">
                  <a:moveTo>
                    <a:pt x="0" y="0"/>
                  </a:moveTo>
                  <a:lnTo>
                    <a:pt x="17718912" y="0"/>
                  </a:lnTo>
                  <a:lnTo>
                    <a:pt x="1771891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90541" y="562094"/>
            <a:ext cx="8498091" cy="211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5"/>
              </a:lnSpc>
            </a:pPr>
            <a:r>
              <a:rPr lang="en-US" sz="1108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918" y="2343150"/>
            <a:ext cx="17718165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 Fitness Tracking: 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Integrates AI-powered real-time exercise monitoring, posture correction, and food composition analysis for a holistic fitness experience.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Enhanced Workout Efficiency &amp; Safety: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Uses MediaPipe Pose for posture estimation and YOLOv8 for food recognition, reducing injury risks and improving exercise accuracy.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Automation &amp; Personalization: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Eliminates manual data entry with automatic repetition counting, BMI calculation, and customized workout &amp; diet plans based on user health goals.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Accessibility &amp; Cost-Effectiveness: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Provides an AI-driven fitness trainer without requiring expensive sensors or specialized hardware, making it more affordable and widely accessible.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Addressing Health &amp; Lifestyle Challenges: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Helps users maintain proper form, track nutrition, and stay consistent with fitness goals, addressing real-world issues like sedentary lifestyles and poor dietary habits.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013446" y="571619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9700628"/>
            <a:ext cx="13067051" cy="38100"/>
            <a:chOff x="0" y="0"/>
            <a:chExt cx="17422735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7371949" cy="50800"/>
            </a:xfrm>
            <a:custGeom>
              <a:avLst/>
              <a:gdLst/>
              <a:ahLst/>
              <a:cxnLst/>
              <a:rect r="r" b="b" t="t" l="l"/>
              <a:pathLst>
                <a:path h="50800" w="17371949">
                  <a:moveTo>
                    <a:pt x="0" y="0"/>
                  </a:moveTo>
                  <a:lnTo>
                    <a:pt x="17371949" y="0"/>
                  </a:lnTo>
                  <a:lnTo>
                    <a:pt x="1737194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570539"/>
            <a:ext cx="13465012" cy="186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01"/>
              </a:lnSpc>
            </a:pPr>
            <a:r>
              <a:rPr lang="en-US" sz="9785" b="true">
                <a:solidFill>
                  <a:srgbClr val="2254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 REVIEW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556710" y="1303958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80111" y="3688549"/>
            <a:ext cx="15243576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1519" indent="-24384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innovative solution is an </a:t>
            </a: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AI-powered fitness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system that provides</a:t>
            </a: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real-time exercise tracking, posture correction, and food composition analysis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using computer vision and machine learning. It automates repetition counting, form correction, and nutritional tracking to </a:t>
            </a: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 workout efficiency, reduce injury risks, and improve dietary awareness.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938359"/>
            <a:ext cx="14901040" cy="98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sz="8963" b="true">
                <a:solidFill>
                  <a:srgbClr val="2254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APPROACH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9050" y="9700628"/>
            <a:ext cx="13432409" cy="38100"/>
            <a:chOff x="0" y="0"/>
            <a:chExt cx="17909879" cy="5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17859121" cy="50800"/>
            </a:xfrm>
            <a:custGeom>
              <a:avLst/>
              <a:gdLst/>
              <a:ahLst/>
              <a:cxnLst/>
              <a:rect r="r" b="b" t="t" l="l"/>
              <a:pathLst>
                <a:path h="50800" w="17859121">
                  <a:moveTo>
                    <a:pt x="0" y="0"/>
                  </a:moveTo>
                  <a:lnTo>
                    <a:pt x="17859121" y="0"/>
                  </a:lnTo>
                  <a:lnTo>
                    <a:pt x="17859121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86164" y="3191979"/>
            <a:ext cx="15243576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659" indent="-236220" lvl="2">
              <a:lnSpc>
                <a:spcPts val="4339"/>
              </a:lnSpc>
              <a:buFont typeface="Arial"/>
              <a:buChar char="⚬"/>
            </a:pPr>
            <a:r>
              <a:rPr lang="en-US" b="true" sz="30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Pose Estimation:</a:t>
            </a:r>
            <a:r>
              <a:rPr lang="en-US" sz="3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Uses MediaPipe Pose to analyze body posture and ensure correct exercise form.</a:t>
            </a:r>
          </a:p>
          <a:p>
            <a:pPr algn="l" marL="708659" indent="-236220" lvl="2">
              <a:lnSpc>
                <a:spcPts val="4339"/>
              </a:lnSpc>
              <a:buFont typeface="Arial"/>
              <a:buChar char="⚬"/>
            </a:pPr>
            <a:r>
              <a:rPr lang="en-US" b="true" sz="30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 Detection for Food Recognition:</a:t>
            </a:r>
            <a:r>
              <a:rPr lang="en-US" sz="3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Implements YOLO to identify food items and analyze their nutritional composition.</a:t>
            </a:r>
          </a:p>
          <a:p>
            <a:pPr algn="l" marL="708659" indent="-236220" lvl="2">
              <a:lnSpc>
                <a:spcPts val="4339"/>
              </a:lnSpc>
              <a:buFont typeface="Arial"/>
              <a:buChar char="⚬"/>
            </a:pPr>
            <a:r>
              <a:rPr lang="en-US" b="true" sz="30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Automation &amp; Personalization:</a:t>
            </a:r>
            <a:r>
              <a:rPr lang="en-US" sz="3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Integrates repetition counting, and customized workout/diet plans based on user health data.</a:t>
            </a:r>
          </a:p>
          <a:p>
            <a:pPr algn="l" marL="708659" indent="-236220" lvl="2">
              <a:lnSpc>
                <a:spcPts val="4339"/>
              </a:lnSpc>
              <a:buFont typeface="Arial"/>
              <a:buChar char="⚬"/>
            </a:pPr>
            <a:r>
              <a:rPr lang="en-US" b="true" sz="30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Platform Implementation:</a:t>
            </a:r>
            <a:r>
              <a:rPr lang="en-US" sz="3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Developed using Python, OpenCV, TensorFlow, and Flask/React for a user-friendly interface.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448387" y="1290778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1235" y="982495"/>
            <a:ext cx="14901040" cy="180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89" b="true">
                <a:solidFill>
                  <a:srgbClr val="2254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AND BENEFITS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9050" y="9700628"/>
            <a:ext cx="13523671" cy="38100"/>
            <a:chOff x="0" y="0"/>
            <a:chExt cx="18031561" cy="5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17980788" cy="50800"/>
            </a:xfrm>
            <a:custGeom>
              <a:avLst/>
              <a:gdLst/>
              <a:ahLst/>
              <a:cxnLst/>
              <a:rect r="r" b="b" t="t" l="l"/>
              <a:pathLst>
                <a:path h="50800" w="17980788">
                  <a:moveTo>
                    <a:pt x="0" y="0"/>
                  </a:moveTo>
                  <a:lnTo>
                    <a:pt x="17980788" y="0"/>
                  </a:lnTo>
                  <a:lnTo>
                    <a:pt x="1798078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126574"/>
            <a:ext cx="15243576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519" indent="-243840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Group: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Fitness enthusiasts, home workout users, and individuals seeking personalized health guidance.</a:t>
            </a:r>
          </a:p>
          <a:p>
            <a:pPr algn="l" marL="731519" indent="-243840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Social Benefits: 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Encourages healthier lifestyles, reduces injury risks, and promotes better dietary habits.</a:t>
            </a:r>
          </a:p>
          <a:p>
            <a:pPr algn="l" marL="731519" indent="-243840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Economic Benefits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Eliminates the need for expensive wearable sensors, making fitness tracking cost-effective and accessible.</a:t>
            </a:r>
          </a:p>
          <a:p>
            <a:pPr algn="l" marL="731519" indent="-243840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Environmental Benefits:</a:t>
            </a: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Digital tracking reduces paper-based logs and promotes sustainable fitness practices.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061363" y="887364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9700628"/>
            <a:ext cx="12939899" cy="38100"/>
            <a:chOff x="0" y="0"/>
            <a:chExt cx="17253199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7202404" cy="50800"/>
            </a:xfrm>
            <a:custGeom>
              <a:avLst/>
              <a:gdLst/>
              <a:ahLst/>
              <a:cxnLst/>
              <a:rect r="r" b="b" t="t" l="l"/>
              <a:pathLst>
                <a:path h="50800" w="17202404">
                  <a:moveTo>
                    <a:pt x="0" y="0"/>
                  </a:moveTo>
                  <a:lnTo>
                    <a:pt x="17202404" y="0"/>
                  </a:lnTo>
                  <a:lnTo>
                    <a:pt x="1720240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45688" y="1682143"/>
            <a:ext cx="9899716" cy="135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08009"/>
            <a:ext cx="16305634" cy="3576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2486" indent="-260829" lvl="2">
              <a:lnSpc>
                <a:spcPts val="4792"/>
              </a:lnSpc>
              <a:buFont typeface="Arial"/>
              <a:buChar char="⚬"/>
            </a:pPr>
            <a:r>
              <a:rPr lang="en-US" sz="342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AI-powered fitness system addresses the limitations of manual and sensor-based tracking by providing an </a:t>
            </a:r>
            <a:r>
              <a:rPr lang="en-US" b="true" sz="342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automated, real-time, and cost-effective solution</a:t>
            </a:r>
            <a:r>
              <a:rPr lang="en-US" sz="342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With potential for scaling, future improvements can include multi-user support, AR-based workout assistance, and integration with smart wearables, making fitness training more accessible, engaging, and efficient for a global audience.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88385" y="9693874"/>
            <a:ext cx="3245949" cy="273201"/>
            <a:chOff x="0" y="0"/>
            <a:chExt cx="4327932" cy="364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34334" y="9535101"/>
            <a:ext cx="700004" cy="608104"/>
            <a:chOff x="0" y="0"/>
            <a:chExt cx="933339" cy="8108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613239" y="1510812"/>
            <a:ext cx="823889" cy="914162"/>
          </a:xfrm>
          <a:custGeom>
            <a:avLst/>
            <a:gdLst/>
            <a:ahLst/>
            <a:cxnLst/>
            <a:rect r="r" b="b" t="t" l="l"/>
            <a:pathLst>
              <a:path h="914162" w="823889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42" r="0" b="-24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295546" y="6513080"/>
            <a:ext cx="3942012" cy="3326073"/>
          </a:xfrm>
          <a:custGeom>
            <a:avLst/>
            <a:gdLst/>
            <a:ahLst/>
            <a:cxnLst/>
            <a:rect r="r" b="b" t="t" l="l"/>
            <a:pathLst>
              <a:path h="3326073" w="3942012">
                <a:moveTo>
                  <a:pt x="0" y="0"/>
                </a:moveTo>
                <a:lnTo>
                  <a:pt x="3942012" y="0"/>
                </a:lnTo>
                <a:lnTo>
                  <a:pt x="3942012" y="3326073"/>
                </a:lnTo>
                <a:lnTo>
                  <a:pt x="0" y="33260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4330" y="3484975"/>
            <a:ext cx="13059340" cy="276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45"/>
              </a:lnSpc>
            </a:pPr>
            <a:r>
              <a:rPr lang="en-US" sz="1453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9050" y="9700628"/>
            <a:ext cx="18326100" cy="38100"/>
            <a:chOff x="0" y="0"/>
            <a:chExt cx="24434800" cy="50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0"/>
              <a:ext cx="24384000" cy="50800"/>
            </a:xfrm>
            <a:custGeom>
              <a:avLst/>
              <a:gdLst/>
              <a:ahLst/>
              <a:cxnLst/>
              <a:rect r="r" b="b" t="t" l="l"/>
              <a:pathLst>
                <a:path h="508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35774" y="619244"/>
            <a:ext cx="6466514" cy="28575"/>
            <a:chOff x="0" y="0"/>
            <a:chExt cx="8622019" cy="38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0"/>
              <a:ext cx="8583930" cy="38100"/>
            </a:xfrm>
            <a:custGeom>
              <a:avLst/>
              <a:gdLst/>
              <a:ahLst/>
              <a:cxnLst/>
              <a:rect r="r" b="b" t="t" l="l"/>
              <a:pathLst>
                <a:path h="38100" w="8583930">
                  <a:moveTo>
                    <a:pt x="0" y="0"/>
                  </a:moveTo>
                  <a:lnTo>
                    <a:pt x="8583930" y="0"/>
                  </a:lnTo>
                  <a:lnTo>
                    <a:pt x="85839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80111" y="207545"/>
            <a:ext cx="1352866" cy="880548"/>
            <a:chOff x="0" y="0"/>
            <a:chExt cx="1803821" cy="1174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3781" cy="1174115"/>
            </a:xfrm>
            <a:custGeom>
              <a:avLst/>
              <a:gdLst/>
              <a:ahLst/>
              <a:cxnLst/>
              <a:rect r="r" b="b" t="t" l="l"/>
              <a:pathLst>
                <a:path h="1174115" w="1803781">
                  <a:moveTo>
                    <a:pt x="0" y="0"/>
                  </a:moveTo>
                  <a:lnTo>
                    <a:pt x="1803781" y="0"/>
                  </a:lnTo>
                  <a:lnTo>
                    <a:pt x="1803781" y="1174115"/>
                  </a:lnTo>
                  <a:lnTo>
                    <a:pt x="0" y="117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927" t="0" r="-9929" b="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171023" y="9113021"/>
            <a:ext cx="3245949" cy="273201"/>
            <a:chOff x="0" y="0"/>
            <a:chExt cx="4327932" cy="3642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27906" cy="364236"/>
            </a:xfrm>
            <a:custGeom>
              <a:avLst/>
              <a:gdLst/>
              <a:ahLst/>
              <a:cxnLst/>
              <a:rect r="r" b="b" t="t" l="l"/>
              <a:pathLst>
                <a:path h="364236" w="4327906">
                  <a:moveTo>
                    <a:pt x="0" y="0"/>
                  </a:moveTo>
                  <a:lnTo>
                    <a:pt x="4327906" y="0"/>
                  </a:lnTo>
                  <a:lnTo>
                    <a:pt x="4327906" y="364236"/>
                  </a:lnTo>
                  <a:lnTo>
                    <a:pt x="0" y="364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9" r="0" b="-147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416972" y="8954248"/>
            <a:ext cx="700004" cy="608104"/>
            <a:chOff x="0" y="0"/>
            <a:chExt cx="933339" cy="8108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3323" cy="810768"/>
            </a:xfrm>
            <a:custGeom>
              <a:avLst/>
              <a:gdLst/>
              <a:ahLst/>
              <a:cxnLst/>
              <a:rect r="r" b="b" t="t" l="l"/>
              <a:pathLst>
                <a:path h="810768" w="933323">
                  <a:moveTo>
                    <a:pt x="0" y="0"/>
                  </a:moveTo>
                  <a:lnTo>
                    <a:pt x="933323" y="0"/>
                  </a:lnTo>
                  <a:lnTo>
                    <a:pt x="933323" y="810768"/>
                  </a:lnTo>
                  <a:lnTo>
                    <a:pt x="0" y="81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4" t="0" r="-66" b="-4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4077058" y="3371947"/>
            <a:ext cx="1596612" cy="1771553"/>
          </a:xfrm>
          <a:custGeom>
            <a:avLst/>
            <a:gdLst/>
            <a:ahLst/>
            <a:cxnLst/>
            <a:rect r="r" b="b" t="t" l="l"/>
            <a:pathLst>
              <a:path h="1771553" w="1596612">
                <a:moveTo>
                  <a:pt x="0" y="0"/>
                </a:moveTo>
                <a:lnTo>
                  <a:pt x="1596612" y="0"/>
                </a:lnTo>
                <a:lnTo>
                  <a:pt x="1596612" y="1771553"/>
                </a:lnTo>
                <a:lnTo>
                  <a:pt x="0" y="1771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58" r="0" b="-15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DAGdyvY3f4U</dc:identifier>
  <dcterms:modified xsi:type="dcterms:W3CDTF">2011-08-01T06:04:30Z</dcterms:modified>
  <cp:revision>1</cp:revision>
  <dc:title>ROOKIES HAL-47</dc:title>
</cp:coreProperties>
</file>