
<file path=[Content_Types].xml><?xml version="1.0" encoding="utf-8"?>
<Types xmlns="http://schemas.openxmlformats.org/package/2006/content-types">
  <Default Extension="fntdata" ContentType="application/x-fontdata"/>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8"/>
  </p:notesMasterIdLst>
  <p:sldIdLst>
    <p:sldId id="257" r:id="rId2"/>
    <p:sldId id="258" r:id="rId3"/>
    <p:sldId id="259" r:id="rId4"/>
    <p:sldId id="260" r:id="rId5"/>
    <p:sldId id="261" r:id="rId6"/>
    <p:sldId id="262" r:id="rId7"/>
  </p:sldIdLst>
  <p:sldSz cx="9144000" cy="5143500" type="screen16x9"/>
  <p:notesSz cx="6858000" cy="9144000"/>
  <p:embeddedFontLst>
    <p:embeddedFont>
      <p:font typeface="Roboto Slab" panose="020F0502020204030204" pitchFamily="2" charset="0"/>
      <p:regular r:id="rId9"/>
      <p:bold r:id="rId10"/>
    </p:embeddedFont>
    <p:embeddedFont>
      <p:font typeface="Roboto Slab Medium" pitchFamily="2"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BA7558-DCA7-44D4-8A8E-E2D0F6CAA684}"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E94A75C5-7EC3-47FE-AB6D-8D5212D6DC5A}">
      <dgm:prSet/>
      <dgm:spPr/>
      <dgm:t>
        <a:bodyPr/>
        <a:lstStyle/>
        <a:p>
          <a:r>
            <a:rPr lang="en-US"/>
            <a:t>The objective of this project is to build an agent which helps to make a decision about the cab rides such that the profits are maximized</a:t>
          </a:r>
        </a:p>
      </dgm:t>
    </dgm:pt>
    <dgm:pt modelId="{3C722EC9-9394-4E7D-8456-3372040C715A}" type="parTrans" cxnId="{E2B78217-8FD7-4DD5-B9F9-A10A1DADCA2C}">
      <dgm:prSet/>
      <dgm:spPr/>
      <dgm:t>
        <a:bodyPr/>
        <a:lstStyle/>
        <a:p>
          <a:endParaRPr lang="en-US"/>
        </a:p>
      </dgm:t>
    </dgm:pt>
    <dgm:pt modelId="{D5D3DE43-3DF4-4D9A-AB0D-DD1CDEDCF771}" type="sibTrans" cxnId="{E2B78217-8FD7-4DD5-B9F9-A10A1DADCA2C}">
      <dgm:prSet/>
      <dgm:spPr/>
      <dgm:t>
        <a:bodyPr/>
        <a:lstStyle/>
        <a:p>
          <a:endParaRPr lang="en-US"/>
        </a:p>
      </dgm:t>
    </dgm:pt>
    <dgm:pt modelId="{24B3E9F8-5325-4B8A-B465-945EDBA1AB5D}">
      <dgm:prSet/>
      <dgm:spPr/>
      <dgm:t>
        <a:bodyPr/>
        <a:lstStyle/>
        <a:p>
          <a:r>
            <a:rPr lang="en-US"/>
            <a:t>This helps drivers choose rides during odd times, crucial distances and prefers the best option.</a:t>
          </a:r>
        </a:p>
      </dgm:t>
    </dgm:pt>
    <dgm:pt modelId="{C4B41FC0-C37E-4680-AA16-FFD8859D2F96}" type="parTrans" cxnId="{955505B3-40DF-4B79-9306-42A39FCBFA8A}">
      <dgm:prSet/>
      <dgm:spPr/>
      <dgm:t>
        <a:bodyPr/>
        <a:lstStyle/>
        <a:p>
          <a:endParaRPr lang="en-US"/>
        </a:p>
      </dgm:t>
    </dgm:pt>
    <dgm:pt modelId="{43CF471F-4B39-48A8-B6FF-2E36284DF862}" type="sibTrans" cxnId="{955505B3-40DF-4B79-9306-42A39FCBFA8A}">
      <dgm:prSet/>
      <dgm:spPr/>
      <dgm:t>
        <a:bodyPr/>
        <a:lstStyle/>
        <a:p>
          <a:endParaRPr lang="en-US"/>
        </a:p>
      </dgm:t>
    </dgm:pt>
    <dgm:pt modelId="{EA1BF9E7-BC6D-4371-949C-8AF947B17BAF}" type="pres">
      <dgm:prSet presAssocID="{18BA7558-DCA7-44D4-8A8E-E2D0F6CAA684}" presName="hierChild1" presStyleCnt="0">
        <dgm:presLayoutVars>
          <dgm:chPref val="1"/>
          <dgm:dir/>
          <dgm:animOne val="branch"/>
          <dgm:animLvl val="lvl"/>
          <dgm:resizeHandles/>
        </dgm:presLayoutVars>
      </dgm:prSet>
      <dgm:spPr/>
    </dgm:pt>
    <dgm:pt modelId="{FC59E57D-DEE6-4445-88E7-5DB9F95DEC0A}" type="pres">
      <dgm:prSet presAssocID="{E94A75C5-7EC3-47FE-AB6D-8D5212D6DC5A}" presName="hierRoot1" presStyleCnt="0"/>
      <dgm:spPr/>
    </dgm:pt>
    <dgm:pt modelId="{EE217418-0DB0-493F-9E1A-A0D40E5F67EF}" type="pres">
      <dgm:prSet presAssocID="{E94A75C5-7EC3-47FE-AB6D-8D5212D6DC5A}" presName="composite" presStyleCnt="0"/>
      <dgm:spPr/>
    </dgm:pt>
    <dgm:pt modelId="{A8556458-6D17-4051-8497-2F7D359BAC5B}" type="pres">
      <dgm:prSet presAssocID="{E94A75C5-7EC3-47FE-AB6D-8D5212D6DC5A}" presName="background" presStyleLbl="node0" presStyleIdx="0" presStyleCnt="2"/>
      <dgm:spPr/>
    </dgm:pt>
    <dgm:pt modelId="{B9784386-B96A-4DCB-93A2-1C8A1C2E067B}" type="pres">
      <dgm:prSet presAssocID="{E94A75C5-7EC3-47FE-AB6D-8D5212D6DC5A}" presName="text" presStyleLbl="fgAcc0" presStyleIdx="0" presStyleCnt="2">
        <dgm:presLayoutVars>
          <dgm:chPref val="3"/>
        </dgm:presLayoutVars>
      </dgm:prSet>
      <dgm:spPr/>
    </dgm:pt>
    <dgm:pt modelId="{26CEDDBE-2D84-42FB-B30C-CD359A230746}" type="pres">
      <dgm:prSet presAssocID="{E94A75C5-7EC3-47FE-AB6D-8D5212D6DC5A}" presName="hierChild2" presStyleCnt="0"/>
      <dgm:spPr/>
    </dgm:pt>
    <dgm:pt modelId="{EE331CB6-0559-4E97-99FE-A8E80B1AA808}" type="pres">
      <dgm:prSet presAssocID="{24B3E9F8-5325-4B8A-B465-945EDBA1AB5D}" presName="hierRoot1" presStyleCnt="0"/>
      <dgm:spPr/>
    </dgm:pt>
    <dgm:pt modelId="{CE579712-97B6-468D-BC39-762A4B34D799}" type="pres">
      <dgm:prSet presAssocID="{24B3E9F8-5325-4B8A-B465-945EDBA1AB5D}" presName="composite" presStyleCnt="0"/>
      <dgm:spPr/>
    </dgm:pt>
    <dgm:pt modelId="{5B804F5D-447A-47E0-A238-0595D7A5E0CE}" type="pres">
      <dgm:prSet presAssocID="{24B3E9F8-5325-4B8A-B465-945EDBA1AB5D}" presName="background" presStyleLbl="node0" presStyleIdx="1" presStyleCnt="2"/>
      <dgm:spPr/>
    </dgm:pt>
    <dgm:pt modelId="{195962A6-AB58-40F2-8EA5-0AF66E043D80}" type="pres">
      <dgm:prSet presAssocID="{24B3E9F8-5325-4B8A-B465-945EDBA1AB5D}" presName="text" presStyleLbl="fgAcc0" presStyleIdx="1" presStyleCnt="2">
        <dgm:presLayoutVars>
          <dgm:chPref val="3"/>
        </dgm:presLayoutVars>
      </dgm:prSet>
      <dgm:spPr/>
    </dgm:pt>
    <dgm:pt modelId="{F20096AA-324A-4C11-9390-3A2E51F3B731}" type="pres">
      <dgm:prSet presAssocID="{24B3E9F8-5325-4B8A-B465-945EDBA1AB5D}" presName="hierChild2" presStyleCnt="0"/>
      <dgm:spPr/>
    </dgm:pt>
  </dgm:ptLst>
  <dgm:cxnLst>
    <dgm:cxn modelId="{E2B78217-8FD7-4DD5-B9F9-A10A1DADCA2C}" srcId="{18BA7558-DCA7-44D4-8A8E-E2D0F6CAA684}" destId="{E94A75C5-7EC3-47FE-AB6D-8D5212D6DC5A}" srcOrd="0" destOrd="0" parTransId="{3C722EC9-9394-4E7D-8456-3372040C715A}" sibTransId="{D5D3DE43-3DF4-4D9A-AB0D-DD1CDEDCF771}"/>
    <dgm:cxn modelId="{C570AE70-C098-4007-8D1E-9E4885864453}" type="presOf" srcId="{E94A75C5-7EC3-47FE-AB6D-8D5212D6DC5A}" destId="{B9784386-B96A-4DCB-93A2-1C8A1C2E067B}" srcOrd="0" destOrd="0" presId="urn:microsoft.com/office/officeart/2005/8/layout/hierarchy1"/>
    <dgm:cxn modelId="{955505B3-40DF-4B79-9306-42A39FCBFA8A}" srcId="{18BA7558-DCA7-44D4-8A8E-E2D0F6CAA684}" destId="{24B3E9F8-5325-4B8A-B465-945EDBA1AB5D}" srcOrd="1" destOrd="0" parTransId="{C4B41FC0-C37E-4680-AA16-FFD8859D2F96}" sibTransId="{43CF471F-4B39-48A8-B6FF-2E36284DF862}"/>
    <dgm:cxn modelId="{F1FE35D1-AA74-4A31-A955-8E81BC24B95B}" type="presOf" srcId="{24B3E9F8-5325-4B8A-B465-945EDBA1AB5D}" destId="{195962A6-AB58-40F2-8EA5-0AF66E043D80}" srcOrd="0" destOrd="0" presId="urn:microsoft.com/office/officeart/2005/8/layout/hierarchy1"/>
    <dgm:cxn modelId="{0C9047DE-6156-489F-BABB-83C3AE578F10}" type="presOf" srcId="{18BA7558-DCA7-44D4-8A8E-E2D0F6CAA684}" destId="{EA1BF9E7-BC6D-4371-949C-8AF947B17BAF}" srcOrd="0" destOrd="0" presId="urn:microsoft.com/office/officeart/2005/8/layout/hierarchy1"/>
    <dgm:cxn modelId="{9588CE23-4034-452E-BB74-1ABBD5F9D3FF}" type="presParOf" srcId="{EA1BF9E7-BC6D-4371-949C-8AF947B17BAF}" destId="{FC59E57D-DEE6-4445-88E7-5DB9F95DEC0A}" srcOrd="0" destOrd="0" presId="urn:microsoft.com/office/officeart/2005/8/layout/hierarchy1"/>
    <dgm:cxn modelId="{9429AA5F-2B9A-45CF-B5BF-E0D47D062247}" type="presParOf" srcId="{FC59E57D-DEE6-4445-88E7-5DB9F95DEC0A}" destId="{EE217418-0DB0-493F-9E1A-A0D40E5F67EF}" srcOrd="0" destOrd="0" presId="urn:microsoft.com/office/officeart/2005/8/layout/hierarchy1"/>
    <dgm:cxn modelId="{6E217380-FF83-40C8-B59C-E178B5002632}" type="presParOf" srcId="{EE217418-0DB0-493F-9E1A-A0D40E5F67EF}" destId="{A8556458-6D17-4051-8497-2F7D359BAC5B}" srcOrd="0" destOrd="0" presId="urn:microsoft.com/office/officeart/2005/8/layout/hierarchy1"/>
    <dgm:cxn modelId="{3813315F-6032-4266-AD3F-4CC6DFE2B4E5}" type="presParOf" srcId="{EE217418-0DB0-493F-9E1A-A0D40E5F67EF}" destId="{B9784386-B96A-4DCB-93A2-1C8A1C2E067B}" srcOrd="1" destOrd="0" presId="urn:microsoft.com/office/officeart/2005/8/layout/hierarchy1"/>
    <dgm:cxn modelId="{F582B8D4-D744-40A2-9B08-B7D54F4B4205}" type="presParOf" srcId="{FC59E57D-DEE6-4445-88E7-5DB9F95DEC0A}" destId="{26CEDDBE-2D84-42FB-B30C-CD359A230746}" srcOrd="1" destOrd="0" presId="urn:microsoft.com/office/officeart/2005/8/layout/hierarchy1"/>
    <dgm:cxn modelId="{9A86D5CA-B0B8-4B64-8423-8D0129C5040A}" type="presParOf" srcId="{EA1BF9E7-BC6D-4371-949C-8AF947B17BAF}" destId="{EE331CB6-0559-4E97-99FE-A8E80B1AA808}" srcOrd="1" destOrd="0" presId="urn:microsoft.com/office/officeart/2005/8/layout/hierarchy1"/>
    <dgm:cxn modelId="{F67B6C13-93B5-47CC-9599-1A812BB391E0}" type="presParOf" srcId="{EE331CB6-0559-4E97-99FE-A8E80B1AA808}" destId="{CE579712-97B6-468D-BC39-762A4B34D799}" srcOrd="0" destOrd="0" presId="urn:microsoft.com/office/officeart/2005/8/layout/hierarchy1"/>
    <dgm:cxn modelId="{5A806380-33F3-417C-919D-2E1EC8441918}" type="presParOf" srcId="{CE579712-97B6-468D-BC39-762A4B34D799}" destId="{5B804F5D-447A-47E0-A238-0595D7A5E0CE}" srcOrd="0" destOrd="0" presId="urn:microsoft.com/office/officeart/2005/8/layout/hierarchy1"/>
    <dgm:cxn modelId="{07CD4292-1270-4325-8D0F-F78527E98B1D}" type="presParOf" srcId="{CE579712-97B6-468D-BC39-762A4B34D799}" destId="{195962A6-AB58-40F2-8EA5-0AF66E043D80}" srcOrd="1" destOrd="0" presId="urn:microsoft.com/office/officeart/2005/8/layout/hierarchy1"/>
    <dgm:cxn modelId="{533400AE-0CBC-4874-8773-E78D331B7E66}" type="presParOf" srcId="{EE331CB6-0559-4E97-99FE-A8E80B1AA808}" destId="{F20096AA-324A-4C11-9390-3A2E51F3B73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556458-6D17-4051-8497-2F7D359BAC5B}">
      <dsp:nvSpPr>
        <dsp:cNvPr id="0" name=""/>
        <dsp:cNvSpPr/>
      </dsp:nvSpPr>
      <dsp:spPr>
        <a:xfrm>
          <a:off x="100718" y="459"/>
          <a:ext cx="3249596" cy="20634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784386-B96A-4DCB-93A2-1C8A1C2E067B}">
      <dsp:nvSpPr>
        <dsp:cNvPr id="0" name=""/>
        <dsp:cNvSpPr/>
      </dsp:nvSpPr>
      <dsp:spPr>
        <a:xfrm>
          <a:off x="461784" y="343472"/>
          <a:ext cx="3249596" cy="20634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The objective of this project is to build an agent which helps to make a decision about the cab rides such that the profits are maximized</a:t>
          </a:r>
        </a:p>
      </dsp:txBody>
      <dsp:txXfrm>
        <a:off x="522222" y="403910"/>
        <a:ext cx="3128720" cy="1942618"/>
      </dsp:txXfrm>
    </dsp:sp>
    <dsp:sp modelId="{5B804F5D-447A-47E0-A238-0595D7A5E0CE}">
      <dsp:nvSpPr>
        <dsp:cNvPr id="0" name=""/>
        <dsp:cNvSpPr/>
      </dsp:nvSpPr>
      <dsp:spPr>
        <a:xfrm>
          <a:off x="4072448" y="459"/>
          <a:ext cx="3249596" cy="20634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5962A6-AB58-40F2-8EA5-0AF66E043D80}">
      <dsp:nvSpPr>
        <dsp:cNvPr id="0" name=""/>
        <dsp:cNvSpPr/>
      </dsp:nvSpPr>
      <dsp:spPr>
        <a:xfrm>
          <a:off x="4433514" y="343472"/>
          <a:ext cx="3249596" cy="20634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This helps drivers choose rides during odd times, crucial distances and prefers the best option.</a:t>
          </a:r>
        </a:p>
      </dsp:txBody>
      <dsp:txXfrm>
        <a:off x="4493952" y="403910"/>
        <a:ext cx="3128720" cy="19426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968c22b16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68c22b16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B58E4-CB8A-4969-A2FF-14D4212DC619}"/>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3BD9A77-0B0B-6257-A4AA-EB0FD3CC97B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732185E-2E12-750A-1C64-42417D1D5282}"/>
              </a:ext>
            </a:extLst>
          </p:cNvPr>
          <p:cNvSpPr>
            <a:spLocks noGrp="1"/>
          </p:cNvSpPr>
          <p:nvPr>
            <p:ph type="dt" sz="half" idx="10"/>
          </p:nvPr>
        </p:nvSpPr>
        <p:spPr/>
        <p:txBody>
          <a:bodyPr/>
          <a:lstStyle/>
          <a:p>
            <a:fld id="{7D9B28DA-7580-402D-89D4-02A6DF49A2C8}" type="datetimeFigureOut">
              <a:rPr lang="en-US" smtClean="0"/>
              <a:t>11/21/2024</a:t>
            </a:fld>
            <a:endParaRPr lang="en-US"/>
          </a:p>
        </p:txBody>
      </p:sp>
      <p:sp>
        <p:nvSpPr>
          <p:cNvPr id="5" name="Footer Placeholder 4">
            <a:extLst>
              <a:ext uri="{FF2B5EF4-FFF2-40B4-BE49-F238E27FC236}">
                <a16:creationId xmlns:a16="http://schemas.microsoft.com/office/drawing/2014/main" id="{37B4E0A3-A32F-38AE-AC0A-1C9F82882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E04295-0A69-0CD6-7AE0-C4BD300ED31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29404890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6C567-788B-E28D-3EF6-7D8879496B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752415-BB9E-8F0F-0D37-AF71869953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924051-F6BF-E350-1199-FDFDEFE2BDB6}"/>
              </a:ext>
            </a:extLst>
          </p:cNvPr>
          <p:cNvSpPr>
            <a:spLocks noGrp="1"/>
          </p:cNvSpPr>
          <p:nvPr>
            <p:ph type="dt" sz="half" idx="10"/>
          </p:nvPr>
        </p:nvSpPr>
        <p:spPr/>
        <p:txBody>
          <a:bodyPr/>
          <a:lstStyle/>
          <a:p>
            <a:fld id="{7D9B28DA-7580-402D-89D4-02A6DF49A2C8}" type="datetimeFigureOut">
              <a:rPr lang="en-US" smtClean="0"/>
              <a:t>11/21/2024</a:t>
            </a:fld>
            <a:endParaRPr lang="en-US"/>
          </a:p>
        </p:txBody>
      </p:sp>
      <p:sp>
        <p:nvSpPr>
          <p:cNvPr id="5" name="Footer Placeholder 4">
            <a:extLst>
              <a:ext uri="{FF2B5EF4-FFF2-40B4-BE49-F238E27FC236}">
                <a16:creationId xmlns:a16="http://schemas.microsoft.com/office/drawing/2014/main" id="{39A00132-C420-E597-CCAE-586931FB2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D9C865-6D06-89E5-07CB-62CC4E4CFB2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72714705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80571C-C94F-5488-082D-0390CF9D2204}"/>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E18CED-415C-673B-27BE-A426E84E9ED7}"/>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C4CE21-153E-52D9-5769-E81C8473904E}"/>
              </a:ext>
            </a:extLst>
          </p:cNvPr>
          <p:cNvSpPr>
            <a:spLocks noGrp="1"/>
          </p:cNvSpPr>
          <p:nvPr>
            <p:ph type="dt" sz="half" idx="10"/>
          </p:nvPr>
        </p:nvSpPr>
        <p:spPr/>
        <p:txBody>
          <a:bodyPr/>
          <a:lstStyle/>
          <a:p>
            <a:fld id="{7D9B28DA-7580-402D-89D4-02A6DF49A2C8}" type="datetimeFigureOut">
              <a:rPr lang="en-US" smtClean="0"/>
              <a:t>11/21/2024</a:t>
            </a:fld>
            <a:endParaRPr lang="en-US"/>
          </a:p>
        </p:txBody>
      </p:sp>
      <p:sp>
        <p:nvSpPr>
          <p:cNvPr id="5" name="Footer Placeholder 4">
            <a:extLst>
              <a:ext uri="{FF2B5EF4-FFF2-40B4-BE49-F238E27FC236}">
                <a16:creationId xmlns:a16="http://schemas.microsoft.com/office/drawing/2014/main" id="{3F14B7DD-EED5-0B65-B5DA-0B2320AEE6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81E4A-0474-23B4-A192-2DE1266C7FB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267852237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extLst>
      <p:ext uri="{BB962C8B-B14F-4D97-AF65-F5344CB8AC3E}">
        <p14:creationId xmlns:p14="http://schemas.microsoft.com/office/powerpoint/2010/main" val="3347212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73558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complete pattern">
  <p:cSld name="Blank complete pattern">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90083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964D6-212A-8696-637D-8E9AB6C99F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F684E4-0FEC-03CB-1382-3D5D6873A5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D09004-2477-3607-2334-016083E4B3C2}"/>
              </a:ext>
            </a:extLst>
          </p:cNvPr>
          <p:cNvSpPr>
            <a:spLocks noGrp="1"/>
          </p:cNvSpPr>
          <p:nvPr>
            <p:ph type="dt" sz="half" idx="10"/>
          </p:nvPr>
        </p:nvSpPr>
        <p:spPr/>
        <p:txBody>
          <a:bodyPr/>
          <a:lstStyle/>
          <a:p>
            <a:fld id="{7D9B28DA-7580-402D-89D4-02A6DF49A2C8}" type="datetimeFigureOut">
              <a:rPr lang="en-US" smtClean="0"/>
              <a:t>11/21/2024</a:t>
            </a:fld>
            <a:endParaRPr lang="en-US"/>
          </a:p>
        </p:txBody>
      </p:sp>
      <p:sp>
        <p:nvSpPr>
          <p:cNvPr id="5" name="Footer Placeholder 4">
            <a:extLst>
              <a:ext uri="{FF2B5EF4-FFF2-40B4-BE49-F238E27FC236}">
                <a16:creationId xmlns:a16="http://schemas.microsoft.com/office/drawing/2014/main" id="{9D7485AB-CB25-1992-9D14-5607631F0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A61BA2-C299-992E-2908-B84841D7EB2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179388564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7EA6D-1679-AD4A-CC33-7202CEA7299D}"/>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E97A7F66-2944-F0CD-CCBC-F26C0731F17E}"/>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5B6978-7D16-1BC4-9336-C56B5CA326F5}"/>
              </a:ext>
            </a:extLst>
          </p:cNvPr>
          <p:cNvSpPr>
            <a:spLocks noGrp="1"/>
          </p:cNvSpPr>
          <p:nvPr>
            <p:ph type="dt" sz="half" idx="10"/>
          </p:nvPr>
        </p:nvSpPr>
        <p:spPr/>
        <p:txBody>
          <a:bodyPr/>
          <a:lstStyle/>
          <a:p>
            <a:fld id="{7D9B28DA-7580-402D-89D4-02A6DF49A2C8}" type="datetimeFigureOut">
              <a:rPr lang="en-US" smtClean="0"/>
              <a:t>11/21/2024</a:t>
            </a:fld>
            <a:endParaRPr lang="en-US"/>
          </a:p>
        </p:txBody>
      </p:sp>
      <p:sp>
        <p:nvSpPr>
          <p:cNvPr id="5" name="Footer Placeholder 4">
            <a:extLst>
              <a:ext uri="{FF2B5EF4-FFF2-40B4-BE49-F238E27FC236}">
                <a16:creationId xmlns:a16="http://schemas.microsoft.com/office/drawing/2014/main" id="{85BBB020-10C6-884B-C953-C5496FD539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DE856-84BC-880D-91A8-9A3F06DD846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184386992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9F9D8-7D41-1862-1ED0-DCCDCB07FC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1DEDDD-7F55-640D-B679-DD9877DFA449}"/>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20F742-D282-46F9-DCAB-47BBBD6CB175}"/>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467711-5DEC-1101-AE6C-78BE619F14A1}"/>
              </a:ext>
            </a:extLst>
          </p:cNvPr>
          <p:cNvSpPr>
            <a:spLocks noGrp="1"/>
          </p:cNvSpPr>
          <p:nvPr>
            <p:ph type="dt" sz="half" idx="10"/>
          </p:nvPr>
        </p:nvSpPr>
        <p:spPr/>
        <p:txBody>
          <a:bodyPr/>
          <a:lstStyle/>
          <a:p>
            <a:fld id="{7D9B28DA-7580-402D-89D4-02A6DF49A2C8}" type="datetimeFigureOut">
              <a:rPr lang="en-US" smtClean="0"/>
              <a:t>11/21/2024</a:t>
            </a:fld>
            <a:endParaRPr lang="en-US"/>
          </a:p>
        </p:txBody>
      </p:sp>
      <p:sp>
        <p:nvSpPr>
          <p:cNvPr id="6" name="Footer Placeholder 5">
            <a:extLst>
              <a:ext uri="{FF2B5EF4-FFF2-40B4-BE49-F238E27FC236}">
                <a16:creationId xmlns:a16="http://schemas.microsoft.com/office/drawing/2014/main" id="{6ACA498C-FD93-AF41-3D45-10774EEE4C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CCD418-CB5F-10FF-D359-AF7AF9D88C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30732361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A79E-769A-2CAF-69A3-8723F2281CCD}"/>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16EBE-8357-997A-1CA7-41412CAC453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4FEFB61-804B-1DDC-CBAD-E5FD9B8C0443}"/>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192F27-0446-ED02-5B90-C10A06A42BBE}"/>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D7F6D01-1D45-F703-A497-4325A3577F86}"/>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EDD209-120F-E8EF-EDAE-F69E98C64285}"/>
              </a:ext>
            </a:extLst>
          </p:cNvPr>
          <p:cNvSpPr>
            <a:spLocks noGrp="1"/>
          </p:cNvSpPr>
          <p:nvPr>
            <p:ph type="dt" sz="half" idx="10"/>
          </p:nvPr>
        </p:nvSpPr>
        <p:spPr/>
        <p:txBody>
          <a:bodyPr/>
          <a:lstStyle/>
          <a:p>
            <a:fld id="{7D9B28DA-7580-402D-89D4-02A6DF49A2C8}" type="datetimeFigureOut">
              <a:rPr lang="en-US" smtClean="0"/>
              <a:t>11/21/2024</a:t>
            </a:fld>
            <a:endParaRPr lang="en-US"/>
          </a:p>
        </p:txBody>
      </p:sp>
      <p:sp>
        <p:nvSpPr>
          <p:cNvPr id="8" name="Footer Placeholder 7">
            <a:extLst>
              <a:ext uri="{FF2B5EF4-FFF2-40B4-BE49-F238E27FC236}">
                <a16:creationId xmlns:a16="http://schemas.microsoft.com/office/drawing/2014/main" id="{1201B298-D2AA-5683-5291-C51898B24D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F17DE7-695B-F608-0DE4-67A48C58800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20121912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59CDB-A41E-6455-EF0F-BB80E7AC56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DFD11-F03E-8295-1813-7256A5E8D931}"/>
              </a:ext>
            </a:extLst>
          </p:cNvPr>
          <p:cNvSpPr>
            <a:spLocks noGrp="1"/>
          </p:cNvSpPr>
          <p:nvPr>
            <p:ph type="dt" sz="half" idx="10"/>
          </p:nvPr>
        </p:nvSpPr>
        <p:spPr/>
        <p:txBody>
          <a:bodyPr/>
          <a:lstStyle/>
          <a:p>
            <a:fld id="{7D9B28DA-7580-402D-89D4-02A6DF49A2C8}" type="datetimeFigureOut">
              <a:rPr lang="en-US" smtClean="0"/>
              <a:t>11/21/2024</a:t>
            </a:fld>
            <a:endParaRPr lang="en-US"/>
          </a:p>
        </p:txBody>
      </p:sp>
      <p:sp>
        <p:nvSpPr>
          <p:cNvPr id="4" name="Footer Placeholder 3">
            <a:extLst>
              <a:ext uri="{FF2B5EF4-FFF2-40B4-BE49-F238E27FC236}">
                <a16:creationId xmlns:a16="http://schemas.microsoft.com/office/drawing/2014/main" id="{A02ED7C4-6729-5F35-4E1D-2C80EA0E29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380074-95CE-46E5-A60B-CD1F7E2BFE5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41752666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981C12-51B1-EC9E-79BC-710CE6D8E6D7}"/>
              </a:ext>
            </a:extLst>
          </p:cNvPr>
          <p:cNvSpPr>
            <a:spLocks noGrp="1"/>
          </p:cNvSpPr>
          <p:nvPr>
            <p:ph type="dt" sz="half" idx="10"/>
          </p:nvPr>
        </p:nvSpPr>
        <p:spPr/>
        <p:txBody>
          <a:bodyPr/>
          <a:lstStyle/>
          <a:p>
            <a:fld id="{7D9B28DA-7580-402D-89D4-02A6DF49A2C8}" type="datetimeFigureOut">
              <a:rPr lang="en-US" smtClean="0"/>
              <a:t>11/21/2024</a:t>
            </a:fld>
            <a:endParaRPr lang="en-US"/>
          </a:p>
        </p:txBody>
      </p:sp>
      <p:sp>
        <p:nvSpPr>
          <p:cNvPr id="3" name="Footer Placeholder 2">
            <a:extLst>
              <a:ext uri="{FF2B5EF4-FFF2-40B4-BE49-F238E27FC236}">
                <a16:creationId xmlns:a16="http://schemas.microsoft.com/office/drawing/2014/main" id="{31BEC28C-0C54-2EE7-3E5C-4064BB8D2E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ADF970-27BC-8EFD-A288-C7740D418A3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7094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72571-507C-B47F-A797-8674078A77F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7C81822C-44D5-65EF-EE5B-E7121D929630}"/>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C8E665-5E10-16DE-2DD5-B6921BDA978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9B5C67B-C2E1-10CC-1D4A-086A5E340E87}"/>
              </a:ext>
            </a:extLst>
          </p:cNvPr>
          <p:cNvSpPr>
            <a:spLocks noGrp="1"/>
          </p:cNvSpPr>
          <p:nvPr>
            <p:ph type="dt" sz="half" idx="10"/>
          </p:nvPr>
        </p:nvSpPr>
        <p:spPr/>
        <p:txBody>
          <a:bodyPr/>
          <a:lstStyle/>
          <a:p>
            <a:fld id="{7D9B28DA-7580-402D-89D4-02A6DF49A2C8}" type="datetimeFigureOut">
              <a:rPr lang="en-US" smtClean="0"/>
              <a:t>11/21/2024</a:t>
            </a:fld>
            <a:endParaRPr lang="en-US"/>
          </a:p>
        </p:txBody>
      </p:sp>
      <p:sp>
        <p:nvSpPr>
          <p:cNvPr id="6" name="Footer Placeholder 5">
            <a:extLst>
              <a:ext uri="{FF2B5EF4-FFF2-40B4-BE49-F238E27FC236}">
                <a16:creationId xmlns:a16="http://schemas.microsoft.com/office/drawing/2014/main" id="{780D5876-94D0-A22B-C227-B54500E4DE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B9B2BD-965C-83A9-6018-5AF7B402376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423347858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8177B-B59F-C50E-AA57-DC161CF4B71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584FC9C3-01DB-7A8B-7C90-623F70F10EDF}"/>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DCD1FA61-B1B2-1128-138C-CA4C3149120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4F26353-21D0-B44D-3EB2-0F3FACFA8866}"/>
              </a:ext>
            </a:extLst>
          </p:cNvPr>
          <p:cNvSpPr>
            <a:spLocks noGrp="1"/>
          </p:cNvSpPr>
          <p:nvPr>
            <p:ph type="dt" sz="half" idx="10"/>
          </p:nvPr>
        </p:nvSpPr>
        <p:spPr/>
        <p:txBody>
          <a:bodyPr/>
          <a:lstStyle/>
          <a:p>
            <a:fld id="{7D9B28DA-7580-402D-89D4-02A6DF49A2C8}" type="datetimeFigureOut">
              <a:rPr lang="en-US" smtClean="0"/>
              <a:t>11/21/2024</a:t>
            </a:fld>
            <a:endParaRPr lang="en-US"/>
          </a:p>
        </p:txBody>
      </p:sp>
      <p:sp>
        <p:nvSpPr>
          <p:cNvPr id="6" name="Footer Placeholder 5">
            <a:extLst>
              <a:ext uri="{FF2B5EF4-FFF2-40B4-BE49-F238E27FC236}">
                <a16:creationId xmlns:a16="http://schemas.microsoft.com/office/drawing/2014/main" id="{3D54D359-B377-DA02-566E-CF9665302D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0D7C38-F9E5-F49E-705C-F348173060C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296230737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8617E0-718A-A156-1C87-CEEE7403D5A6}"/>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7BA981-8C97-6545-83D2-083427C0C0F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C65643-2F0F-55B6-FC44-0C8B7FD36EB2}"/>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D9B28DA-7580-402D-89D4-02A6DF49A2C8}" type="datetimeFigureOut">
              <a:rPr lang="en-US" smtClean="0"/>
              <a:t>11/21/2024</a:t>
            </a:fld>
            <a:endParaRPr lang="en-US"/>
          </a:p>
        </p:txBody>
      </p:sp>
      <p:sp>
        <p:nvSpPr>
          <p:cNvPr id="5" name="Footer Placeholder 4">
            <a:extLst>
              <a:ext uri="{FF2B5EF4-FFF2-40B4-BE49-F238E27FC236}">
                <a16:creationId xmlns:a16="http://schemas.microsoft.com/office/drawing/2014/main" id="{5A10E5E3-C221-C5EE-C7A0-3D66E486591B}"/>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5A2EBA-C171-CBD3-8261-1986640C11AE}"/>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2160721019"/>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transition>
    <p:fade thruBlk="1"/>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5"/>
        <p:cNvGrpSpPr/>
        <p:nvPr/>
      </p:nvGrpSpPr>
      <p:grpSpPr>
        <a:xfrm>
          <a:off x="0" y="0"/>
          <a:ext cx="0" cy="0"/>
          <a:chOff x="0" y="0"/>
          <a:chExt cx="0" cy="0"/>
        </a:xfrm>
      </p:grpSpPr>
      <p:sp>
        <p:nvSpPr>
          <p:cNvPr id="93" name="Rectangle 8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4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9" descr="Time compass on hand">
            <a:extLst>
              <a:ext uri="{FF2B5EF4-FFF2-40B4-BE49-F238E27FC236}">
                <a16:creationId xmlns:a16="http://schemas.microsoft.com/office/drawing/2014/main" id="{54A99457-5BD7-ABAF-7933-08415D591585}"/>
              </a:ext>
            </a:extLst>
          </p:cNvPr>
          <p:cNvPicPr>
            <a:picLocks noChangeAspect="1"/>
          </p:cNvPicPr>
          <p:nvPr/>
        </p:nvPicPr>
        <p:blipFill>
          <a:blip r:embed="rId3">
            <a:alphaModFix amt="50000"/>
          </a:blip>
          <a:srcRect t="15413"/>
          <a:stretch/>
        </p:blipFill>
        <p:spPr>
          <a:xfrm>
            <a:off x="20" y="10"/>
            <a:ext cx="9143980" cy="5143490"/>
          </a:xfrm>
          <a:prstGeom prst="rect">
            <a:avLst/>
          </a:prstGeom>
        </p:spPr>
      </p:pic>
      <p:sp>
        <p:nvSpPr>
          <p:cNvPr id="76" name="Google Shape;76;p13"/>
          <p:cNvSpPr txBox="1">
            <a:spLocks noGrp="1"/>
          </p:cNvSpPr>
          <p:nvPr>
            <p:ph type="ctrTitle"/>
          </p:nvPr>
        </p:nvSpPr>
        <p:spPr>
          <a:xfrm>
            <a:off x="1143000" y="841771"/>
            <a:ext cx="6858000" cy="1554099"/>
          </a:xfrm>
          <a:prstGeom prst="rect">
            <a:avLst/>
          </a:prstGeom>
        </p:spPr>
        <p:txBody>
          <a:bodyPr spcFirstLastPara="1" vert="horz" lIns="91440" tIns="45720" rIns="91440" bIns="45720" rtlCol="0" anchor="b" anchorCtr="0">
            <a:normAutofit fontScale="90000"/>
          </a:bodyPr>
          <a:lstStyle/>
          <a:p>
            <a:pPr marL="0" lvl="0" indent="0" algn="ctr" defTabSz="914400">
              <a:spcBef>
                <a:spcPct val="0"/>
              </a:spcBef>
              <a:spcAft>
                <a:spcPts val="0"/>
              </a:spcAft>
            </a:pPr>
            <a:r>
              <a:rPr lang="en-US" sz="6000" dirty="0">
                <a:solidFill>
                  <a:srgbClr val="FFFFFF"/>
                </a:solidFill>
              </a:rPr>
              <a:t>Decision Making for Cab drivers </a:t>
            </a:r>
          </a:p>
        </p:txBody>
      </p:sp>
      <p:sp>
        <p:nvSpPr>
          <p:cNvPr id="77" name="Google Shape;77;p13"/>
          <p:cNvSpPr txBox="1">
            <a:spLocks noGrp="1"/>
          </p:cNvSpPr>
          <p:nvPr>
            <p:ph type="subTitle" idx="1"/>
          </p:nvPr>
        </p:nvSpPr>
        <p:spPr>
          <a:xfrm>
            <a:off x="1143000" y="2395870"/>
            <a:ext cx="6858000" cy="517451"/>
          </a:xfrm>
          <a:prstGeom prst="rect">
            <a:avLst/>
          </a:prstGeom>
        </p:spPr>
        <p:txBody>
          <a:bodyPr spcFirstLastPara="1" vert="horz" lIns="91440" tIns="45720" rIns="91440" bIns="45720" rtlCol="0" anchorCtr="0">
            <a:normAutofit lnSpcReduction="10000"/>
          </a:bodyPr>
          <a:lstStyle/>
          <a:p>
            <a:pPr marL="0" lvl="0" indent="0" algn="ctr" defTabSz="914400">
              <a:spcBef>
                <a:spcPts val="1000"/>
              </a:spcBef>
              <a:spcAft>
                <a:spcPts val="0"/>
              </a:spcAft>
            </a:pPr>
            <a:r>
              <a:rPr lang="en-US" sz="2400" dirty="0">
                <a:solidFill>
                  <a:srgbClr val="FFFFFF"/>
                </a:solidFill>
              </a:rPr>
              <a:t>Using reinforcement learning techniques</a:t>
            </a:r>
          </a:p>
        </p:txBody>
      </p:sp>
      <p:sp>
        <p:nvSpPr>
          <p:cNvPr id="78" name="Google Shape;78;p13"/>
          <p:cNvSpPr txBox="1">
            <a:spLocks noGrp="1"/>
          </p:cNvSpPr>
          <p:nvPr>
            <p:ph type="sldNum" idx="4294967295"/>
          </p:nvPr>
        </p:nvSpPr>
        <p:spPr>
          <a:xfrm>
            <a:off x="6457950" y="4767262"/>
            <a:ext cx="2057400" cy="273844"/>
          </a:xfrm>
          <a:prstGeom prst="rect">
            <a:avLst/>
          </a:prstGeom>
        </p:spPr>
        <p:txBody>
          <a:bodyPr spcFirstLastPara="1" vert="horz" lIns="91440" tIns="45720" rIns="91440" bIns="45720" rtlCol="0" anchor="ctr" anchorCtr="0">
            <a:normAutofit/>
          </a:bodyPr>
          <a:lstStyle/>
          <a:p>
            <a:pPr>
              <a:lnSpc>
                <a:spcPct val="90000"/>
              </a:lnSpc>
              <a:spcAft>
                <a:spcPts val="600"/>
              </a:spcAft>
              <a:defRPr/>
            </a:pPr>
            <a:fld id="{00000000-1234-1234-1234-123412341234}" type="slidenum">
              <a:rPr lang="en-US" sz="700">
                <a:solidFill>
                  <a:srgbClr val="FFFFFF"/>
                </a:solidFill>
                <a:latin typeface="Calibri" panose="020F0502020204030204"/>
              </a:rPr>
              <a:pPr>
                <a:lnSpc>
                  <a:spcPct val="90000"/>
                </a:lnSpc>
                <a:spcAft>
                  <a:spcPts val="600"/>
                </a:spcAft>
                <a:defRPr/>
              </a:pPr>
              <a:t>1</a:t>
            </a:fld>
            <a:endParaRPr lang="en-US" sz="700">
              <a:solidFill>
                <a:srgbClr val="FFFFFF"/>
              </a:solidFill>
              <a:latin typeface="Calibri" panose="020F0502020204030204"/>
            </a:endParaRPr>
          </a:p>
        </p:txBody>
      </p:sp>
      <p:sp>
        <p:nvSpPr>
          <p:cNvPr id="2" name="TextBox 1">
            <a:extLst>
              <a:ext uri="{FF2B5EF4-FFF2-40B4-BE49-F238E27FC236}">
                <a16:creationId xmlns:a16="http://schemas.microsoft.com/office/drawing/2014/main" id="{EED35A0F-C4F8-074C-CCB7-CF79DB24E2CF}"/>
              </a:ext>
            </a:extLst>
          </p:cNvPr>
          <p:cNvSpPr txBox="1"/>
          <p:nvPr/>
        </p:nvSpPr>
        <p:spPr>
          <a:xfrm>
            <a:off x="5365898" y="3678865"/>
            <a:ext cx="3522922" cy="1200329"/>
          </a:xfrm>
          <a:prstGeom prst="rect">
            <a:avLst/>
          </a:prstGeom>
          <a:noFill/>
        </p:spPr>
        <p:txBody>
          <a:bodyPr wrap="square" rtlCol="0">
            <a:spAutoFit/>
          </a:bodyPr>
          <a:lstStyle/>
          <a:p>
            <a:r>
              <a:rPr lang="en-US" dirty="0"/>
              <a:t>Presented by:</a:t>
            </a:r>
          </a:p>
          <a:p>
            <a:r>
              <a:rPr lang="en-US" dirty="0"/>
              <a:t>Akhila </a:t>
            </a:r>
            <a:r>
              <a:rPr lang="en-US" dirty="0" err="1"/>
              <a:t>Avuldapuram</a:t>
            </a:r>
            <a:endParaRPr lang="en-US" dirty="0"/>
          </a:p>
          <a:p>
            <a:r>
              <a:rPr lang="en-US" dirty="0"/>
              <a:t>Roopa </a:t>
            </a:r>
            <a:r>
              <a:rPr lang="en-US" dirty="0" err="1"/>
              <a:t>Brundha</a:t>
            </a:r>
            <a:r>
              <a:rPr lang="en-US" dirty="0"/>
              <a:t> </a:t>
            </a:r>
            <a:r>
              <a:rPr lang="en-US" dirty="0" err="1"/>
              <a:t>Jampani</a:t>
            </a:r>
            <a:endParaRPr lang="en-US" dirty="0"/>
          </a:p>
          <a:p>
            <a:r>
              <a:rPr lang="en-US" dirty="0"/>
              <a:t>Varun Chowdary </a:t>
            </a:r>
            <a:r>
              <a:rPr lang="en-US" dirty="0" err="1"/>
              <a:t>Bandlamudi</a:t>
            </a:r>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77">
                                            <p:txEl>
                                              <p:pRg st="0" end="0"/>
                                            </p:txEl>
                                          </p:spTgt>
                                        </p:tgtEl>
                                        <p:attrNameLst>
                                          <p:attrName>style.visibility</p:attrName>
                                        </p:attrNameLst>
                                      </p:cBhvr>
                                      <p:to>
                                        <p:strVal val="visible"/>
                                      </p:to>
                                    </p:set>
                                    <p:animEffect transition="in" filter="fade">
                                      <p:cBhvr>
                                        <p:cTn id="7" dur="400"/>
                                        <p:tgtEl>
                                          <p:spTgt spid="77">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76"/>
                                        </p:tgtEl>
                                        <p:attrNameLst>
                                          <p:attrName>style.visibility</p:attrName>
                                        </p:attrNameLst>
                                      </p:cBhvr>
                                      <p:to>
                                        <p:strVal val="visible"/>
                                      </p:to>
                                    </p:set>
                                    <p:animEffect transition="in" filter="fade">
                                      <p:cBhvr>
                                        <p:cTn id="10" dur="4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2"/>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12447"/>
            <a:ext cx="548639" cy="505095"/>
            <a:chOff x="3940602" y="308034"/>
            <a:chExt cx="2116791" cy="3428999"/>
          </a:xfrm>
          <a:solidFill>
            <a:schemeClr val="accent4"/>
          </a:solidFill>
        </p:grpSpPr>
        <p:sp>
          <p:nvSpPr>
            <p:cNvPr id="94" name="Rectangle 9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Rectangle 9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460465"/>
            <a:ext cx="8180615" cy="1420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Google Shape;83;p14"/>
          <p:cNvSpPr txBox="1">
            <a:spLocks noGrp="1"/>
          </p:cNvSpPr>
          <p:nvPr>
            <p:ph type="ctrTitle" idx="4294967295"/>
          </p:nvPr>
        </p:nvSpPr>
        <p:spPr>
          <a:xfrm>
            <a:off x="782723" y="607423"/>
            <a:ext cx="7629757" cy="1165860"/>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3600" kern="1200" dirty="0">
                <a:solidFill>
                  <a:schemeClr val="tx1"/>
                </a:solidFill>
                <a:latin typeface="+mj-lt"/>
                <a:ea typeface="+mj-ea"/>
                <a:cs typeface="+mj-cs"/>
                <a:sym typeface="Roboto Slab SemiBold"/>
              </a:rPr>
              <a:t>Statement of Project</a:t>
            </a:r>
          </a:p>
        </p:txBody>
      </p:sp>
      <p:cxnSp>
        <p:nvCxnSpPr>
          <p:cNvPr id="100" name="Straight Connector 9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4863984"/>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5" name="Google Shape;85;p14"/>
          <p:cNvSpPr txBox="1">
            <a:spLocks noGrp="1"/>
          </p:cNvSpPr>
          <p:nvPr>
            <p:ph type="sldNum" sz="quarter" idx="12"/>
          </p:nvPr>
        </p:nvSpPr>
        <p:spPr>
          <a:xfrm>
            <a:off x="6457950" y="4869180"/>
            <a:ext cx="2057400" cy="273843"/>
          </a:xfrm>
          <a:prstGeom prst="rect">
            <a:avLst/>
          </a:prstGeom>
        </p:spPr>
        <p:txBody>
          <a:bodyPr spcFirstLastPara="1" vert="horz" lIns="91440" tIns="45720" rIns="91440" bIns="45720" rtlCol="0" anchor="ctr" anchorCtr="0">
            <a:normAutofit/>
          </a:bodyPr>
          <a:lstStyle/>
          <a:p>
            <a:pPr lvl="0" indent="0">
              <a:lnSpc>
                <a:spcPct val="90000"/>
              </a:lnSpc>
              <a:spcBef>
                <a:spcPts val="0"/>
              </a:spcBef>
              <a:spcAft>
                <a:spcPts val="600"/>
              </a:spcAft>
              <a:buNone/>
            </a:pPr>
            <a:fld id="{00000000-1234-1234-1234-123412341234}" type="slidenum">
              <a:rPr lang="en-US" sz="700"/>
              <a:pPr lvl="0" indent="0">
                <a:lnSpc>
                  <a:spcPct val="90000"/>
                </a:lnSpc>
                <a:spcBef>
                  <a:spcPts val="0"/>
                </a:spcBef>
                <a:spcAft>
                  <a:spcPts val="600"/>
                </a:spcAft>
                <a:buNone/>
              </a:pPr>
              <a:t>2</a:t>
            </a:fld>
            <a:endParaRPr lang="en-US" sz="700"/>
          </a:p>
        </p:txBody>
      </p:sp>
      <p:graphicFrame>
        <p:nvGraphicFramePr>
          <p:cNvPr id="87" name="Google Shape;84;p14">
            <a:extLst>
              <a:ext uri="{FF2B5EF4-FFF2-40B4-BE49-F238E27FC236}">
                <a16:creationId xmlns:a16="http://schemas.microsoft.com/office/drawing/2014/main" id="{8472389E-E894-3236-9535-BFEE28F10346}"/>
              </a:ext>
            </a:extLst>
          </p:cNvPr>
          <p:cNvGraphicFramePr/>
          <p:nvPr>
            <p:extLst>
              <p:ext uri="{D42A27DB-BD31-4B8C-83A1-F6EECF244321}">
                <p14:modId xmlns:p14="http://schemas.microsoft.com/office/powerpoint/2010/main" val="3407130691"/>
              </p:ext>
            </p:extLst>
          </p:nvPr>
        </p:nvGraphicFramePr>
        <p:xfrm>
          <a:off x="678451" y="2263139"/>
          <a:ext cx="7783830" cy="2407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9"/>
        <p:cNvGrpSpPr/>
        <p:nvPr/>
      </p:nvGrpSpPr>
      <p:grpSpPr>
        <a:xfrm>
          <a:off x="0" y="0"/>
          <a:ext cx="0" cy="0"/>
          <a:chOff x="0" y="0"/>
          <a:chExt cx="0" cy="0"/>
        </a:xfrm>
      </p:grpSpPr>
      <p:sp useBgFill="1">
        <p:nvSpPr>
          <p:cNvPr id="98"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0" name="Rectangle 99">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17144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Google Shape;90;p15"/>
          <p:cNvSpPr txBox="1">
            <a:spLocks noGrp="1"/>
          </p:cNvSpPr>
          <p:nvPr>
            <p:ph type="title"/>
          </p:nvPr>
        </p:nvSpPr>
        <p:spPr>
          <a:xfrm>
            <a:off x="571352" y="262647"/>
            <a:ext cx="3485178" cy="121839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000">
                <a:sym typeface="Roboto Slab Medium"/>
              </a:rPr>
              <a:t>Approach:</a:t>
            </a:r>
          </a:p>
        </p:txBody>
      </p:sp>
      <p:sp>
        <p:nvSpPr>
          <p:cNvPr id="91" name="Google Shape;91;p15"/>
          <p:cNvSpPr txBox="1">
            <a:spLocks noGrp="1"/>
          </p:cNvSpPr>
          <p:nvPr>
            <p:ph type="body" idx="1"/>
          </p:nvPr>
        </p:nvSpPr>
        <p:spPr>
          <a:xfrm>
            <a:off x="543411" y="1743684"/>
            <a:ext cx="3485179" cy="2709861"/>
          </a:xfrm>
          <a:prstGeom prst="rect">
            <a:avLst/>
          </a:prstGeom>
        </p:spPr>
        <p:txBody>
          <a:bodyPr spcFirstLastPara="1" vert="horz" lIns="91440" tIns="45720" rIns="91440" bIns="45720" rtlCol="0" anchor="ctr" anchorCtr="0">
            <a:normAutofit/>
          </a:bodyPr>
          <a:lstStyle/>
          <a:p>
            <a:pPr marL="0" lvl="0" indent="-228600" defTabSz="914400">
              <a:spcBef>
                <a:spcPts val="600"/>
              </a:spcBef>
              <a:spcAft>
                <a:spcPts val="0"/>
              </a:spcAft>
              <a:buFont typeface="Arial" panose="020B0604020202020204" pitchFamily="34" charset="0"/>
              <a:buChar char="•"/>
            </a:pPr>
            <a:r>
              <a:rPr lang="en-US" sz="1500" dirty="0"/>
              <a:t>An environment is created where the agent uses reinforcement learning to select the optimal ride request for a cab driver under crucial and ambiguous situations.</a:t>
            </a:r>
          </a:p>
          <a:p>
            <a:pPr marL="457200" lvl="0" indent="-228600" defTabSz="914400">
              <a:spcBef>
                <a:spcPts val="600"/>
              </a:spcBef>
              <a:spcAft>
                <a:spcPts val="0"/>
              </a:spcAft>
              <a:buSzPts val="2200"/>
              <a:buFont typeface="Arial" panose="020B0604020202020204" pitchFamily="34" charset="0"/>
              <a:buChar char="•"/>
            </a:pPr>
            <a:r>
              <a:rPr lang="en-US" sz="1500" dirty="0"/>
              <a:t>Markov decision process and deep Q learning are used to train the agent.</a:t>
            </a:r>
          </a:p>
          <a:p>
            <a:pPr marL="457200" lvl="0" indent="-228600" defTabSz="914400">
              <a:spcBef>
                <a:spcPts val="0"/>
              </a:spcBef>
              <a:spcAft>
                <a:spcPts val="0"/>
              </a:spcAft>
              <a:buSzPts val="2200"/>
              <a:buFont typeface="Arial" panose="020B0604020202020204" pitchFamily="34" charset="0"/>
              <a:buChar char="•"/>
            </a:pPr>
            <a:r>
              <a:rPr lang="en-US" sz="1500" dirty="0" err="1"/>
              <a:t>Jupyter</a:t>
            </a:r>
            <a:r>
              <a:rPr lang="en-US" sz="1500" dirty="0"/>
              <a:t> notebook is the platform used.</a:t>
            </a:r>
          </a:p>
          <a:p>
            <a:pPr marL="457200" lvl="0" indent="-228600" defTabSz="914400">
              <a:spcBef>
                <a:spcPts val="0"/>
              </a:spcBef>
              <a:spcAft>
                <a:spcPts val="0"/>
              </a:spcAft>
              <a:buSzPts val="2200"/>
              <a:buFont typeface="Arial" panose="020B0604020202020204" pitchFamily="34" charset="0"/>
              <a:buChar char="•"/>
            </a:pPr>
            <a:r>
              <a:rPr lang="en-US" sz="1500" dirty="0"/>
              <a:t>Python packages: </a:t>
            </a:r>
            <a:r>
              <a:rPr lang="en-US" sz="1500" dirty="0" err="1"/>
              <a:t>numpy</a:t>
            </a:r>
            <a:r>
              <a:rPr lang="en-US" sz="1500" dirty="0"/>
              <a:t>, </a:t>
            </a:r>
            <a:r>
              <a:rPr lang="en-US" sz="1500" dirty="0" err="1"/>
              <a:t>matlab</a:t>
            </a:r>
            <a:r>
              <a:rPr lang="en-US" sz="1500" dirty="0"/>
              <a:t>, </a:t>
            </a:r>
            <a:r>
              <a:rPr lang="en-US" sz="1500" dirty="0" err="1"/>
              <a:t>keras</a:t>
            </a:r>
            <a:endParaRPr lang="en-US" sz="1500" dirty="0"/>
          </a:p>
        </p:txBody>
      </p:sp>
      <p:pic>
        <p:nvPicPr>
          <p:cNvPr id="94" name="Picture 93">
            <a:extLst>
              <a:ext uri="{FF2B5EF4-FFF2-40B4-BE49-F238E27FC236}">
                <a16:creationId xmlns:a16="http://schemas.microsoft.com/office/drawing/2014/main" id="{74C1FD45-16FE-C814-5746-7C579D13E81F}"/>
              </a:ext>
            </a:extLst>
          </p:cNvPr>
          <p:cNvPicPr>
            <a:picLocks noChangeAspect="1"/>
          </p:cNvPicPr>
          <p:nvPr/>
        </p:nvPicPr>
        <p:blipFill>
          <a:blip r:embed="rId3"/>
          <a:srcRect l="26170" r="23774"/>
          <a:stretch/>
        </p:blipFill>
        <p:spPr>
          <a:xfrm>
            <a:off x="4572000" y="10"/>
            <a:ext cx="4577118" cy="5143490"/>
          </a:xfrm>
          <a:prstGeom prst="rect">
            <a:avLst/>
          </a:prstGeom>
        </p:spPr>
      </p:pic>
      <p:sp>
        <p:nvSpPr>
          <p:cNvPr id="92" name="Google Shape;92;p15"/>
          <p:cNvSpPr txBox="1">
            <a:spLocks noGrp="1"/>
          </p:cNvSpPr>
          <p:nvPr>
            <p:ph type="sldNum" idx="12"/>
          </p:nvPr>
        </p:nvSpPr>
        <p:spPr>
          <a:xfrm>
            <a:off x="6549390" y="4767262"/>
            <a:ext cx="2400300" cy="273844"/>
          </a:xfrm>
          <a:prstGeom prst="rect">
            <a:avLst/>
          </a:prstGeom>
        </p:spPr>
        <p:txBody>
          <a:bodyPr spcFirstLastPara="1" vert="horz" lIns="91440" tIns="45720" rIns="91440" bIns="45720" rtlCol="0" anchor="ctr" anchorCtr="0">
            <a:normAutofit/>
          </a:bodyPr>
          <a:lstStyle/>
          <a:p>
            <a:pPr>
              <a:lnSpc>
                <a:spcPct val="90000"/>
              </a:lnSpc>
              <a:spcAft>
                <a:spcPts val="600"/>
              </a:spcAft>
              <a:defRPr/>
            </a:pPr>
            <a:fld id="{00000000-1234-1234-1234-123412341234}" type="slidenum">
              <a:rPr lang="en-US" sz="700">
                <a:solidFill>
                  <a:srgbClr val="FFFFFF"/>
                </a:solidFill>
                <a:latin typeface="Calibri" panose="020F0502020204030204"/>
              </a:rPr>
              <a:pPr>
                <a:lnSpc>
                  <a:spcPct val="90000"/>
                </a:lnSpc>
                <a:spcAft>
                  <a:spcPts val="600"/>
                </a:spcAft>
                <a:defRPr/>
              </a:pPr>
              <a:t>3</a:t>
            </a:fld>
            <a:endParaRPr lang="en-US" sz="700">
              <a:solidFill>
                <a:srgbClr val="FFFFFF"/>
              </a:solidFill>
              <a:latin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6"/>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6" name="Rectangle 10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3" y="1057562"/>
            <a:ext cx="51435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4" y="1065164"/>
            <a:ext cx="51434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75942" y="2691064"/>
            <a:ext cx="1876484"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Freeform: Shape 11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727288"/>
            <a:ext cx="2925267" cy="3134219"/>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6" name="Rectangle 11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70" y="1049957"/>
            <a:ext cx="5143502"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Google Shape;97;p16"/>
          <p:cNvSpPr txBox="1">
            <a:spLocks noGrp="1"/>
          </p:cNvSpPr>
          <p:nvPr>
            <p:ph type="title"/>
          </p:nvPr>
        </p:nvSpPr>
        <p:spPr>
          <a:xfrm>
            <a:off x="350041" y="440141"/>
            <a:ext cx="2401025" cy="2540623"/>
          </a:xfrm>
          <a:prstGeom prst="rect">
            <a:avLst/>
          </a:prstGeom>
        </p:spPr>
        <p:txBody>
          <a:bodyPr spcFirstLastPara="1" vert="horz" lIns="91440" tIns="45720" rIns="91440" bIns="45720" rtlCol="0" anchor="b" anchorCtr="0">
            <a:normAutofit/>
          </a:bodyPr>
          <a:lstStyle/>
          <a:p>
            <a:pPr marL="0" lvl="0" indent="0" algn="r" defTabSz="914400">
              <a:spcBef>
                <a:spcPct val="0"/>
              </a:spcBef>
              <a:spcAft>
                <a:spcPts val="0"/>
              </a:spcAft>
            </a:pPr>
            <a:r>
              <a:rPr lang="en-US" sz="3000" kern="1200">
                <a:solidFill>
                  <a:srgbClr val="FFFFFF"/>
                </a:solidFill>
                <a:latin typeface="+mj-lt"/>
                <a:ea typeface="+mj-ea"/>
                <a:cs typeface="+mj-cs"/>
              </a:rPr>
              <a:t>Deliverables:</a:t>
            </a:r>
          </a:p>
        </p:txBody>
      </p:sp>
      <p:sp>
        <p:nvSpPr>
          <p:cNvPr id="98" name="Google Shape;98;p16"/>
          <p:cNvSpPr txBox="1">
            <a:spLocks noGrp="1"/>
          </p:cNvSpPr>
          <p:nvPr>
            <p:ph type="body" idx="1"/>
          </p:nvPr>
        </p:nvSpPr>
        <p:spPr>
          <a:xfrm>
            <a:off x="3607694" y="487110"/>
            <a:ext cx="4916510" cy="4159535"/>
          </a:xfrm>
          <a:prstGeom prst="rect">
            <a:avLst/>
          </a:prstGeom>
        </p:spPr>
        <p:txBody>
          <a:bodyPr spcFirstLastPara="1" vert="horz" lIns="91440" tIns="45720" rIns="91440" bIns="45720" rtlCol="0" anchor="ctr" anchorCtr="0">
            <a:normAutofit/>
          </a:bodyPr>
          <a:lstStyle/>
          <a:p>
            <a:pPr marL="457200" lvl="0" indent="-228600" defTabSz="914400">
              <a:spcBef>
                <a:spcPts val="600"/>
              </a:spcBef>
              <a:spcAft>
                <a:spcPts val="0"/>
              </a:spcAft>
              <a:buSzPts val="2000"/>
              <a:buFont typeface="Arial" panose="020B0604020202020204" pitchFamily="34" charset="0"/>
              <a:buChar char="•"/>
            </a:pPr>
            <a:r>
              <a:rPr lang="en-US" sz="1500"/>
              <a:t>An agent is created and trained using the neural network model (DQN)to decide the best ride to take up on.</a:t>
            </a:r>
          </a:p>
          <a:p>
            <a:pPr marL="457200" lvl="0" indent="-228600" defTabSz="914400">
              <a:spcBef>
                <a:spcPts val="0"/>
              </a:spcBef>
              <a:spcAft>
                <a:spcPts val="0"/>
              </a:spcAft>
              <a:buSzPts val="2000"/>
              <a:buFont typeface="Arial" panose="020B0604020202020204" pitchFamily="34" charset="0"/>
              <a:buChar char="•"/>
            </a:pPr>
            <a:r>
              <a:rPr lang="en-US" sz="1500"/>
              <a:t>The target Q value is calculated for each sample.</a:t>
            </a:r>
          </a:p>
          <a:p>
            <a:pPr marL="457200" lvl="0" indent="-228600" defTabSz="914400">
              <a:spcBef>
                <a:spcPts val="0"/>
              </a:spcBef>
              <a:spcAft>
                <a:spcPts val="0"/>
              </a:spcAft>
              <a:buSzPts val="2000"/>
              <a:buFont typeface="Arial" panose="020B0604020202020204" pitchFamily="34" charset="0"/>
              <a:buChar char="•"/>
            </a:pPr>
            <a:r>
              <a:rPr lang="en-US" sz="1500"/>
              <a:t>The source state and the resulting values are modified.</a:t>
            </a:r>
          </a:p>
          <a:p>
            <a:pPr marL="457200" lvl="0" indent="-228600" defTabSz="914400">
              <a:spcBef>
                <a:spcPts val="0"/>
              </a:spcBef>
              <a:spcAft>
                <a:spcPts val="0"/>
              </a:spcAft>
              <a:buSzPts val="2000"/>
              <a:buFont typeface="Arial" panose="020B0604020202020204" pitchFamily="34" charset="0"/>
              <a:buChar char="•"/>
            </a:pPr>
            <a:r>
              <a:rPr lang="en-US" sz="1500"/>
              <a:t>Following that, use the updated source and resulting values on the DQN model.</a:t>
            </a:r>
          </a:p>
          <a:p>
            <a:pPr marL="457200" lvl="0" indent="-228600" defTabSz="914400">
              <a:spcBef>
                <a:spcPts val="0"/>
              </a:spcBef>
              <a:spcAft>
                <a:spcPts val="0"/>
              </a:spcAft>
              <a:buSzPts val="2000"/>
              <a:buFont typeface="Arial" panose="020B0604020202020204" pitchFamily="34" charset="0"/>
              <a:buChar char="•"/>
            </a:pPr>
            <a:r>
              <a:rPr lang="en-US" sz="1500"/>
              <a:t>A class is created for the environment called env.py and numerous functions/methods are created for each purpose (like determining distance, calculating cost, profits, loss for each ride request). </a:t>
            </a:r>
          </a:p>
        </p:txBody>
      </p:sp>
      <p:sp>
        <p:nvSpPr>
          <p:cNvPr id="99" name="Google Shape;99;p16"/>
          <p:cNvSpPr txBox="1">
            <a:spLocks noGrp="1"/>
          </p:cNvSpPr>
          <p:nvPr>
            <p:ph type="sldNum" idx="12"/>
          </p:nvPr>
        </p:nvSpPr>
        <p:spPr>
          <a:xfrm>
            <a:off x="8778240" y="4841748"/>
            <a:ext cx="336042" cy="273843"/>
          </a:xfrm>
          <a:prstGeom prst="rect">
            <a:avLst/>
          </a:prstGeom>
        </p:spPr>
        <p:txBody>
          <a:bodyPr spcFirstLastPara="1" vert="horz" lIns="91440" tIns="45720" rIns="91440" bIns="45720" rtlCol="0" anchor="ctr" anchorCtr="0">
            <a:normAutofit/>
          </a:bodyPr>
          <a:lstStyle/>
          <a:p>
            <a:pPr lvl="0" indent="0">
              <a:lnSpc>
                <a:spcPct val="90000"/>
              </a:lnSpc>
              <a:spcBef>
                <a:spcPts val="0"/>
              </a:spcBef>
              <a:spcAft>
                <a:spcPts val="600"/>
              </a:spcAft>
              <a:buNone/>
            </a:pPr>
            <a:fld id="{00000000-1234-1234-1234-123412341234}" type="slidenum">
              <a:rPr lang="en-US" sz="700">
                <a:solidFill>
                  <a:schemeClr val="tx1">
                    <a:lumMod val="50000"/>
                    <a:lumOff val="50000"/>
                  </a:schemeClr>
                </a:solidFill>
              </a:rPr>
              <a:pPr lvl="0" indent="0">
                <a:lnSpc>
                  <a:spcPct val="90000"/>
                </a:lnSpc>
                <a:spcBef>
                  <a:spcPts val="0"/>
                </a:spcBef>
                <a:spcAft>
                  <a:spcPts val="600"/>
                </a:spcAft>
                <a:buNone/>
              </a:pPr>
              <a:t>4</a:t>
            </a:fld>
            <a:endParaRPr lang="en-US" sz="700">
              <a:solidFill>
                <a:schemeClr val="tx1">
                  <a:lumMod val="50000"/>
                  <a:lumOff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3"/>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Google Shape;104;p17"/>
          <p:cNvSpPr txBox="1">
            <a:spLocks noGrp="1"/>
          </p:cNvSpPr>
          <p:nvPr>
            <p:ph type="title"/>
          </p:nvPr>
        </p:nvSpPr>
        <p:spPr>
          <a:xfrm>
            <a:off x="480060" y="244026"/>
            <a:ext cx="3276451" cy="1467631"/>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4100" dirty="0"/>
              <a:t>Evaluation:</a:t>
            </a:r>
          </a:p>
        </p:txBody>
      </p:sp>
      <p:sp>
        <p:nvSpPr>
          <p:cNvPr id="1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Google Shape;105;p17"/>
          <p:cNvSpPr txBox="1">
            <a:spLocks noGrp="1"/>
          </p:cNvSpPr>
          <p:nvPr>
            <p:ph type="body" idx="1"/>
          </p:nvPr>
        </p:nvSpPr>
        <p:spPr>
          <a:xfrm>
            <a:off x="480060" y="2154674"/>
            <a:ext cx="3182691" cy="2490501"/>
          </a:xfrm>
          <a:prstGeom prst="rect">
            <a:avLst/>
          </a:prstGeom>
        </p:spPr>
        <p:txBody>
          <a:bodyPr spcFirstLastPara="1" vert="horz" lIns="91440" tIns="45720" rIns="91440" bIns="45720" rtlCol="0" anchorCtr="0">
            <a:normAutofit/>
          </a:bodyPr>
          <a:lstStyle/>
          <a:p>
            <a:pPr marL="0" lvl="0" indent="-228600" defTabSz="914400">
              <a:spcBef>
                <a:spcPts val="0"/>
              </a:spcBef>
              <a:spcAft>
                <a:spcPts val="600"/>
              </a:spcAft>
              <a:buFont typeface="Arial" panose="020B0604020202020204" pitchFamily="34" charset="0"/>
              <a:buChar char="•"/>
            </a:pPr>
            <a:r>
              <a:rPr lang="en-US" sz="1200" dirty="0"/>
              <a:t>The model is built based on reinforcement learning where the agent constantly learns and improves itself based on the rewards given. The goal of agent is to attain maximum rewards for longer periods of time. </a:t>
            </a:r>
          </a:p>
          <a:p>
            <a:pPr marL="0" lvl="0" indent="-228600" defTabSz="914400">
              <a:spcBef>
                <a:spcPts val="0"/>
              </a:spcBef>
              <a:spcAft>
                <a:spcPts val="600"/>
              </a:spcAft>
              <a:buFont typeface="Arial" panose="020B0604020202020204" pitchFamily="34" charset="0"/>
              <a:buChar char="•"/>
            </a:pPr>
            <a:endParaRPr lang="en-US" sz="1200" dirty="0"/>
          </a:p>
          <a:p>
            <a:pPr marL="0" lvl="0" indent="-228600" defTabSz="914400">
              <a:spcBef>
                <a:spcPts val="0"/>
              </a:spcBef>
              <a:spcAft>
                <a:spcPts val="600"/>
              </a:spcAft>
              <a:buFont typeface="Arial" panose="020B0604020202020204" pitchFamily="34" charset="0"/>
              <a:buChar char="•"/>
            </a:pPr>
            <a:r>
              <a:rPr lang="en-US" sz="1200" dirty="0"/>
              <a:t>The performance metrics are: </a:t>
            </a:r>
          </a:p>
          <a:p>
            <a:pPr marL="0" lvl="0" indent="-228600" defTabSz="914400">
              <a:spcBef>
                <a:spcPts val="0"/>
              </a:spcBef>
              <a:spcAft>
                <a:spcPts val="600"/>
              </a:spcAft>
              <a:buFont typeface="Arial" panose="020B0604020202020204" pitchFamily="34" charset="0"/>
              <a:buChar char="•"/>
            </a:pPr>
            <a:endParaRPr lang="en-US" sz="1200" dirty="0"/>
          </a:p>
          <a:p>
            <a:pPr marL="457200" lvl="0" indent="-228600" defTabSz="914400">
              <a:spcBef>
                <a:spcPts val="0"/>
              </a:spcBef>
              <a:spcAft>
                <a:spcPts val="600"/>
              </a:spcAft>
              <a:buSzPts val="2000"/>
              <a:buFont typeface="Arial" panose="020B0604020202020204" pitchFamily="34" charset="0"/>
              <a:buChar char="•"/>
            </a:pPr>
            <a:r>
              <a:rPr lang="en-US" sz="1200" dirty="0"/>
              <a:t>Reward per Episode</a:t>
            </a:r>
            <a:endParaRPr lang="en-US" sz="1200" b="1" dirty="0"/>
          </a:p>
          <a:p>
            <a:pPr marL="457200" lvl="0" indent="-228600" defTabSz="914400">
              <a:spcBef>
                <a:spcPts val="0"/>
              </a:spcBef>
              <a:spcAft>
                <a:spcPts val="600"/>
              </a:spcAft>
              <a:buSzPts val="2000"/>
              <a:buFont typeface="Arial" panose="020B0604020202020204" pitchFamily="34" charset="0"/>
              <a:buChar char="•"/>
            </a:pPr>
            <a:r>
              <a:rPr lang="en-US" sz="1200" dirty="0"/>
              <a:t>Q value convergence </a:t>
            </a:r>
            <a:endParaRPr lang="en-US" sz="1200" b="1" dirty="0"/>
          </a:p>
          <a:p>
            <a:pPr marL="0" lvl="0" indent="-228600" defTabSz="914400">
              <a:spcBef>
                <a:spcPts val="0"/>
              </a:spcBef>
              <a:spcAft>
                <a:spcPts val="600"/>
              </a:spcAft>
              <a:buFont typeface="Arial" panose="020B0604020202020204" pitchFamily="34" charset="0"/>
              <a:buChar char="•"/>
            </a:pPr>
            <a:endParaRPr lang="en-US" sz="1200" dirty="0"/>
          </a:p>
          <a:p>
            <a:pPr marL="0" lvl="0" indent="-228600" defTabSz="914400">
              <a:spcBef>
                <a:spcPts val="0"/>
              </a:spcBef>
              <a:spcAft>
                <a:spcPts val="600"/>
              </a:spcAft>
              <a:buFont typeface="Arial" panose="020B0604020202020204" pitchFamily="34" charset="0"/>
              <a:buChar char="•"/>
            </a:pPr>
            <a:endParaRPr lang="en-US" sz="1200" b="1" dirty="0">
              <a:highlight>
                <a:srgbClr val="263238"/>
              </a:highlight>
            </a:endParaRPr>
          </a:p>
          <a:p>
            <a:pPr marL="0" lvl="0" indent="-228600" defTabSz="914400">
              <a:spcBef>
                <a:spcPts val="0"/>
              </a:spcBef>
              <a:spcAft>
                <a:spcPts val="600"/>
              </a:spcAft>
              <a:buFont typeface="Arial" panose="020B0604020202020204" pitchFamily="34" charset="0"/>
              <a:buChar char="•"/>
            </a:pPr>
            <a:endParaRPr lang="en-US" sz="1200" b="1" dirty="0">
              <a:highlight>
                <a:srgbClr val="263238"/>
              </a:highlight>
            </a:endParaRPr>
          </a:p>
        </p:txBody>
      </p:sp>
      <p:pic>
        <p:nvPicPr>
          <p:cNvPr id="108" name="Picture 107" descr="Red toy person in front of two lines of white figures">
            <a:extLst>
              <a:ext uri="{FF2B5EF4-FFF2-40B4-BE49-F238E27FC236}">
                <a16:creationId xmlns:a16="http://schemas.microsoft.com/office/drawing/2014/main" id="{981CA377-7656-AD48-D2A2-350DB2CBFAB2}"/>
              </a:ext>
            </a:extLst>
          </p:cNvPr>
          <p:cNvPicPr>
            <a:picLocks noChangeAspect="1"/>
          </p:cNvPicPr>
          <p:nvPr/>
        </p:nvPicPr>
        <p:blipFill>
          <a:blip r:embed="rId3"/>
          <a:srcRect l="18953" r="15098"/>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106" name="Google Shape;106;p17"/>
          <p:cNvSpPr txBox="1">
            <a:spLocks noGrp="1"/>
          </p:cNvSpPr>
          <p:nvPr>
            <p:ph type="sldNum" idx="12"/>
          </p:nvPr>
        </p:nvSpPr>
        <p:spPr>
          <a:xfrm>
            <a:off x="7829550" y="4767262"/>
            <a:ext cx="685800" cy="273844"/>
          </a:xfrm>
          <a:prstGeom prst="rect">
            <a:avLst/>
          </a:prstGeom>
        </p:spPr>
        <p:txBody>
          <a:bodyPr spcFirstLastPara="1" vert="horz" lIns="91440" tIns="45720" rIns="91440" bIns="45720" rtlCol="0" anchor="ctr" anchorCtr="0">
            <a:normAutofit/>
          </a:bodyPr>
          <a:lstStyle/>
          <a:p>
            <a:pPr>
              <a:lnSpc>
                <a:spcPct val="90000"/>
              </a:lnSpc>
              <a:spcAft>
                <a:spcPts val="600"/>
              </a:spcAft>
              <a:defRPr/>
            </a:pPr>
            <a:fld id="{00000000-1234-1234-1234-123412341234}" type="slidenum">
              <a:rPr lang="en-US" sz="700">
                <a:solidFill>
                  <a:srgbClr val="FFFFFF"/>
                </a:solidFill>
                <a:latin typeface="Calibri" panose="020F0502020204030204"/>
              </a:rPr>
              <a:pPr>
                <a:lnSpc>
                  <a:spcPct val="90000"/>
                </a:lnSpc>
                <a:spcAft>
                  <a:spcPts val="600"/>
                </a:spcAft>
                <a:defRPr/>
              </a:pPr>
              <a:t>5</a:t>
            </a:fld>
            <a:endParaRPr lang="en-US" sz="700">
              <a:solidFill>
                <a:srgbClr val="FFFFFF"/>
              </a:solidFill>
              <a:latin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useBgFill="1">
        <p:nvSpPr>
          <p:cNvPr id="124" name="Rectangle 115">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Google Shape;111;p18"/>
          <p:cNvSpPr txBox="1">
            <a:spLocks noGrp="1"/>
          </p:cNvSpPr>
          <p:nvPr>
            <p:ph type="sldNum" idx="12"/>
          </p:nvPr>
        </p:nvSpPr>
        <p:spPr>
          <a:xfrm>
            <a:off x="8001000" y="4767262"/>
            <a:ext cx="514350" cy="273844"/>
          </a:xfrm>
          <a:prstGeom prst="rect">
            <a:avLst/>
          </a:prstGeom>
        </p:spPr>
        <p:txBody>
          <a:bodyPr spcFirstLastPara="1" vert="horz" lIns="91440" tIns="45720" rIns="91440" bIns="45720" rtlCol="0" anchor="ctr" anchorCtr="0">
            <a:normAutofit/>
          </a:bodyPr>
          <a:lstStyle/>
          <a:p>
            <a:pPr lvl="0" indent="0">
              <a:lnSpc>
                <a:spcPct val="90000"/>
              </a:lnSpc>
              <a:spcBef>
                <a:spcPts val="0"/>
              </a:spcBef>
              <a:spcAft>
                <a:spcPts val="600"/>
              </a:spcAft>
              <a:buNone/>
            </a:pPr>
            <a:fld id="{00000000-1234-1234-1234-123412341234}" type="slidenum">
              <a:rPr lang="en-US" sz="700"/>
              <a:pPr lvl="0" indent="0">
                <a:lnSpc>
                  <a:spcPct val="90000"/>
                </a:lnSpc>
                <a:spcBef>
                  <a:spcPts val="0"/>
                </a:spcBef>
                <a:spcAft>
                  <a:spcPts val="600"/>
                </a:spcAft>
                <a:buNone/>
              </a:pPr>
              <a:t>6</a:t>
            </a:fld>
            <a:endParaRPr lang="en-US" sz="700"/>
          </a:p>
        </p:txBody>
      </p:sp>
      <p:pic>
        <p:nvPicPr>
          <p:cNvPr id="3" name="Picture 2" descr="A car with a black background&#10;&#10;Description automatically generated with medium confidence">
            <a:extLst>
              <a:ext uri="{FF2B5EF4-FFF2-40B4-BE49-F238E27FC236}">
                <a16:creationId xmlns:a16="http://schemas.microsoft.com/office/drawing/2014/main" id="{E47E7846-6F5F-F38F-A4C7-67D66E41F7FE}"/>
              </a:ext>
            </a:extLst>
          </p:cNvPr>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TotalTime>
  <Words>277</Words>
  <Application>Microsoft Office PowerPoint</Application>
  <PresentationFormat>On-screen Show (16:9)</PresentationFormat>
  <Paragraphs>34</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 Light</vt:lpstr>
      <vt:lpstr>Roboto Slab</vt:lpstr>
      <vt:lpstr>Roboto Slab Medium</vt:lpstr>
      <vt:lpstr>Calibri</vt:lpstr>
      <vt:lpstr>Arial</vt:lpstr>
      <vt:lpstr>Office Theme</vt:lpstr>
      <vt:lpstr>Decision Making for Cab drivers </vt:lpstr>
      <vt:lpstr>Statement of Project</vt:lpstr>
      <vt:lpstr>Approach:</vt:lpstr>
      <vt:lpstr>Deliverables:</vt:lpstr>
      <vt:lpstr>Evaluation: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Making for Cab drivers </dc:title>
  <cp:lastModifiedBy>Akhila Reddy</cp:lastModifiedBy>
  <cp:revision>20</cp:revision>
  <dcterms:modified xsi:type="dcterms:W3CDTF">2024-11-21T05:48:24Z</dcterms:modified>
</cp:coreProperties>
</file>