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ls" ContentType="application/vnd.ms-exce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Default Extension="emf" ContentType="image/x-emf"/>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75" r:id="rId5"/>
    <p:sldId id="276" r:id="rId6"/>
    <p:sldId id="277" r:id="rId7"/>
    <p:sldId id="298" r:id="rId8"/>
    <p:sldId id="287" r:id="rId9"/>
    <p:sldId id="279" r:id="rId10"/>
    <p:sldId id="280" r:id="rId11"/>
    <p:sldId id="283" r:id="rId12"/>
    <p:sldId id="284" r:id="rId13"/>
    <p:sldId id="285" r:id="rId14"/>
    <p:sldId id="286" r:id="rId15"/>
    <p:sldId id="288" r:id="rId16"/>
    <p:sldId id="300" r:id="rId17"/>
    <p:sldId id="301" r:id="rId18"/>
    <p:sldId id="302" r:id="rId19"/>
    <p:sldId id="303" r:id="rId20"/>
    <p:sldId id="306" r:id="rId21"/>
    <p:sldId id="289" r:id="rId22"/>
    <p:sldId id="290" r:id="rId23"/>
    <p:sldId id="291" r:id="rId24"/>
    <p:sldId id="292" r:id="rId25"/>
    <p:sldId id="293" r:id="rId26"/>
    <p:sldId id="304" r:id="rId27"/>
    <p:sldId id="305" r:id="rId28"/>
    <p:sldId id="307" r:id="rId29"/>
    <p:sldId id="308" r:id="rId30"/>
    <p:sldId id="309" r:id="rId31"/>
    <p:sldId id="310" r:id="rId32"/>
    <p:sldId id="312" r:id="rId33"/>
    <p:sldId id="311" r:id="rId34"/>
    <p:sldId id="313" r:id="rId35"/>
    <p:sldId id="314" r:id="rId36"/>
    <p:sldId id="315" r:id="rId37"/>
    <p:sldId id="316" r:id="rId38"/>
    <p:sldId id="272" r:id="rId39"/>
    <p:sldId id="273" r:id="rId4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34" autoAdjust="0"/>
    <p:restoredTop sz="94660"/>
  </p:normalViewPr>
  <p:slideViewPr>
    <p:cSldViewPr>
      <p:cViewPr varScale="1">
        <p:scale>
          <a:sx n="58" d="100"/>
          <a:sy n="58" d="100"/>
        </p:scale>
        <p:origin x="-108" y="-8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image" Target="../media/image16.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image" Target="../media/image18.e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image" Target="../media/image20.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F28B606-AD0E-478A-85F8-7BC96B0EF4E7}" type="datetimeFigureOut">
              <a:rPr lang="en-US" smtClean="0"/>
              <a:pPr/>
              <a:t>9/25/2015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EEC940-77A0-46D1-8ED1-F0C8802C8EE5}"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F28B606-AD0E-478A-85F8-7BC96B0EF4E7}" type="datetimeFigureOut">
              <a:rPr lang="en-US" smtClean="0"/>
              <a:pPr/>
              <a:t>9/25/2015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EEC940-77A0-46D1-8ED1-F0C8802C8EE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F28B606-AD0E-478A-85F8-7BC96B0EF4E7}" type="datetimeFigureOut">
              <a:rPr lang="en-US" smtClean="0"/>
              <a:pPr/>
              <a:t>9/25/2015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EEC940-77A0-46D1-8ED1-F0C8802C8EE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F28B606-AD0E-478A-85F8-7BC96B0EF4E7}" type="datetimeFigureOut">
              <a:rPr lang="en-US" smtClean="0"/>
              <a:pPr/>
              <a:t>9/25/2015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EEC940-77A0-46D1-8ED1-F0C8802C8EE5}"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F28B606-AD0E-478A-85F8-7BC96B0EF4E7}" type="datetimeFigureOut">
              <a:rPr lang="en-US" smtClean="0"/>
              <a:pPr/>
              <a:t>9/25/2015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EEC940-77A0-46D1-8ED1-F0C8802C8EE5}"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F28B606-AD0E-478A-85F8-7BC96B0EF4E7}" type="datetimeFigureOut">
              <a:rPr lang="en-US" smtClean="0"/>
              <a:pPr/>
              <a:t>9/25/2015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EEC940-77A0-46D1-8ED1-F0C8802C8EE5}"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F28B606-AD0E-478A-85F8-7BC96B0EF4E7}" type="datetimeFigureOut">
              <a:rPr lang="en-US" smtClean="0"/>
              <a:pPr/>
              <a:t>9/25/2015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4EEC940-77A0-46D1-8ED1-F0C8802C8EE5}"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F28B606-AD0E-478A-85F8-7BC96B0EF4E7}" type="datetimeFigureOut">
              <a:rPr lang="en-US" smtClean="0"/>
              <a:pPr/>
              <a:t>9/25/2015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4EEC940-77A0-46D1-8ED1-F0C8802C8EE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F28B606-AD0E-478A-85F8-7BC96B0EF4E7}" type="datetimeFigureOut">
              <a:rPr lang="en-US" smtClean="0"/>
              <a:pPr/>
              <a:t>9/25/2015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4EEC940-77A0-46D1-8ED1-F0C8802C8EE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F28B606-AD0E-478A-85F8-7BC96B0EF4E7}" type="datetimeFigureOut">
              <a:rPr lang="en-US" smtClean="0"/>
              <a:pPr/>
              <a:t>9/25/2015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EEC940-77A0-46D1-8ED1-F0C8802C8EE5}"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F28B606-AD0E-478A-85F8-7BC96B0EF4E7}" type="datetimeFigureOut">
              <a:rPr lang="en-US" smtClean="0"/>
              <a:pPr/>
              <a:t>9/25/2015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EEC940-77A0-46D1-8ED1-F0C8802C8EE5}"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F28B606-AD0E-478A-85F8-7BC96B0EF4E7}" type="datetimeFigureOut">
              <a:rPr lang="en-US" smtClean="0"/>
              <a:pPr/>
              <a:t>9/25/2015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4EEC940-77A0-46D1-8ED1-F0C8802C8EE5}"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oleObject" Target="../embeddings/Microsoft_Office_Excel_Worksheet1.xls"/><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oleObject" Target="../embeddings/Microsoft_Office_Excel_Worksheet2.xls"/></Relationships>
</file>

<file path=ppt/slides/_rels/slide34.xml.rels><?xml version="1.0" encoding="UTF-8" standalone="yes"?>
<Relationships xmlns="http://schemas.openxmlformats.org/package/2006/relationships"><Relationship Id="rId3" Type="http://schemas.openxmlformats.org/officeDocument/2006/relationships/oleObject" Target="../embeddings/Microsoft_Office_Excel_Worksheet3.xls"/><Relationship Id="rId2" Type="http://schemas.openxmlformats.org/officeDocument/2006/relationships/slideLayout" Target="../slideLayouts/slideLayout7.xml"/><Relationship Id="rId1" Type="http://schemas.openxmlformats.org/officeDocument/2006/relationships/vmlDrawing" Target="../drawings/vmlDrawing2.vml"/><Relationship Id="rId4" Type="http://schemas.openxmlformats.org/officeDocument/2006/relationships/oleObject" Target="../embeddings/Microsoft_Office_Excel_Worksheet4.xls"/></Relationships>
</file>

<file path=ppt/slides/_rels/slide35.xml.rels><?xml version="1.0" encoding="UTF-8" standalone="yes"?>
<Relationships xmlns="http://schemas.openxmlformats.org/package/2006/relationships"><Relationship Id="rId3" Type="http://schemas.openxmlformats.org/officeDocument/2006/relationships/oleObject" Target="../embeddings/Microsoft_Office_Excel_Worksheet5.xls"/><Relationship Id="rId2" Type="http://schemas.openxmlformats.org/officeDocument/2006/relationships/slideLayout" Target="../slideLayouts/slideLayout7.xml"/><Relationship Id="rId1" Type="http://schemas.openxmlformats.org/officeDocument/2006/relationships/vmlDrawing" Target="../drawings/vmlDrawing3.vml"/><Relationship Id="rId4" Type="http://schemas.openxmlformats.org/officeDocument/2006/relationships/oleObject" Target="../embeddings/Microsoft_Office_Excel_Worksheet6.xls"/></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d2dskowxfbo68o.cloudfront.net/wp-content/uploads/graph11.png" TargetMode="Externa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d2dskowxfbo68o.cloudfront.net/wp-content/uploads/graph11.png" TargetMode="Externa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381000"/>
            <a:ext cx="9560118" cy="1754326"/>
          </a:xfrm>
          <a:prstGeom prst="rect">
            <a:avLst/>
          </a:prstGeom>
          <a:noFill/>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54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All possible paths in a Graph</a:t>
            </a:r>
          </a:p>
          <a:p>
            <a:pPr algn="ctr"/>
            <a:endParaRPr lang="en-US" sz="54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3" name="Rectangle 2"/>
          <p:cNvSpPr/>
          <p:nvPr/>
        </p:nvSpPr>
        <p:spPr>
          <a:xfrm>
            <a:off x="5470275" y="4648200"/>
            <a:ext cx="3137205" cy="2308324"/>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3600" b="1" u="sng"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PRESENTED BY,</a:t>
            </a:r>
          </a:p>
          <a:p>
            <a:pPr algn="ctr"/>
            <a:r>
              <a:rPr lang="en-US" sz="3600" b="1" cap="none" spc="50" dirty="0" err="1"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Roopa</a:t>
            </a:r>
            <a:r>
              <a:rPr lang="en-US" sz="3600" b="1" cap="none"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 L</a:t>
            </a:r>
          </a:p>
          <a:p>
            <a:pPr algn="ctr"/>
            <a:r>
              <a:rPr lang="en-US" sz="3600" b="1" spc="50" dirty="0" err="1"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Nandini</a:t>
            </a:r>
            <a:r>
              <a:rPr lang="en-US" sz="36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 D</a:t>
            </a:r>
          </a:p>
          <a:p>
            <a:pPr algn="ctr"/>
            <a:r>
              <a:rPr lang="en-US" sz="3600" b="1" cap="none" spc="50" dirty="0" err="1"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Roshini</a:t>
            </a:r>
            <a:r>
              <a:rPr lang="en-US" sz="3600" b="1" cap="none"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 Prasad</a:t>
            </a:r>
            <a:endParaRPr lang="en-US" sz="3600" b="1" cap="none"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nvGraphicFramePr>
        <p:xfrm>
          <a:off x="304800" y="838200"/>
          <a:ext cx="3048000" cy="1981199"/>
        </p:xfrm>
        <a:graphic>
          <a:graphicData uri="http://schemas.openxmlformats.org/drawingml/2006/table">
            <a:tbl>
              <a:tblPr/>
              <a:tblGrid>
                <a:gridCol w="609600"/>
                <a:gridCol w="609600"/>
                <a:gridCol w="609600"/>
                <a:gridCol w="609600"/>
                <a:gridCol w="609600"/>
              </a:tblGrid>
              <a:tr h="387655">
                <a:tc>
                  <a:txBody>
                    <a:bodyPr/>
                    <a:lstStyle/>
                    <a:p>
                      <a:pPr marL="0" marR="0" algn="just">
                        <a:lnSpc>
                          <a:spcPct val="115000"/>
                        </a:lnSpc>
                        <a:spcBef>
                          <a:spcPts val="0"/>
                        </a:spcBef>
                        <a:spcAft>
                          <a:spcPts val="0"/>
                        </a:spcAft>
                      </a:pPr>
                      <a:endParaRPr lang="en-US" sz="2000" dirty="0">
                        <a:solidFill>
                          <a:srgbClr val="000000"/>
                        </a:solidFill>
                        <a:latin typeface="Times New Roman"/>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just">
                        <a:lnSpc>
                          <a:spcPct val="115000"/>
                        </a:lnSpc>
                        <a:spcBef>
                          <a:spcPts val="0"/>
                        </a:spcBef>
                        <a:spcAft>
                          <a:spcPts val="0"/>
                        </a:spcAft>
                      </a:pPr>
                      <a:r>
                        <a:rPr lang="en-US" sz="2000" dirty="0">
                          <a:solidFill>
                            <a:srgbClr val="000000"/>
                          </a:solidFill>
                          <a:latin typeface="Times New Roman"/>
                          <a:ea typeface="Calibri"/>
                          <a:cs typeface="Times New Roman"/>
                        </a:rPr>
                        <a:t>a</a:t>
                      </a:r>
                      <a:endParaRPr lang="en-US" sz="20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60000"/>
                        <a:lumOff val="40000"/>
                      </a:schemeClr>
                    </a:solidFill>
                  </a:tcPr>
                </a:tc>
                <a:tc>
                  <a:txBody>
                    <a:bodyPr/>
                    <a:lstStyle/>
                    <a:p>
                      <a:pPr marL="0" marR="0" algn="just">
                        <a:lnSpc>
                          <a:spcPct val="115000"/>
                        </a:lnSpc>
                        <a:spcBef>
                          <a:spcPts val="0"/>
                        </a:spcBef>
                        <a:spcAft>
                          <a:spcPts val="0"/>
                        </a:spcAft>
                      </a:pPr>
                      <a:r>
                        <a:rPr lang="en-US" sz="2000" dirty="0">
                          <a:solidFill>
                            <a:srgbClr val="000000"/>
                          </a:solidFill>
                          <a:latin typeface="Times New Roman"/>
                          <a:ea typeface="Calibri"/>
                          <a:cs typeface="Times New Roman"/>
                        </a:rPr>
                        <a:t>b</a:t>
                      </a:r>
                      <a:endParaRPr lang="en-US" sz="20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just">
                        <a:lnSpc>
                          <a:spcPct val="115000"/>
                        </a:lnSpc>
                        <a:spcBef>
                          <a:spcPts val="0"/>
                        </a:spcBef>
                        <a:spcAft>
                          <a:spcPts val="0"/>
                        </a:spcAft>
                      </a:pPr>
                      <a:r>
                        <a:rPr lang="en-US" sz="2000" dirty="0">
                          <a:solidFill>
                            <a:srgbClr val="000000"/>
                          </a:solidFill>
                          <a:latin typeface="Times New Roman"/>
                          <a:ea typeface="Calibri"/>
                          <a:cs typeface="Times New Roman"/>
                        </a:rPr>
                        <a:t>c</a:t>
                      </a:r>
                      <a:endParaRPr lang="en-US" sz="20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just">
                        <a:lnSpc>
                          <a:spcPct val="115000"/>
                        </a:lnSpc>
                        <a:spcBef>
                          <a:spcPts val="0"/>
                        </a:spcBef>
                        <a:spcAft>
                          <a:spcPts val="0"/>
                        </a:spcAft>
                      </a:pPr>
                      <a:r>
                        <a:rPr lang="en-US" sz="2000" dirty="0">
                          <a:solidFill>
                            <a:srgbClr val="000000"/>
                          </a:solidFill>
                          <a:latin typeface="Times New Roman"/>
                          <a:ea typeface="Calibri"/>
                          <a:cs typeface="Times New Roman"/>
                        </a:rPr>
                        <a:t>d</a:t>
                      </a:r>
                      <a:endParaRPr lang="en-US" sz="20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87655">
                <a:tc>
                  <a:txBody>
                    <a:bodyPr/>
                    <a:lstStyle/>
                    <a:p>
                      <a:pPr marL="0" marR="0" algn="just">
                        <a:lnSpc>
                          <a:spcPct val="115000"/>
                        </a:lnSpc>
                        <a:spcBef>
                          <a:spcPts val="0"/>
                        </a:spcBef>
                        <a:spcAft>
                          <a:spcPts val="0"/>
                        </a:spcAft>
                      </a:pPr>
                      <a:r>
                        <a:rPr lang="en-US" sz="2000" dirty="0">
                          <a:solidFill>
                            <a:srgbClr val="000000"/>
                          </a:solidFill>
                          <a:latin typeface="Times New Roman"/>
                          <a:ea typeface="Calibri"/>
                          <a:cs typeface="Times New Roman"/>
                        </a:rPr>
                        <a:t>a</a:t>
                      </a:r>
                      <a:endParaRPr lang="en-US" sz="20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just">
                        <a:lnSpc>
                          <a:spcPct val="115000"/>
                        </a:lnSpc>
                        <a:spcBef>
                          <a:spcPts val="0"/>
                        </a:spcBef>
                        <a:spcAft>
                          <a:spcPts val="0"/>
                        </a:spcAft>
                      </a:pPr>
                      <a:r>
                        <a:rPr lang="en-US" sz="2000" dirty="0">
                          <a:solidFill>
                            <a:srgbClr val="000000"/>
                          </a:solidFill>
                          <a:latin typeface="Times New Roman"/>
                          <a:ea typeface="Calibri"/>
                          <a:cs typeface="Times New Roman"/>
                        </a:rPr>
                        <a:t>0</a:t>
                      </a:r>
                      <a:endParaRPr lang="en-US" sz="20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60000"/>
                        <a:lumOff val="40000"/>
                      </a:schemeClr>
                    </a:solidFill>
                  </a:tcPr>
                </a:tc>
                <a:tc>
                  <a:txBody>
                    <a:bodyPr/>
                    <a:lstStyle/>
                    <a:p>
                      <a:pPr marL="0" marR="0" algn="just">
                        <a:lnSpc>
                          <a:spcPct val="115000"/>
                        </a:lnSpc>
                        <a:spcBef>
                          <a:spcPts val="0"/>
                        </a:spcBef>
                        <a:spcAft>
                          <a:spcPts val="0"/>
                        </a:spcAft>
                      </a:pPr>
                      <a:r>
                        <a:rPr lang="en-US" sz="2000" dirty="0">
                          <a:solidFill>
                            <a:srgbClr val="000000"/>
                          </a:solidFill>
                          <a:latin typeface="Times New Roman"/>
                          <a:ea typeface="Calibri"/>
                          <a:cs typeface="Times New Roman"/>
                        </a:rPr>
                        <a:t>1</a:t>
                      </a:r>
                      <a:endParaRPr lang="en-US" sz="20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60000"/>
                        <a:lumOff val="40000"/>
                      </a:schemeClr>
                    </a:solidFill>
                  </a:tcPr>
                </a:tc>
                <a:tc>
                  <a:txBody>
                    <a:bodyPr/>
                    <a:lstStyle/>
                    <a:p>
                      <a:pPr marL="0" marR="0" algn="just">
                        <a:lnSpc>
                          <a:spcPct val="115000"/>
                        </a:lnSpc>
                        <a:spcBef>
                          <a:spcPts val="0"/>
                        </a:spcBef>
                        <a:spcAft>
                          <a:spcPts val="0"/>
                        </a:spcAft>
                      </a:pPr>
                      <a:r>
                        <a:rPr lang="en-US" sz="2000" dirty="0">
                          <a:solidFill>
                            <a:srgbClr val="000000"/>
                          </a:solidFill>
                          <a:latin typeface="Times New Roman"/>
                          <a:ea typeface="Calibri"/>
                          <a:cs typeface="Times New Roman"/>
                        </a:rPr>
                        <a:t>0</a:t>
                      </a:r>
                      <a:endParaRPr lang="en-US" sz="20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60000"/>
                        <a:lumOff val="40000"/>
                      </a:schemeClr>
                    </a:solidFill>
                  </a:tcPr>
                </a:tc>
                <a:tc>
                  <a:txBody>
                    <a:bodyPr/>
                    <a:lstStyle/>
                    <a:p>
                      <a:pPr marL="0" marR="0" algn="just">
                        <a:lnSpc>
                          <a:spcPct val="115000"/>
                        </a:lnSpc>
                        <a:spcBef>
                          <a:spcPts val="0"/>
                        </a:spcBef>
                        <a:spcAft>
                          <a:spcPts val="0"/>
                        </a:spcAft>
                      </a:pPr>
                      <a:r>
                        <a:rPr lang="en-US" sz="2000" dirty="0">
                          <a:solidFill>
                            <a:srgbClr val="000000"/>
                          </a:solidFill>
                          <a:latin typeface="Times New Roman"/>
                          <a:ea typeface="Calibri"/>
                          <a:cs typeface="Times New Roman"/>
                        </a:rPr>
                        <a:t>0</a:t>
                      </a:r>
                      <a:endParaRPr lang="en-US" sz="20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60000"/>
                        <a:lumOff val="40000"/>
                      </a:schemeClr>
                    </a:solidFill>
                  </a:tcPr>
                </a:tc>
              </a:tr>
              <a:tr h="387655">
                <a:tc>
                  <a:txBody>
                    <a:bodyPr/>
                    <a:lstStyle/>
                    <a:p>
                      <a:pPr marL="0" marR="0" algn="just">
                        <a:lnSpc>
                          <a:spcPct val="115000"/>
                        </a:lnSpc>
                        <a:spcBef>
                          <a:spcPts val="0"/>
                        </a:spcBef>
                        <a:spcAft>
                          <a:spcPts val="0"/>
                        </a:spcAft>
                      </a:pPr>
                      <a:r>
                        <a:rPr lang="en-US" sz="2000" dirty="0">
                          <a:solidFill>
                            <a:srgbClr val="000000"/>
                          </a:solidFill>
                          <a:latin typeface="Times New Roman"/>
                          <a:ea typeface="Calibri"/>
                          <a:cs typeface="Times New Roman"/>
                        </a:rPr>
                        <a:t>b</a:t>
                      </a:r>
                      <a:endParaRPr lang="en-US" sz="20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just">
                        <a:lnSpc>
                          <a:spcPct val="115000"/>
                        </a:lnSpc>
                        <a:spcBef>
                          <a:spcPts val="0"/>
                        </a:spcBef>
                        <a:spcAft>
                          <a:spcPts val="0"/>
                        </a:spcAft>
                      </a:pPr>
                      <a:r>
                        <a:rPr lang="en-US" sz="2000" dirty="0">
                          <a:solidFill>
                            <a:srgbClr val="000000"/>
                          </a:solidFill>
                          <a:latin typeface="Times New Roman"/>
                          <a:ea typeface="Calibri"/>
                          <a:cs typeface="Times New Roman"/>
                        </a:rPr>
                        <a:t>0</a:t>
                      </a:r>
                      <a:endParaRPr lang="en-US" sz="20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60000"/>
                        <a:lumOff val="40000"/>
                      </a:schemeClr>
                    </a:solidFill>
                  </a:tcPr>
                </a:tc>
                <a:tc>
                  <a:txBody>
                    <a:bodyPr/>
                    <a:lstStyle/>
                    <a:p>
                      <a:pPr marL="0" marR="0" algn="just">
                        <a:lnSpc>
                          <a:spcPct val="115000"/>
                        </a:lnSpc>
                        <a:spcBef>
                          <a:spcPts val="0"/>
                        </a:spcBef>
                        <a:spcAft>
                          <a:spcPts val="0"/>
                        </a:spcAft>
                      </a:pPr>
                      <a:r>
                        <a:rPr lang="en-US" sz="2000">
                          <a:solidFill>
                            <a:srgbClr val="000000"/>
                          </a:solidFill>
                          <a:latin typeface="Times New Roman"/>
                          <a:ea typeface="Calibri"/>
                          <a:cs typeface="Times New Roman"/>
                        </a:rPr>
                        <a:t>0</a:t>
                      </a:r>
                      <a:endParaRPr lang="en-US" sz="20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2000">
                          <a:solidFill>
                            <a:srgbClr val="000000"/>
                          </a:solidFill>
                          <a:latin typeface="Times New Roman"/>
                          <a:ea typeface="Calibri"/>
                          <a:cs typeface="Times New Roman"/>
                        </a:rPr>
                        <a:t>0</a:t>
                      </a:r>
                      <a:endParaRPr lang="en-US" sz="20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2000">
                          <a:solidFill>
                            <a:srgbClr val="000000"/>
                          </a:solidFill>
                          <a:latin typeface="Times New Roman"/>
                          <a:ea typeface="Calibri"/>
                          <a:cs typeface="Times New Roman"/>
                        </a:rPr>
                        <a:t>1</a:t>
                      </a:r>
                      <a:endParaRPr lang="en-US" sz="20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09117">
                <a:tc>
                  <a:txBody>
                    <a:bodyPr/>
                    <a:lstStyle/>
                    <a:p>
                      <a:pPr marL="0" marR="0" algn="just">
                        <a:lnSpc>
                          <a:spcPct val="115000"/>
                        </a:lnSpc>
                        <a:spcBef>
                          <a:spcPts val="0"/>
                        </a:spcBef>
                        <a:spcAft>
                          <a:spcPts val="0"/>
                        </a:spcAft>
                      </a:pPr>
                      <a:r>
                        <a:rPr lang="en-US" sz="2000" dirty="0">
                          <a:solidFill>
                            <a:srgbClr val="000000"/>
                          </a:solidFill>
                          <a:latin typeface="Times New Roman"/>
                          <a:ea typeface="Calibri"/>
                          <a:cs typeface="Times New Roman"/>
                        </a:rPr>
                        <a:t>c</a:t>
                      </a:r>
                      <a:endParaRPr lang="en-US" sz="20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just">
                        <a:lnSpc>
                          <a:spcPct val="115000"/>
                        </a:lnSpc>
                        <a:spcBef>
                          <a:spcPts val="0"/>
                        </a:spcBef>
                        <a:spcAft>
                          <a:spcPts val="0"/>
                        </a:spcAft>
                      </a:pPr>
                      <a:r>
                        <a:rPr lang="en-US" sz="2000" dirty="0">
                          <a:solidFill>
                            <a:srgbClr val="000000"/>
                          </a:solidFill>
                          <a:latin typeface="Times New Roman"/>
                          <a:ea typeface="Calibri"/>
                          <a:cs typeface="Times New Roman"/>
                        </a:rPr>
                        <a:t>0</a:t>
                      </a:r>
                      <a:endParaRPr lang="en-US" sz="20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60000"/>
                        <a:lumOff val="40000"/>
                      </a:schemeClr>
                    </a:solidFill>
                  </a:tcPr>
                </a:tc>
                <a:tc>
                  <a:txBody>
                    <a:bodyPr/>
                    <a:lstStyle/>
                    <a:p>
                      <a:pPr marL="0" marR="0" algn="just">
                        <a:lnSpc>
                          <a:spcPct val="115000"/>
                        </a:lnSpc>
                        <a:spcBef>
                          <a:spcPts val="0"/>
                        </a:spcBef>
                        <a:spcAft>
                          <a:spcPts val="0"/>
                        </a:spcAft>
                      </a:pPr>
                      <a:r>
                        <a:rPr lang="en-US" sz="2000">
                          <a:solidFill>
                            <a:srgbClr val="000000"/>
                          </a:solidFill>
                          <a:latin typeface="Times New Roman"/>
                          <a:ea typeface="Calibri"/>
                          <a:cs typeface="Times New Roman"/>
                        </a:rPr>
                        <a:t>0</a:t>
                      </a:r>
                      <a:endParaRPr lang="en-US" sz="20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2000">
                          <a:solidFill>
                            <a:srgbClr val="000000"/>
                          </a:solidFill>
                          <a:latin typeface="Times New Roman"/>
                          <a:ea typeface="Calibri"/>
                          <a:cs typeface="Times New Roman"/>
                        </a:rPr>
                        <a:t>0</a:t>
                      </a:r>
                      <a:endParaRPr lang="en-US" sz="20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2000">
                          <a:solidFill>
                            <a:srgbClr val="000000"/>
                          </a:solidFill>
                          <a:latin typeface="Times New Roman"/>
                          <a:ea typeface="Calibri"/>
                          <a:cs typeface="Times New Roman"/>
                        </a:rPr>
                        <a:t>0</a:t>
                      </a:r>
                      <a:endParaRPr lang="en-US" sz="20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09117">
                <a:tc>
                  <a:txBody>
                    <a:bodyPr/>
                    <a:lstStyle/>
                    <a:p>
                      <a:pPr marL="0" marR="0" algn="just">
                        <a:lnSpc>
                          <a:spcPct val="115000"/>
                        </a:lnSpc>
                        <a:spcBef>
                          <a:spcPts val="0"/>
                        </a:spcBef>
                        <a:spcAft>
                          <a:spcPts val="0"/>
                        </a:spcAft>
                      </a:pPr>
                      <a:r>
                        <a:rPr lang="en-US" sz="2000" dirty="0">
                          <a:solidFill>
                            <a:srgbClr val="000000"/>
                          </a:solidFill>
                          <a:latin typeface="Times New Roman"/>
                          <a:ea typeface="Calibri"/>
                          <a:cs typeface="Times New Roman"/>
                        </a:rPr>
                        <a:t>d</a:t>
                      </a:r>
                      <a:endParaRPr lang="en-US" sz="20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just">
                        <a:lnSpc>
                          <a:spcPct val="115000"/>
                        </a:lnSpc>
                        <a:spcBef>
                          <a:spcPts val="0"/>
                        </a:spcBef>
                        <a:spcAft>
                          <a:spcPts val="0"/>
                        </a:spcAft>
                      </a:pPr>
                      <a:r>
                        <a:rPr lang="en-US" sz="2000" dirty="0">
                          <a:solidFill>
                            <a:srgbClr val="000000"/>
                          </a:solidFill>
                          <a:latin typeface="Times New Roman"/>
                          <a:ea typeface="Calibri"/>
                          <a:cs typeface="Times New Roman"/>
                        </a:rPr>
                        <a:t>1</a:t>
                      </a:r>
                      <a:endParaRPr lang="en-US" sz="20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60000"/>
                        <a:lumOff val="40000"/>
                      </a:schemeClr>
                    </a:solidFill>
                  </a:tcPr>
                </a:tc>
                <a:tc>
                  <a:txBody>
                    <a:bodyPr/>
                    <a:lstStyle/>
                    <a:p>
                      <a:pPr marL="0" marR="0" algn="just">
                        <a:lnSpc>
                          <a:spcPct val="115000"/>
                        </a:lnSpc>
                        <a:spcBef>
                          <a:spcPts val="0"/>
                        </a:spcBef>
                        <a:spcAft>
                          <a:spcPts val="0"/>
                        </a:spcAft>
                      </a:pPr>
                      <a:r>
                        <a:rPr lang="en-US" sz="2000">
                          <a:solidFill>
                            <a:srgbClr val="000000"/>
                          </a:solidFill>
                          <a:latin typeface="Times New Roman"/>
                          <a:ea typeface="Calibri"/>
                          <a:cs typeface="Times New Roman"/>
                        </a:rPr>
                        <a:t>1</a:t>
                      </a:r>
                      <a:endParaRPr lang="en-US" sz="20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2000">
                          <a:solidFill>
                            <a:srgbClr val="000000"/>
                          </a:solidFill>
                          <a:latin typeface="Times New Roman"/>
                          <a:ea typeface="Calibri"/>
                          <a:cs typeface="Times New Roman"/>
                        </a:rPr>
                        <a:t>1</a:t>
                      </a:r>
                      <a:endParaRPr lang="en-US" sz="20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2000" dirty="0">
                          <a:solidFill>
                            <a:srgbClr val="000000"/>
                          </a:solidFill>
                          <a:latin typeface="Times New Roman"/>
                          <a:ea typeface="Calibri"/>
                          <a:cs typeface="Times New Roman"/>
                        </a:rPr>
                        <a:t>0</a:t>
                      </a:r>
                      <a:endParaRPr lang="en-US" sz="20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37890" name="Rectangle 2"/>
          <p:cNvSpPr>
            <a:spLocks noChangeArrowheads="1"/>
          </p:cNvSpPr>
          <p:nvPr/>
        </p:nvSpPr>
        <p:spPr bwMode="auto">
          <a:xfrm>
            <a:off x="304800" y="304800"/>
            <a:ext cx="5732660" cy="40011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            Step 1                                                       step 2</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p:txBody>
      </p:sp>
      <p:graphicFrame>
        <p:nvGraphicFramePr>
          <p:cNvPr id="9" name="Table 8"/>
          <p:cNvGraphicFramePr>
            <a:graphicFrameLocks noGrp="1"/>
          </p:cNvGraphicFramePr>
          <p:nvPr/>
        </p:nvGraphicFramePr>
        <p:xfrm>
          <a:off x="4419600" y="838200"/>
          <a:ext cx="2514600" cy="1981199"/>
        </p:xfrm>
        <a:graphic>
          <a:graphicData uri="http://schemas.openxmlformats.org/drawingml/2006/table">
            <a:tbl>
              <a:tblPr/>
              <a:tblGrid>
                <a:gridCol w="502920"/>
                <a:gridCol w="502920"/>
                <a:gridCol w="502920"/>
                <a:gridCol w="502920"/>
                <a:gridCol w="502920"/>
              </a:tblGrid>
              <a:tr h="386869">
                <a:tc>
                  <a:txBody>
                    <a:bodyPr/>
                    <a:lstStyle/>
                    <a:p>
                      <a:pPr marL="0" marR="0" algn="just">
                        <a:lnSpc>
                          <a:spcPct val="115000"/>
                        </a:lnSpc>
                        <a:spcBef>
                          <a:spcPts val="0"/>
                        </a:spcBef>
                        <a:spcAft>
                          <a:spcPts val="0"/>
                        </a:spcAft>
                      </a:pPr>
                      <a:endParaRPr lang="en-US" sz="2000" dirty="0">
                        <a:solidFill>
                          <a:srgbClr val="000000"/>
                        </a:solidFill>
                        <a:latin typeface="Times New Roman"/>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2000">
                          <a:solidFill>
                            <a:srgbClr val="000000"/>
                          </a:solidFill>
                          <a:latin typeface="Times New Roman"/>
                          <a:ea typeface="Calibri"/>
                          <a:cs typeface="Times New Roman"/>
                        </a:rPr>
                        <a:t>a</a:t>
                      </a:r>
                      <a:endParaRPr lang="en-US" sz="20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2000" dirty="0">
                          <a:solidFill>
                            <a:srgbClr val="000000"/>
                          </a:solidFill>
                          <a:latin typeface="Times New Roman"/>
                          <a:ea typeface="Calibri"/>
                          <a:cs typeface="Times New Roman"/>
                        </a:rPr>
                        <a:t>b</a:t>
                      </a:r>
                      <a:endParaRPr lang="en-US" sz="20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60000"/>
                        <a:lumOff val="40000"/>
                      </a:schemeClr>
                    </a:solidFill>
                  </a:tcPr>
                </a:tc>
                <a:tc>
                  <a:txBody>
                    <a:bodyPr/>
                    <a:lstStyle/>
                    <a:p>
                      <a:pPr marL="0" marR="0" algn="just">
                        <a:lnSpc>
                          <a:spcPct val="115000"/>
                        </a:lnSpc>
                        <a:spcBef>
                          <a:spcPts val="0"/>
                        </a:spcBef>
                        <a:spcAft>
                          <a:spcPts val="0"/>
                        </a:spcAft>
                      </a:pPr>
                      <a:r>
                        <a:rPr lang="en-US" sz="2000">
                          <a:solidFill>
                            <a:srgbClr val="000000"/>
                          </a:solidFill>
                          <a:latin typeface="Times New Roman"/>
                          <a:ea typeface="Calibri"/>
                          <a:cs typeface="Times New Roman"/>
                        </a:rPr>
                        <a:t>c</a:t>
                      </a:r>
                      <a:endParaRPr lang="en-US" sz="20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2000">
                          <a:solidFill>
                            <a:srgbClr val="000000"/>
                          </a:solidFill>
                          <a:latin typeface="Times New Roman"/>
                          <a:ea typeface="Calibri"/>
                          <a:cs typeface="Times New Roman"/>
                        </a:rPr>
                        <a:t>d</a:t>
                      </a:r>
                      <a:endParaRPr lang="en-US" sz="20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86869">
                <a:tc>
                  <a:txBody>
                    <a:bodyPr/>
                    <a:lstStyle/>
                    <a:p>
                      <a:pPr marL="0" marR="0" algn="just">
                        <a:lnSpc>
                          <a:spcPct val="115000"/>
                        </a:lnSpc>
                        <a:spcBef>
                          <a:spcPts val="0"/>
                        </a:spcBef>
                        <a:spcAft>
                          <a:spcPts val="0"/>
                        </a:spcAft>
                      </a:pPr>
                      <a:r>
                        <a:rPr lang="en-US" sz="2000">
                          <a:solidFill>
                            <a:srgbClr val="000000"/>
                          </a:solidFill>
                          <a:latin typeface="Times New Roman"/>
                          <a:ea typeface="Calibri"/>
                          <a:cs typeface="Times New Roman"/>
                        </a:rPr>
                        <a:t>a</a:t>
                      </a:r>
                      <a:endParaRPr lang="en-US" sz="20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2000">
                          <a:solidFill>
                            <a:srgbClr val="000000"/>
                          </a:solidFill>
                          <a:latin typeface="Times New Roman"/>
                          <a:ea typeface="Calibri"/>
                          <a:cs typeface="Times New Roman"/>
                        </a:rPr>
                        <a:t>0</a:t>
                      </a:r>
                      <a:endParaRPr lang="en-US" sz="20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2000" dirty="0">
                          <a:solidFill>
                            <a:srgbClr val="000000"/>
                          </a:solidFill>
                          <a:latin typeface="Times New Roman"/>
                          <a:ea typeface="Calibri"/>
                          <a:cs typeface="Times New Roman"/>
                        </a:rPr>
                        <a:t>1</a:t>
                      </a:r>
                      <a:endParaRPr lang="en-US" sz="20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60000"/>
                        <a:lumOff val="40000"/>
                      </a:schemeClr>
                    </a:solidFill>
                  </a:tcPr>
                </a:tc>
                <a:tc>
                  <a:txBody>
                    <a:bodyPr/>
                    <a:lstStyle/>
                    <a:p>
                      <a:pPr marL="0" marR="0" algn="just">
                        <a:lnSpc>
                          <a:spcPct val="115000"/>
                        </a:lnSpc>
                        <a:spcBef>
                          <a:spcPts val="0"/>
                        </a:spcBef>
                        <a:spcAft>
                          <a:spcPts val="0"/>
                        </a:spcAft>
                      </a:pPr>
                      <a:r>
                        <a:rPr lang="en-US" sz="2000">
                          <a:solidFill>
                            <a:srgbClr val="000000"/>
                          </a:solidFill>
                          <a:latin typeface="Times New Roman"/>
                          <a:ea typeface="Calibri"/>
                          <a:cs typeface="Times New Roman"/>
                        </a:rPr>
                        <a:t>0</a:t>
                      </a:r>
                      <a:endParaRPr lang="en-US" sz="20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2000">
                          <a:solidFill>
                            <a:srgbClr val="000000"/>
                          </a:solidFill>
                          <a:latin typeface="Times New Roman"/>
                          <a:ea typeface="Calibri"/>
                          <a:cs typeface="Times New Roman"/>
                        </a:rPr>
                        <a:t>1</a:t>
                      </a:r>
                      <a:endParaRPr lang="en-US" sz="20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86869">
                <a:tc>
                  <a:txBody>
                    <a:bodyPr/>
                    <a:lstStyle/>
                    <a:p>
                      <a:pPr marL="0" marR="0" algn="just">
                        <a:lnSpc>
                          <a:spcPct val="115000"/>
                        </a:lnSpc>
                        <a:spcBef>
                          <a:spcPts val="0"/>
                        </a:spcBef>
                        <a:spcAft>
                          <a:spcPts val="0"/>
                        </a:spcAft>
                      </a:pPr>
                      <a:r>
                        <a:rPr lang="en-US" sz="2000" dirty="0">
                          <a:solidFill>
                            <a:srgbClr val="000000"/>
                          </a:solidFill>
                          <a:latin typeface="Times New Roman"/>
                          <a:ea typeface="Calibri"/>
                          <a:cs typeface="Times New Roman"/>
                        </a:rPr>
                        <a:t>b</a:t>
                      </a:r>
                      <a:endParaRPr lang="en-US" sz="20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60000"/>
                        <a:lumOff val="40000"/>
                      </a:schemeClr>
                    </a:solidFill>
                  </a:tcPr>
                </a:tc>
                <a:tc>
                  <a:txBody>
                    <a:bodyPr/>
                    <a:lstStyle/>
                    <a:p>
                      <a:pPr marL="0" marR="0" algn="just">
                        <a:lnSpc>
                          <a:spcPct val="115000"/>
                        </a:lnSpc>
                        <a:spcBef>
                          <a:spcPts val="0"/>
                        </a:spcBef>
                        <a:spcAft>
                          <a:spcPts val="0"/>
                        </a:spcAft>
                      </a:pPr>
                      <a:r>
                        <a:rPr lang="en-US" sz="2000" dirty="0">
                          <a:solidFill>
                            <a:srgbClr val="000000"/>
                          </a:solidFill>
                          <a:latin typeface="Times New Roman"/>
                          <a:ea typeface="Calibri"/>
                          <a:cs typeface="Times New Roman"/>
                        </a:rPr>
                        <a:t>0</a:t>
                      </a:r>
                      <a:endParaRPr lang="en-US" sz="20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60000"/>
                        <a:lumOff val="40000"/>
                      </a:schemeClr>
                    </a:solidFill>
                  </a:tcPr>
                </a:tc>
                <a:tc>
                  <a:txBody>
                    <a:bodyPr/>
                    <a:lstStyle/>
                    <a:p>
                      <a:pPr marL="0" marR="0" algn="just">
                        <a:lnSpc>
                          <a:spcPct val="115000"/>
                        </a:lnSpc>
                        <a:spcBef>
                          <a:spcPts val="0"/>
                        </a:spcBef>
                        <a:spcAft>
                          <a:spcPts val="0"/>
                        </a:spcAft>
                      </a:pPr>
                      <a:r>
                        <a:rPr lang="en-US" sz="2000" dirty="0">
                          <a:solidFill>
                            <a:srgbClr val="000000"/>
                          </a:solidFill>
                          <a:latin typeface="Times New Roman"/>
                          <a:ea typeface="Calibri"/>
                          <a:cs typeface="Times New Roman"/>
                        </a:rPr>
                        <a:t>0</a:t>
                      </a:r>
                      <a:endParaRPr lang="en-US" sz="20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60000"/>
                        <a:lumOff val="40000"/>
                      </a:schemeClr>
                    </a:solidFill>
                  </a:tcPr>
                </a:tc>
                <a:tc>
                  <a:txBody>
                    <a:bodyPr/>
                    <a:lstStyle/>
                    <a:p>
                      <a:pPr marL="0" marR="0" algn="just">
                        <a:lnSpc>
                          <a:spcPct val="115000"/>
                        </a:lnSpc>
                        <a:spcBef>
                          <a:spcPts val="0"/>
                        </a:spcBef>
                        <a:spcAft>
                          <a:spcPts val="0"/>
                        </a:spcAft>
                      </a:pPr>
                      <a:r>
                        <a:rPr lang="en-US" sz="2000" dirty="0">
                          <a:solidFill>
                            <a:srgbClr val="000000"/>
                          </a:solidFill>
                          <a:latin typeface="Times New Roman"/>
                          <a:ea typeface="Calibri"/>
                          <a:cs typeface="Times New Roman"/>
                        </a:rPr>
                        <a:t>0</a:t>
                      </a:r>
                      <a:endParaRPr lang="en-US" sz="20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60000"/>
                        <a:lumOff val="40000"/>
                      </a:schemeClr>
                    </a:solidFill>
                  </a:tcPr>
                </a:tc>
                <a:tc>
                  <a:txBody>
                    <a:bodyPr/>
                    <a:lstStyle/>
                    <a:p>
                      <a:pPr marL="0" marR="0" algn="just">
                        <a:lnSpc>
                          <a:spcPct val="115000"/>
                        </a:lnSpc>
                        <a:spcBef>
                          <a:spcPts val="0"/>
                        </a:spcBef>
                        <a:spcAft>
                          <a:spcPts val="0"/>
                        </a:spcAft>
                      </a:pPr>
                      <a:r>
                        <a:rPr lang="en-US" sz="2000" dirty="0">
                          <a:solidFill>
                            <a:srgbClr val="000000"/>
                          </a:solidFill>
                          <a:latin typeface="Times New Roman"/>
                          <a:ea typeface="Calibri"/>
                          <a:cs typeface="Times New Roman"/>
                        </a:rPr>
                        <a:t>1</a:t>
                      </a:r>
                      <a:endParaRPr lang="en-US" sz="20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60000"/>
                        <a:lumOff val="40000"/>
                      </a:schemeClr>
                    </a:solidFill>
                  </a:tcPr>
                </a:tc>
              </a:tr>
              <a:tr h="408288">
                <a:tc>
                  <a:txBody>
                    <a:bodyPr/>
                    <a:lstStyle/>
                    <a:p>
                      <a:pPr marL="0" marR="0" algn="just">
                        <a:lnSpc>
                          <a:spcPct val="115000"/>
                        </a:lnSpc>
                        <a:spcBef>
                          <a:spcPts val="0"/>
                        </a:spcBef>
                        <a:spcAft>
                          <a:spcPts val="0"/>
                        </a:spcAft>
                      </a:pPr>
                      <a:r>
                        <a:rPr lang="en-US" sz="2000">
                          <a:solidFill>
                            <a:srgbClr val="000000"/>
                          </a:solidFill>
                          <a:latin typeface="Times New Roman"/>
                          <a:ea typeface="Calibri"/>
                          <a:cs typeface="Times New Roman"/>
                        </a:rPr>
                        <a:t>c</a:t>
                      </a:r>
                      <a:endParaRPr lang="en-US" sz="20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2000">
                          <a:solidFill>
                            <a:srgbClr val="000000"/>
                          </a:solidFill>
                          <a:latin typeface="Times New Roman"/>
                          <a:ea typeface="Calibri"/>
                          <a:cs typeface="Times New Roman"/>
                        </a:rPr>
                        <a:t>0</a:t>
                      </a:r>
                      <a:endParaRPr lang="en-US" sz="20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2000" dirty="0">
                          <a:solidFill>
                            <a:srgbClr val="000000"/>
                          </a:solidFill>
                          <a:latin typeface="Times New Roman"/>
                          <a:ea typeface="Calibri"/>
                          <a:cs typeface="Times New Roman"/>
                        </a:rPr>
                        <a:t>0</a:t>
                      </a:r>
                      <a:endParaRPr lang="en-US" sz="20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60000"/>
                        <a:lumOff val="40000"/>
                      </a:schemeClr>
                    </a:solidFill>
                  </a:tcPr>
                </a:tc>
                <a:tc>
                  <a:txBody>
                    <a:bodyPr/>
                    <a:lstStyle/>
                    <a:p>
                      <a:pPr marL="0" marR="0" algn="just">
                        <a:lnSpc>
                          <a:spcPct val="115000"/>
                        </a:lnSpc>
                        <a:spcBef>
                          <a:spcPts val="0"/>
                        </a:spcBef>
                        <a:spcAft>
                          <a:spcPts val="0"/>
                        </a:spcAft>
                      </a:pPr>
                      <a:r>
                        <a:rPr lang="en-US" sz="2000">
                          <a:solidFill>
                            <a:srgbClr val="000000"/>
                          </a:solidFill>
                          <a:latin typeface="Times New Roman"/>
                          <a:ea typeface="Calibri"/>
                          <a:cs typeface="Times New Roman"/>
                        </a:rPr>
                        <a:t>0</a:t>
                      </a:r>
                      <a:endParaRPr lang="en-US" sz="20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2000">
                          <a:solidFill>
                            <a:srgbClr val="000000"/>
                          </a:solidFill>
                          <a:latin typeface="Times New Roman"/>
                          <a:ea typeface="Calibri"/>
                          <a:cs typeface="Times New Roman"/>
                        </a:rPr>
                        <a:t>0</a:t>
                      </a:r>
                      <a:endParaRPr lang="en-US" sz="20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12304">
                <a:tc>
                  <a:txBody>
                    <a:bodyPr/>
                    <a:lstStyle/>
                    <a:p>
                      <a:pPr marL="0" marR="0" algn="just">
                        <a:lnSpc>
                          <a:spcPct val="115000"/>
                        </a:lnSpc>
                        <a:spcBef>
                          <a:spcPts val="0"/>
                        </a:spcBef>
                        <a:spcAft>
                          <a:spcPts val="0"/>
                        </a:spcAft>
                      </a:pPr>
                      <a:r>
                        <a:rPr lang="en-US" sz="2000">
                          <a:solidFill>
                            <a:srgbClr val="000000"/>
                          </a:solidFill>
                          <a:latin typeface="Times New Roman"/>
                          <a:ea typeface="Calibri"/>
                          <a:cs typeface="Times New Roman"/>
                        </a:rPr>
                        <a:t>d</a:t>
                      </a:r>
                      <a:endParaRPr lang="en-US" sz="20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2000">
                          <a:solidFill>
                            <a:srgbClr val="000000"/>
                          </a:solidFill>
                          <a:latin typeface="Times New Roman"/>
                          <a:ea typeface="Calibri"/>
                          <a:cs typeface="Times New Roman"/>
                        </a:rPr>
                        <a:t>1</a:t>
                      </a:r>
                      <a:endParaRPr lang="en-US" sz="20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2000" dirty="0">
                          <a:solidFill>
                            <a:srgbClr val="000000"/>
                          </a:solidFill>
                          <a:latin typeface="Times New Roman"/>
                          <a:ea typeface="Calibri"/>
                          <a:cs typeface="Times New Roman"/>
                        </a:rPr>
                        <a:t>1</a:t>
                      </a:r>
                      <a:endParaRPr lang="en-US" sz="20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60000"/>
                        <a:lumOff val="40000"/>
                      </a:schemeClr>
                    </a:solidFill>
                  </a:tcPr>
                </a:tc>
                <a:tc>
                  <a:txBody>
                    <a:bodyPr/>
                    <a:lstStyle/>
                    <a:p>
                      <a:pPr marL="0" marR="0" algn="just">
                        <a:lnSpc>
                          <a:spcPct val="115000"/>
                        </a:lnSpc>
                        <a:spcBef>
                          <a:spcPts val="0"/>
                        </a:spcBef>
                        <a:spcAft>
                          <a:spcPts val="0"/>
                        </a:spcAft>
                      </a:pPr>
                      <a:r>
                        <a:rPr lang="en-US" sz="2000">
                          <a:solidFill>
                            <a:srgbClr val="000000"/>
                          </a:solidFill>
                          <a:latin typeface="Times New Roman"/>
                          <a:ea typeface="Calibri"/>
                          <a:cs typeface="Times New Roman"/>
                        </a:rPr>
                        <a:t>1</a:t>
                      </a:r>
                      <a:endParaRPr lang="en-US" sz="20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2000" dirty="0">
                          <a:solidFill>
                            <a:srgbClr val="000000"/>
                          </a:solidFill>
                          <a:latin typeface="Times New Roman"/>
                          <a:ea typeface="Calibri"/>
                          <a:cs typeface="Times New Roman"/>
                        </a:rPr>
                        <a:t>1</a:t>
                      </a:r>
                      <a:endParaRPr lang="en-US" sz="20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10" name="Table 9"/>
          <p:cNvGraphicFramePr>
            <a:graphicFrameLocks noGrp="1"/>
          </p:cNvGraphicFramePr>
          <p:nvPr/>
        </p:nvGraphicFramePr>
        <p:xfrm>
          <a:off x="304800" y="3962399"/>
          <a:ext cx="3048000" cy="2362200"/>
        </p:xfrm>
        <a:graphic>
          <a:graphicData uri="http://schemas.openxmlformats.org/drawingml/2006/table">
            <a:tbl>
              <a:tblPr/>
              <a:tblGrid>
                <a:gridCol w="609600"/>
                <a:gridCol w="609600"/>
                <a:gridCol w="609600"/>
                <a:gridCol w="609600"/>
                <a:gridCol w="609600"/>
              </a:tblGrid>
              <a:tr h="462204">
                <a:tc>
                  <a:txBody>
                    <a:bodyPr/>
                    <a:lstStyle/>
                    <a:p>
                      <a:pPr marL="0" marR="0" algn="just">
                        <a:lnSpc>
                          <a:spcPct val="115000"/>
                        </a:lnSpc>
                        <a:spcBef>
                          <a:spcPts val="0"/>
                        </a:spcBef>
                        <a:spcAft>
                          <a:spcPts val="0"/>
                        </a:spcAft>
                      </a:pPr>
                      <a:endParaRPr lang="en-US" sz="2000" dirty="0">
                        <a:solidFill>
                          <a:srgbClr val="000000"/>
                        </a:solidFill>
                        <a:latin typeface="Times New Roman"/>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2000">
                          <a:solidFill>
                            <a:srgbClr val="000000"/>
                          </a:solidFill>
                          <a:latin typeface="Times New Roman"/>
                          <a:ea typeface="Calibri"/>
                          <a:cs typeface="Times New Roman"/>
                        </a:rPr>
                        <a:t>a</a:t>
                      </a:r>
                      <a:endParaRPr lang="en-US" sz="20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2000">
                          <a:solidFill>
                            <a:srgbClr val="000000"/>
                          </a:solidFill>
                          <a:latin typeface="Times New Roman"/>
                          <a:ea typeface="Calibri"/>
                          <a:cs typeface="Times New Roman"/>
                        </a:rPr>
                        <a:t>b</a:t>
                      </a:r>
                      <a:endParaRPr lang="en-US" sz="20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2000" dirty="0">
                          <a:solidFill>
                            <a:srgbClr val="000000"/>
                          </a:solidFill>
                          <a:latin typeface="Times New Roman"/>
                          <a:ea typeface="Calibri"/>
                          <a:cs typeface="Times New Roman"/>
                        </a:rPr>
                        <a:t>c</a:t>
                      </a:r>
                      <a:endParaRPr lang="en-US" sz="20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60000"/>
                        <a:lumOff val="40000"/>
                      </a:schemeClr>
                    </a:solidFill>
                  </a:tcPr>
                </a:tc>
                <a:tc>
                  <a:txBody>
                    <a:bodyPr/>
                    <a:lstStyle/>
                    <a:p>
                      <a:pPr marL="0" marR="0" algn="just">
                        <a:lnSpc>
                          <a:spcPct val="115000"/>
                        </a:lnSpc>
                        <a:spcBef>
                          <a:spcPts val="0"/>
                        </a:spcBef>
                        <a:spcAft>
                          <a:spcPts val="0"/>
                        </a:spcAft>
                      </a:pPr>
                      <a:r>
                        <a:rPr lang="en-US" sz="2000">
                          <a:solidFill>
                            <a:srgbClr val="000000"/>
                          </a:solidFill>
                          <a:latin typeface="Times New Roman"/>
                          <a:ea typeface="Calibri"/>
                          <a:cs typeface="Times New Roman"/>
                        </a:rPr>
                        <a:t>d</a:t>
                      </a:r>
                      <a:endParaRPr lang="en-US" sz="20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62204">
                <a:tc>
                  <a:txBody>
                    <a:bodyPr/>
                    <a:lstStyle/>
                    <a:p>
                      <a:pPr marL="0" marR="0" algn="just">
                        <a:lnSpc>
                          <a:spcPct val="115000"/>
                        </a:lnSpc>
                        <a:spcBef>
                          <a:spcPts val="0"/>
                        </a:spcBef>
                        <a:spcAft>
                          <a:spcPts val="0"/>
                        </a:spcAft>
                      </a:pPr>
                      <a:r>
                        <a:rPr lang="en-US" sz="2000">
                          <a:solidFill>
                            <a:srgbClr val="000000"/>
                          </a:solidFill>
                          <a:latin typeface="Times New Roman"/>
                          <a:ea typeface="Calibri"/>
                          <a:cs typeface="Times New Roman"/>
                        </a:rPr>
                        <a:t>a</a:t>
                      </a:r>
                      <a:endParaRPr lang="en-US" sz="20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2000">
                          <a:solidFill>
                            <a:srgbClr val="000000"/>
                          </a:solidFill>
                          <a:latin typeface="Times New Roman"/>
                          <a:ea typeface="Calibri"/>
                          <a:cs typeface="Times New Roman"/>
                        </a:rPr>
                        <a:t>0</a:t>
                      </a:r>
                      <a:endParaRPr lang="en-US" sz="20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2000">
                          <a:solidFill>
                            <a:srgbClr val="000000"/>
                          </a:solidFill>
                          <a:latin typeface="Times New Roman"/>
                          <a:ea typeface="Calibri"/>
                          <a:cs typeface="Times New Roman"/>
                        </a:rPr>
                        <a:t>1</a:t>
                      </a:r>
                      <a:endParaRPr lang="en-US" sz="20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2000" dirty="0">
                          <a:solidFill>
                            <a:srgbClr val="000000"/>
                          </a:solidFill>
                          <a:latin typeface="Times New Roman"/>
                          <a:ea typeface="Calibri"/>
                          <a:cs typeface="Times New Roman"/>
                        </a:rPr>
                        <a:t>0</a:t>
                      </a:r>
                      <a:endParaRPr lang="en-US" sz="20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60000"/>
                        <a:lumOff val="40000"/>
                      </a:schemeClr>
                    </a:solidFill>
                  </a:tcPr>
                </a:tc>
                <a:tc>
                  <a:txBody>
                    <a:bodyPr/>
                    <a:lstStyle/>
                    <a:p>
                      <a:pPr marL="0" marR="0" algn="just">
                        <a:lnSpc>
                          <a:spcPct val="115000"/>
                        </a:lnSpc>
                        <a:spcBef>
                          <a:spcPts val="0"/>
                        </a:spcBef>
                        <a:spcAft>
                          <a:spcPts val="0"/>
                        </a:spcAft>
                      </a:pPr>
                      <a:r>
                        <a:rPr lang="en-US" sz="2000">
                          <a:solidFill>
                            <a:srgbClr val="000000"/>
                          </a:solidFill>
                          <a:latin typeface="Times New Roman"/>
                          <a:ea typeface="Calibri"/>
                          <a:cs typeface="Times New Roman"/>
                        </a:rPr>
                        <a:t>1</a:t>
                      </a:r>
                      <a:endParaRPr lang="en-US" sz="20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62204">
                <a:tc>
                  <a:txBody>
                    <a:bodyPr/>
                    <a:lstStyle/>
                    <a:p>
                      <a:pPr marL="0" marR="0" algn="just">
                        <a:lnSpc>
                          <a:spcPct val="115000"/>
                        </a:lnSpc>
                        <a:spcBef>
                          <a:spcPts val="0"/>
                        </a:spcBef>
                        <a:spcAft>
                          <a:spcPts val="0"/>
                        </a:spcAft>
                      </a:pPr>
                      <a:r>
                        <a:rPr lang="en-US" sz="2000">
                          <a:solidFill>
                            <a:srgbClr val="000000"/>
                          </a:solidFill>
                          <a:latin typeface="Times New Roman"/>
                          <a:ea typeface="Calibri"/>
                          <a:cs typeface="Times New Roman"/>
                        </a:rPr>
                        <a:t>b</a:t>
                      </a:r>
                      <a:endParaRPr lang="en-US" sz="20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2000">
                          <a:solidFill>
                            <a:srgbClr val="000000"/>
                          </a:solidFill>
                          <a:latin typeface="Times New Roman"/>
                          <a:ea typeface="Calibri"/>
                          <a:cs typeface="Times New Roman"/>
                        </a:rPr>
                        <a:t>0</a:t>
                      </a:r>
                      <a:endParaRPr lang="en-US" sz="20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2000">
                          <a:solidFill>
                            <a:srgbClr val="000000"/>
                          </a:solidFill>
                          <a:latin typeface="Times New Roman"/>
                          <a:ea typeface="Calibri"/>
                          <a:cs typeface="Times New Roman"/>
                        </a:rPr>
                        <a:t>0</a:t>
                      </a:r>
                      <a:endParaRPr lang="en-US" sz="20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2000" dirty="0">
                          <a:solidFill>
                            <a:srgbClr val="000000"/>
                          </a:solidFill>
                          <a:latin typeface="Times New Roman"/>
                          <a:ea typeface="Calibri"/>
                          <a:cs typeface="Times New Roman"/>
                        </a:rPr>
                        <a:t>0</a:t>
                      </a:r>
                      <a:endParaRPr lang="en-US" sz="20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60000"/>
                        <a:lumOff val="40000"/>
                      </a:schemeClr>
                    </a:solidFill>
                  </a:tcPr>
                </a:tc>
                <a:tc>
                  <a:txBody>
                    <a:bodyPr/>
                    <a:lstStyle/>
                    <a:p>
                      <a:pPr marL="0" marR="0" algn="just">
                        <a:lnSpc>
                          <a:spcPct val="115000"/>
                        </a:lnSpc>
                        <a:spcBef>
                          <a:spcPts val="0"/>
                        </a:spcBef>
                        <a:spcAft>
                          <a:spcPts val="0"/>
                        </a:spcAft>
                      </a:pPr>
                      <a:r>
                        <a:rPr lang="en-US" sz="2000">
                          <a:solidFill>
                            <a:srgbClr val="000000"/>
                          </a:solidFill>
                          <a:latin typeface="Times New Roman"/>
                          <a:ea typeface="Calibri"/>
                          <a:cs typeface="Times New Roman"/>
                        </a:rPr>
                        <a:t>1</a:t>
                      </a:r>
                      <a:endParaRPr lang="en-US" sz="20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87794">
                <a:tc>
                  <a:txBody>
                    <a:bodyPr/>
                    <a:lstStyle/>
                    <a:p>
                      <a:pPr marL="0" marR="0" algn="just">
                        <a:lnSpc>
                          <a:spcPct val="115000"/>
                        </a:lnSpc>
                        <a:spcBef>
                          <a:spcPts val="0"/>
                        </a:spcBef>
                        <a:spcAft>
                          <a:spcPts val="0"/>
                        </a:spcAft>
                      </a:pPr>
                      <a:r>
                        <a:rPr lang="en-US" sz="2000" dirty="0">
                          <a:solidFill>
                            <a:srgbClr val="000000"/>
                          </a:solidFill>
                          <a:latin typeface="Times New Roman"/>
                          <a:ea typeface="Calibri"/>
                          <a:cs typeface="Times New Roman"/>
                        </a:rPr>
                        <a:t>c</a:t>
                      </a:r>
                      <a:endParaRPr lang="en-US" sz="20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60000"/>
                        <a:lumOff val="40000"/>
                      </a:schemeClr>
                    </a:solidFill>
                  </a:tcPr>
                </a:tc>
                <a:tc>
                  <a:txBody>
                    <a:bodyPr/>
                    <a:lstStyle/>
                    <a:p>
                      <a:pPr marL="0" marR="0" algn="just">
                        <a:lnSpc>
                          <a:spcPct val="115000"/>
                        </a:lnSpc>
                        <a:spcBef>
                          <a:spcPts val="0"/>
                        </a:spcBef>
                        <a:spcAft>
                          <a:spcPts val="0"/>
                        </a:spcAft>
                      </a:pPr>
                      <a:r>
                        <a:rPr lang="en-US" sz="2000" dirty="0">
                          <a:solidFill>
                            <a:srgbClr val="000000"/>
                          </a:solidFill>
                          <a:latin typeface="Times New Roman"/>
                          <a:ea typeface="Calibri"/>
                          <a:cs typeface="Times New Roman"/>
                        </a:rPr>
                        <a:t>0</a:t>
                      </a:r>
                      <a:endParaRPr lang="en-US" sz="20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60000"/>
                        <a:lumOff val="40000"/>
                      </a:schemeClr>
                    </a:solidFill>
                  </a:tcPr>
                </a:tc>
                <a:tc>
                  <a:txBody>
                    <a:bodyPr/>
                    <a:lstStyle/>
                    <a:p>
                      <a:pPr marL="0" marR="0" algn="just">
                        <a:lnSpc>
                          <a:spcPct val="115000"/>
                        </a:lnSpc>
                        <a:spcBef>
                          <a:spcPts val="0"/>
                        </a:spcBef>
                        <a:spcAft>
                          <a:spcPts val="0"/>
                        </a:spcAft>
                      </a:pPr>
                      <a:r>
                        <a:rPr lang="en-US" sz="2000" dirty="0">
                          <a:solidFill>
                            <a:srgbClr val="000000"/>
                          </a:solidFill>
                          <a:latin typeface="Times New Roman"/>
                          <a:ea typeface="Calibri"/>
                          <a:cs typeface="Times New Roman"/>
                        </a:rPr>
                        <a:t>0</a:t>
                      </a:r>
                      <a:endParaRPr lang="en-US" sz="20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60000"/>
                        <a:lumOff val="40000"/>
                      </a:schemeClr>
                    </a:solidFill>
                  </a:tcPr>
                </a:tc>
                <a:tc>
                  <a:txBody>
                    <a:bodyPr/>
                    <a:lstStyle/>
                    <a:p>
                      <a:pPr marL="0" marR="0" algn="just">
                        <a:lnSpc>
                          <a:spcPct val="115000"/>
                        </a:lnSpc>
                        <a:spcBef>
                          <a:spcPts val="0"/>
                        </a:spcBef>
                        <a:spcAft>
                          <a:spcPts val="0"/>
                        </a:spcAft>
                      </a:pPr>
                      <a:r>
                        <a:rPr lang="en-US" sz="2000" dirty="0">
                          <a:solidFill>
                            <a:srgbClr val="000000"/>
                          </a:solidFill>
                          <a:latin typeface="Times New Roman"/>
                          <a:ea typeface="Calibri"/>
                          <a:cs typeface="Times New Roman"/>
                        </a:rPr>
                        <a:t>0</a:t>
                      </a:r>
                      <a:endParaRPr lang="en-US" sz="20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60000"/>
                        <a:lumOff val="40000"/>
                      </a:schemeClr>
                    </a:solidFill>
                  </a:tcPr>
                </a:tc>
                <a:tc>
                  <a:txBody>
                    <a:bodyPr/>
                    <a:lstStyle/>
                    <a:p>
                      <a:pPr marL="0" marR="0" algn="just">
                        <a:lnSpc>
                          <a:spcPct val="115000"/>
                        </a:lnSpc>
                        <a:spcBef>
                          <a:spcPts val="0"/>
                        </a:spcBef>
                        <a:spcAft>
                          <a:spcPts val="0"/>
                        </a:spcAft>
                      </a:pPr>
                      <a:r>
                        <a:rPr lang="en-US" sz="2000" dirty="0">
                          <a:solidFill>
                            <a:srgbClr val="000000"/>
                          </a:solidFill>
                          <a:latin typeface="Times New Roman"/>
                          <a:ea typeface="Calibri"/>
                          <a:cs typeface="Times New Roman"/>
                        </a:rPr>
                        <a:t>0</a:t>
                      </a:r>
                      <a:endParaRPr lang="en-US" sz="20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60000"/>
                        <a:lumOff val="40000"/>
                      </a:schemeClr>
                    </a:solidFill>
                  </a:tcPr>
                </a:tc>
              </a:tr>
              <a:tr h="487794">
                <a:tc>
                  <a:txBody>
                    <a:bodyPr/>
                    <a:lstStyle/>
                    <a:p>
                      <a:pPr marL="0" marR="0" algn="just">
                        <a:lnSpc>
                          <a:spcPct val="115000"/>
                        </a:lnSpc>
                        <a:spcBef>
                          <a:spcPts val="0"/>
                        </a:spcBef>
                        <a:spcAft>
                          <a:spcPts val="0"/>
                        </a:spcAft>
                      </a:pPr>
                      <a:r>
                        <a:rPr lang="en-US" sz="2000">
                          <a:solidFill>
                            <a:srgbClr val="000000"/>
                          </a:solidFill>
                          <a:latin typeface="Times New Roman"/>
                          <a:ea typeface="Calibri"/>
                          <a:cs typeface="Times New Roman"/>
                        </a:rPr>
                        <a:t>d</a:t>
                      </a:r>
                      <a:endParaRPr lang="en-US" sz="20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2000">
                          <a:solidFill>
                            <a:srgbClr val="000000"/>
                          </a:solidFill>
                          <a:latin typeface="Times New Roman"/>
                          <a:ea typeface="Calibri"/>
                          <a:cs typeface="Times New Roman"/>
                        </a:rPr>
                        <a:t>1</a:t>
                      </a:r>
                      <a:endParaRPr lang="en-US" sz="20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2000">
                          <a:solidFill>
                            <a:srgbClr val="000000"/>
                          </a:solidFill>
                          <a:latin typeface="Times New Roman"/>
                          <a:ea typeface="Calibri"/>
                          <a:cs typeface="Times New Roman"/>
                        </a:rPr>
                        <a:t>1</a:t>
                      </a:r>
                      <a:endParaRPr lang="en-US" sz="20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2000" dirty="0">
                          <a:solidFill>
                            <a:srgbClr val="000000"/>
                          </a:solidFill>
                          <a:latin typeface="Times New Roman"/>
                          <a:ea typeface="Calibri"/>
                          <a:cs typeface="Times New Roman"/>
                        </a:rPr>
                        <a:t>1</a:t>
                      </a:r>
                      <a:endParaRPr lang="en-US" sz="20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60000"/>
                        <a:lumOff val="40000"/>
                      </a:schemeClr>
                    </a:solidFill>
                  </a:tcPr>
                </a:tc>
                <a:tc>
                  <a:txBody>
                    <a:bodyPr/>
                    <a:lstStyle/>
                    <a:p>
                      <a:pPr marL="0" marR="0" algn="just">
                        <a:lnSpc>
                          <a:spcPct val="115000"/>
                        </a:lnSpc>
                        <a:spcBef>
                          <a:spcPts val="0"/>
                        </a:spcBef>
                        <a:spcAft>
                          <a:spcPts val="0"/>
                        </a:spcAft>
                      </a:pPr>
                      <a:r>
                        <a:rPr lang="en-US" sz="2000" dirty="0">
                          <a:solidFill>
                            <a:srgbClr val="000000"/>
                          </a:solidFill>
                          <a:latin typeface="Times New Roman"/>
                          <a:ea typeface="Calibri"/>
                          <a:cs typeface="Times New Roman"/>
                        </a:rPr>
                        <a:t>1</a:t>
                      </a:r>
                      <a:endParaRPr lang="en-US" sz="20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37891" name="Rectangle 3"/>
          <p:cNvSpPr>
            <a:spLocks noChangeArrowheads="1"/>
          </p:cNvSpPr>
          <p:nvPr/>
        </p:nvSpPr>
        <p:spPr bwMode="auto">
          <a:xfrm>
            <a:off x="822400" y="3429000"/>
            <a:ext cx="5565947" cy="40011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342900" algn="just"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Step3                                                         step 4   </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p:txBody>
      </p:sp>
      <p:graphicFrame>
        <p:nvGraphicFramePr>
          <p:cNvPr id="12" name="Table 11"/>
          <p:cNvGraphicFramePr>
            <a:graphicFrameLocks noGrp="1"/>
          </p:cNvGraphicFramePr>
          <p:nvPr/>
        </p:nvGraphicFramePr>
        <p:xfrm>
          <a:off x="4419600" y="4038600"/>
          <a:ext cx="2895600" cy="2286000"/>
        </p:xfrm>
        <a:graphic>
          <a:graphicData uri="http://schemas.openxmlformats.org/drawingml/2006/table">
            <a:tbl>
              <a:tblPr/>
              <a:tblGrid>
                <a:gridCol w="579120"/>
                <a:gridCol w="579120"/>
                <a:gridCol w="579120"/>
                <a:gridCol w="579120"/>
                <a:gridCol w="579120"/>
              </a:tblGrid>
              <a:tr h="447294">
                <a:tc>
                  <a:txBody>
                    <a:bodyPr/>
                    <a:lstStyle/>
                    <a:p>
                      <a:pPr marL="0" marR="0" algn="just">
                        <a:lnSpc>
                          <a:spcPct val="115000"/>
                        </a:lnSpc>
                        <a:spcBef>
                          <a:spcPts val="0"/>
                        </a:spcBef>
                        <a:spcAft>
                          <a:spcPts val="0"/>
                        </a:spcAft>
                      </a:pPr>
                      <a:endParaRPr lang="en-US" sz="2000" dirty="0">
                        <a:solidFill>
                          <a:srgbClr val="000000"/>
                        </a:solidFill>
                        <a:latin typeface="Times New Roman"/>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2000">
                          <a:solidFill>
                            <a:srgbClr val="000000"/>
                          </a:solidFill>
                          <a:latin typeface="Times New Roman"/>
                          <a:ea typeface="Calibri"/>
                          <a:cs typeface="Times New Roman"/>
                        </a:rPr>
                        <a:t>a</a:t>
                      </a:r>
                      <a:endParaRPr lang="en-US" sz="20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2000">
                          <a:solidFill>
                            <a:srgbClr val="000000"/>
                          </a:solidFill>
                          <a:latin typeface="Times New Roman"/>
                          <a:ea typeface="Calibri"/>
                          <a:cs typeface="Times New Roman"/>
                        </a:rPr>
                        <a:t>b</a:t>
                      </a:r>
                      <a:endParaRPr lang="en-US" sz="20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2000">
                          <a:solidFill>
                            <a:srgbClr val="000000"/>
                          </a:solidFill>
                          <a:latin typeface="Times New Roman"/>
                          <a:ea typeface="Calibri"/>
                          <a:cs typeface="Times New Roman"/>
                        </a:rPr>
                        <a:t>c</a:t>
                      </a:r>
                      <a:endParaRPr lang="en-US" sz="20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2000" dirty="0">
                          <a:solidFill>
                            <a:srgbClr val="000000"/>
                          </a:solidFill>
                          <a:latin typeface="Times New Roman"/>
                          <a:ea typeface="Calibri"/>
                          <a:cs typeface="Times New Roman"/>
                        </a:rPr>
                        <a:t>d</a:t>
                      </a:r>
                      <a:endParaRPr lang="en-US" sz="20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60000"/>
                        <a:lumOff val="40000"/>
                      </a:schemeClr>
                    </a:solidFill>
                  </a:tcPr>
                </a:tc>
              </a:tr>
              <a:tr h="447294">
                <a:tc>
                  <a:txBody>
                    <a:bodyPr/>
                    <a:lstStyle/>
                    <a:p>
                      <a:pPr marL="0" marR="0" algn="just">
                        <a:lnSpc>
                          <a:spcPct val="115000"/>
                        </a:lnSpc>
                        <a:spcBef>
                          <a:spcPts val="0"/>
                        </a:spcBef>
                        <a:spcAft>
                          <a:spcPts val="0"/>
                        </a:spcAft>
                      </a:pPr>
                      <a:r>
                        <a:rPr lang="en-US" sz="2000">
                          <a:solidFill>
                            <a:srgbClr val="000000"/>
                          </a:solidFill>
                          <a:latin typeface="Times New Roman"/>
                          <a:ea typeface="Calibri"/>
                          <a:cs typeface="Times New Roman"/>
                        </a:rPr>
                        <a:t>a</a:t>
                      </a:r>
                      <a:endParaRPr lang="en-US" sz="20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2000">
                          <a:solidFill>
                            <a:srgbClr val="000000"/>
                          </a:solidFill>
                          <a:latin typeface="Times New Roman"/>
                          <a:ea typeface="Calibri"/>
                          <a:cs typeface="Times New Roman"/>
                        </a:rPr>
                        <a:t>1</a:t>
                      </a:r>
                      <a:endParaRPr lang="en-US" sz="20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2000">
                          <a:solidFill>
                            <a:srgbClr val="000000"/>
                          </a:solidFill>
                          <a:latin typeface="Times New Roman"/>
                          <a:ea typeface="Calibri"/>
                          <a:cs typeface="Times New Roman"/>
                        </a:rPr>
                        <a:t>1</a:t>
                      </a:r>
                      <a:endParaRPr lang="en-US" sz="20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2000">
                          <a:solidFill>
                            <a:srgbClr val="000000"/>
                          </a:solidFill>
                          <a:latin typeface="Times New Roman"/>
                          <a:ea typeface="Calibri"/>
                          <a:cs typeface="Times New Roman"/>
                        </a:rPr>
                        <a:t>1</a:t>
                      </a:r>
                      <a:endParaRPr lang="en-US" sz="20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2000" dirty="0">
                          <a:solidFill>
                            <a:srgbClr val="000000"/>
                          </a:solidFill>
                          <a:latin typeface="Times New Roman"/>
                          <a:ea typeface="Calibri"/>
                          <a:cs typeface="Times New Roman"/>
                        </a:rPr>
                        <a:t>1</a:t>
                      </a:r>
                      <a:endParaRPr lang="en-US" sz="20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60000"/>
                        <a:lumOff val="40000"/>
                      </a:schemeClr>
                    </a:solidFill>
                  </a:tcPr>
                </a:tc>
              </a:tr>
              <a:tr h="447294">
                <a:tc>
                  <a:txBody>
                    <a:bodyPr/>
                    <a:lstStyle/>
                    <a:p>
                      <a:pPr marL="0" marR="0" algn="just">
                        <a:lnSpc>
                          <a:spcPct val="115000"/>
                        </a:lnSpc>
                        <a:spcBef>
                          <a:spcPts val="0"/>
                        </a:spcBef>
                        <a:spcAft>
                          <a:spcPts val="0"/>
                        </a:spcAft>
                      </a:pPr>
                      <a:r>
                        <a:rPr lang="en-US" sz="2000">
                          <a:solidFill>
                            <a:srgbClr val="000000"/>
                          </a:solidFill>
                          <a:latin typeface="Times New Roman"/>
                          <a:ea typeface="Calibri"/>
                          <a:cs typeface="Times New Roman"/>
                        </a:rPr>
                        <a:t>b</a:t>
                      </a:r>
                      <a:endParaRPr lang="en-US" sz="20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2000">
                          <a:solidFill>
                            <a:srgbClr val="000000"/>
                          </a:solidFill>
                          <a:latin typeface="Times New Roman"/>
                          <a:ea typeface="Calibri"/>
                          <a:cs typeface="Times New Roman"/>
                        </a:rPr>
                        <a:t>1</a:t>
                      </a:r>
                      <a:endParaRPr lang="en-US" sz="20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2000">
                          <a:solidFill>
                            <a:srgbClr val="000000"/>
                          </a:solidFill>
                          <a:latin typeface="Times New Roman"/>
                          <a:ea typeface="Calibri"/>
                          <a:cs typeface="Times New Roman"/>
                        </a:rPr>
                        <a:t>1</a:t>
                      </a:r>
                      <a:endParaRPr lang="en-US" sz="20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2000">
                          <a:solidFill>
                            <a:srgbClr val="000000"/>
                          </a:solidFill>
                          <a:latin typeface="Times New Roman"/>
                          <a:ea typeface="Calibri"/>
                          <a:cs typeface="Times New Roman"/>
                        </a:rPr>
                        <a:t>1</a:t>
                      </a:r>
                      <a:endParaRPr lang="en-US" sz="20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2000" dirty="0">
                          <a:solidFill>
                            <a:srgbClr val="000000"/>
                          </a:solidFill>
                          <a:latin typeface="Times New Roman"/>
                          <a:ea typeface="Calibri"/>
                          <a:cs typeface="Times New Roman"/>
                        </a:rPr>
                        <a:t>1</a:t>
                      </a:r>
                      <a:endParaRPr lang="en-US" sz="20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60000"/>
                        <a:lumOff val="40000"/>
                      </a:schemeClr>
                    </a:solidFill>
                  </a:tcPr>
                </a:tc>
              </a:tr>
              <a:tr h="472059">
                <a:tc>
                  <a:txBody>
                    <a:bodyPr/>
                    <a:lstStyle/>
                    <a:p>
                      <a:pPr marL="0" marR="0" algn="just">
                        <a:lnSpc>
                          <a:spcPct val="115000"/>
                        </a:lnSpc>
                        <a:spcBef>
                          <a:spcPts val="0"/>
                        </a:spcBef>
                        <a:spcAft>
                          <a:spcPts val="0"/>
                        </a:spcAft>
                      </a:pPr>
                      <a:r>
                        <a:rPr lang="en-US" sz="2000">
                          <a:solidFill>
                            <a:srgbClr val="000000"/>
                          </a:solidFill>
                          <a:latin typeface="Times New Roman"/>
                          <a:ea typeface="Calibri"/>
                          <a:cs typeface="Times New Roman"/>
                        </a:rPr>
                        <a:t>c</a:t>
                      </a:r>
                      <a:endParaRPr lang="en-US" sz="20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2000">
                          <a:solidFill>
                            <a:srgbClr val="000000"/>
                          </a:solidFill>
                          <a:latin typeface="Times New Roman"/>
                          <a:ea typeface="Calibri"/>
                          <a:cs typeface="Times New Roman"/>
                        </a:rPr>
                        <a:t>0</a:t>
                      </a:r>
                      <a:endParaRPr lang="en-US" sz="20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2000">
                          <a:solidFill>
                            <a:srgbClr val="000000"/>
                          </a:solidFill>
                          <a:latin typeface="Times New Roman"/>
                          <a:ea typeface="Calibri"/>
                          <a:cs typeface="Times New Roman"/>
                        </a:rPr>
                        <a:t>0</a:t>
                      </a:r>
                      <a:endParaRPr lang="en-US" sz="20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2000">
                          <a:solidFill>
                            <a:srgbClr val="000000"/>
                          </a:solidFill>
                          <a:latin typeface="Times New Roman"/>
                          <a:ea typeface="Calibri"/>
                          <a:cs typeface="Times New Roman"/>
                        </a:rPr>
                        <a:t>0</a:t>
                      </a:r>
                      <a:endParaRPr lang="en-US" sz="20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2000" dirty="0">
                          <a:solidFill>
                            <a:srgbClr val="000000"/>
                          </a:solidFill>
                          <a:latin typeface="Times New Roman"/>
                          <a:ea typeface="Calibri"/>
                          <a:cs typeface="Times New Roman"/>
                        </a:rPr>
                        <a:t>0</a:t>
                      </a:r>
                      <a:endParaRPr lang="en-US" sz="20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60000"/>
                        <a:lumOff val="40000"/>
                      </a:schemeClr>
                    </a:solidFill>
                  </a:tcPr>
                </a:tc>
              </a:tr>
              <a:tr h="472059">
                <a:tc>
                  <a:txBody>
                    <a:bodyPr/>
                    <a:lstStyle/>
                    <a:p>
                      <a:pPr marL="0" marR="0" algn="just">
                        <a:lnSpc>
                          <a:spcPct val="115000"/>
                        </a:lnSpc>
                        <a:spcBef>
                          <a:spcPts val="0"/>
                        </a:spcBef>
                        <a:spcAft>
                          <a:spcPts val="0"/>
                        </a:spcAft>
                      </a:pPr>
                      <a:r>
                        <a:rPr lang="en-US" sz="2000" dirty="0">
                          <a:solidFill>
                            <a:srgbClr val="000000"/>
                          </a:solidFill>
                          <a:latin typeface="Times New Roman"/>
                          <a:ea typeface="Calibri"/>
                          <a:cs typeface="Times New Roman"/>
                        </a:rPr>
                        <a:t>d</a:t>
                      </a:r>
                      <a:endParaRPr lang="en-US" sz="20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60000"/>
                        <a:lumOff val="40000"/>
                      </a:schemeClr>
                    </a:solidFill>
                  </a:tcPr>
                </a:tc>
                <a:tc>
                  <a:txBody>
                    <a:bodyPr/>
                    <a:lstStyle/>
                    <a:p>
                      <a:pPr marL="0" marR="0" algn="just">
                        <a:lnSpc>
                          <a:spcPct val="115000"/>
                        </a:lnSpc>
                        <a:spcBef>
                          <a:spcPts val="0"/>
                        </a:spcBef>
                        <a:spcAft>
                          <a:spcPts val="0"/>
                        </a:spcAft>
                      </a:pPr>
                      <a:r>
                        <a:rPr lang="en-US" sz="2000" dirty="0">
                          <a:solidFill>
                            <a:srgbClr val="000000"/>
                          </a:solidFill>
                          <a:latin typeface="Times New Roman"/>
                          <a:ea typeface="Calibri"/>
                          <a:cs typeface="Times New Roman"/>
                        </a:rPr>
                        <a:t>1</a:t>
                      </a:r>
                      <a:endParaRPr lang="en-US" sz="20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60000"/>
                        <a:lumOff val="40000"/>
                      </a:schemeClr>
                    </a:solidFill>
                  </a:tcPr>
                </a:tc>
                <a:tc>
                  <a:txBody>
                    <a:bodyPr/>
                    <a:lstStyle/>
                    <a:p>
                      <a:pPr marL="0" marR="0" algn="just">
                        <a:lnSpc>
                          <a:spcPct val="115000"/>
                        </a:lnSpc>
                        <a:spcBef>
                          <a:spcPts val="0"/>
                        </a:spcBef>
                        <a:spcAft>
                          <a:spcPts val="0"/>
                        </a:spcAft>
                      </a:pPr>
                      <a:r>
                        <a:rPr lang="en-US" sz="2000" dirty="0">
                          <a:solidFill>
                            <a:srgbClr val="000000"/>
                          </a:solidFill>
                          <a:latin typeface="Times New Roman"/>
                          <a:ea typeface="Calibri"/>
                          <a:cs typeface="Times New Roman"/>
                        </a:rPr>
                        <a:t>1</a:t>
                      </a:r>
                      <a:endParaRPr lang="en-US" sz="20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60000"/>
                        <a:lumOff val="40000"/>
                      </a:schemeClr>
                    </a:solidFill>
                  </a:tcPr>
                </a:tc>
                <a:tc>
                  <a:txBody>
                    <a:bodyPr/>
                    <a:lstStyle/>
                    <a:p>
                      <a:pPr marL="0" marR="0" algn="just">
                        <a:lnSpc>
                          <a:spcPct val="115000"/>
                        </a:lnSpc>
                        <a:spcBef>
                          <a:spcPts val="0"/>
                        </a:spcBef>
                        <a:spcAft>
                          <a:spcPts val="0"/>
                        </a:spcAft>
                      </a:pPr>
                      <a:r>
                        <a:rPr lang="en-US" sz="2000" dirty="0">
                          <a:solidFill>
                            <a:srgbClr val="000000"/>
                          </a:solidFill>
                          <a:latin typeface="Times New Roman"/>
                          <a:ea typeface="Calibri"/>
                          <a:cs typeface="Times New Roman"/>
                        </a:rPr>
                        <a:t>1</a:t>
                      </a:r>
                      <a:endParaRPr lang="en-US" sz="20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60000"/>
                        <a:lumOff val="40000"/>
                      </a:schemeClr>
                    </a:solidFill>
                  </a:tcPr>
                </a:tc>
                <a:tc>
                  <a:txBody>
                    <a:bodyPr/>
                    <a:lstStyle/>
                    <a:p>
                      <a:pPr marL="0" marR="0" algn="just">
                        <a:lnSpc>
                          <a:spcPct val="115000"/>
                        </a:lnSpc>
                        <a:spcBef>
                          <a:spcPts val="0"/>
                        </a:spcBef>
                        <a:spcAft>
                          <a:spcPts val="0"/>
                        </a:spcAft>
                      </a:pPr>
                      <a:r>
                        <a:rPr lang="en-US" sz="2000" dirty="0">
                          <a:solidFill>
                            <a:srgbClr val="000000"/>
                          </a:solidFill>
                          <a:latin typeface="Times New Roman"/>
                          <a:ea typeface="Calibri"/>
                          <a:cs typeface="Times New Roman"/>
                        </a:rPr>
                        <a:t>1</a:t>
                      </a:r>
                      <a:endParaRPr lang="en-US" sz="20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60000"/>
                        <a:lumOff val="40000"/>
                      </a:schemeClr>
                    </a:solidFill>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1"/>
          <p:cNvSpPr>
            <a:spLocks noChangeArrowheads="1"/>
          </p:cNvSpPr>
          <p:nvPr/>
        </p:nvSpPr>
        <p:spPr bwMode="auto">
          <a:xfrm>
            <a:off x="0" y="705177"/>
            <a:ext cx="9144000" cy="5447645"/>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CASE 5 : In this section, let us see “ what is all pairs shortest path problem?” In all pair shortest path problem, we find the shortest distance from all nodes to all other nodes. The problem can be stated as follows:</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Let G=(V,E) be a directed graph where V is set of vertices with n number of vertices and E is set of edges. Let cost be the cost adjacency matrix for the graph G such that</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Cost(</a:t>
            </a:r>
            <a:r>
              <a:rPr kumimoji="0" lang="en-US" sz="2400" b="0" i="0" u="none" strike="noStrike" cap="none" normalizeH="0" baseline="0" dirty="0" err="1" smtClean="0">
                <a:ln>
                  <a:noFill/>
                </a:ln>
                <a:solidFill>
                  <a:srgbClr val="000000"/>
                </a:solidFill>
                <a:effectLst/>
                <a:latin typeface="Times New Roman" pitchFamily="18" charset="0"/>
                <a:ea typeface="Calibri" pitchFamily="34" charset="0"/>
                <a:cs typeface="Times New Roman" pitchFamily="18" charset="0"/>
              </a:rPr>
              <a:t>i,i</a:t>
            </a:r>
            <a:r>
              <a:rPr kumimoji="0" lang="en-US" sz="2400" b="0"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)=0, for 0&lt;=</a:t>
            </a:r>
            <a:r>
              <a:rPr kumimoji="0" lang="en-US" sz="2400" b="0" i="0" u="none" strike="noStrike" cap="none" normalizeH="0" baseline="0" dirty="0" err="1" smtClean="0">
                <a:ln>
                  <a:noFill/>
                </a:ln>
                <a:solidFill>
                  <a:srgbClr val="000000"/>
                </a:solidFill>
                <a:effectLst/>
                <a:latin typeface="Times New Roman" pitchFamily="18" charset="0"/>
                <a:ea typeface="Calibri" pitchFamily="34" charset="0"/>
                <a:cs typeface="Times New Roman" pitchFamily="18" charset="0"/>
              </a:rPr>
              <a:t>i</a:t>
            </a:r>
            <a:r>
              <a:rPr kumimoji="0" lang="en-US" sz="2400" b="0"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&lt;n</a:t>
            </a:r>
            <a:endParaRPr kumimoji="0" lang="en-US" sz="2400" b="0" i="0" u="none" strike="noStrike" cap="none" normalizeH="0" baseline="0" dirty="0" smtClean="0">
              <a:ln>
                <a:noFill/>
              </a:ln>
              <a:solidFill>
                <a:srgbClr val="000000"/>
              </a:solidFill>
              <a:effectLst/>
              <a:latin typeface="Arial" pitchFamily="34" charset="0"/>
              <a:ea typeface="Calibri" pitchFamily="34"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Cost(</a:t>
            </a:r>
            <a:r>
              <a:rPr kumimoji="0" lang="en-US" sz="2400" b="0" i="0" u="none" strike="noStrike" cap="none" normalizeH="0" baseline="0" dirty="0" err="1" smtClean="0">
                <a:ln>
                  <a:noFill/>
                </a:ln>
                <a:solidFill>
                  <a:srgbClr val="000000"/>
                </a:solidFill>
                <a:effectLst/>
                <a:latin typeface="Times New Roman" pitchFamily="18" charset="0"/>
                <a:ea typeface="Calibri" pitchFamily="34" charset="0"/>
                <a:cs typeface="Times New Roman" pitchFamily="18" charset="0"/>
              </a:rPr>
              <a:t>i,j</a:t>
            </a:r>
            <a:r>
              <a:rPr kumimoji="0" lang="en-US" sz="2400" b="0"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 is the cost associated with the edge (</a:t>
            </a:r>
            <a:r>
              <a:rPr kumimoji="0" lang="en-US" sz="2400" b="0" i="0" u="none" strike="noStrike" cap="none" normalizeH="0" baseline="0" dirty="0" err="1" smtClean="0">
                <a:ln>
                  <a:noFill/>
                </a:ln>
                <a:solidFill>
                  <a:srgbClr val="000000"/>
                </a:solidFill>
                <a:effectLst/>
                <a:latin typeface="Times New Roman" pitchFamily="18" charset="0"/>
                <a:ea typeface="Calibri" pitchFamily="34" charset="0"/>
                <a:cs typeface="Times New Roman" pitchFamily="18" charset="0"/>
              </a:rPr>
              <a:t>i,j</a:t>
            </a:r>
            <a:r>
              <a:rPr kumimoji="0" lang="en-US" sz="2400" b="0"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 if there is an edge from </a:t>
            </a:r>
            <a:r>
              <a:rPr kumimoji="0" lang="en-US" sz="2400" b="0" i="0" u="none" strike="noStrike" cap="none" normalizeH="0" baseline="0" dirty="0" err="1" smtClean="0">
                <a:ln>
                  <a:noFill/>
                </a:ln>
                <a:solidFill>
                  <a:srgbClr val="000000"/>
                </a:solidFill>
                <a:effectLst/>
                <a:latin typeface="Times New Roman" pitchFamily="18" charset="0"/>
                <a:ea typeface="Calibri" pitchFamily="34" charset="0"/>
                <a:cs typeface="Times New Roman" pitchFamily="18" charset="0"/>
              </a:rPr>
              <a:t>i</a:t>
            </a:r>
            <a:r>
              <a:rPr kumimoji="0" lang="en-US" sz="2400" b="0"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 to j.</a:t>
            </a:r>
            <a:endParaRPr kumimoji="0" lang="en-US" sz="2400" b="0" i="0" u="none" strike="noStrike" cap="none" normalizeH="0" baseline="0" dirty="0" smtClean="0">
              <a:ln>
                <a:noFill/>
              </a:ln>
              <a:solidFill>
                <a:srgbClr val="000000"/>
              </a:solidFill>
              <a:effectLst/>
              <a:latin typeface="Arial" pitchFamily="34" charset="0"/>
              <a:ea typeface="Calibri" pitchFamily="34"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Cost(</a:t>
            </a:r>
            <a:r>
              <a:rPr kumimoji="0" lang="en-US" sz="2400" b="0" i="0" u="none" strike="noStrike" cap="none" normalizeH="0" baseline="0" dirty="0" err="1" smtClean="0">
                <a:ln>
                  <a:noFill/>
                </a:ln>
                <a:solidFill>
                  <a:srgbClr val="000000"/>
                </a:solidFill>
                <a:effectLst/>
                <a:latin typeface="Times New Roman" pitchFamily="18" charset="0"/>
                <a:ea typeface="Calibri" pitchFamily="34" charset="0"/>
                <a:cs typeface="Times New Roman" pitchFamily="18" charset="0"/>
              </a:rPr>
              <a:t>i,j</a:t>
            </a:r>
            <a:r>
              <a:rPr kumimoji="0" lang="en-US" sz="2400" b="0"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 if there is no edge from </a:t>
            </a:r>
            <a:r>
              <a:rPr kumimoji="0" lang="en-US" sz="2400" b="0" i="0" u="none" strike="noStrike" cap="none" normalizeH="0" baseline="0" dirty="0" err="1" smtClean="0">
                <a:ln>
                  <a:noFill/>
                </a:ln>
                <a:solidFill>
                  <a:srgbClr val="000000"/>
                </a:solidFill>
                <a:effectLst/>
                <a:latin typeface="Times New Roman" pitchFamily="18" charset="0"/>
                <a:ea typeface="Calibri" pitchFamily="34" charset="0"/>
                <a:cs typeface="Times New Roman" pitchFamily="18" charset="0"/>
              </a:rPr>
              <a:t>i</a:t>
            </a:r>
            <a:r>
              <a:rPr kumimoji="0" lang="en-US" sz="2400" b="0"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 to j.</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The all pairs path problem is to determine a matrix D such that D(</a:t>
            </a:r>
            <a:r>
              <a:rPr kumimoji="0" lang="en-US" sz="2400" b="0" i="0" u="none" strike="noStrike" cap="none" normalizeH="0" baseline="0" dirty="0" err="1" smtClean="0">
                <a:ln>
                  <a:noFill/>
                </a:ln>
                <a:solidFill>
                  <a:srgbClr val="000000"/>
                </a:solidFill>
                <a:effectLst/>
                <a:latin typeface="Times New Roman" pitchFamily="18" charset="0"/>
                <a:ea typeface="Calibri" pitchFamily="34" charset="0"/>
                <a:cs typeface="Times New Roman" pitchFamily="18" charset="0"/>
              </a:rPr>
              <a:t>i,j</a:t>
            </a:r>
            <a:r>
              <a:rPr kumimoji="0" lang="en-US" sz="2400" b="0"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 contains the shortest distance from </a:t>
            </a:r>
            <a:r>
              <a:rPr kumimoji="0" lang="en-US" sz="2400" b="0" i="0" u="none" strike="noStrike" cap="none" normalizeH="0" baseline="0" dirty="0" err="1" smtClean="0">
                <a:ln>
                  <a:noFill/>
                </a:ln>
                <a:solidFill>
                  <a:srgbClr val="000000"/>
                </a:solidFill>
                <a:effectLst/>
                <a:latin typeface="Times New Roman" pitchFamily="18" charset="0"/>
                <a:ea typeface="Calibri" pitchFamily="34" charset="0"/>
                <a:cs typeface="Times New Roman" pitchFamily="18" charset="0"/>
              </a:rPr>
              <a:t>i</a:t>
            </a:r>
            <a:r>
              <a:rPr kumimoji="0" lang="en-US" sz="2400" b="0"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 to j.</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The above statement is changed to the following statement:</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	D[</a:t>
            </a:r>
            <a:r>
              <a:rPr kumimoji="0" lang="en-US" sz="2400" b="0" i="0" u="none" strike="noStrike" cap="none" normalizeH="0" baseline="0" dirty="0" err="1" smtClean="0">
                <a:ln>
                  <a:noFill/>
                </a:ln>
                <a:solidFill>
                  <a:srgbClr val="000000"/>
                </a:solidFill>
                <a:effectLst/>
                <a:latin typeface="Times New Roman" pitchFamily="18" charset="0"/>
                <a:ea typeface="Calibri" pitchFamily="34" charset="0"/>
                <a:cs typeface="Times New Roman" pitchFamily="18" charset="0"/>
              </a:rPr>
              <a:t>i,j</a:t>
            </a:r>
            <a:r>
              <a:rPr kumimoji="0" lang="en-US" sz="2400" b="0"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 min(D[</a:t>
            </a:r>
            <a:r>
              <a:rPr kumimoji="0" lang="en-US" sz="2400" b="0" i="0" u="none" strike="noStrike" cap="none" normalizeH="0" baseline="0" dirty="0" err="1" smtClean="0">
                <a:ln>
                  <a:noFill/>
                </a:ln>
                <a:solidFill>
                  <a:srgbClr val="000000"/>
                </a:solidFill>
                <a:effectLst/>
                <a:latin typeface="Times New Roman" pitchFamily="18" charset="0"/>
                <a:ea typeface="Calibri" pitchFamily="34" charset="0"/>
                <a:cs typeface="Times New Roman" pitchFamily="18" charset="0"/>
              </a:rPr>
              <a:t>i,j</a:t>
            </a:r>
            <a:r>
              <a:rPr kumimoji="0" lang="en-US" sz="2400" b="0"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 D[</a:t>
            </a:r>
            <a:r>
              <a:rPr kumimoji="0" lang="en-US" sz="2400" b="0" i="0" u="none" strike="noStrike" cap="none" normalizeH="0" baseline="0" dirty="0" err="1" smtClean="0">
                <a:ln>
                  <a:noFill/>
                </a:ln>
                <a:solidFill>
                  <a:srgbClr val="000000"/>
                </a:solidFill>
                <a:effectLst/>
                <a:latin typeface="Times New Roman" pitchFamily="18" charset="0"/>
                <a:ea typeface="Calibri" pitchFamily="34" charset="0"/>
                <a:cs typeface="Times New Roman" pitchFamily="18" charset="0"/>
              </a:rPr>
              <a:t>i,k</a:t>
            </a:r>
            <a:r>
              <a:rPr kumimoji="0" lang="en-US" sz="2400" b="0"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]+D[</a:t>
            </a:r>
            <a:r>
              <a:rPr kumimoji="0" lang="en-US" sz="2400" b="0" i="0" u="none" strike="noStrike" cap="none" normalizeH="0" baseline="0" dirty="0" err="1" smtClean="0">
                <a:ln>
                  <a:noFill/>
                </a:ln>
                <a:solidFill>
                  <a:srgbClr val="000000"/>
                </a:solidFill>
                <a:effectLst/>
                <a:latin typeface="Times New Roman" pitchFamily="18" charset="0"/>
                <a:ea typeface="Calibri" pitchFamily="34" charset="0"/>
                <a:cs typeface="Times New Roman" pitchFamily="18" charset="0"/>
              </a:rPr>
              <a:t>k,j</a:t>
            </a:r>
            <a:r>
              <a:rPr kumimoji="0" lang="en-US" sz="2400" b="0"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3" name="Rectangle 2"/>
          <p:cNvSpPr/>
          <p:nvPr/>
        </p:nvSpPr>
        <p:spPr>
          <a:xfrm>
            <a:off x="215466" y="0"/>
            <a:ext cx="8159671" cy="523220"/>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28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All pair shortest paths </a:t>
            </a:r>
            <a:r>
              <a:rPr lang="en-US" sz="2800" b="1" spc="50" dirty="0" err="1"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uding</a:t>
            </a:r>
            <a:r>
              <a:rPr lang="en-US" sz="28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 Dynamic Programming</a:t>
            </a:r>
            <a:endParaRPr lang="en-US" sz="2800" b="1" cap="none"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38" name="Picture 2"/>
          <p:cNvPicPr>
            <a:picLocks noChangeAspect="1" noChangeArrowheads="1"/>
          </p:cNvPicPr>
          <p:nvPr/>
        </p:nvPicPr>
        <p:blipFill>
          <a:blip r:embed="rId2" cstate="print"/>
          <a:srcRect/>
          <a:stretch>
            <a:fillRect/>
          </a:stretch>
        </p:blipFill>
        <p:spPr bwMode="auto">
          <a:xfrm>
            <a:off x="685800" y="990600"/>
            <a:ext cx="3200400" cy="1981200"/>
          </a:xfrm>
          <a:prstGeom prst="rect">
            <a:avLst/>
          </a:prstGeom>
          <a:noFill/>
          <a:ln w="9525">
            <a:noFill/>
            <a:miter lim="800000"/>
            <a:headEnd/>
            <a:tailEnd/>
          </a:ln>
        </p:spPr>
      </p:pic>
      <p:sp>
        <p:nvSpPr>
          <p:cNvPr id="3" name="Rectangle 2"/>
          <p:cNvSpPr/>
          <p:nvPr/>
        </p:nvSpPr>
        <p:spPr>
          <a:xfrm>
            <a:off x="0" y="0"/>
            <a:ext cx="8610600" cy="461665"/>
          </a:xfrm>
          <a:prstGeom prst="rect">
            <a:avLst/>
          </a:prstGeom>
        </p:spPr>
        <p:txBody>
          <a:bodyPr wrap="square">
            <a:spAutoFit/>
          </a:bodyPr>
          <a:lstStyle/>
          <a:p>
            <a:r>
              <a:rPr lang="en-US" sz="2400" dirty="0" smtClean="0">
                <a:latin typeface="Times New Roman" pitchFamily="18" charset="0"/>
                <a:cs typeface="Times New Roman" pitchFamily="18" charset="0"/>
              </a:rPr>
              <a:t>:  All pair shortest path problem for the given digraph shown below. </a:t>
            </a:r>
            <a:endParaRPr lang="en-US" sz="2400" dirty="0">
              <a:latin typeface="Times New Roman" pitchFamily="18" charset="0"/>
              <a:cs typeface="Times New Roman" pitchFamily="18" charset="0"/>
            </a:endParaRPr>
          </a:p>
        </p:txBody>
      </p:sp>
      <p:graphicFrame>
        <p:nvGraphicFramePr>
          <p:cNvPr id="4" name="Table 3"/>
          <p:cNvGraphicFramePr>
            <a:graphicFrameLocks noGrp="1"/>
          </p:cNvGraphicFramePr>
          <p:nvPr/>
        </p:nvGraphicFramePr>
        <p:xfrm>
          <a:off x="1143000" y="4191002"/>
          <a:ext cx="4038600" cy="2285999"/>
        </p:xfrm>
        <a:graphic>
          <a:graphicData uri="http://schemas.openxmlformats.org/drawingml/2006/table">
            <a:tbl>
              <a:tblPr/>
              <a:tblGrid>
                <a:gridCol w="807720"/>
                <a:gridCol w="807720"/>
                <a:gridCol w="807720"/>
                <a:gridCol w="807720"/>
                <a:gridCol w="807720"/>
              </a:tblGrid>
              <a:tr h="447139">
                <a:tc>
                  <a:txBody>
                    <a:bodyPr/>
                    <a:lstStyle/>
                    <a:p>
                      <a:pPr marL="0" marR="0" algn="just">
                        <a:lnSpc>
                          <a:spcPct val="115000"/>
                        </a:lnSpc>
                        <a:spcBef>
                          <a:spcPts val="0"/>
                        </a:spcBef>
                        <a:spcAft>
                          <a:spcPts val="0"/>
                        </a:spcAft>
                      </a:pPr>
                      <a:endParaRPr lang="en-US" sz="2000">
                        <a:solidFill>
                          <a:srgbClr val="000000"/>
                        </a:solidFill>
                        <a:latin typeface="Times New Roman"/>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2000">
                          <a:solidFill>
                            <a:srgbClr val="000000"/>
                          </a:solidFill>
                          <a:latin typeface="Times New Roman"/>
                          <a:ea typeface="Calibri"/>
                          <a:cs typeface="Times New Roman"/>
                        </a:rPr>
                        <a:t>a</a:t>
                      </a:r>
                      <a:endParaRPr lang="en-US" sz="20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2000">
                          <a:solidFill>
                            <a:srgbClr val="000000"/>
                          </a:solidFill>
                          <a:latin typeface="Times New Roman"/>
                          <a:ea typeface="Calibri"/>
                          <a:cs typeface="Times New Roman"/>
                        </a:rPr>
                        <a:t>b</a:t>
                      </a:r>
                      <a:endParaRPr lang="en-US" sz="20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2000">
                          <a:solidFill>
                            <a:srgbClr val="000000"/>
                          </a:solidFill>
                          <a:latin typeface="Times New Roman"/>
                          <a:ea typeface="Calibri"/>
                          <a:cs typeface="Times New Roman"/>
                        </a:rPr>
                        <a:t>c</a:t>
                      </a:r>
                      <a:endParaRPr lang="en-US" sz="20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2000">
                          <a:solidFill>
                            <a:srgbClr val="000000"/>
                          </a:solidFill>
                          <a:latin typeface="Times New Roman"/>
                          <a:ea typeface="Calibri"/>
                          <a:cs typeface="Times New Roman"/>
                        </a:rPr>
                        <a:t>d</a:t>
                      </a:r>
                      <a:endParaRPr lang="en-US" sz="20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47139">
                <a:tc>
                  <a:txBody>
                    <a:bodyPr/>
                    <a:lstStyle/>
                    <a:p>
                      <a:pPr marL="0" marR="0" algn="just">
                        <a:lnSpc>
                          <a:spcPct val="115000"/>
                        </a:lnSpc>
                        <a:spcBef>
                          <a:spcPts val="0"/>
                        </a:spcBef>
                        <a:spcAft>
                          <a:spcPts val="0"/>
                        </a:spcAft>
                      </a:pPr>
                      <a:r>
                        <a:rPr lang="en-US" sz="2000">
                          <a:solidFill>
                            <a:srgbClr val="000000"/>
                          </a:solidFill>
                          <a:latin typeface="Times New Roman"/>
                          <a:ea typeface="Calibri"/>
                          <a:cs typeface="Times New Roman"/>
                        </a:rPr>
                        <a:t>a</a:t>
                      </a:r>
                      <a:endParaRPr lang="en-US" sz="20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2000">
                          <a:solidFill>
                            <a:srgbClr val="000000"/>
                          </a:solidFill>
                          <a:latin typeface="Times New Roman"/>
                          <a:ea typeface="Calibri"/>
                          <a:cs typeface="Times New Roman"/>
                        </a:rPr>
                        <a:t>0</a:t>
                      </a:r>
                      <a:endParaRPr lang="en-US" sz="20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2000">
                          <a:solidFill>
                            <a:srgbClr val="000000"/>
                          </a:solidFill>
                          <a:latin typeface="Times New Roman"/>
                          <a:ea typeface="Calibri"/>
                          <a:cs typeface="Times New Roman"/>
                        </a:rPr>
                        <a:t>∞</a:t>
                      </a:r>
                      <a:endParaRPr lang="en-US" sz="20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2000">
                          <a:solidFill>
                            <a:srgbClr val="000000"/>
                          </a:solidFill>
                          <a:latin typeface="Times New Roman"/>
                          <a:ea typeface="Calibri"/>
                          <a:cs typeface="Times New Roman"/>
                        </a:rPr>
                        <a:t>3</a:t>
                      </a:r>
                      <a:endParaRPr lang="en-US" sz="20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2000">
                          <a:solidFill>
                            <a:srgbClr val="000000"/>
                          </a:solidFill>
                          <a:latin typeface="Times New Roman"/>
                          <a:ea typeface="Calibri"/>
                          <a:cs typeface="Times New Roman"/>
                        </a:rPr>
                        <a:t>∞</a:t>
                      </a:r>
                      <a:endParaRPr lang="en-US" sz="20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47139">
                <a:tc>
                  <a:txBody>
                    <a:bodyPr/>
                    <a:lstStyle/>
                    <a:p>
                      <a:pPr marL="0" marR="0" algn="just">
                        <a:lnSpc>
                          <a:spcPct val="115000"/>
                        </a:lnSpc>
                        <a:spcBef>
                          <a:spcPts val="0"/>
                        </a:spcBef>
                        <a:spcAft>
                          <a:spcPts val="0"/>
                        </a:spcAft>
                      </a:pPr>
                      <a:r>
                        <a:rPr lang="en-US" sz="2000">
                          <a:solidFill>
                            <a:srgbClr val="000000"/>
                          </a:solidFill>
                          <a:latin typeface="Times New Roman"/>
                          <a:ea typeface="Calibri"/>
                          <a:cs typeface="Times New Roman"/>
                        </a:rPr>
                        <a:t>b</a:t>
                      </a:r>
                      <a:endParaRPr lang="en-US" sz="20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2000">
                          <a:solidFill>
                            <a:srgbClr val="000000"/>
                          </a:solidFill>
                          <a:latin typeface="Times New Roman"/>
                          <a:ea typeface="Calibri"/>
                          <a:cs typeface="Times New Roman"/>
                        </a:rPr>
                        <a:t>2</a:t>
                      </a:r>
                      <a:endParaRPr lang="en-US" sz="20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2000">
                          <a:solidFill>
                            <a:srgbClr val="000000"/>
                          </a:solidFill>
                          <a:latin typeface="Times New Roman"/>
                          <a:ea typeface="Calibri"/>
                          <a:cs typeface="Times New Roman"/>
                        </a:rPr>
                        <a:t>0</a:t>
                      </a:r>
                      <a:endParaRPr lang="en-US" sz="20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2000">
                          <a:solidFill>
                            <a:srgbClr val="000000"/>
                          </a:solidFill>
                          <a:latin typeface="Times New Roman"/>
                          <a:ea typeface="Calibri"/>
                          <a:cs typeface="Times New Roman"/>
                        </a:rPr>
                        <a:t>∞</a:t>
                      </a:r>
                      <a:endParaRPr lang="en-US" sz="20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2000">
                          <a:solidFill>
                            <a:srgbClr val="000000"/>
                          </a:solidFill>
                          <a:latin typeface="Times New Roman"/>
                          <a:ea typeface="Calibri"/>
                          <a:cs typeface="Times New Roman"/>
                        </a:rPr>
                        <a:t>∞</a:t>
                      </a:r>
                      <a:endParaRPr lang="en-US" sz="20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72291">
                <a:tc>
                  <a:txBody>
                    <a:bodyPr/>
                    <a:lstStyle/>
                    <a:p>
                      <a:pPr marL="0" marR="0" algn="just">
                        <a:lnSpc>
                          <a:spcPct val="115000"/>
                        </a:lnSpc>
                        <a:spcBef>
                          <a:spcPts val="0"/>
                        </a:spcBef>
                        <a:spcAft>
                          <a:spcPts val="0"/>
                        </a:spcAft>
                      </a:pPr>
                      <a:r>
                        <a:rPr lang="en-US" sz="2000">
                          <a:solidFill>
                            <a:srgbClr val="000000"/>
                          </a:solidFill>
                          <a:latin typeface="Times New Roman"/>
                          <a:ea typeface="Calibri"/>
                          <a:cs typeface="Times New Roman"/>
                        </a:rPr>
                        <a:t>c</a:t>
                      </a:r>
                      <a:endParaRPr lang="en-US" sz="20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2000">
                          <a:solidFill>
                            <a:srgbClr val="000000"/>
                          </a:solidFill>
                          <a:latin typeface="Times New Roman"/>
                          <a:ea typeface="Calibri"/>
                          <a:cs typeface="Times New Roman"/>
                        </a:rPr>
                        <a:t>∞</a:t>
                      </a:r>
                      <a:endParaRPr lang="en-US" sz="20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2000">
                          <a:solidFill>
                            <a:srgbClr val="000000"/>
                          </a:solidFill>
                          <a:latin typeface="Times New Roman"/>
                          <a:ea typeface="Calibri"/>
                          <a:cs typeface="Times New Roman"/>
                        </a:rPr>
                        <a:t>7</a:t>
                      </a:r>
                      <a:endParaRPr lang="en-US" sz="20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2000">
                          <a:solidFill>
                            <a:srgbClr val="000000"/>
                          </a:solidFill>
                          <a:latin typeface="Times New Roman"/>
                          <a:ea typeface="Calibri"/>
                          <a:cs typeface="Times New Roman"/>
                        </a:rPr>
                        <a:t>0</a:t>
                      </a:r>
                      <a:endParaRPr lang="en-US" sz="20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2000">
                          <a:solidFill>
                            <a:srgbClr val="000000"/>
                          </a:solidFill>
                          <a:latin typeface="Times New Roman"/>
                          <a:ea typeface="Calibri"/>
                          <a:cs typeface="Times New Roman"/>
                        </a:rPr>
                        <a:t>1</a:t>
                      </a:r>
                      <a:endParaRPr lang="en-US" sz="20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72291">
                <a:tc>
                  <a:txBody>
                    <a:bodyPr/>
                    <a:lstStyle/>
                    <a:p>
                      <a:pPr marL="0" marR="0" algn="just">
                        <a:lnSpc>
                          <a:spcPct val="115000"/>
                        </a:lnSpc>
                        <a:spcBef>
                          <a:spcPts val="0"/>
                        </a:spcBef>
                        <a:spcAft>
                          <a:spcPts val="0"/>
                        </a:spcAft>
                      </a:pPr>
                      <a:r>
                        <a:rPr lang="en-US" sz="2000">
                          <a:solidFill>
                            <a:srgbClr val="000000"/>
                          </a:solidFill>
                          <a:latin typeface="Times New Roman"/>
                          <a:ea typeface="Calibri"/>
                          <a:cs typeface="Times New Roman"/>
                        </a:rPr>
                        <a:t>d</a:t>
                      </a:r>
                      <a:endParaRPr lang="en-US" sz="20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2000">
                          <a:solidFill>
                            <a:srgbClr val="000000"/>
                          </a:solidFill>
                          <a:latin typeface="Times New Roman"/>
                          <a:ea typeface="Calibri"/>
                          <a:cs typeface="Times New Roman"/>
                        </a:rPr>
                        <a:t>6</a:t>
                      </a:r>
                      <a:endParaRPr lang="en-US" sz="20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2000">
                          <a:solidFill>
                            <a:srgbClr val="000000"/>
                          </a:solidFill>
                          <a:latin typeface="Times New Roman"/>
                          <a:ea typeface="Calibri"/>
                          <a:cs typeface="Times New Roman"/>
                        </a:rPr>
                        <a:t>∞</a:t>
                      </a:r>
                      <a:endParaRPr lang="en-US" sz="20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2000">
                          <a:solidFill>
                            <a:srgbClr val="000000"/>
                          </a:solidFill>
                          <a:latin typeface="Times New Roman"/>
                          <a:ea typeface="Calibri"/>
                          <a:cs typeface="Times New Roman"/>
                        </a:rPr>
                        <a:t>∞</a:t>
                      </a:r>
                      <a:endParaRPr lang="en-US" sz="20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2000" dirty="0">
                          <a:solidFill>
                            <a:srgbClr val="000000"/>
                          </a:solidFill>
                          <a:latin typeface="Times New Roman"/>
                          <a:ea typeface="Calibri"/>
                          <a:cs typeface="Times New Roman"/>
                        </a:rPr>
                        <a:t>0</a:t>
                      </a:r>
                      <a:endParaRPr lang="en-US" sz="20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39939" name="Rectangle 3"/>
          <p:cNvSpPr>
            <a:spLocks noChangeArrowheads="1"/>
          </p:cNvSpPr>
          <p:nvPr/>
        </p:nvSpPr>
        <p:spPr bwMode="auto">
          <a:xfrm>
            <a:off x="0" y="3212068"/>
            <a:ext cx="7348487" cy="738664"/>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The adjacency matrix for the given graph is shown below:</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1"/>
          <p:cNvSpPr>
            <a:spLocks noChangeArrowheads="1"/>
          </p:cNvSpPr>
          <p:nvPr/>
        </p:nvSpPr>
        <p:spPr bwMode="auto">
          <a:xfrm>
            <a:off x="0" y="460310"/>
            <a:ext cx="9144000" cy="501675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Step 1:</a:t>
            </a:r>
            <a:r>
              <a:rPr kumimoji="0" lang="en-US" sz="2000" b="0"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 since (</a:t>
            </a:r>
            <a:r>
              <a:rPr kumimoji="0" lang="en-US" sz="2000" b="0" i="0" u="none" strike="noStrike" cap="none" normalizeH="0" baseline="0" dirty="0" err="1" smtClean="0">
                <a:ln>
                  <a:noFill/>
                </a:ln>
                <a:solidFill>
                  <a:srgbClr val="000000"/>
                </a:solidFill>
                <a:effectLst/>
                <a:latin typeface="Times New Roman" pitchFamily="18" charset="0"/>
                <a:ea typeface="Calibri" pitchFamily="34" charset="0"/>
                <a:cs typeface="Times New Roman" pitchFamily="18" charset="0"/>
              </a:rPr>
              <a:t>b,a</a:t>
            </a:r>
            <a:r>
              <a:rPr kumimoji="0" lang="en-US" sz="2000" b="0"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)=2 and (</a:t>
            </a:r>
            <a:r>
              <a:rPr kumimoji="0" lang="en-US" sz="2000" b="0" i="0" u="none" strike="noStrike" cap="none" normalizeH="0" baseline="0" dirty="0" err="1" smtClean="0">
                <a:ln>
                  <a:noFill/>
                </a:ln>
                <a:solidFill>
                  <a:srgbClr val="000000"/>
                </a:solidFill>
                <a:effectLst/>
                <a:latin typeface="Times New Roman" pitchFamily="18" charset="0"/>
                <a:ea typeface="Calibri" pitchFamily="34" charset="0"/>
                <a:cs typeface="Times New Roman" pitchFamily="18" charset="0"/>
              </a:rPr>
              <a:t>a,c</a:t>
            </a:r>
            <a:r>
              <a:rPr kumimoji="0" lang="en-US" sz="2000" b="0"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)=3.So, (</a:t>
            </a:r>
            <a:r>
              <a:rPr kumimoji="0" lang="en-US" sz="2000" b="0" i="0" u="none" strike="noStrike" cap="none" normalizeH="0" baseline="0" dirty="0" err="1" smtClean="0">
                <a:ln>
                  <a:noFill/>
                </a:ln>
                <a:solidFill>
                  <a:srgbClr val="000000"/>
                </a:solidFill>
                <a:effectLst/>
                <a:latin typeface="Times New Roman" pitchFamily="18" charset="0"/>
                <a:ea typeface="Calibri" pitchFamily="34" charset="0"/>
                <a:cs typeface="Times New Roman" pitchFamily="18" charset="0"/>
              </a:rPr>
              <a:t>b,c</a:t>
            </a:r>
            <a:r>
              <a:rPr kumimoji="0" lang="en-US" sz="2000" b="0"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 = min{ (</a:t>
            </a:r>
            <a:r>
              <a:rPr kumimoji="0" lang="en-US" sz="2000" b="0" i="0" u="none" strike="noStrike" cap="none" normalizeH="0" baseline="0" dirty="0" err="1" smtClean="0">
                <a:ln>
                  <a:noFill/>
                </a:ln>
                <a:solidFill>
                  <a:srgbClr val="000000"/>
                </a:solidFill>
                <a:effectLst/>
                <a:latin typeface="Times New Roman" pitchFamily="18" charset="0"/>
                <a:ea typeface="Calibri" pitchFamily="34" charset="0"/>
                <a:cs typeface="Times New Roman" pitchFamily="18" charset="0"/>
              </a:rPr>
              <a:t>b,c</a:t>
            </a:r>
            <a:r>
              <a:rPr kumimoji="0" lang="en-US" sz="2000" b="0"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 ,  (</a:t>
            </a:r>
            <a:r>
              <a:rPr kumimoji="0" lang="en-US" sz="2000" b="0" i="0" u="none" strike="noStrike" cap="none" normalizeH="0" baseline="0" dirty="0" err="1" smtClean="0">
                <a:ln>
                  <a:noFill/>
                </a:ln>
                <a:solidFill>
                  <a:srgbClr val="000000"/>
                </a:solidFill>
                <a:effectLst/>
                <a:latin typeface="Times New Roman" pitchFamily="18" charset="0"/>
                <a:ea typeface="Calibri" pitchFamily="34" charset="0"/>
                <a:cs typeface="Times New Roman" pitchFamily="18" charset="0"/>
              </a:rPr>
              <a:t>b,a</a:t>
            </a:r>
            <a:r>
              <a:rPr kumimoji="0" lang="en-US" sz="2000" b="0"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 + (</a:t>
            </a:r>
            <a:r>
              <a:rPr kumimoji="0" lang="en-US" sz="2000" b="0" i="0" u="none" strike="noStrike" cap="none" normalizeH="0" baseline="0" dirty="0" err="1" smtClean="0">
                <a:ln>
                  <a:noFill/>
                </a:ln>
                <a:solidFill>
                  <a:srgbClr val="000000"/>
                </a:solidFill>
                <a:effectLst/>
                <a:latin typeface="Times New Roman" pitchFamily="18" charset="0"/>
                <a:ea typeface="Calibri" pitchFamily="34" charset="0"/>
                <a:cs typeface="Times New Roman" pitchFamily="18" charset="0"/>
              </a:rPr>
              <a:t>a,c</a:t>
            </a:r>
            <a:r>
              <a:rPr kumimoji="0" lang="en-US" sz="2000" b="0"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 } </a:t>
            </a:r>
          </a:p>
          <a:p>
            <a:pPr marL="0" marR="0" lvl="0" indent="0" algn="just" defTabSz="914400" rtl="0" eaLnBrk="1" fontAlgn="base" latinLnBrk="0" hangingPunct="1">
              <a:lnSpc>
                <a:spcPct val="100000"/>
              </a:lnSpc>
              <a:spcBef>
                <a:spcPct val="0"/>
              </a:spcBef>
              <a:spcAft>
                <a:spcPct val="0"/>
              </a:spcAft>
              <a:buClrTx/>
              <a:buSzTx/>
              <a:buFontTx/>
              <a:buNone/>
              <a:tabLst/>
            </a:pPr>
            <a:r>
              <a:rPr lang="en-US" sz="2000" dirty="0" smtClean="0">
                <a:solidFill>
                  <a:srgbClr val="000000"/>
                </a:solidFill>
                <a:latin typeface="Times New Roman" pitchFamily="18" charset="0"/>
                <a:ea typeface="Calibri" pitchFamily="34" charset="0"/>
                <a:cs typeface="Times New Roman" pitchFamily="18" charset="0"/>
              </a:rPr>
              <a:t>                                                                     </a:t>
            </a:r>
            <a:r>
              <a:rPr kumimoji="0" lang="en-US" sz="2000" b="0"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a:t>
            </a:r>
            <a:r>
              <a:rPr lang="en-US" sz="2000" dirty="0" smtClean="0">
                <a:solidFill>
                  <a:srgbClr val="000000"/>
                </a:solidFill>
                <a:latin typeface="Times New Roman" pitchFamily="18" charset="0"/>
                <a:ea typeface="Calibri" pitchFamily="34" charset="0"/>
                <a:cs typeface="Times New Roman" pitchFamily="18" charset="0"/>
              </a:rPr>
              <a:t> </a:t>
            </a:r>
            <a:r>
              <a:rPr kumimoji="0" lang="en-US" sz="2000" b="0"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min{∞, 2+3} = 5 </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since (</a:t>
            </a:r>
            <a:r>
              <a:rPr kumimoji="0" lang="en-US" sz="2000" b="0" i="0" u="none" strike="noStrike" cap="none" normalizeH="0" baseline="0" dirty="0" err="1" smtClean="0">
                <a:ln>
                  <a:noFill/>
                </a:ln>
                <a:solidFill>
                  <a:srgbClr val="000000"/>
                </a:solidFill>
                <a:effectLst/>
                <a:latin typeface="Times New Roman" pitchFamily="18" charset="0"/>
                <a:ea typeface="Calibri" pitchFamily="34" charset="0"/>
                <a:cs typeface="Times New Roman" pitchFamily="18" charset="0"/>
              </a:rPr>
              <a:t>d,a</a:t>
            </a:r>
            <a:r>
              <a:rPr kumimoji="0" lang="en-US" sz="2000" b="0"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)=6 and (</a:t>
            </a:r>
            <a:r>
              <a:rPr kumimoji="0" lang="en-US" sz="2000" b="0" i="0" u="none" strike="noStrike" cap="none" normalizeH="0" baseline="0" dirty="0" err="1" smtClean="0">
                <a:ln>
                  <a:noFill/>
                </a:ln>
                <a:solidFill>
                  <a:srgbClr val="000000"/>
                </a:solidFill>
                <a:effectLst/>
                <a:latin typeface="Times New Roman" pitchFamily="18" charset="0"/>
                <a:ea typeface="Calibri" pitchFamily="34" charset="0"/>
                <a:cs typeface="Times New Roman" pitchFamily="18" charset="0"/>
              </a:rPr>
              <a:t>a,c</a:t>
            </a:r>
            <a:r>
              <a:rPr kumimoji="0" lang="en-US" sz="2000" b="0"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)=3.So, (</a:t>
            </a:r>
            <a:r>
              <a:rPr kumimoji="0" lang="en-US" sz="2000" b="0" i="0" u="none" strike="noStrike" cap="none" normalizeH="0" baseline="0" dirty="0" err="1" smtClean="0">
                <a:ln>
                  <a:noFill/>
                </a:ln>
                <a:solidFill>
                  <a:srgbClr val="000000"/>
                </a:solidFill>
                <a:effectLst/>
                <a:latin typeface="Times New Roman" pitchFamily="18" charset="0"/>
                <a:ea typeface="Calibri" pitchFamily="34" charset="0"/>
                <a:cs typeface="Times New Roman" pitchFamily="18" charset="0"/>
              </a:rPr>
              <a:t>d,c</a:t>
            </a:r>
            <a:r>
              <a:rPr kumimoji="0" lang="en-US" sz="2000" b="0"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 = min{ (</a:t>
            </a:r>
            <a:r>
              <a:rPr kumimoji="0" lang="en-US" sz="2000" b="0" i="0" u="none" strike="noStrike" cap="none" normalizeH="0" baseline="0" dirty="0" err="1" smtClean="0">
                <a:ln>
                  <a:noFill/>
                </a:ln>
                <a:solidFill>
                  <a:srgbClr val="000000"/>
                </a:solidFill>
                <a:effectLst/>
                <a:latin typeface="Times New Roman" pitchFamily="18" charset="0"/>
                <a:ea typeface="Calibri" pitchFamily="34" charset="0"/>
                <a:cs typeface="Times New Roman" pitchFamily="18" charset="0"/>
              </a:rPr>
              <a:t>d,c</a:t>
            </a:r>
            <a:r>
              <a:rPr kumimoji="0" lang="en-US" sz="2000" b="0"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 ,  (</a:t>
            </a:r>
            <a:r>
              <a:rPr kumimoji="0" lang="en-US" sz="2000" b="0" i="0" u="none" strike="noStrike" cap="none" normalizeH="0" baseline="0" dirty="0" err="1" smtClean="0">
                <a:ln>
                  <a:noFill/>
                </a:ln>
                <a:solidFill>
                  <a:srgbClr val="000000"/>
                </a:solidFill>
                <a:effectLst/>
                <a:latin typeface="Times New Roman" pitchFamily="18" charset="0"/>
                <a:ea typeface="Calibri" pitchFamily="34" charset="0"/>
                <a:cs typeface="Times New Roman" pitchFamily="18" charset="0"/>
              </a:rPr>
              <a:t>d,a</a:t>
            </a:r>
            <a:r>
              <a:rPr kumimoji="0" lang="en-US" sz="2000" b="0"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 + (</a:t>
            </a:r>
            <a:r>
              <a:rPr kumimoji="0" lang="en-US" sz="2000" b="0" i="0" u="none" strike="noStrike" cap="none" normalizeH="0" baseline="0" dirty="0" err="1" smtClean="0">
                <a:ln>
                  <a:noFill/>
                </a:ln>
                <a:solidFill>
                  <a:srgbClr val="000000"/>
                </a:solidFill>
                <a:effectLst/>
                <a:latin typeface="Times New Roman" pitchFamily="18" charset="0"/>
                <a:ea typeface="Calibri" pitchFamily="34" charset="0"/>
                <a:cs typeface="Times New Roman" pitchFamily="18" charset="0"/>
              </a:rPr>
              <a:t>a,c</a:t>
            </a:r>
            <a:r>
              <a:rPr kumimoji="0" lang="en-US" sz="2000" b="0"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 } = min{∞, 6+3} = 9</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Step 2</a:t>
            </a:r>
            <a:r>
              <a:rPr kumimoji="0" lang="en-US" sz="2000" b="0"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 since (</a:t>
            </a:r>
            <a:r>
              <a:rPr kumimoji="0" lang="en-US" sz="2000" b="0" i="0" u="none" strike="noStrike" cap="none" normalizeH="0" baseline="0" dirty="0" err="1" smtClean="0">
                <a:ln>
                  <a:noFill/>
                </a:ln>
                <a:solidFill>
                  <a:srgbClr val="000000"/>
                </a:solidFill>
                <a:effectLst/>
                <a:latin typeface="Times New Roman" pitchFamily="18" charset="0"/>
                <a:ea typeface="Calibri" pitchFamily="34" charset="0"/>
                <a:cs typeface="Times New Roman" pitchFamily="18" charset="0"/>
              </a:rPr>
              <a:t>c,b</a:t>
            </a:r>
            <a:r>
              <a:rPr kumimoji="0" lang="en-US" sz="2000" b="0"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)=7 and (</a:t>
            </a:r>
            <a:r>
              <a:rPr kumimoji="0" lang="en-US" sz="2000" b="0" i="0" u="none" strike="noStrike" cap="none" normalizeH="0" baseline="0" dirty="0" err="1" smtClean="0">
                <a:ln>
                  <a:noFill/>
                </a:ln>
                <a:solidFill>
                  <a:srgbClr val="000000"/>
                </a:solidFill>
                <a:effectLst/>
                <a:latin typeface="Times New Roman" pitchFamily="18" charset="0"/>
                <a:ea typeface="Calibri" pitchFamily="34" charset="0"/>
                <a:cs typeface="Times New Roman" pitchFamily="18" charset="0"/>
              </a:rPr>
              <a:t>b,a</a:t>
            </a:r>
            <a:r>
              <a:rPr kumimoji="0" lang="en-US" sz="2000" b="0"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)=2.So, (</a:t>
            </a:r>
            <a:r>
              <a:rPr kumimoji="0" lang="en-US" sz="2000" b="0" i="0" u="none" strike="noStrike" cap="none" normalizeH="0" baseline="0" dirty="0" err="1" smtClean="0">
                <a:ln>
                  <a:noFill/>
                </a:ln>
                <a:solidFill>
                  <a:srgbClr val="000000"/>
                </a:solidFill>
                <a:effectLst/>
                <a:latin typeface="Times New Roman" pitchFamily="18" charset="0"/>
                <a:ea typeface="Calibri" pitchFamily="34" charset="0"/>
                <a:cs typeface="Times New Roman" pitchFamily="18" charset="0"/>
              </a:rPr>
              <a:t>c,a</a:t>
            </a:r>
            <a:r>
              <a:rPr kumimoji="0" lang="en-US" sz="2000" b="0"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 = min{ (</a:t>
            </a:r>
            <a:r>
              <a:rPr kumimoji="0" lang="en-US" sz="2000" b="0" i="0" u="none" strike="noStrike" cap="none" normalizeH="0" baseline="0" dirty="0" err="1" smtClean="0">
                <a:ln>
                  <a:noFill/>
                </a:ln>
                <a:solidFill>
                  <a:srgbClr val="000000"/>
                </a:solidFill>
                <a:effectLst/>
                <a:latin typeface="Times New Roman" pitchFamily="18" charset="0"/>
                <a:ea typeface="Calibri" pitchFamily="34" charset="0"/>
                <a:cs typeface="Times New Roman" pitchFamily="18" charset="0"/>
              </a:rPr>
              <a:t>c,a</a:t>
            </a:r>
            <a:r>
              <a:rPr kumimoji="0" lang="en-US" sz="2000" b="0"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 ,  (</a:t>
            </a:r>
            <a:r>
              <a:rPr kumimoji="0" lang="en-US" sz="2000" b="0" i="0" u="none" strike="noStrike" cap="none" normalizeH="0" baseline="0" dirty="0" err="1" smtClean="0">
                <a:ln>
                  <a:noFill/>
                </a:ln>
                <a:solidFill>
                  <a:srgbClr val="000000"/>
                </a:solidFill>
                <a:effectLst/>
                <a:latin typeface="Times New Roman" pitchFamily="18" charset="0"/>
                <a:ea typeface="Calibri" pitchFamily="34" charset="0"/>
                <a:cs typeface="Times New Roman" pitchFamily="18" charset="0"/>
              </a:rPr>
              <a:t>c,b</a:t>
            </a:r>
            <a:r>
              <a:rPr kumimoji="0" lang="en-US" sz="2000" b="0"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 + (</a:t>
            </a:r>
            <a:r>
              <a:rPr kumimoji="0" lang="en-US" sz="2000" b="0" i="0" u="none" strike="noStrike" cap="none" normalizeH="0" baseline="0" dirty="0" err="1" smtClean="0">
                <a:ln>
                  <a:noFill/>
                </a:ln>
                <a:solidFill>
                  <a:srgbClr val="000000"/>
                </a:solidFill>
                <a:effectLst/>
                <a:latin typeface="Times New Roman" pitchFamily="18" charset="0"/>
                <a:ea typeface="Calibri" pitchFamily="34" charset="0"/>
                <a:cs typeface="Times New Roman" pitchFamily="18" charset="0"/>
              </a:rPr>
              <a:t>b,a</a:t>
            </a:r>
            <a:r>
              <a:rPr kumimoji="0" lang="en-US" sz="2000" b="0"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 }</a:t>
            </a:r>
          </a:p>
          <a:p>
            <a:pPr marL="0" marR="0" lvl="0" indent="0" algn="just" defTabSz="914400" rtl="0" eaLnBrk="0" fontAlgn="base" latinLnBrk="0" hangingPunct="0">
              <a:lnSpc>
                <a:spcPct val="100000"/>
              </a:lnSpc>
              <a:spcBef>
                <a:spcPct val="0"/>
              </a:spcBef>
              <a:spcAft>
                <a:spcPct val="0"/>
              </a:spcAft>
              <a:buClrTx/>
              <a:buSzTx/>
              <a:buFontTx/>
              <a:buNone/>
              <a:tabLst/>
            </a:pPr>
            <a:r>
              <a:rPr lang="en-US" sz="2000" dirty="0" smtClean="0">
                <a:solidFill>
                  <a:srgbClr val="000000"/>
                </a:solidFill>
                <a:latin typeface="Times New Roman" pitchFamily="18" charset="0"/>
                <a:ea typeface="Calibri" pitchFamily="34" charset="0"/>
                <a:cs typeface="Times New Roman" pitchFamily="18" charset="0"/>
              </a:rPr>
              <a:t>                                                                   </a:t>
            </a:r>
            <a:r>
              <a:rPr kumimoji="0" lang="en-US" sz="2000" b="0"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 = min{∞, 7+2} = 9 </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since (</a:t>
            </a:r>
            <a:r>
              <a:rPr kumimoji="0" lang="en-US" sz="2000" b="0" i="0" u="none" strike="noStrike" cap="none" normalizeH="0" baseline="0" dirty="0" err="1" smtClean="0">
                <a:ln>
                  <a:noFill/>
                </a:ln>
                <a:solidFill>
                  <a:srgbClr val="000000"/>
                </a:solidFill>
                <a:effectLst/>
                <a:latin typeface="Times New Roman" pitchFamily="18" charset="0"/>
                <a:ea typeface="Calibri" pitchFamily="34" charset="0"/>
                <a:cs typeface="Times New Roman" pitchFamily="18" charset="0"/>
              </a:rPr>
              <a:t>c,b</a:t>
            </a:r>
            <a:r>
              <a:rPr kumimoji="0" lang="en-US" sz="2000" b="0"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)=7 and (</a:t>
            </a:r>
            <a:r>
              <a:rPr kumimoji="0" lang="en-US" sz="2000" b="0" i="0" u="none" strike="noStrike" cap="none" normalizeH="0" baseline="0" dirty="0" err="1" smtClean="0">
                <a:ln>
                  <a:noFill/>
                </a:ln>
                <a:solidFill>
                  <a:srgbClr val="000000"/>
                </a:solidFill>
                <a:effectLst/>
                <a:latin typeface="Times New Roman" pitchFamily="18" charset="0"/>
                <a:ea typeface="Calibri" pitchFamily="34" charset="0"/>
                <a:cs typeface="Times New Roman" pitchFamily="18" charset="0"/>
              </a:rPr>
              <a:t>b,c</a:t>
            </a:r>
            <a:r>
              <a:rPr kumimoji="0" lang="en-US" sz="2000" b="0"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)=5.So, (</a:t>
            </a:r>
            <a:r>
              <a:rPr kumimoji="0" lang="en-US" sz="2000" b="0" i="0" u="none" strike="noStrike" cap="none" normalizeH="0" baseline="0" dirty="0" err="1" smtClean="0">
                <a:ln>
                  <a:noFill/>
                </a:ln>
                <a:solidFill>
                  <a:srgbClr val="000000"/>
                </a:solidFill>
                <a:effectLst/>
                <a:latin typeface="Times New Roman" pitchFamily="18" charset="0"/>
                <a:ea typeface="Calibri" pitchFamily="34" charset="0"/>
                <a:cs typeface="Times New Roman" pitchFamily="18" charset="0"/>
              </a:rPr>
              <a:t>c,c</a:t>
            </a:r>
            <a:r>
              <a:rPr kumimoji="0" lang="en-US" sz="2000" b="0"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 = min{ (</a:t>
            </a:r>
            <a:r>
              <a:rPr kumimoji="0" lang="en-US" sz="2000" b="0" i="0" u="none" strike="noStrike" cap="none" normalizeH="0" baseline="0" dirty="0" err="1" smtClean="0">
                <a:ln>
                  <a:noFill/>
                </a:ln>
                <a:solidFill>
                  <a:srgbClr val="000000"/>
                </a:solidFill>
                <a:effectLst/>
                <a:latin typeface="Times New Roman" pitchFamily="18" charset="0"/>
                <a:ea typeface="Calibri" pitchFamily="34" charset="0"/>
                <a:cs typeface="Times New Roman" pitchFamily="18" charset="0"/>
              </a:rPr>
              <a:t>c,c</a:t>
            </a:r>
            <a:r>
              <a:rPr kumimoji="0" lang="en-US" sz="2000" b="0"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 ,  (</a:t>
            </a:r>
            <a:r>
              <a:rPr kumimoji="0" lang="en-US" sz="2000" b="0" i="0" u="none" strike="noStrike" cap="none" normalizeH="0" baseline="0" dirty="0" err="1" smtClean="0">
                <a:ln>
                  <a:noFill/>
                </a:ln>
                <a:solidFill>
                  <a:srgbClr val="000000"/>
                </a:solidFill>
                <a:effectLst/>
                <a:latin typeface="Times New Roman" pitchFamily="18" charset="0"/>
                <a:ea typeface="Calibri" pitchFamily="34" charset="0"/>
                <a:cs typeface="Times New Roman" pitchFamily="18" charset="0"/>
              </a:rPr>
              <a:t>b,c</a:t>
            </a:r>
            <a:r>
              <a:rPr kumimoji="0" lang="en-US" sz="2000" b="0"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 + (</a:t>
            </a:r>
            <a:r>
              <a:rPr kumimoji="0" lang="en-US" sz="2000" b="0" i="0" u="none" strike="noStrike" cap="none" normalizeH="0" baseline="0" dirty="0" err="1" smtClean="0">
                <a:ln>
                  <a:noFill/>
                </a:ln>
                <a:solidFill>
                  <a:srgbClr val="000000"/>
                </a:solidFill>
                <a:effectLst/>
                <a:latin typeface="Times New Roman" pitchFamily="18" charset="0"/>
                <a:ea typeface="Calibri" pitchFamily="34" charset="0"/>
                <a:cs typeface="Times New Roman" pitchFamily="18" charset="0"/>
              </a:rPr>
              <a:t>c,b</a:t>
            </a:r>
            <a:r>
              <a:rPr kumimoji="0" lang="en-US" sz="2000" b="0"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 } = min{0, 5+7} = 0</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Step 3:</a:t>
            </a:r>
            <a:r>
              <a:rPr kumimoji="0" lang="en-US" sz="2000" b="0"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 since (</a:t>
            </a:r>
            <a:r>
              <a:rPr kumimoji="0" lang="en-US" sz="2000" b="0" i="0" u="none" strike="noStrike" cap="none" normalizeH="0" baseline="0" dirty="0" err="1" smtClean="0">
                <a:ln>
                  <a:noFill/>
                </a:ln>
                <a:solidFill>
                  <a:srgbClr val="000000"/>
                </a:solidFill>
                <a:effectLst/>
                <a:latin typeface="Times New Roman" pitchFamily="18" charset="0"/>
                <a:ea typeface="Calibri" pitchFamily="34" charset="0"/>
                <a:cs typeface="Times New Roman" pitchFamily="18" charset="0"/>
              </a:rPr>
              <a:t>a,c</a:t>
            </a:r>
            <a:r>
              <a:rPr kumimoji="0" lang="en-US" sz="2000" b="0"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)=3 and (</a:t>
            </a:r>
            <a:r>
              <a:rPr kumimoji="0" lang="en-US" sz="2000" b="0" i="0" u="none" strike="noStrike" cap="none" normalizeH="0" baseline="0" dirty="0" err="1" smtClean="0">
                <a:ln>
                  <a:noFill/>
                </a:ln>
                <a:solidFill>
                  <a:srgbClr val="000000"/>
                </a:solidFill>
                <a:effectLst/>
                <a:latin typeface="Times New Roman" pitchFamily="18" charset="0"/>
                <a:ea typeface="Calibri" pitchFamily="34" charset="0"/>
                <a:cs typeface="Times New Roman" pitchFamily="18" charset="0"/>
              </a:rPr>
              <a:t>c,a</a:t>
            </a:r>
            <a:r>
              <a:rPr kumimoji="0" lang="en-US" sz="2000" b="0"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)=9.So, (</a:t>
            </a:r>
            <a:r>
              <a:rPr kumimoji="0" lang="en-US" sz="2000" b="0" i="0" u="none" strike="noStrike" cap="none" normalizeH="0" baseline="0" dirty="0" err="1" smtClean="0">
                <a:ln>
                  <a:noFill/>
                </a:ln>
                <a:solidFill>
                  <a:srgbClr val="000000"/>
                </a:solidFill>
                <a:effectLst/>
                <a:latin typeface="Times New Roman" pitchFamily="18" charset="0"/>
                <a:ea typeface="Calibri" pitchFamily="34" charset="0"/>
                <a:cs typeface="Times New Roman" pitchFamily="18" charset="0"/>
              </a:rPr>
              <a:t>a,a</a:t>
            </a:r>
            <a:r>
              <a:rPr kumimoji="0" lang="en-US" sz="2000" b="0"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 = min{ (</a:t>
            </a:r>
            <a:r>
              <a:rPr kumimoji="0" lang="en-US" sz="2000" b="0" i="0" u="none" strike="noStrike" cap="none" normalizeH="0" baseline="0" dirty="0" err="1" smtClean="0">
                <a:ln>
                  <a:noFill/>
                </a:ln>
                <a:solidFill>
                  <a:srgbClr val="000000"/>
                </a:solidFill>
                <a:effectLst/>
                <a:latin typeface="Times New Roman" pitchFamily="18" charset="0"/>
                <a:ea typeface="Calibri" pitchFamily="34" charset="0"/>
                <a:cs typeface="Times New Roman" pitchFamily="18" charset="0"/>
              </a:rPr>
              <a:t>a,a</a:t>
            </a:r>
            <a:r>
              <a:rPr kumimoji="0" lang="en-US" sz="2000" b="0"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 ,  (</a:t>
            </a:r>
            <a:r>
              <a:rPr kumimoji="0" lang="en-US" sz="2000" b="0" i="0" u="none" strike="noStrike" cap="none" normalizeH="0" baseline="0" dirty="0" err="1" smtClean="0">
                <a:ln>
                  <a:noFill/>
                </a:ln>
                <a:solidFill>
                  <a:srgbClr val="000000"/>
                </a:solidFill>
                <a:effectLst/>
                <a:latin typeface="Times New Roman" pitchFamily="18" charset="0"/>
                <a:ea typeface="Calibri" pitchFamily="34" charset="0"/>
                <a:cs typeface="Times New Roman" pitchFamily="18" charset="0"/>
              </a:rPr>
              <a:t>a,c</a:t>
            </a:r>
            <a:r>
              <a:rPr kumimoji="0" lang="en-US" sz="2000" b="0"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 + (</a:t>
            </a:r>
            <a:r>
              <a:rPr kumimoji="0" lang="en-US" sz="2000" b="0" i="0" u="none" strike="noStrike" cap="none" normalizeH="0" baseline="0" dirty="0" err="1" smtClean="0">
                <a:ln>
                  <a:noFill/>
                </a:ln>
                <a:solidFill>
                  <a:srgbClr val="000000"/>
                </a:solidFill>
                <a:effectLst/>
                <a:latin typeface="Times New Roman" pitchFamily="18" charset="0"/>
                <a:ea typeface="Calibri" pitchFamily="34" charset="0"/>
                <a:cs typeface="Times New Roman" pitchFamily="18" charset="0"/>
              </a:rPr>
              <a:t>c,a</a:t>
            </a:r>
            <a:r>
              <a:rPr kumimoji="0" lang="en-US" sz="2000" b="0"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 }</a:t>
            </a:r>
          </a:p>
          <a:p>
            <a:pPr marL="0" marR="0" lvl="0" indent="0" algn="just" defTabSz="914400" rtl="0" eaLnBrk="0" fontAlgn="base" latinLnBrk="0" hangingPunct="0">
              <a:lnSpc>
                <a:spcPct val="100000"/>
              </a:lnSpc>
              <a:spcBef>
                <a:spcPct val="0"/>
              </a:spcBef>
              <a:spcAft>
                <a:spcPct val="0"/>
              </a:spcAft>
              <a:buClrTx/>
              <a:buSzTx/>
              <a:buFontTx/>
              <a:buNone/>
              <a:tabLst/>
            </a:pPr>
            <a:r>
              <a:rPr lang="en-US" sz="2000" dirty="0" smtClean="0">
                <a:solidFill>
                  <a:srgbClr val="000000"/>
                </a:solidFill>
                <a:latin typeface="Times New Roman" pitchFamily="18" charset="0"/>
                <a:ea typeface="Calibri" pitchFamily="34" charset="0"/>
                <a:cs typeface="Times New Roman" pitchFamily="18" charset="0"/>
              </a:rPr>
              <a:t>                                                                   </a:t>
            </a:r>
            <a:r>
              <a:rPr kumimoji="0" lang="en-US" sz="2000" b="0"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 = min{0, 3+9} = 0</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since (</a:t>
            </a:r>
            <a:r>
              <a:rPr kumimoji="0" lang="en-US" sz="2000" b="0" i="0" u="none" strike="noStrike" cap="none" normalizeH="0" baseline="0" dirty="0" err="1" smtClean="0">
                <a:ln>
                  <a:noFill/>
                </a:ln>
                <a:solidFill>
                  <a:srgbClr val="000000"/>
                </a:solidFill>
                <a:effectLst/>
                <a:latin typeface="Times New Roman" pitchFamily="18" charset="0"/>
                <a:ea typeface="Calibri" pitchFamily="34" charset="0"/>
                <a:cs typeface="Times New Roman" pitchFamily="18" charset="0"/>
              </a:rPr>
              <a:t>a,c</a:t>
            </a:r>
            <a:r>
              <a:rPr kumimoji="0" lang="en-US" sz="2000" b="0"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)=3 and (</a:t>
            </a:r>
            <a:r>
              <a:rPr kumimoji="0" lang="en-US" sz="2000" b="0" i="0" u="none" strike="noStrike" cap="none" normalizeH="0" baseline="0" dirty="0" err="1" smtClean="0">
                <a:ln>
                  <a:noFill/>
                </a:ln>
                <a:solidFill>
                  <a:srgbClr val="000000"/>
                </a:solidFill>
                <a:effectLst/>
                <a:latin typeface="Times New Roman" pitchFamily="18" charset="0"/>
                <a:ea typeface="Calibri" pitchFamily="34" charset="0"/>
                <a:cs typeface="Times New Roman" pitchFamily="18" charset="0"/>
              </a:rPr>
              <a:t>c,b</a:t>
            </a:r>
            <a:r>
              <a:rPr kumimoji="0" lang="en-US" sz="2000" b="0"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)=7.So, (</a:t>
            </a:r>
            <a:r>
              <a:rPr kumimoji="0" lang="en-US" sz="2000" b="0" i="0" u="none" strike="noStrike" cap="none" normalizeH="0" baseline="0" dirty="0" err="1" smtClean="0">
                <a:ln>
                  <a:noFill/>
                </a:ln>
                <a:solidFill>
                  <a:srgbClr val="000000"/>
                </a:solidFill>
                <a:effectLst/>
                <a:latin typeface="Times New Roman" pitchFamily="18" charset="0"/>
                <a:ea typeface="Calibri" pitchFamily="34" charset="0"/>
                <a:cs typeface="Times New Roman" pitchFamily="18" charset="0"/>
              </a:rPr>
              <a:t>a,b</a:t>
            </a:r>
            <a:r>
              <a:rPr kumimoji="0" lang="en-US" sz="2000" b="0"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 = min{ (</a:t>
            </a:r>
            <a:r>
              <a:rPr kumimoji="0" lang="en-US" sz="2000" b="0" i="0" u="none" strike="noStrike" cap="none" normalizeH="0" baseline="0" dirty="0" err="1" smtClean="0">
                <a:ln>
                  <a:noFill/>
                </a:ln>
                <a:solidFill>
                  <a:srgbClr val="000000"/>
                </a:solidFill>
                <a:effectLst/>
                <a:latin typeface="Times New Roman" pitchFamily="18" charset="0"/>
                <a:ea typeface="Calibri" pitchFamily="34" charset="0"/>
                <a:cs typeface="Times New Roman" pitchFamily="18" charset="0"/>
              </a:rPr>
              <a:t>a,b</a:t>
            </a:r>
            <a:r>
              <a:rPr kumimoji="0" lang="en-US" sz="2000" b="0"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 ,  (</a:t>
            </a:r>
            <a:r>
              <a:rPr kumimoji="0" lang="en-US" sz="2000" b="0" i="0" u="none" strike="noStrike" cap="none" normalizeH="0" baseline="0" dirty="0" err="1" smtClean="0">
                <a:ln>
                  <a:noFill/>
                </a:ln>
                <a:solidFill>
                  <a:srgbClr val="000000"/>
                </a:solidFill>
                <a:effectLst/>
                <a:latin typeface="Times New Roman" pitchFamily="18" charset="0"/>
                <a:ea typeface="Calibri" pitchFamily="34" charset="0"/>
                <a:cs typeface="Times New Roman" pitchFamily="18" charset="0"/>
              </a:rPr>
              <a:t>a,c</a:t>
            </a:r>
            <a:r>
              <a:rPr kumimoji="0" lang="en-US" sz="2000" b="0"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 + (</a:t>
            </a:r>
            <a:r>
              <a:rPr kumimoji="0" lang="en-US" sz="2000" b="0" i="0" u="none" strike="noStrike" cap="none" normalizeH="0" baseline="0" dirty="0" err="1" smtClean="0">
                <a:ln>
                  <a:noFill/>
                </a:ln>
                <a:solidFill>
                  <a:srgbClr val="000000"/>
                </a:solidFill>
                <a:effectLst/>
                <a:latin typeface="Times New Roman" pitchFamily="18" charset="0"/>
                <a:ea typeface="Calibri" pitchFamily="34" charset="0"/>
                <a:cs typeface="Times New Roman" pitchFamily="18" charset="0"/>
              </a:rPr>
              <a:t>c,b</a:t>
            </a:r>
            <a:r>
              <a:rPr kumimoji="0" lang="en-US" sz="2000" b="0"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 } = min{∞, 3+7} = 10</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since (</a:t>
            </a:r>
            <a:r>
              <a:rPr kumimoji="0" lang="en-US" sz="2000" b="0" i="0" u="none" strike="noStrike" cap="none" normalizeH="0" baseline="0" dirty="0" err="1" smtClean="0">
                <a:ln>
                  <a:noFill/>
                </a:ln>
                <a:solidFill>
                  <a:srgbClr val="000000"/>
                </a:solidFill>
                <a:effectLst/>
                <a:latin typeface="Times New Roman" pitchFamily="18" charset="0"/>
                <a:ea typeface="Calibri" pitchFamily="34" charset="0"/>
                <a:cs typeface="Times New Roman" pitchFamily="18" charset="0"/>
              </a:rPr>
              <a:t>a,c</a:t>
            </a:r>
            <a:r>
              <a:rPr kumimoji="0" lang="en-US" sz="2000" b="0"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)=3 and (</a:t>
            </a:r>
            <a:r>
              <a:rPr kumimoji="0" lang="en-US" sz="2000" b="0" i="0" u="none" strike="noStrike" cap="none" normalizeH="0" baseline="0" dirty="0" err="1" smtClean="0">
                <a:ln>
                  <a:noFill/>
                </a:ln>
                <a:solidFill>
                  <a:srgbClr val="000000"/>
                </a:solidFill>
                <a:effectLst/>
                <a:latin typeface="Times New Roman" pitchFamily="18" charset="0"/>
                <a:ea typeface="Calibri" pitchFamily="34" charset="0"/>
                <a:cs typeface="Times New Roman" pitchFamily="18" charset="0"/>
              </a:rPr>
              <a:t>c,d</a:t>
            </a:r>
            <a:r>
              <a:rPr kumimoji="0" lang="en-US" sz="2000" b="0"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)=1.So, (</a:t>
            </a:r>
            <a:r>
              <a:rPr kumimoji="0" lang="en-US" sz="2000" b="0" i="0" u="none" strike="noStrike" cap="none" normalizeH="0" baseline="0" dirty="0" err="1" smtClean="0">
                <a:ln>
                  <a:noFill/>
                </a:ln>
                <a:solidFill>
                  <a:srgbClr val="000000"/>
                </a:solidFill>
                <a:effectLst/>
                <a:latin typeface="Times New Roman" pitchFamily="18" charset="0"/>
                <a:ea typeface="Calibri" pitchFamily="34" charset="0"/>
                <a:cs typeface="Times New Roman" pitchFamily="18" charset="0"/>
              </a:rPr>
              <a:t>a,d</a:t>
            </a:r>
            <a:r>
              <a:rPr kumimoji="0" lang="en-US" sz="2000" b="0"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 = min{ (</a:t>
            </a:r>
            <a:r>
              <a:rPr kumimoji="0" lang="en-US" sz="2000" b="0" i="0" u="none" strike="noStrike" cap="none" normalizeH="0" baseline="0" dirty="0" err="1" smtClean="0">
                <a:ln>
                  <a:noFill/>
                </a:ln>
                <a:solidFill>
                  <a:srgbClr val="000000"/>
                </a:solidFill>
                <a:effectLst/>
                <a:latin typeface="Times New Roman" pitchFamily="18" charset="0"/>
                <a:ea typeface="Calibri" pitchFamily="34" charset="0"/>
                <a:cs typeface="Times New Roman" pitchFamily="18" charset="0"/>
              </a:rPr>
              <a:t>a,d</a:t>
            </a:r>
            <a:r>
              <a:rPr kumimoji="0" lang="en-US" sz="2000" b="0"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 ,  (</a:t>
            </a:r>
            <a:r>
              <a:rPr kumimoji="0" lang="en-US" sz="2000" b="0" i="0" u="none" strike="noStrike" cap="none" normalizeH="0" baseline="0" dirty="0" err="1" smtClean="0">
                <a:ln>
                  <a:noFill/>
                </a:ln>
                <a:solidFill>
                  <a:srgbClr val="000000"/>
                </a:solidFill>
                <a:effectLst/>
                <a:latin typeface="Times New Roman" pitchFamily="18" charset="0"/>
                <a:ea typeface="Calibri" pitchFamily="34" charset="0"/>
                <a:cs typeface="Times New Roman" pitchFamily="18" charset="0"/>
              </a:rPr>
              <a:t>a,c</a:t>
            </a:r>
            <a:r>
              <a:rPr kumimoji="0" lang="en-US" sz="2000" b="0"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 + (</a:t>
            </a:r>
            <a:r>
              <a:rPr kumimoji="0" lang="en-US" sz="2000" b="0" i="0" u="none" strike="noStrike" cap="none" normalizeH="0" baseline="0" dirty="0" err="1" smtClean="0">
                <a:ln>
                  <a:noFill/>
                </a:ln>
                <a:solidFill>
                  <a:srgbClr val="000000"/>
                </a:solidFill>
                <a:effectLst/>
                <a:latin typeface="Times New Roman" pitchFamily="18" charset="0"/>
                <a:ea typeface="Calibri" pitchFamily="34" charset="0"/>
                <a:cs typeface="Times New Roman" pitchFamily="18" charset="0"/>
              </a:rPr>
              <a:t>c,d</a:t>
            </a:r>
            <a:r>
              <a:rPr kumimoji="0" lang="en-US" sz="2000" b="0"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 } = min{∞, 3+1} = 4</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since (</a:t>
            </a:r>
            <a:r>
              <a:rPr kumimoji="0" lang="en-US" sz="2000" b="0" i="0" u="none" strike="noStrike" cap="none" normalizeH="0" baseline="0" dirty="0" err="1" smtClean="0">
                <a:ln>
                  <a:noFill/>
                </a:ln>
                <a:solidFill>
                  <a:srgbClr val="000000"/>
                </a:solidFill>
                <a:effectLst/>
                <a:latin typeface="Times New Roman" pitchFamily="18" charset="0"/>
                <a:ea typeface="Calibri" pitchFamily="34" charset="0"/>
                <a:cs typeface="Times New Roman" pitchFamily="18" charset="0"/>
              </a:rPr>
              <a:t>b,c</a:t>
            </a:r>
            <a:r>
              <a:rPr kumimoji="0" lang="en-US" sz="2000" b="0"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)=5 and (</a:t>
            </a:r>
            <a:r>
              <a:rPr kumimoji="0" lang="en-US" sz="2000" b="0" i="0" u="none" strike="noStrike" cap="none" normalizeH="0" baseline="0" dirty="0" err="1" smtClean="0">
                <a:ln>
                  <a:noFill/>
                </a:ln>
                <a:solidFill>
                  <a:srgbClr val="000000"/>
                </a:solidFill>
                <a:effectLst/>
                <a:latin typeface="Times New Roman" pitchFamily="18" charset="0"/>
                <a:ea typeface="Calibri" pitchFamily="34" charset="0"/>
                <a:cs typeface="Times New Roman" pitchFamily="18" charset="0"/>
              </a:rPr>
              <a:t>c,a</a:t>
            </a:r>
            <a:r>
              <a:rPr kumimoji="0" lang="en-US" sz="2000" b="0"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)=9.So, (</a:t>
            </a:r>
            <a:r>
              <a:rPr kumimoji="0" lang="en-US" sz="2000" b="0" i="0" u="none" strike="noStrike" cap="none" normalizeH="0" baseline="0" dirty="0" err="1" smtClean="0">
                <a:ln>
                  <a:noFill/>
                </a:ln>
                <a:solidFill>
                  <a:srgbClr val="000000"/>
                </a:solidFill>
                <a:effectLst/>
                <a:latin typeface="Times New Roman" pitchFamily="18" charset="0"/>
                <a:ea typeface="Calibri" pitchFamily="34" charset="0"/>
                <a:cs typeface="Times New Roman" pitchFamily="18" charset="0"/>
              </a:rPr>
              <a:t>b,a</a:t>
            </a:r>
            <a:r>
              <a:rPr kumimoji="0" lang="en-US" sz="2000" b="0"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 = min{ (</a:t>
            </a:r>
            <a:r>
              <a:rPr kumimoji="0" lang="en-US" sz="2000" b="0" i="0" u="none" strike="noStrike" cap="none" normalizeH="0" baseline="0" dirty="0" err="1" smtClean="0">
                <a:ln>
                  <a:noFill/>
                </a:ln>
                <a:solidFill>
                  <a:srgbClr val="000000"/>
                </a:solidFill>
                <a:effectLst/>
                <a:latin typeface="Times New Roman" pitchFamily="18" charset="0"/>
                <a:ea typeface="Calibri" pitchFamily="34" charset="0"/>
                <a:cs typeface="Times New Roman" pitchFamily="18" charset="0"/>
              </a:rPr>
              <a:t>b,a</a:t>
            </a:r>
            <a:r>
              <a:rPr kumimoji="0" lang="en-US" sz="2000" b="0"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 ,  (</a:t>
            </a:r>
            <a:r>
              <a:rPr kumimoji="0" lang="en-US" sz="2000" b="0" i="0" u="none" strike="noStrike" cap="none" normalizeH="0" baseline="0" dirty="0" err="1" smtClean="0">
                <a:ln>
                  <a:noFill/>
                </a:ln>
                <a:solidFill>
                  <a:srgbClr val="000000"/>
                </a:solidFill>
                <a:effectLst/>
                <a:latin typeface="Times New Roman" pitchFamily="18" charset="0"/>
                <a:ea typeface="Calibri" pitchFamily="34" charset="0"/>
                <a:cs typeface="Times New Roman" pitchFamily="18" charset="0"/>
              </a:rPr>
              <a:t>b,c</a:t>
            </a:r>
            <a:r>
              <a:rPr kumimoji="0" lang="en-US" sz="2000" b="0"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 + (</a:t>
            </a:r>
            <a:r>
              <a:rPr kumimoji="0" lang="en-US" sz="2000" b="0" i="0" u="none" strike="noStrike" cap="none" normalizeH="0" baseline="0" dirty="0" err="1" smtClean="0">
                <a:ln>
                  <a:noFill/>
                </a:ln>
                <a:solidFill>
                  <a:srgbClr val="000000"/>
                </a:solidFill>
                <a:effectLst/>
                <a:latin typeface="Times New Roman" pitchFamily="18" charset="0"/>
                <a:ea typeface="Calibri" pitchFamily="34" charset="0"/>
                <a:cs typeface="Times New Roman" pitchFamily="18" charset="0"/>
              </a:rPr>
              <a:t>c,a</a:t>
            </a:r>
            <a:r>
              <a:rPr kumimoji="0" lang="en-US" sz="2000" b="0"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 } = min{2, 5+9} = 2</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since (</a:t>
            </a:r>
            <a:r>
              <a:rPr kumimoji="0" lang="en-US" sz="2000" b="0" i="0" u="none" strike="noStrike" cap="none" normalizeH="0" baseline="0" dirty="0" err="1" smtClean="0">
                <a:ln>
                  <a:noFill/>
                </a:ln>
                <a:solidFill>
                  <a:srgbClr val="000000"/>
                </a:solidFill>
                <a:effectLst/>
                <a:latin typeface="Times New Roman" pitchFamily="18" charset="0"/>
                <a:ea typeface="Calibri" pitchFamily="34" charset="0"/>
                <a:cs typeface="Times New Roman" pitchFamily="18" charset="0"/>
              </a:rPr>
              <a:t>b,c</a:t>
            </a:r>
            <a:r>
              <a:rPr kumimoji="0" lang="en-US" sz="2000" b="0"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)=5 and (</a:t>
            </a:r>
            <a:r>
              <a:rPr kumimoji="0" lang="en-US" sz="2000" b="0" i="0" u="none" strike="noStrike" cap="none" normalizeH="0" baseline="0" dirty="0" err="1" smtClean="0">
                <a:ln>
                  <a:noFill/>
                </a:ln>
                <a:solidFill>
                  <a:srgbClr val="000000"/>
                </a:solidFill>
                <a:effectLst/>
                <a:latin typeface="Times New Roman" pitchFamily="18" charset="0"/>
                <a:ea typeface="Calibri" pitchFamily="34" charset="0"/>
                <a:cs typeface="Times New Roman" pitchFamily="18" charset="0"/>
              </a:rPr>
              <a:t>c,b</a:t>
            </a:r>
            <a:r>
              <a:rPr kumimoji="0" lang="en-US" sz="2000" b="0"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)=7.So, (</a:t>
            </a:r>
            <a:r>
              <a:rPr kumimoji="0" lang="en-US" sz="2000" b="0" i="0" u="none" strike="noStrike" cap="none" normalizeH="0" baseline="0" dirty="0" err="1" smtClean="0">
                <a:ln>
                  <a:noFill/>
                </a:ln>
                <a:solidFill>
                  <a:srgbClr val="000000"/>
                </a:solidFill>
                <a:effectLst/>
                <a:latin typeface="Times New Roman" pitchFamily="18" charset="0"/>
                <a:ea typeface="Calibri" pitchFamily="34" charset="0"/>
                <a:cs typeface="Times New Roman" pitchFamily="18" charset="0"/>
              </a:rPr>
              <a:t>b,b</a:t>
            </a:r>
            <a:r>
              <a:rPr kumimoji="0" lang="en-US" sz="2000" b="0"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 = min{ (</a:t>
            </a:r>
            <a:r>
              <a:rPr kumimoji="0" lang="en-US" sz="2000" b="0" i="0" u="none" strike="noStrike" cap="none" normalizeH="0" baseline="0" dirty="0" err="1" smtClean="0">
                <a:ln>
                  <a:noFill/>
                </a:ln>
                <a:solidFill>
                  <a:srgbClr val="000000"/>
                </a:solidFill>
                <a:effectLst/>
                <a:latin typeface="Times New Roman" pitchFamily="18" charset="0"/>
                <a:ea typeface="Calibri" pitchFamily="34" charset="0"/>
                <a:cs typeface="Times New Roman" pitchFamily="18" charset="0"/>
              </a:rPr>
              <a:t>b,b</a:t>
            </a:r>
            <a:r>
              <a:rPr kumimoji="0" lang="en-US" sz="2000" b="0"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 ,  (</a:t>
            </a:r>
            <a:r>
              <a:rPr kumimoji="0" lang="en-US" sz="2000" b="0" i="0" u="none" strike="noStrike" cap="none" normalizeH="0" baseline="0" dirty="0" err="1" smtClean="0">
                <a:ln>
                  <a:noFill/>
                </a:ln>
                <a:solidFill>
                  <a:srgbClr val="000000"/>
                </a:solidFill>
                <a:effectLst/>
                <a:latin typeface="Times New Roman" pitchFamily="18" charset="0"/>
                <a:ea typeface="Calibri" pitchFamily="34" charset="0"/>
                <a:cs typeface="Times New Roman" pitchFamily="18" charset="0"/>
              </a:rPr>
              <a:t>b,c</a:t>
            </a:r>
            <a:r>
              <a:rPr kumimoji="0" lang="en-US" sz="2000" b="0"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 + (</a:t>
            </a:r>
            <a:r>
              <a:rPr kumimoji="0" lang="en-US" sz="2000" b="0" i="0" u="none" strike="noStrike" cap="none" normalizeH="0" baseline="0" dirty="0" err="1" smtClean="0">
                <a:ln>
                  <a:noFill/>
                </a:ln>
                <a:solidFill>
                  <a:srgbClr val="000000"/>
                </a:solidFill>
                <a:effectLst/>
                <a:latin typeface="Times New Roman" pitchFamily="18" charset="0"/>
                <a:ea typeface="Calibri" pitchFamily="34" charset="0"/>
                <a:cs typeface="Times New Roman" pitchFamily="18" charset="0"/>
              </a:rPr>
              <a:t>c,b</a:t>
            </a:r>
            <a:r>
              <a:rPr kumimoji="0" lang="en-US" sz="2000" b="0"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 } = min{0, 5+7} = 0</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since (</a:t>
            </a:r>
            <a:r>
              <a:rPr kumimoji="0" lang="en-US" sz="2000" b="0" i="0" u="none" strike="noStrike" cap="none" normalizeH="0" baseline="0" dirty="0" err="1" smtClean="0">
                <a:ln>
                  <a:noFill/>
                </a:ln>
                <a:solidFill>
                  <a:srgbClr val="000000"/>
                </a:solidFill>
                <a:effectLst/>
                <a:latin typeface="Times New Roman" pitchFamily="18" charset="0"/>
                <a:ea typeface="Calibri" pitchFamily="34" charset="0"/>
                <a:cs typeface="Times New Roman" pitchFamily="18" charset="0"/>
              </a:rPr>
              <a:t>b,c</a:t>
            </a:r>
            <a:r>
              <a:rPr kumimoji="0" lang="en-US" sz="2000" b="0"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)=5 and (</a:t>
            </a:r>
            <a:r>
              <a:rPr kumimoji="0" lang="en-US" sz="2000" b="0" i="0" u="none" strike="noStrike" cap="none" normalizeH="0" baseline="0" dirty="0" err="1" smtClean="0">
                <a:ln>
                  <a:noFill/>
                </a:ln>
                <a:solidFill>
                  <a:srgbClr val="000000"/>
                </a:solidFill>
                <a:effectLst/>
                <a:latin typeface="Times New Roman" pitchFamily="18" charset="0"/>
                <a:ea typeface="Calibri" pitchFamily="34" charset="0"/>
                <a:cs typeface="Times New Roman" pitchFamily="18" charset="0"/>
              </a:rPr>
              <a:t>c,d</a:t>
            </a:r>
            <a:r>
              <a:rPr kumimoji="0" lang="en-US" sz="2000" b="0"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)=1.So, (</a:t>
            </a:r>
            <a:r>
              <a:rPr kumimoji="0" lang="en-US" sz="2000" b="0" i="0" u="none" strike="noStrike" cap="none" normalizeH="0" baseline="0" dirty="0" err="1" smtClean="0">
                <a:ln>
                  <a:noFill/>
                </a:ln>
                <a:solidFill>
                  <a:srgbClr val="000000"/>
                </a:solidFill>
                <a:effectLst/>
                <a:latin typeface="Times New Roman" pitchFamily="18" charset="0"/>
                <a:ea typeface="Calibri" pitchFamily="34" charset="0"/>
                <a:cs typeface="Times New Roman" pitchFamily="18" charset="0"/>
              </a:rPr>
              <a:t>b,d</a:t>
            </a:r>
            <a:r>
              <a:rPr kumimoji="0" lang="en-US" sz="2000" b="0"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 = min{ (</a:t>
            </a:r>
            <a:r>
              <a:rPr kumimoji="0" lang="en-US" sz="2000" b="0" i="0" u="none" strike="noStrike" cap="none" normalizeH="0" baseline="0" dirty="0" err="1" smtClean="0">
                <a:ln>
                  <a:noFill/>
                </a:ln>
                <a:solidFill>
                  <a:srgbClr val="000000"/>
                </a:solidFill>
                <a:effectLst/>
                <a:latin typeface="Times New Roman" pitchFamily="18" charset="0"/>
                <a:ea typeface="Calibri" pitchFamily="34" charset="0"/>
                <a:cs typeface="Times New Roman" pitchFamily="18" charset="0"/>
              </a:rPr>
              <a:t>b,d</a:t>
            </a:r>
            <a:r>
              <a:rPr kumimoji="0" lang="en-US" sz="2000" b="0"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 ,  (</a:t>
            </a:r>
            <a:r>
              <a:rPr kumimoji="0" lang="en-US" sz="2000" b="0" i="0" u="none" strike="noStrike" cap="none" normalizeH="0" baseline="0" dirty="0" err="1" smtClean="0">
                <a:ln>
                  <a:noFill/>
                </a:ln>
                <a:solidFill>
                  <a:srgbClr val="000000"/>
                </a:solidFill>
                <a:effectLst/>
                <a:latin typeface="Times New Roman" pitchFamily="18" charset="0"/>
                <a:ea typeface="Calibri" pitchFamily="34" charset="0"/>
                <a:cs typeface="Times New Roman" pitchFamily="18" charset="0"/>
              </a:rPr>
              <a:t>b,c</a:t>
            </a:r>
            <a:r>
              <a:rPr kumimoji="0" lang="en-US" sz="2000" b="0"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 + (</a:t>
            </a:r>
            <a:r>
              <a:rPr kumimoji="0" lang="en-US" sz="2000" b="0" i="0" u="none" strike="noStrike" cap="none" normalizeH="0" baseline="0" dirty="0" err="1" smtClean="0">
                <a:ln>
                  <a:noFill/>
                </a:ln>
                <a:solidFill>
                  <a:srgbClr val="000000"/>
                </a:solidFill>
                <a:effectLst/>
                <a:latin typeface="Times New Roman" pitchFamily="18" charset="0"/>
                <a:ea typeface="Calibri" pitchFamily="34" charset="0"/>
                <a:cs typeface="Times New Roman" pitchFamily="18" charset="0"/>
              </a:rPr>
              <a:t>c,d</a:t>
            </a:r>
            <a:r>
              <a:rPr kumimoji="0" lang="en-US" sz="2000" b="0"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 } = min{∞, 5+1} = 6</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since (</a:t>
            </a:r>
            <a:r>
              <a:rPr kumimoji="0" lang="en-US" sz="2000" b="0" i="0" u="none" strike="noStrike" cap="none" normalizeH="0" baseline="0" dirty="0" err="1" smtClean="0">
                <a:ln>
                  <a:noFill/>
                </a:ln>
                <a:solidFill>
                  <a:srgbClr val="000000"/>
                </a:solidFill>
                <a:effectLst/>
                <a:latin typeface="Times New Roman" pitchFamily="18" charset="0"/>
                <a:ea typeface="Calibri" pitchFamily="34" charset="0"/>
                <a:cs typeface="Times New Roman" pitchFamily="18" charset="0"/>
              </a:rPr>
              <a:t>d,c</a:t>
            </a:r>
            <a:r>
              <a:rPr kumimoji="0" lang="en-US" sz="2000" b="0"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)=9 and (</a:t>
            </a:r>
            <a:r>
              <a:rPr kumimoji="0" lang="en-US" sz="2000" b="0" i="0" u="none" strike="noStrike" cap="none" normalizeH="0" baseline="0" dirty="0" err="1" smtClean="0">
                <a:ln>
                  <a:noFill/>
                </a:ln>
                <a:solidFill>
                  <a:srgbClr val="000000"/>
                </a:solidFill>
                <a:effectLst/>
                <a:latin typeface="Times New Roman" pitchFamily="18" charset="0"/>
                <a:ea typeface="Calibri" pitchFamily="34" charset="0"/>
                <a:cs typeface="Times New Roman" pitchFamily="18" charset="0"/>
              </a:rPr>
              <a:t>c,a</a:t>
            </a:r>
            <a:r>
              <a:rPr kumimoji="0" lang="en-US" sz="2000" b="0"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)=9.So, (</a:t>
            </a:r>
            <a:r>
              <a:rPr kumimoji="0" lang="en-US" sz="2000" b="0" i="0" u="none" strike="noStrike" cap="none" normalizeH="0" baseline="0" dirty="0" err="1" smtClean="0">
                <a:ln>
                  <a:noFill/>
                </a:ln>
                <a:solidFill>
                  <a:srgbClr val="000000"/>
                </a:solidFill>
                <a:effectLst/>
                <a:latin typeface="Times New Roman" pitchFamily="18" charset="0"/>
                <a:ea typeface="Calibri" pitchFamily="34" charset="0"/>
                <a:cs typeface="Times New Roman" pitchFamily="18" charset="0"/>
              </a:rPr>
              <a:t>d,a</a:t>
            </a:r>
            <a:r>
              <a:rPr kumimoji="0" lang="en-US" sz="2000" b="0"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 = min{ (</a:t>
            </a:r>
            <a:r>
              <a:rPr kumimoji="0" lang="en-US" sz="2000" b="0" i="0" u="none" strike="noStrike" cap="none" normalizeH="0" baseline="0" dirty="0" err="1" smtClean="0">
                <a:ln>
                  <a:noFill/>
                </a:ln>
                <a:solidFill>
                  <a:srgbClr val="000000"/>
                </a:solidFill>
                <a:effectLst/>
                <a:latin typeface="Times New Roman" pitchFamily="18" charset="0"/>
                <a:ea typeface="Calibri" pitchFamily="34" charset="0"/>
                <a:cs typeface="Times New Roman" pitchFamily="18" charset="0"/>
              </a:rPr>
              <a:t>d,a</a:t>
            </a:r>
            <a:r>
              <a:rPr kumimoji="0" lang="en-US" sz="2000" b="0"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 ,  (</a:t>
            </a:r>
            <a:r>
              <a:rPr kumimoji="0" lang="en-US" sz="2000" b="0" i="0" u="none" strike="noStrike" cap="none" normalizeH="0" baseline="0" dirty="0" err="1" smtClean="0">
                <a:ln>
                  <a:noFill/>
                </a:ln>
                <a:solidFill>
                  <a:srgbClr val="000000"/>
                </a:solidFill>
                <a:effectLst/>
                <a:latin typeface="Times New Roman" pitchFamily="18" charset="0"/>
                <a:ea typeface="Calibri" pitchFamily="34" charset="0"/>
                <a:cs typeface="Times New Roman" pitchFamily="18" charset="0"/>
              </a:rPr>
              <a:t>d,c</a:t>
            </a:r>
            <a:r>
              <a:rPr kumimoji="0" lang="en-US" sz="2000" b="0"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 + (</a:t>
            </a:r>
            <a:r>
              <a:rPr kumimoji="0" lang="en-US" sz="2000" b="0" i="0" u="none" strike="noStrike" cap="none" normalizeH="0" baseline="0" dirty="0" err="1" smtClean="0">
                <a:ln>
                  <a:noFill/>
                </a:ln>
                <a:solidFill>
                  <a:srgbClr val="000000"/>
                </a:solidFill>
                <a:effectLst/>
                <a:latin typeface="Times New Roman" pitchFamily="18" charset="0"/>
                <a:ea typeface="Calibri" pitchFamily="34" charset="0"/>
                <a:cs typeface="Times New Roman" pitchFamily="18" charset="0"/>
              </a:rPr>
              <a:t>c,a</a:t>
            </a:r>
            <a:r>
              <a:rPr kumimoji="0" lang="en-US" sz="2000" b="0"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 } = min{6, 9+9} = 6</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since (</a:t>
            </a:r>
            <a:r>
              <a:rPr kumimoji="0" lang="en-US" sz="2000" b="0" i="0" u="none" strike="noStrike" cap="none" normalizeH="0" baseline="0" dirty="0" err="1" smtClean="0">
                <a:ln>
                  <a:noFill/>
                </a:ln>
                <a:solidFill>
                  <a:srgbClr val="000000"/>
                </a:solidFill>
                <a:effectLst/>
                <a:latin typeface="Times New Roman" pitchFamily="18" charset="0"/>
                <a:ea typeface="Calibri" pitchFamily="34" charset="0"/>
                <a:cs typeface="Times New Roman" pitchFamily="18" charset="0"/>
              </a:rPr>
              <a:t>d,c</a:t>
            </a:r>
            <a:r>
              <a:rPr kumimoji="0" lang="en-US" sz="2000" b="0"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)=9 and (</a:t>
            </a:r>
            <a:r>
              <a:rPr kumimoji="0" lang="en-US" sz="2000" b="0" i="0" u="none" strike="noStrike" cap="none" normalizeH="0" baseline="0" dirty="0" err="1" smtClean="0">
                <a:ln>
                  <a:noFill/>
                </a:ln>
                <a:solidFill>
                  <a:srgbClr val="000000"/>
                </a:solidFill>
                <a:effectLst/>
                <a:latin typeface="Times New Roman" pitchFamily="18" charset="0"/>
                <a:ea typeface="Calibri" pitchFamily="34" charset="0"/>
                <a:cs typeface="Times New Roman" pitchFamily="18" charset="0"/>
              </a:rPr>
              <a:t>c,b</a:t>
            </a:r>
            <a:r>
              <a:rPr kumimoji="0" lang="en-US" sz="2000" b="0"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)=7.So, (</a:t>
            </a:r>
            <a:r>
              <a:rPr kumimoji="0" lang="en-US" sz="2000" b="0" i="0" u="none" strike="noStrike" cap="none" normalizeH="0" baseline="0" dirty="0" err="1" smtClean="0">
                <a:ln>
                  <a:noFill/>
                </a:ln>
                <a:solidFill>
                  <a:srgbClr val="000000"/>
                </a:solidFill>
                <a:effectLst/>
                <a:latin typeface="Times New Roman" pitchFamily="18" charset="0"/>
                <a:ea typeface="Calibri" pitchFamily="34" charset="0"/>
                <a:cs typeface="Times New Roman" pitchFamily="18" charset="0"/>
              </a:rPr>
              <a:t>d,b</a:t>
            </a:r>
            <a:r>
              <a:rPr kumimoji="0" lang="en-US" sz="2000" b="0"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 = min{ (</a:t>
            </a:r>
            <a:r>
              <a:rPr kumimoji="0" lang="en-US" sz="2000" b="0" i="0" u="none" strike="noStrike" cap="none" normalizeH="0" baseline="0" dirty="0" err="1" smtClean="0">
                <a:ln>
                  <a:noFill/>
                </a:ln>
                <a:solidFill>
                  <a:srgbClr val="000000"/>
                </a:solidFill>
                <a:effectLst/>
                <a:latin typeface="Times New Roman" pitchFamily="18" charset="0"/>
                <a:ea typeface="Calibri" pitchFamily="34" charset="0"/>
                <a:cs typeface="Times New Roman" pitchFamily="18" charset="0"/>
              </a:rPr>
              <a:t>d,b</a:t>
            </a:r>
            <a:r>
              <a:rPr kumimoji="0" lang="en-US" sz="2000" b="0"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 ,  (</a:t>
            </a:r>
            <a:r>
              <a:rPr kumimoji="0" lang="en-US" sz="2000" b="0" i="0" u="none" strike="noStrike" cap="none" normalizeH="0" baseline="0" dirty="0" err="1" smtClean="0">
                <a:ln>
                  <a:noFill/>
                </a:ln>
                <a:solidFill>
                  <a:srgbClr val="000000"/>
                </a:solidFill>
                <a:effectLst/>
                <a:latin typeface="Times New Roman" pitchFamily="18" charset="0"/>
                <a:ea typeface="Calibri" pitchFamily="34" charset="0"/>
                <a:cs typeface="Times New Roman" pitchFamily="18" charset="0"/>
              </a:rPr>
              <a:t>d,c</a:t>
            </a:r>
            <a:r>
              <a:rPr kumimoji="0" lang="en-US" sz="2000" b="0"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 + (</a:t>
            </a:r>
            <a:r>
              <a:rPr kumimoji="0" lang="en-US" sz="2000" b="0" i="0" u="none" strike="noStrike" cap="none" normalizeH="0" baseline="0" dirty="0" err="1" smtClean="0">
                <a:ln>
                  <a:noFill/>
                </a:ln>
                <a:solidFill>
                  <a:srgbClr val="000000"/>
                </a:solidFill>
                <a:effectLst/>
                <a:latin typeface="Times New Roman" pitchFamily="18" charset="0"/>
                <a:ea typeface="Calibri" pitchFamily="34" charset="0"/>
                <a:cs typeface="Times New Roman" pitchFamily="18" charset="0"/>
              </a:rPr>
              <a:t>c,b</a:t>
            </a:r>
            <a:r>
              <a:rPr kumimoji="0" lang="en-US" sz="2000" b="0"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 } = min{∞, 9+7} = 16</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since (</a:t>
            </a:r>
            <a:r>
              <a:rPr kumimoji="0" lang="en-US" sz="2000" b="0" i="0" u="none" strike="noStrike" cap="none" normalizeH="0" baseline="0" dirty="0" err="1" smtClean="0">
                <a:ln>
                  <a:noFill/>
                </a:ln>
                <a:solidFill>
                  <a:srgbClr val="000000"/>
                </a:solidFill>
                <a:effectLst/>
                <a:latin typeface="Times New Roman" pitchFamily="18" charset="0"/>
                <a:ea typeface="Calibri" pitchFamily="34" charset="0"/>
                <a:cs typeface="Times New Roman" pitchFamily="18" charset="0"/>
              </a:rPr>
              <a:t>d,c</a:t>
            </a:r>
            <a:r>
              <a:rPr kumimoji="0" lang="en-US" sz="2000" b="0"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)=9 and (</a:t>
            </a:r>
            <a:r>
              <a:rPr kumimoji="0" lang="en-US" sz="2000" b="0" i="0" u="none" strike="noStrike" cap="none" normalizeH="0" baseline="0" dirty="0" err="1" smtClean="0">
                <a:ln>
                  <a:noFill/>
                </a:ln>
                <a:solidFill>
                  <a:srgbClr val="000000"/>
                </a:solidFill>
                <a:effectLst/>
                <a:latin typeface="Times New Roman" pitchFamily="18" charset="0"/>
                <a:ea typeface="Calibri" pitchFamily="34" charset="0"/>
                <a:cs typeface="Times New Roman" pitchFamily="18" charset="0"/>
              </a:rPr>
              <a:t>c,d</a:t>
            </a:r>
            <a:r>
              <a:rPr kumimoji="0" lang="en-US" sz="2000" b="0"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)=1.So, (</a:t>
            </a:r>
            <a:r>
              <a:rPr kumimoji="0" lang="en-US" sz="2000" b="0" i="0" u="none" strike="noStrike" cap="none" normalizeH="0" baseline="0" dirty="0" err="1" smtClean="0">
                <a:ln>
                  <a:noFill/>
                </a:ln>
                <a:solidFill>
                  <a:srgbClr val="000000"/>
                </a:solidFill>
                <a:effectLst/>
                <a:latin typeface="Times New Roman" pitchFamily="18" charset="0"/>
                <a:ea typeface="Calibri" pitchFamily="34" charset="0"/>
                <a:cs typeface="Times New Roman" pitchFamily="18" charset="0"/>
              </a:rPr>
              <a:t>d,d</a:t>
            </a:r>
            <a:r>
              <a:rPr kumimoji="0" lang="en-US" sz="2000" b="0"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 = min{ (</a:t>
            </a:r>
            <a:r>
              <a:rPr kumimoji="0" lang="en-US" sz="2000" b="0" i="0" u="none" strike="noStrike" cap="none" normalizeH="0" baseline="0" dirty="0" err="1" smtClean="0">
                <a:ln>
                  <a:noFill/>
                </a:ln>
                <a:solidFill>
                  <a:srgbClr val="000000"/>
                </a:solidFill>
                <a:effectLst/>
                <a:latin typeface="Times New Roman" pitchFamily="18" charset="0"/>
                <a:ea typeface="Calibri" pitchFamily="34" charset="0"/>
                <a:cs typeface="Times New Roman" pitchFamily="18" charset="0"/>
              </a:rPr>
              <a:t>d,d</a:t>
            </a:r>
            <a:r>
              <a:rPr kumimoji="0" lang="en-US" sz="2000" b="0"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 ,  (</a:t>
            </a:r>
            <a:r>
              <a:rPr kumimoji="0" lang="en-US" sz="2000" b="0" i="0" u="none" strike="noStrike" cap="none" normalizeH="0" baseline="0" dirty="0" err="1" smtClean="0">
                <a:ln>
                  <a:noFill/>
                </a:ln>
                <a:solidFill>
                  <a:srgbClr val="000000"/>
                </a:solidFill>
                <a:effectLst/>
                <a:latin typeface="Times New Roman" pitchFamily="18" charset="0"/>
                <a:ea typeface="Calibri" pitchFamily="34" charset="0"/>
                <a:cs typeface="Times New Roman" pitchFamily="18" charset="0"/>
              </a:rPr>
              <a:t>d,c</a:t>
            </a:r>
            <a:r>
              <a:rPr kumimoji="0" lang="en-US" sz="2000" b="0"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 + (</a:t>
            </a:r>
            <a:r>
              <a:rPr kumimoji="0" lang="en-US" sz="2000" b="0" i="0" u="none" strike="noStrike" cap="none" normalizeH="0" baseline="0" dirty="0" err="1" smtClean="0">
                <a:ln>
                  <a:noFill/>
                </a:ln>
                <a:solidFill>
                  <a:srgbClr val="000000"/>
                </a:solidFill>
                <a:effectLst/>
                <a:latin typeface="Times New Roman" pitchFamily="18" charset="0"/>
                <a:ea typeface="Calibri" pitchFamily="34" charset="0"/>
                <a:cs typeface="Times New Roman" pitchFamily="18" charset="0"/>
              </a:rPr>
              <a:t>c,d</a:t>
            </a:r>
            <a:r>
              <a:rPr kumimoji="0" lang="en-US" sz="2000" b="0"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 } = min{0, 9+1} = 0</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1"/>
          <p:cNvSpPr>
            <a:spLocks noChangeArrowheads="1"/>
          </p:cNvSpPr>
          <p:nvPr/>
        </p:nvSpPr>
        <p:spPr bwMode="auto">
          <a:xfrm>
            <a:off x="0" y="806440"/>
            <a:ext cx="9144000" cy="341632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Step 4:</a:t>
            </a:r>
            <a:r>
              <a:rPr kumimoji="0" lang="en-US" sz="2400" b="0"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 since (</a:t>
            </a:r>
            <a:r>
              <a:rPr kumimoji="0" lang="en-US" sz="2400" b="0" i="0" u="none" strike="noStrike" cap="none" normalizeH="0" baseline="0" dirty="0" err="1" smtClean="0">
                <a:ln>
                  <a:noFill/>
                </a:ln>
                <a:solidFill>
                  <a:srgbClr val="000000"/>
                </a:solidFill>
                <a:effectLst/>
                <a:latin typeface="Times New Roman" pitchFamily="18" charset="0"/>
                <a:ea typeface="Calibri" pitchFamily="34" charset="0"/>
                <a:cs typeface="Times New Roman" pitchFamily="18" charset="0"/>
              </a:rPr>
              <a:t>a,d</a:t>
            </a:r>
            <a:r>
              <a:rPr kumimoji="0" lang="en-US" sz="2400" b="0"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)=4 and (</a:t>
            </a:r>
            <a:r>
              <a:rPr kumimoji="0" lang="en-US" sz="2400" b="0" i="0" u="none" strike="noStrike" cap="none" normalizeH="0" baseline="0" dirty="0" err="1" smtClean="0">
                <a:ln>
                  <a:noFill/>
                </a:ln>
                <a:solidFill>
                  <a:srgbClr val="000000"/>
                </a:solidFill>
                <a:effectLst/>
                <a:latin typeface="Times New Roman" pitchFamily="18" charset="0"/>
                <a:ea typeface="Calibri" pitchFamily="34" charset="0"/>
                <a:cs typeface="Times New Roman" pitchFamily="18" charset="0"/>
              </a:rPr>
              <a:t>d,a</a:t>
            </a:r>
            <a:r>
              <a:rPr kumimoji="0" lang="en-US" sz="2400" b="0"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)=6 and we make (</a:t>
            </a:r>
            <a:r>
              <a:rPr kumimoji="0" lang="en-US" sz="2400" b="0" i="0" u="none" strike="noStrike" cap="none" normalizeH="0" baseline="0" dirty="0" err="1" smtClean="0">
                <a:ln>
                  <a:noFill/>
                </a:ln>
                <a:solidFill>
                  <a:srgbClr val="000000"/>
                </a:solidFill>
                <a:effectLst/>
                <a:latin typeface="Times New Roman" pitchFamily="18" charset="0"/>
                <a:ea typeface="Calibri" pitchFamily="34" charset="0"/>
                <a:cs typeface="Times New Roman" pitchFamily="18" charset="0"/>
              </a:rPr>
              <a:t>a,a</a:t>
            </a:r>
            <a:r>
              <a:rPr kumimoji="0" lang="en-US" sz="2400" b="0"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)=0.</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             since (</a:t>
            </a:r>
            <a:r>
              <a:rPr kumimoji="0" lang="en-US" sz="2400" b="0" i="0" u="none" strike="noStrike" cap="none" normalizeH="0" baseline="0" dirty="0" err="1" smtClean="0">
                <a:ln>
                  <a:noFill/>
                </a:ln>
                <a:solidFill>
                  <a:srgbClr val="000000"/>
                </a:solidFill>
                <a:effectLst/>
                <a:latin typeface="Times New Roman" pitchFamily="18" charset="0"/>
                <a:ea typeface="Calibri" pitchFamily="34" charset="0"/>
                <a:cs typeface="Times New Roman" pitchFamily="18" charset="0"/>
              </a:rPr>
              <a:t>a,d</a:t>
            </a:r>
            <a:r>
              <a:rPr kumimoji="0" lang="en-US" sz="2400" b="0"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)=4 and (</a:t>
            </a:r>
            <a:r>
              <a:rPr kumimoji="0" lang="en-US" sz="2400" b="0" i="0" u="none" strike="noStrike" cap="none" normalizeH="0" baseline="0" dirty="0" err="1" smtClean="0">
                <a:ln>
                  <a:noFill/>
                </a:ln>
                <a:solidFill>
                  <a:srgbClr val="000000"/>
                </a:solidFill>
                <a:effectLst/>
                <a:latin typeface="Times New Roman" pitchFamily="18" charset="0"/>
                <a:ea typeface="Calibri" pitchFamily="34" charset="0"/>
                <a:cs typeface="Times New Roman" pitchFamily="18" charset="0"/>
              </a:rPr>
              <a:t>d,b</a:t>
            </a:r>
            <a:r>
              <a:rPr kumimoji="0" lang="en-US" sz="2400" b="0"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)=16 and we make (</a:t>
            </a:r>
            <a:r>
              <a:rPr kumimoji="0" lang="en-US" sz="2400" b="0" i="0" u="none" strike="noStrike" cap="none" normalizeH="0" baseline="0" dirty="0" err="1" smtClean="0">
                <a:ln>
                  <a:noFill/>
                </a:ln>
                <a:solidFill>
                  <a:srgbClr val="000000"/>
                </a:solidFill>
                <a:effectLst/>
                <a:latin typeface="Times New Roman" pitchFamily="18" charset="0"/>
                <a:ea typeface="Calibri" pitchFamily="34" charset="0"/>
                <a:cs typeface="Times New Roman" pitchFamily="18" charset="0"/>
              </a:rPr>
              <a:t>a,b</a:t>
            </a:r>
            <a:r>
              <a:rPr kumimoji="0" lang="en-US" sz="2400" b="0"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)=10.</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             since (</a:t>
            </a:r>
            <a:r>
              <a:rPr kumimoji="0" lang="en-US" sz="2400" b="0" i="0" u="none" strike="noStrike" cap="none" normalizeH="0" baseline="0" dirty="0" err="1" smtClean="0">
                <a:ln>
                  <a:noFill/>
                </a:ln>
                <a:solidFill>
                  <a:srgbClr val="000000"/>
                </a:solidFill>
                <a:effectLst/>
                <a:latin typeface="Times New Roman" pitchFamily="18" charset="0"/>
                <a:ea typeface="Calibri" pitchFamily="34" charset="0"/>
                <a:cs typeface="Times New Roman" pitchFamily="18" charset="0"/>
              </a:rPr>
              <a:t>a,d</a:t>
            </a:r>
            <a:r>
              <a:rPr kumimoji="0" lang="en-US" sz="2400" b="0"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)=4 and (</a:t>
            </a:r>
            <a:r>
              <a:rPr kumimoji="0" lang="en-US" sz="2400" b="0" i="0" u="none" strike="noStrike" cap="none" normalizeH="0" baseline="0" dirty="0" err="1" smtClean="0">
                <a:ln>
                  <a:noFill/>
                </a:ln>
                <a:solidFill>
                  <a:srgbClr val="000000"/>
                </a:solidFill>
                <a:effectLst/>
                <a:latin typeface="Times New Roman" pitchFamily="18" charset="0"/>
                <a:ea typeface="Calibri" pitchFamily="34" charset="0"/>
                <a:cs typeface="Times New Roman" pitchFamily="18" charset="0"/>
              </a:rPr>
              <a:t>d,c</a:t>
            </a:r>
            <a:r>
              <a:rPr kumimoji="0" lang="en-US" sz="2400" b="0"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)=9 and we make (</a:t>
            </a:r>
            <a:r>
              <a:rPr kumimoji="0" lang="en-US" sz="2400" b="0" i="0" u="none" strike="noStrike" cap="none" normalizeH="0" baseline="0" dirty="0" err="1" smtClean="0">
                <a:ln>
                  <a:noFill/>
                </a:ln>
                <a:solidFill>
                  <a:srgbClr val="000000"/>
                </a:solidFill>
                <a:effectLst/>
                <a:latin typeface="Times New Roman" pitchFamily="18" charset="0"/>
                <a:ea typeface="Calibri" pitchFamily="34" charset="0"/>
                <a:cs typeface="Times New Roman" pitchFamily="18" charset="0"/>
              </a:rPr>
              <a:t>a,c</a:t>
            </a:r>
            <a:r>
              <a:rPr kumimoji="0" lang="en-US" sz="2400" b="0"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)=3.</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             since (</a:t>
            </a:r>
            <a:r>
              <a:rPr kumimoji="0" lang="en-US" sz="2400" b="0" i="0" u="none" strike="noStrike" cap="none" normalizeH="0" baseline="0" dirty="0" err="1" smtClean="0">
                <a:ln>
                  <a:noFill/>
                </a:ln>
                <a:solidFill>
                  <a:srgbClr val="000000"/>
                </a:solidFill>
                <a:effectLst/>
                <a:latin typeface="Times New Roman" pitchFamily="18" charset="0"/>
                <a:ea typeface="Calibri" pitchFamily="34" charset="0"/>
                <a:cs typeface="Times New Roman" pitchFamily="18" charset="0"/>
              </a:rPr>
              <a:t>b,d</a:t>
            </a:r>
            <a:r>
              <a:rPr kumimoji="0" lang="en-US" sz="2400" b="0"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)=6 and (</a:t>
            </a:r>
            <a:r>
              <a:rPr kumimoji="0" lang="en-US" sz="2400" b="0" i="0" u="none" strike="noStrike" cap="none" normalizeH="0" baseline="0" dirty="0" err="1" smtClean="0">
                <a:ln>
                  <a:noFill/>
                </a:ln>
                <a:solidFill>
                  <a:srgbClr val="000000"/>
                </a:solidFill>
                <a:effectLst/>
                <a:latin typeface="Times New Roman" pitchFamily="18" charset="0"/>
                <a:ea typeface="Calibri" pitchFamily="34" charset="0"/>
                <a:cs typeface="Times New Roman" pitchFamily="18" charset="0"/>
              </a:rPr>
              <a:t>d,a</a:t>
            </a:r>
            <a:r>
              <a:rPr kumimoji="0" lang="en-US" sz="2400" b="0"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)=6 and we make (</a:t>
            </a:r>
            <a:r>
              <a:rPr kumimoji="0" lang="en-US" sz="2400" b="0" i="0" u="none" strike="noStrike" cap="none" normalizeH="0" baseline="0" dirty="0" err="1" smtClean="0">
                <a:ln>
                  <a:noFill/>
                </a:ln>
                <a:solidFill>
                  <a:srgbClr val="000000"/>
                </a:solidFill>
                <a:effectLst/>
                <a:latin typeface="Times New Roman" pitchFamily="18" charset="0"/>
                <a:ea typeface="Calibri" pitchFamily="34" charset="0"/>
                <a:cs typeface="Times New Roman" pitchFamily="18" charset="0"/>
              </a:rPr>
              <a:t>b,a</a:t>
            </a:r>
            <a:r>
              <a:rPr kumimoji="0" lang="en-US" sz="2400" b="0"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)=2.</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             since (</a:t>
            </a:r>
            <a:r>
              <a:rPr kumimoji="0" lang="en-US" sz="2400" b="0" i="0" u="none" strike="noStrike" cap="none" normalizeH="0" baseline="0" dirty="0" err="1" smtClean="0">
                <a:ln>
                  <a:noFill/>
                </a:ln>
                <a:solidFill>
                  <a:srgbClr val="000000"/>
                </a:solidFill>
                <a:effectLst/>
                <a:latin typeface="Times New Roman" pitchFamily="18" charset="0"/>
                <a:ea typeface="Calibri" pitchFamily="34" charset="0"/>
                <a:cs typeface="Times New Roman" pitchFamily="18" charset="0"/>
              </a:rPr>
              <a:t>b,d</a:t>
            </a:r>
            <a:r>
              <a:rPr kumimoji="0" lang="en-US" sz="2400" b="0"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)=6 and (</a:t>
            </a:r>
            <a:r>
              <a:rPr kumimoji="0" lang="en-US" sz="2400" b="0" i="0" u="none" strike="noStrike" cap="none" normalizeH="0" baseline="0" dirty="0" err="1" smtClean="0">
                <a:ln>
                  <a:noFill/>
                </a:ln>
                <a:solidFill>
                  <a:srgbClr val="000000"/>
                </a:solidFill>
                <a:effectLst/>
                <a:latin typeface="Times New Roman" pitchFamily="18" charset="0"/>
                <a:ea typeface="Calibri" pitchFamily="34" charset="0"/>
                <a:cs typeface="Times New Roman" pitchFamily="18" charset="0"/>
              </a:rPr>
              <a:t>d,b</a:t>
            </a:r>
            <a:r>
              <a:rPr kumimoji="0" lang="en-US" sz="2400" b="0"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)=16 and we make (</a:t>
            </a:r>
            <a:r>
              <a:rPr kumimoji="0" lang="en-US" sz="2400" b="0" i="0" u="none" strike="noStrike" cap="none" normalizeH="0" baseline="0" dirty="0" err="1" smtClean="0">
                <a:ln>
                  <a:noFill/>
                </a:ln>
                <a:solidFill>
                  <a:srgbClr val="000000"/>
                </a:solidFill>
                <a:effectLst/>
                <a:latin typeface="Times New Roman" pitchFamily="18" charset="0"/>
                <a:ea typeface="Calibri" pitchFamily="34" charset="0"/>
                <a:cs typeface="Times New Roman" pitchFamily="18" charset="0"/>
              </a:rPr>
              <a:t>b,b</a:t>
            </a:r>
            <a:r>
              <a:rPr kumimoji="0" lang="en-US" sz="2400" b="0"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)=0.</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             since (</a:t>
            </a:r>
            <a:r>
              <a:rPr kumimoji="0" lang="en-US" sz="2400" b="0" i="0" u="none" strike="noStrike" cap="none" normalizeH="0" baseline="0" dirty="0" err="1" smtClean="0">
                <a:ln>
                  <a:noFill/>
                </a:ln>
                <a:solidFill>
                  <a:srgbClr val="000000"/>
                </a:solidFill>
                <a:effectLst/>
                <a:latin typeface="Times New Roman" pitchFamily="18" charset="0"/>
                <a:ea typeface="Calibri" pitchFamily="34" charset="0"/>
                <a:cs typeface="Times New Roman" pitchFamily="18" charset="0"/>
              </a:rPr>
              <a:t>b,d</a:t>
            </a:r>
            <a:r>
              <a:rPr kumimoji="0" lang="en-US" sz="2400" b="0"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)=6 and (</a:t>
            </a:r>
            <a:r>
              <a:rPr kumimoji="0" lang="en-US" sz="2400" b="0" i="0" u="none" strike="noStrike" cap="none" normalizeH="0" baseline="0" dirty="0" err="1" smtClean="0">
                <a:ln>
                  <a:noFill/>
                </a:ln>
                <a:solidFill>
                  <a:srgbClr val="000000"/>
                </a:solidFill>
                <a:effectLst/>
                <a:latin typeface="Times New Roman" pitchFamily="18" charset="0"/>
                <a:ea typeface="Calibri" pitchFamily="34" charset="0"/>
                <a:cs typeface="Times New Roman" pitchFamily="18" charset="0"/>
              </a:rPr>
              <a:t>d,c</a:t>
            </a:r>
            <a:r>
              <a:rPr kumimoji="0" lang="en-US" sz="2400" b="0"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)=9 and we make (</a:t>
            </a:r>
            <a:r>
              <a:rPr kumimoji="0" lang="en-US" sz="2400" b="0" i="0" u="none" strike="noStrike" cap="none" normalizeH="0" baseline="0" dirty="0" err="1" smtClean="0">
                <a:ln>
                  <a:noFill/>
                </a:ln>
                <a:solidFill>
                  <a:srgbClr val="000000"/>
                </a:solidFill>
                <a:effectLst/>
                <a:latin typeface="Times New Roman" pitchFamily="18" charset="0"/>
                <a:ea typeface="Calibri" pitchFamily="34" charset="0"/>
                <a:cs typeface="Times New Roman" pitchFamily="18" charset="0"/>
              </a:rPr>
              <a:t>b,c</a:t>
            </a:r>
            <a:r>
              <a:rPr kumimoji="0" lang="en-US" sz="2400" b="0"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)=5.</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             since (</a:t>
            </a:r>
            <a:r>
              <a:rPr kumimoji="0" lang="en-US" sz="2400" b="0" i="0" u="none" strike="noStrike" cap="none" normalizeH="0" baseline="0" dirty="0" err="1" smtClean="0">
                <a:ln>
                  <a:noFill/>
                </a:ln>
                <a:solidFill>
                  <a:srgbClr val="000000"/>
                </a:solidFill>
                <a:effectLst/>
                <a:latin typeface="Times New Roman" pitchFamily="18" charset="0"/>
                <a:ea typeface="Calibri" pitchFamily="34" charset="0"/>
                <a:cs typeface="Times New Roman" pitchFamily="18" charset="0"/>
              </a:rPr>
              <a:t>c,d</a:t>
            </a:r>
            <a:r>
              <a:rPr kumimoji="0" lang="en-US" sz="2400" b="0"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)=1 and (</a:t>
            </a:r>
            <a:r>
              <a:rPr kumimoji="0" lang="en-US" sz="2400" b="0" i="0" u="none" strike="noStrike" cap="none" normalizeH="0" baseline="0" dirty="0" err="1" smtClean="0">
                <a:ln>
                  <a:noFill/>
                </a:ln>
                <a:solidFill>
                  <a:srgbClr val="000000"/>
                </a:solidFill>
                <a:effectLst/>
                <a:latin typeface="Times New Roman" pitchFamily="18" charset="0"/>
                <a:ea typeface="Calibri" pitchFamily="34" charset="0"/>
                <a:cs typeface="Times New Roman" pitchFamily="18" charset="0"/>
              </a:rPr>
              <a:t>d,a</a:t>
            </a:r>
            <a:r>
              <a:rPr kumimoji="0" lang="en-US" sz="2400" b="0"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)=6and we make (</a:t>
            </a:r>
            <a:r>
              <a:rPr kumimoji="0" lang="en-US" sz="2400" b="0" i="0" u="none" strike="noStrike" cap="none" normalizeH="0" baseline="0" dirty="0" err="1" smtClean="0">
                <a:ln>
                  <a:noFill/>
                </a:ln>
                <a:solidFill>
                  <a:srgbClr val="000000"/>
                </a:solidFill>
                <a:effectLst/>
                <a:latin typeface="Times New Roman" pitchFamily="18" charset="0"/>
                <a:ea typeface="Calibri" pitchFamily="34" charset="0"/>
                <a:cs typeface="Times New Roman" pitchFamily="18" charset="0"/>
              </a:rPr>
              <a:t>c,a</a:t>
            </a:r>
            <a:r>
              <a:rPr kumimoji="0" lang="en-US" sz="2400" b="0"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)=7.</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             since (</a:t>
            </a:r>
            <a:r>
              <a:rPr kumimoji="0" lang="en-US" sz="2400" b="0" i="0" u="none" strike="noStrike" cap="none" normalizeH="0" baseline="0" dirty="0" err="1" smtClean="0">
                <a:ln>
                  <a:noFill/>
                </a:ln>
                <a:solidFill>
                  <a:srgbClr val="000000"/>
                </a:solidFill>
                <a:effectLst/>
                <a:latin typeface="Times New Roman" pitchFamily="18" charset="0"/>
                <a:ea typeface="Calibri" pitchFamily="34" charset="0"/>
                <a:cs typeface="Times New Roman" pitchFamily="18" charset="0"/>
              </a:rPr>
              <a:t>c,d</a:t>
            </a:r>
            <a:r>
              <a:rPr kumimoji="0" lang="en-US" sz="2400" b="0"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)=1 and (</a:t>
            </a:r>
            <a:r>
              <a:rPr kumimoji="0" lang="en-US" sz="2400" b="0" i="0" u="none" strike="noStrike" cap="none" normalizeH="0" baseline="0" dirty="0" err="1" smtClean="0">
                <a:ln>
                  <a:noFill/>
                </a:ln>
                <a:solidFill>
                  <a:srgbClr val="000000"/>
                </a:solidFill>
                <a:effectLst/>
                <a:latin typeface="Times New Roman" pitchFamily="18" charset="0"/>
                <a:ea typeface="Calibri" pitchFamily="34" charset="0"/>
                <a:cs typeface="Times New Roman" pitchFamily="18" charset="0"/>
              </a:rPr>
              <a:t>d,b</a:t>
            </a:r>
            <a:r>
              <a:rPr kumimoji="0" lang="en-US" sz="2400" b="0"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)=16 and we make (</a:t>
            </a:r>
            <a:r>
              <a:rPr kumimoji="0" lang="en-US" sz="2400" b="0" i="0" u="none" strike="noStrike" cap="none" normalizeH="0" baseline="0" dirty="0" err="1" smtClean="0">
                <a:ln>
                  <a:noFill/>
                </a:ln>
                <a:solidFill>
                  <a:srgbClr val="000000"/>
                </a:solidFill>
                <a:effectLst/>
                <a:latin typeface="Times New Roman" pitchFamily="18" charset="0"/>
                <a:ea typeface="Calibri" pitchFamily="34" charset="0"/>
                <a:cs typeface="Times New Roman" pitchFamily="18" charset="0"/>
              </a:rPr>
              <a:t>c,b</a:t>
            </a:r>
            <a:r>
              <a:rPr kumimoji="0" lang="en-US" sz="2400" b="0"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)=7.</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             since (</a:t>
            </a:r>
            <a:r>
              <a:rPr kumimoji="0" lang="en-US" sz="2400" b="0" i="0" u="none" strike="noStrike" cap="none" normalizeH="0" baseline="0" dirty="0" err="1" smtClean="0">
                <a:ln>
                  <a:noFill/>
                </a:ln>
                <a:solidFill>
                  <a:srgbClr val="000000"/>
                </a:solidFill>
                <a:effectLst/>
                <a:latin typeface="Times New Roman" pitchFamily="18" charset="0"/>
                <a:ea typeface="Calibri" pitchFamily="34" charset="0"/>
                <a:cs typeface="Times New Roman" pitchFamily="18" charset="0"/>
              </a:rPr>
              <a:t>c,d</a:t>
            </a:r>
            <a:r>
              <a:rPr kumimoji="0" lang="en-US" sz="2400" b="0"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)=1 and (</a:t>
            </a:r>
            <a:r>
              <a:rPr kumimoji="0" lang="en-US" sz="2400" b="0" i="0" u="none" strike="noStrike" cap="none" normalizeH="0" baseline="0" dirty="0" err="1" smtClean="0">
                <a:ln>
                  <a:noFill/>
                </a:ln>
                <a:solidFill>
                  <a:srgbClr val="000000"/>
                </a:solidFill>
                <a:effectLst/>
                <a:latin typeface="Times New Roman" pitchFamily="18" charset="0"/>
                <a:ea typeface="Calibri" pitchFamily="34" charset="0"/>
                <a:cs typeface="Times New Roman" pitchFamily="18" charset="0"/>
              </a:rPr>
              <a:t>d,c</a:t>
            </a:r>
            <a:r>
              <a:rPr kumimoji="0" lang="en-US" sz="2400" b="0"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)=9 and we make (</a:t>
            </a:r>
            <a:r>
              <a:rPr kumimoji="0" lang="en-US" sz="2400" b="0" i="0" u="none" strike="noStrike" cap="none" normalizeH="0" baseline="0" dirty="0" err="1" smtClean="0">
                <a:ln>
                  <a:noFill/>
                </a:ln>
                <a:solidFill>
                  <a:srgbClr val="000000"/>
                </a:solidFill>
                <a:effectLst/>
                <a:latin typeface="Times New Roman" pitchFamily="18" charset="0"/>
                <a:ea typeface="Calibri" pitchFamily="34" charset="0"/>
                <a:cs typeface="Times New Roman" pitchFamily="18" charset="0"/>
              </a:rPr>
              <a:t>c,c</a:t>
            </a:r>
            <a:r>
              <a:rPr kumimoji="0" lang="en-US" sz="2400" b="0"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)=0.</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228600" y="1371600"/>
          <a:ext cx="2590805" cy="2133599"/>
        </p:xfrm>
        <a:graphic>
          <a:graphicData uri="http://schemas.openxmlformats.org/drawingml/2006/table">
            <a:tbl>
              <a:tblPr/>
              <a:tblGrid>
                <a:gridCol w="518161"/>
                <a:gridCol w="518161"/>
                <a:gridCol w="518161"/>
                <a:gridCol w="518161"/>
                <a:gridCol w="518161"/>
              </a:tblGrid>
              <a:tr h="417475">
                <a:tc>
                  <a:txBody>
                    <a:bodyPr/>
                    <a:lstStyle/>
                    <a:p>
                      <a:pPr marL="0" marR="0" algn="just">
                        <a:lnSpc>
                          <a:spcPct val="115000"/>
                        </a:lnSpc>
                        <a:spcBef>
                          <a:spcPts val="0"/>
                        </a:spcBef>
                        <a:spcAft>
                          <a:spcPts val="0"/>
                        </a:spcAft>
                      </a:pPr>
                      <a:endParaRPr lang="en-US" sz="2000" dirty="0">
                        <a:solidFill>
                          <a:srgbClr val="000000"/>
                        </a:solidFill>
                        <a:latin typeface="Times New Roman"/>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2000" dirty="0">
                          <a:solidFill>
                            <a:srgbClr val="000000"/>
                          </a:solidFill>
                          <a:latin typeface="Times New Roman"/>
                          <a:ea typeface="Calibri"/>
                          <a:cs typeface="Times New Roman"/>
                        </a:rPr>
                        <a:t>a</a:t>
                      </a:r>
                      <a:endParaRPr lang="en-US" sz="20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60000"/>
                        <a:lumOff val="40000"/>
                      </a:schemeClr>
                    </a:solidFill>
                  </a:tcPr>
                </a:tc>
                <a:tc>
                  <a:txBody>
                    <a:bodyPr/>
                    <a:lstStyle/>
                    <a:p>
                      <a:pPr marL="0" marR="0" algn="just">
                        <a:lnSpc>
                          <a:spcPct val="115000"/>
                        </a:lnSpc>
                        <a:spcBef>
                          <a:spcPts val="0"/>
                        </a:spcBef>
                        <a:spcAft>
                          <a:spcPts val="0"/>
                        </a:spcAft>
                      </a:pPr>
                      <a:r>
                        <a:rPr lang="en-US" sz="2000">
                          <a:solidFill>
                            <a:srgbClr val="000000"/>
                          </a:solidFill>
                          <a:latin typeface="Times New Roman"/>
                          <a:ea typeface="Calibri"/>
                          <a:cs typeface="Times New Roman"/>
                        </a:rPr>
                        <a:t>b</a:t>
                      </a:r>
                      <a:endParaRPr lang="en-US" sz="20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2000">
                          <a:solidFill>
                            <a:srgbClr val="000000"/>
                          </a:solidFill>
                          <a:latin typeface="Times New Roman"/>
                          <a:ea typeface="Calibri"/>
                          <a:cs typeface="Times New Roman"/>
                        </a:rPr>
                        <a:t>c</a:t>
                      </a:r>
                      <a:endParaRPr lang="en-US" sz="20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2000">
                          <a:solidFill>
                            <a:srgbClr val="000000"/>
                          </a:solidFill>
                          <a:latin typeface="Times New Roman"/>
                          <a:ea typeface="Calibri"/>
                          <a:cs typeface="Times New Roman"/>
                        </a:rPr>
                        <a:t>d</a:t>
                      </a:r>
                      <a:endParaRPr lang="en-US" sz="20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17475">
                <a:tc>
                  <a:txBody>
                    <a:bodyPr/>
                    <a:lstStyle/>
                    <a:p>
                      <a:pPr marL="0" marR="0" algn="just">
                        <a:lnSpc>
                          <a:spcPct val="115000"/>
                        </a:lnSpc>
                        <a:spcBef>
                          <a:spcPts val="0"/>
                        </a:spcBef>
                        <a:spcAft>
                          <a:spcPts val="0"/>
                        </a:spcAft>
                      </a:pPr>
                      <a:r>
                        <a:rPr lang="en-US" sz="2000" dirty="0">
                          <a:solidFill>
                            <a:srgbClr val="000000"/>
                          </a:solidFill>
                          <a:latin typeface="Times New Roman"/>
                          <a:ea typeface="Calibri"/>
                          <a:cs typeface="Times New Roman"/>
                        </a:rPr>
                        <a:t>a</a:t>
                      </a:r>
                      <a:endParaRPr lang="en-US" sz="20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60000"/>
                        <a:lumOff val="40000"/>
                      </a:schemeClr>
                    </a:solidFill>
                  </a:tcPr>
                </a:tc>
                <a:tc>
                  <a:txBody>
                    <a:bodyPr/>
                    <a:lstStyle/>
                    <a:p>
                      <a:pPr marL="0" marR="0" algn="just">
                        <a:lnSpc>
                          <a:spcPct val="115000"/>
                        </a:lnSpc>
                        <a:spcBef>
                          <a:spcPts val="0"/>
                        </a:spcBef>
                        <a:spcAft>
                          <a:spcPts val="0"/>
                        </a:spcAft>
                      </a:pPr>
                      <a:r>
                        <a:rPr lang="en-US" sz="2000" dirty="0">
                          <a:solidFill>
                            <a:srgbClr val="000000"/>
                          </a:solidFill>
                          <a:latin typeface="Times New Roman"/>
                          <a:ea typeface="Calibri"/>
                          <a:cs typeface="Times New Roman"/>
                        </a:rPr>
                        <a:t>0</a:t>
                      </a:r>
                      <a:endParaRPr lang="en-US" sz="20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60000"/>
                        <a:lumOff val="40000"/>
                      </a:schemeClr>
                    </a:solidFill>
                  </a:tcPr>
                </a:tc>
                <a:tc>
                  <a:txBody>
                    <a:bodyPr/>
                    <a:lstStyle/>
                    <a:p>
                      <a:pPr marL="0" marR="0" algn="just">
                        <a:lnSpc>
                          <a:spcPct val="115000"/>
                        </a:lnSpc>
                        <a:spcBef>
                          <a:spcPts val="0"/>
                        </a:spcBef>
                        <a:spcAft>
                          <a:spcPts val="0"/>
                        </a:spcAft>
                      </a:pPr>
                      <a:r>
                        <a:rPr lang="en-US" sz="2000" dirty="0">
                          <a:solidFill>
                            <a:srgbClr val="000000"/>
                          </a:solidFill>
                          <a:latin typeface="Times New Roman"/>
                          <a:ea typeface="Calibri"/>
                          <a:cs typeface="Times New Roman"/>
                        </a:rPr>
                        <a:t>∞</a:t>
                      </a:r>
                      <a:endParaRPr lang="en-US" sz="20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60000"/>
                        <a:lumOff val="40000"/>
                      </a:schemeClr>
                    </a:solidFill>
                  </a:tcPr>
                </a:tc>
                <a:tc>
                  <a:txBody>
                    <a:bodyPr/>
                    <a:lstStyle/>
                    <a:p>
                      <a:pPr marL="0" marR="0" algn="just">
                        <a:lnSpc>
                          <a:spcPct val="115000"/>
                        </a:lnSpc>
                        <a:spcBef>
                          <a:spcPts val="0"/>
                        </a:spcBef>
                        <a:spcAft>
                          <a:spcPts val="0"/>
                        </a:spcAft>
                      </a:pPr>
                      <a:r>
                        <a:rPr lang="en-US" sz="2000" dirty="0">
                          <a:solidFill>
                            <a:srgbClr val="000000"/>
                          </a:solidFill>
                          <a:latin typeface="Times New Roman"/>
                          <a:ea typeface="Calibri"/>
                          <a:cs typeface="Times New Roman"/>
                        </a:rPr>
                        <a:t>3</a:t>
                      </a:r>
                      <a:endParaRPr lang="en-US" sz="20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60000"/>
                        <a:lumOff val="40000"/>
                      </a:schemeClr>
                    </a:solidFill>
                  </a:tcPr>
                </a:tc>
                <a:tc>
                  <a:txBody>
                    <a:bodyPr/>
                    <a:lstStyle/>
                    <a:p>
                      <a:pPr marL="0" marR="0" algn="just">
                        <a:lnSpc>
                          <a:spcPct val="115000"/>
                        </a:lnSpc>
                        <a:spcBef>
                          <a:spcPts val="0"/>
                        </a:spcBef>
                        <a:spcAft>
                          <a:spcPts val="0"/>
                        </a:spcAft>
                      </a:pPr>
                      <a:r>
                        <a:rPr lang="en-US" sz="2000" dirty="0">
                          <a:solidFill>
                            <a:srgbClr val="000000"/>
                          </a:solidFill>
                          <a:latin typeface="Times New Roman"/>
                          <a:ea typeface="Calibri"/>
                          <a:cs typeface="Times New Roman"/>
                        </a:rPr>
                        <a:t>∞</a:t>
                      </a:r>
                      <a:endParaRPr lang="en-US" sz="20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60000"/>
                        <a:lumOff val="40000"/>
                      </a:schemeClr>
                    </a:solidFill>
                  </a:tcPr>
                </a:tc>
              </a:tr>
              <a:tr h="417475">
                <a:tc>
                  <a:txBody>
                    <a:bodyPr/>
                    <a:lstStyle/>
                    <a:p>
                      <a:pPr marL="0" marR="0" algn="just">
                        <a:lnSpc>
                          <a:spcPct val="115000"/>
                        </a:lnSpc>
                        <a:spcBef>
                          <a:spcPts val="0"/>
                        </a:spcBef>
                        <a:spcAft>
                          <a:spcPts val="0"/>
                        </a:spcAft>
                      </a:pPr>
                      <a:r>
                        <a:rPr lang="en-US" sz="2000">
                          <a:solidFill>
                            <a:srgbClr val="000000"/>
                          </a:solidFill>
                          <a:latin typeface="Times New Roman"/>
                          <a:ea typeface="Calibri"/>
                          <a:cs typeface="Times New Roman"/>
                        </a:rPr>
                        <a:t>b</a:t>
                      </a:r>
                      <a:endParaRPr lang="en-US" sz="20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2000" dirty="0">
                          <a:solidFill>
                            <a:srgbClr val="000000"/>
                          </a:solidFill>
                          <a:latin typeface="Times New Roman"/>
                          <a:ea typeface="Calibri"/>
                          <a:cs typeface="Times New Roman"/>
                        </a:rPr>
                        <a:t>2</a:t>
                      </a:r>
                      <a:endParaRPr lang="en-US" sz="20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60000"/>
                        <a:lumOff val="40000"/>
                      </a:schemeClr>
                    </a:solidFill>
                  </a:tcPr>
                </a:tc>
                <a:tc>
                  <a:txBody>
                    <a:bodyPr/>
                    <a:lstStyle/>
                    <a:p>
                      <a:pPr marL="0" marR="0" algn="just">
                        <a:lnSpc>
                          <a:spcPct val="115000"/>
                        </a:lnSpc>
                        <a:spcBef>
                          <a:spcPts val="0"/>
                        </a:spcBef>
                        <a:spcAft>
                          <a:spcPts val="0"/>
                        </a:spcAft>
                      </a:pPr>
                      <a:r>
                        <a:rPr lang="en-US" sz="2000">
                          <a:solidFill>
                            <a:srgbClr val="000000"/>
                          </a:solidFill>
                          <a:latin typeface="Times New Roman"/>
                          <a:ea typeface="Calibri"/>
                          <a:cs typeface="Times New Roman"/>
                        </a:rPr>
                        <a:t>0</a:t>
                      </a:r>
                      <a:endParaRPr lang="en-US" sz="20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2000">
                          <a:solidFill>
                            <a:srgbClr val="000000"/>
                          </a:solidFill>
                          <a:latin typeface="Times New Roman"/>
                          <a:ea typeface="Calibri"/>
                          <a:cs typeface="Times New Roman"/>
                        </a:rPr>
                        <a:t>5</a:t>
                      </a:r>
                      <a:endParaRPr lang="en-US" sz="20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2000">
                          <a:solidFill>
                            <a:srgbClr val="000000"/>
                          </a:solidFill>
                          <a:latin typeface="Times New Roman"/>
                          <a:ea typeface="Calibri"/>
                          <a:cs typeface="Times New Roman"/>
                        </a:rPr>
                        <a:t>∞</a:t>
                      </a:r>
                      <a:endParaRPr lang="en-US" sz="20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40587">
                <a:tc>
                  <a:txBody>
                    <a:bodyPr/>
                    <a:lstStyle/>
                    <a:p>
                      <a:pPr marL="0" marR="0" algn="just">
                        <a:lnSpc>
                          <a:spcPct val="115000"/>
                        </a:lnSpc>
                        <a:spcBef>
                          <a:spcPts val="0"/>
                        </a:spcBef>
                        <a:spcAft>
                          <a:spcPts val="0"/>
                        </a:spcAft>
                      </a:pPr>
                      <a:r>
                        <a:rPr lang="en-US" sz="2000">
                          <a:solidFill>
                            <a:srgbClr val="000000"/>
                          </a:solidFill>
                          <a:latin typeface="Times New Roman"/>
                          <a:ea typeface="Calibri"/>
                          <a:cs typeface="Times New Roman"/>
                        </a:rPr>
                        <a:t>c</a:t>
                      </a:r>
                      <a:endParaRPr lang="en-US" sz="20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2000" dirty="0">
                          <a:solidFill>
                            <a:srgbClr val="000000"/>
                          </a:solidFill>
                          <a:latin typeface="Times New Roman"/>
                          <a:ea typeface="Calibri"/>
                          <a:cs typeface="Times New Roman"/>
                        </a:rPr>
                        <a:t>∞</a:t>
                      </a:r>
                      <a:endParaRPr lang="en-US" sz="20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60000"/>
                        <a:lumOff val="40000"/>
                      </a:schemeClr>
                    </a:solidFill>
                  </a:tcPr>
                </a:tc>
                <a:tc>
                  <a:txBody>
                    <a:bodyPr/>
                    <a:lstStyle/>
                    <a:p>
                      <a:pPr marL="0" marR="0" algn="just">
                        <a:lnSpc>
                          <a:spcPct val="115000"/>
                        </a:lnSpc>
                        <a:spcBef>
                          <a:spcPts val="0"/>
                        </a:spcBef>
                        <a:spcAft>
                          <a:spcPts val="0"/>
                        </a:spcAft>
                      </a:pPr>
                      <a:r>
                        <a:rPr lang="en-US" sz="2000">
                          <a:solidFill>
                            <a:srgbClr val="000000"/>
                          </a:solidFill>
                          <a:latin typeface="Times New Roman"/>
                          <a:ea typeface="Calibri"/>
                          <a:cs typeface="Times New Roman"/>
                        </a:rPr>
                        <a:t>7</a:t>
                      </a:r>
                      <a:endParaRPr lang="en-US" sz="20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2000">
                          <a:solidFill>
                            <a:srgbClr val="000000"/>
                          </a:solidFill>
                          <a:latin typeface="Times New Roman"/>
                          <a:ea typeface="Calibri"/>
                          <a:cs typeface="Times New Roman"/>
                        </a:rPr>
                        <a:t>0</a:t>
                      </a:r>
                      <a:endParaRPr lang="en-US" sz="20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2000">
                          <a:solidFill>
                            <a:srgbClr val="000000"/>
                          </a:solidFill>
                          <a:latin typeface="Times New Roman"/>
                          <a:ea typeface="Calibri"/>
                          <a:cs typeface="Times New Roman"/>
                        </a:rPr>
                        <a:t>1</a:t>
                      </a:r>
                      <a:endParaRPr lang="en-US" sz="20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40587">
                <a:tc>
                  <a:txBody>
                    <a:bodyPr/>
                    <a:lstStyle/>
                    <a:p>
                      <a:pPr marL="0" marR="0" algn="just">
                        <a:lnSpc>
                          <a:spcPct val="115000"/>
                        </a:lnSpc>
                        <a:spcBef>
                          <a:spcPts val="0"/>
                        </a:spcBef>
                        <a:spcAft>
                          <a:spcPts val="0"/>
                        </a:spcAft>
                      </a:pPr>
                      <a:r>
                        <a:rPr lang="en-US" sz="2000">
                          <a:solidFill>
                            <a:srgbClr val="000000"/>
                          </a:solidFill>
                          <a:latin typeface="Times New Roman"/>
                          <a:ea typeface="Calibri"/>
                          <a:cs typeface="Times New Roman"/>
                        </a:rPr>
                        <a:t>d</a:t>
                      </a:r>
                      <a:endParaRPr lang="en-US" sz="20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2000" dirty="0">
                          <a:solidFill>
                            <a:srgbClr val="000000"/>
                          </a:solidFill>
                          <a:latin typeface="Times New Roman"/>
                          <a:ea typeface="Calibri"/>
                          <a:cs typeface="Times New Roman"/>
                        </a:rPr>
                        <a:t>6</a:t>
                      </a:r>
                      <a:endParaRPr lang="en-US" sz="20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60000"/>
                        <a:lumOff val="40000"/>
                      </a:schemeClr>
                    </a:solidFill>
                  </a:tcPr>
                </a:tc>
                <a:tc>
                  <a:txBody>
                    <a:bodyPr/>
                    <a:lstStyle/>
                    <a:p>
                      <a:pPr marL="0" marR="0" algn="just">
                        <a:lnSpc>
                          <a:spcPct val="115000"/>
                        </a:lnSpc>
                        <a:spcBef>
                          <a:spcPts val="0"/>
                        </a:spcBef>
                        <a:spcAft>
                          <a:spcPts val="0"/>
                        </a:spcAft>
                      </a:pPr>
                      <a:r>
                        <a:rPr lang="en-US" sz="2000">
                          <a:solidFill>
                            <a:srgbClr val="000000"/>
                          </a:solidFill>
                          <a:latin typeface="Times New Roman"/>
                          <a:ea typeface="Calibri"/>
                          <a:cs typeface="Times New Roman"/>
                        </a:rPr>
                        <a:t>∞</a:t>
                      </a:r>
                      <a:endParaRPr lang="en-US" sz="20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2000" dirty="0">
                          <a:solidFill>
                            <a:srgbClr val="000000"/>
                          </a:solidFill>
                          <a:latin typeface="Times New Roman"/>
                          <a:ea typeface="Calibri"/>
                          <a:cs typeface="Times New Roman"/>
                        </a:rPr>
                        <a:t>9</a:t>
                      </a:r>
                      <a:endParaRPr lang="en-US" sz="20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2000" dirty="0">
                          <a:solidFill>
                            <a:srgbClr val="000000"/>
                          </a:solidFill>
                          <a:latin typeface="Times New Roman"/>
                          <a:ea typeface="Calibri"/>
                          <a:cs typeface="Times New Roman"/>
                        </a:rPr>
                        <a:t>0</a:t>
                      </a:r>
                      <a:endParaRPr lang="en-US" sz="20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3" name="Table 2"/>
          <p:cNvGraphicFramePr>
            <a:graphicFrameLocks noGrp="1"/>
          </p:cNvGraphicFramePr>
          <p:nvPr/>
        </p:nvGraphicFramePr>
        <p:xfrm>
          <a:off x="3429000" y="1371600"/>
          <a:ext cx="2590800" cy="2209799"/>
        </p:xfrm>
        <a:graphic>
          <a:graphicData uri="http://schemas.openxmlformats.org/drawingml/2006/table">
            <a:tbl>
              <a:tblPr/>
              <a:tblGrid>
                <a:gridCol w="518160"/>
                <a:gridCol w="518160"/>
                <a:gridCol w="518160"/>
                <a:gridCol w="518160"/>
                <a:gridCol w="518160"/>
              </a:tblGrid>
              <a:tr h="431508">
                <a:tc>
                  <a:txBody>
                    <a:bodyPr/>
                    <a:lstStyle/>
                    <a:p>
                      <a:pPr marL="0" marR="0" algn="just">
                        <a:lnSpc>
                          <a:spcPct val="115000"/>
                        </a:lnSpc>
                        <a:spcBef>
                          <a:spcPts val="0"/>
                        </a:spcBef>
                        <a:spcAft>
                          <a:spcPts val="0"/>
                        </a:spcAft>
                      </a:pPr>
                      <a:endParaRPr lang="en-US" sz="2000" dirty="0">
                        <a:solidFill>
                          <a:srgbClr val="000000"/>
                        </a:solidFill>
                        <a:latin typeface="Times New Roman"/>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2000">
                          <a:solidFill>
                            <a:srgbClr val="000000"/>
                          </a:solidFill>
                          <a:latin typeface="Times New Roman"/>
                          <a:ea typeface="Calibri"/>
                          <a:cs typeface="Times New Roman"/>
                        </a:rPr>
                        <a:t>a</a:t>
                      </a:r>
                      <a:endParaRPr lang="en-US" sz="20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2000" dirty="0">
                          <a:solidFill>
                            <a:srgbClr val="000000"/>
                          </a:solidFill>
                          <a:latin typeface="Times New Roman"/>
                          <a:ea typeface="Calibri"/>
                          <a:cs typeface="Times New Roman"/>
                        </a:rPr>
                        <a:t>b</a:t>
                      </a:r>
                      <a:endParaRPr lang="en-US" sz="20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60000"/>
                        <a:lumOff val="40000"/>
                      </a:schemeClr>
                    </a:solidFill>
                  </a:tcPr>
                </a:tc>
                <a:tc>
                  <a:txBody>
                    <a:bodyPr/>
                    <a:lstStyle/>
                    <a:p>
                      <a:pPr marL="0" marR="0" algn="just">
                        <a:lnSpc>
                          <a:spcPct val="115000"/>
                        </a:lnSpc>
                        <a:spcBef>
                          <a:spcPts val="0"/>
                        </a:spcBef>
                        <a:spcAft>
                          <a:spcPts val="0"/>
                        </a:spcAft>
                      </a:pPr>
                      <a:r>
                        <a:rPr lang="en-US" sz="2000">
                          <a:solidFill>
                            <a:srgbClr val="000000"/>
                          </a:solidFill>
                          <a:latin typeface="Times New Roman"/>
                          <a:ea typeface="Calibri"/>
                          <a:cs typeface="Times New Roman"/>
                        </a:rPr>
                        <a:t>c</a:t>
                      </a:r>
                      <a:endParaRPr lang="en-US" sz="20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2000">
                          <a:solidFill>
                            <a:srgbClr val="000000"/>
                          </a:solidFill>
                          <a:latin typeface="Times New Roman"/>
                          <a:ea typeface="Calibri"/>
                          <a:cs typeface="Times New Roman"/>
                        </a:rPr>
                        <a:t>d</a:t>
                      </a:r>
                      <a:endParaRPr lang="en-US" sz="20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31508">
                <a:tc>
                  <a:txBody>
                    <a:bodyPr/>
                    <a:lstStyle/>
                    <a:p>
                      <a:pPr marL="0" marR="0" algn="just">
                        <a:lnSpc>
                          <a:spcPct val="115000"/>
                        </a:lnSpc>
                        <a:spcBef>
                          <a:spcPts val="0"/>
                        </a:spcBef>
                        <a:spcAft>
                          <a:spcPts val="0"/>
                        </a:spcAft>
                      </a:pPr>
                      <a:r>
                        <a:rPr lang="en-US" sz="2000">
                          <a:solidFill>
                            <a:srgbClr val="000000"/>
                          </a:solidFill>
                          <a:latin typeface="Times New Roman"/>
                          <a:ea typeface="Calibri"/>
                          <a:cs typeface="Times New Roman"/>
                        </a:rPr>
                        <a:t>a</a:t>
                      </a:r>
                      <a:endParaRPr lang="en-US" sz="20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2000">
                          <a:solidFill>
                            <a:srgbClr val="000000"/>
                          </a:solidFill>
                          <a:latin typeface="Times New Roman"/>
                          <a:ea typeface="Calibri"/>
                          <a:cs typeface="Times New Roman"/>
                        </a:rPr>
                        <a:t>0</a:t>
                      </a:r>
                      <a:endParaRPr lang="en-US" sz="20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2000" dirty="0">
                          <a:solidFill>
                            <a:srgbClr val="000000"/>
                          </a:solidFill>
                          <a:latin typeface="Times New Roman"/>
                          <a:ea typeface="Calibri"/>
                          <a:cs typeface="Times New Roman"/>
                        </a:rPr>
                        <a:t>∞</a:t>
                      </a:r>
                      <a:endParaRPr lang="en-US" sz="20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60000"/>
                        <a:lumOff val="40000"/>
                      </a:schemeClr>
                    </a:solidFill>
                  </a:tcPr>
                </a:tc>
                <a:tc>
                  <a:txBody>
                    <a:bodyPr/>
                    <a:lstStyle/>
                    <a:p>
                      <a:pPr marL="0" marR="0" algn="just">
                        <a:lnSpc>
                          <a:spcPct val="115000"/>
                        </a:lnSpc>
                        <a:spcBef>
                          <a:spcPts val="0"/>
                        </a:spcBef>
                        <a:spcAft>
                          <a:spcPts val="0"/>
                        </a:spcAft>
                      </a:pPr>
                      <a:r>
                        <a:rPr lang="en-US" sz="2000">
                          <a:solidFill>
                            <a:srgbClr val="000000"/>
                          </a:solidFill>
                          <a:latin typeface="Times New Roman"/>
                          <a:ea typeface="Calibri"/>
                          <a:cs typeface="Times New Roman"/>
                        </a:rPr>
                        <a:t>3</a:t>
                      </a:r>
                      <a:endParaRPr lang="en-US" sz="20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2000">
                          <a:solidFill>
                            <a:srgbClr val="000000"/>
                          </a:solidFill>
                          <a:latin typeface="Times New Roman"/>
                          <a:ea typeface="Calibri"/>
                          <a:cs typeface="Times New Roman"/>
                        </a:rPr>
                        <a:t>∞</a:t>
                      </a:r>
                      <a:endParaRPr lang="en-US" sz="20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31508">
                <a:tc>
                  <a:txBody>
                    <a:bodyPr/>
                    <a:lstStyle/>
                    <a:p>
                      <a:pPr marL="0" marR="0" algn="just">
                        <a:lnSpc>
                          <a:spcPct val="115000"/>
                        </a:lnSpc>
                        <a:spcBef>
                          <a:spcPts val="0"/>
                        </a:spcBef>
                        <a:spcAft>
                          <a:spcPts val="0"/>
                        </a:spcAft>
                      </a:pPr>
                      <a:r>
                        <a:rPr lang="en-US" sz="2000" dirty="0">
                          <a:solidFill>
                            <a:srgbClr val="000000"/>
                          </a:solidFill>
                          <a:latin typeface="Times New Roman"/>
                          <a:ea typeface="Calibri"/>
                          <a:cs typeface="Times New Roman"/>
                        </a:rPr>
                        <a:t>b</a:t>
                      </a:r>
                      <a:endParaRPr lang="en-US" sz="20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60000"/>
                        <a:lumOff val="40000"/>
                      </a:schemeClr>
                    </a:solidFill>
                  </a:tcPr>
                </a:tc>
                <a:tc>
                  <a:txBody>
                    <a:bodyPr/>
                    <a:lstStyle/>
                    <a:p>
                      <a:pPr marL="0" marR="0" algn="just">
                        <a:lnSpc>
                          <a:spcPct val="115000"/>
                        </a:lnSpc>
                        <a:spcBef>
                          <a:spcPts val="0"/>
                        </a:spcBef>
                        <a:spcAft>
                          <a:spcPts val="0"/>
                        </a:spcAft>
                      </a:pPr>
                      <a:r>
                        <a:rPr lang="en-US" sz="2000" dirty="0">
                          <a:solidFill>
                            <a:srgbClr val="000000"/>
                          </a:solidFill>
                          <a:latin typeface="Times New Roman"/>
                          <a:ea typeface="Calibri"/>
                          <a:cs typeface="Times New Roman"/>
                        </a:rPr>
                        <a:t>2</a:t>
                      </a:r>
                      <a:endParaRPr lang="en-US" sz="20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60000"/>
                        <a:lumOff val="40000"/>
                      </a:schemeClr>
                    </a:solidFill>
                  </a:tcPr>
                </a:tc>
                <a:tc>
                  <a:txBody>
                    <a:bodyPr/>
                    <a:lstStyle/>
                    <a:p>
                      <a:pPr marL="0" marR="0" algn="just">
                        <a:lnSpc>
                          <a:spcPct val="115000"/>
                        </a:lnSpc>
                        <a:spcBef>
                          <a:spcPts val="0"/>
                        </a:spcBef>
                        <a:spcAft>
                          <a:spcPts val="0"/>
                        </a:spcAft>
                      </a:pPr>
                      <a:r>
                        <a:rPr lang="en-US" sz="2000" dirty="0">
                          <a:solidFill>
                            <a:srgbClr val="000000"/>
                          </a:solidFill>
                          <a:latin typeface="Times New Roman"/>
                          <a:ea typeface="Calibri"/>
                          <a:cs typeface="Times New Roman"/>
                        </a:rPr>
                        <a:t>0</a:t>
                      </a:r>
                      <a:endParaRPr lang="en-US" sz="20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60000"/>
                        <a:lumOff val="40000"/>
                      </a:schemeClr>
                    </a:solidFill>
                  </a:tcPr>
                </a:tc>
                <a:tc>
                  <a:txBody>
                    <a:bodyPr/>
                    <a:lstStyle/>
                    <a:p>
                      <a:pPr marL="0" marR="0" algn="just">
                        <a:lnSpc>
                          <a:spcPct val="115000"/>
                        </a:lnSpc>
                        <a:spcBef>
                          <a:spcPts val="0"/>
                        </a:spcBef>
                        <a:spcAft>
                          <a:spcPts val="0"/>
                        </a:spcAft>
                      </a:pPr>
                      <a:r>
                        <a:rPr lang="en-US" sz="2000" dirty="0">
                          <a:solidFill>
                            <a:srgbClr val="000000"/>
                          </a:solidFill>
                          <a:latin typeface="Times New Roman"/>
                          <a:ea typeface="Calibri"/>
                          <a:cs typeface="Times New Roman"/>
                        </a:rPr>
                        <a:t>5</a:t>
                      </a:r>
                      <a:endParaRPr lang="en-US" sz="20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60000"/>
                        <a:lumOff val="40000"/>
                      </a:schemeClr>
                    </a:solidFill>
                  </a:tcPr>
                </a:tc>
                <a:tc>
                  <a:txBody>
                    <a:bodyPr/>
                    <a:lstStyle/>
                    <a:p>
                      <a:pPr marL="0" marR="0" algn="just">
                        <a:lnSpc>
                          <a:spcPct val="115000"/>
                        </a:lnSpc>
                        <a:spcBef>
                          <a:spcPts val="0"/>
                        </a:spcBef>
                        <a:spcAft>
                          <a:spcPts val="0"/>
                        </a:spcAft>
                      </a:pPr>
                      <a:r>
                        <a:rPr lang="en-US" sz="2000" dirty="0">
                          <a:solidFill>
                            <a:srgbClr val="000000"/>
                          </a:solidFill>
                          <a:latin typeface="Times New Roman"/>
                          <a:ea typeface="Calibri"/>
                          <a:cs typeface="Times New Roman"/>
                        </a:rPr>
                        <a:t>∞</a:t>
                      </a:r>
                      <a:endParaRPr lang="en-US" sz="20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60000"/>
                        <a:lumOff val="40000"/>
                      </a:schemeClr>
                    </a:solidFill>
                  </a:tcPr>
                </a:tc>
              </a:tr>
              <a:tr h="455398">
                <a:tc>
                  <a:txBody>
                    <a:bodyPr/>
                    <a:lstStyle/>
                    <a:p>
                      <a:pPr marL="0" marR="0" algn="just">
                        <a:lnSpc>
                          <a:spcPct val="115000"/>
                        </a:lnSpc>
                        <a:spcBef>
                          <a:spcPts val="0"/>
                        </a:spcBef>
                        <a:spcAft>
                          <a:spcPts val="0"/>
                        </a:spcAft>
                      </a:pPr>
                      <a:r>
                        <a:rPr lang="en-US" sz="2000">
                          <a:solidFill>
                            <a:srgbClr val="000000"/>
                          </a:solidFill>
                          <a:latin typeface="Times New Roman"/>
                          <a:ea typeface="Calibri"/>
                          <a:cs typeface="Times New Roman"/>
                        </a:rPr>
                        <a:t>c</a:t>
                      </a:r>
                      <a:endParaRPr lang="en-US" sz="20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2000">
                          <a:solidFill>
                            <a:srgbClr val="000000"/>
                          </a:solidFill>
                          <a:latin typeface="Times New Roman"/>
                          <a:ea typeface="Calibri"/>
                          <a:cs typeface="Times New Roman"/>
                        </a:rPr>
                        <a:t>9</a:t>
                      </a:r>
                      <a:endParaRPr lang="en-US" sz="20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2000" dirty="0">
                          <a:solidFill>
                            <a:srgbClr val="000000"/>
                          </a:solidFill>
                          <a:latin typeface="Times New Roman"/>
                          <a:ea typeface="Calibri"/>
                          <a:cs typeface="Times New Roman"/>
                        </a:rPr>
                        <a:t>7</a:t>
                      </a:r>
                      <a:endParaRPr lang="en-US" sz="20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60000"/>
                        <a:lumOff val="40000"/>
                      </a:schemeClr>
                    </a:solidFill>
                  </a:tcPr>
                </a:tc>
                <a:tc>
                  <a:txBody>
                    <a:bodyPr/>
                    <a:lstStyle/>
                    <a:p>
                      <a:pPr marL="0" marR="0" algn="just">
                        <a:lnSpc>
                          <a:spcPct val="115000"/>
                        </a:lnSpc>
                        <a:spcBef>
                          <a:spcPts val="0"/>
                        </a:spcBef>
                        <a:spcAft>
                          <a:spcPts val="0"/>
                        </a:spcAft>
                      </a:pPr>
                      <a:r>
                        <a:rPr lang="en-US" sz="2000" dirty="0">
                          <a:solidFill>
                            <a:srgbClr val="000000"/>
                          </a:solidFill>
                          <a:latin typeface="Times New Roman"/>
                          <a:ea typeface="Calibri"/>
                          <a:cs typeface="Times New Roman"/>
                        </a:rPr>
                        <a:t>0</a:t>
                      </a:r>
                      <a:endParaRPr lang="en-US" sz="20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2000">
                          <a:solidFill>
                            <a:srgbClr val="000000"/>
                          </a:solidFill>
                          <a:latin typeface="Times New Roman"/>
                          <a:ea typeface="Calibri"/>
                          <a:cs typeface="Times New Roman"/>
                        </a:rPr>
                        <a:t>1</a:t>
                      </a:r>
                      <a:endParaRPr lang="en-US" sz="20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59877">
                <a:tc>
                  <a:txBody>
                    <a:bodyPr/>
                    <a:lstStyle/>
                    <a:p>
                      <a:pPr marL="0" marR="0" algn="just">
                        <a:lnSpc>
                          <a:spcPct val="115000"/>
                        </a:lnSpc>
                        <a:spcBef>
                          <a:spcPts val="0"/>
                        </a:spcBef>
                        <a:spcAft>
                          <a:spcPts val="0"/>
                        </a:spcAft>
                      </a:pPr>
                      <a:r>
                        <a:rPr lang="en-US" sz="2000">
                          <a:solidFill>
                            <a:srgbClr val="000000"/>
                          </a:solidFill>
                          <a:latin typeface="Times New Roman"/>
                          <a:ea typeface="Calibri"/>
                          <a:cs typeface="Times New Roman"/>
                        </a:rPr>
                        <a:t>d</a:t>
                      </a:r>
                      <a:endParaRPr lang="en-US" sz="20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2000">
                          <a:solidFill>
                            <a:srgbClr val="000000"/>
                          </a:solidFill>
                          <a:latin typeface="Times New Roman"/>
                          <a:ea typeface="Calibri"/>
                          <a:cs typeface="Times New Roman"/>
                        </a:rPr>
                        <a:t>6</a:t>
                      </a:r>
                      <a:endParaRPr lang="en-US" sz="20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2000" dirty="0">
                          <a:solidFill>
                            <a:srgbClr val="000000"/>
                          </a:solidFill>
                          <a:latin typeface="Times New Roman"/>
                          <a:ea typeface="Calibri"/>
                          <a:cs typeface="Times New Roman"/>
                        </a:rPr>
                        <a:t>∞</a:t>
                      </a:r>
                      <a:endParaRPr lang="en-US" sz="20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60000"/>
                        <a:lumOff val="40000"/>
                      </a:schemeClr>
                    </a:solidFill>
                  </a:tcPr>
                </a:tc>
                <a:tc>
                  <a:txBody>
                    <a:bodyPr/>
                    <a:lstStyle/>
                    <a:p>
                      <a:pPr marL="0" marR="0" algn="just">
                        <a:lnSpc>
                          <a:spcPct val="115000"/>
                        </a:lnSpc>
                        <a:spcBef>
                          <a:spcPts val="0"/>
                        </a:spcBef>
                        <a:spcAft>
                          <a:spcPts val="0"/>
                        </a:spcAft>
                      </a:pPr>
                      <a:r>
                        <a:rPr lang="en-US" sz="2000">
                          <a:solidFill>
                            <a:srgbClr val="000000"/>
                          </a:solidFill>
                          <a:latin typeface="Times New Roman"/>
                          <a:ea typeface="Calibri"/>
                          <a:cs typeface="Times New Roman"/>
                        </a:rPr>
                        <a:t>9</a:t>
                      </a:r>
                      <a:endParaRPr lang="en-US" sz="20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2000" dirty="0">
                          <a:solidFill>
                            <a:srgbClr val="000000"/>
                          </a:solidFill>
                          <a:latin typeface="Times New Roman"/>
                          <a:ea typeface="Calibri"/>
                          <a:cs typeface="Times New Roman"/>
                        </a:rPr>
                        <a:t>0</a:t>
                      </a:r>
                      <a:endParaRPr lang="en-US" sz="20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44033" name="Rectangle 1"/>
          <p:cNvSpPr>
            <a:spLocks noChangeArrowheads="1"/>
          </p:cNvSpPr>
          <p:nvPr/>
        </p:nvSpPr>
        <p:spPr bwMode="auto">
          <a:xfrm>
            <a:off x="0" y="214580"/>
            <a:ext cx="9144000" cy="132343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34290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The resultant table is shown below:</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a:p>
            <a:pPr marL="0" marR="0" lvl="0" indent="34290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       </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a:p>
            <a:pPr marL="0" marR="0" lvl="0" indent="34290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     Step 1                                        step 2</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a:p>
            <a:pPr marL="0" marR="0" lvl="0" indent="34290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p:txBody>
      </p:sp>
      <p:graphicFrame>
        <p:nvGraphicFramePr>
          <p:cNvPr id="5" name="Table 4"/>
          <p:cNvGraphicFramePr>
            <a:graphicFrameLocks noGrp="1"/>
          </p:cNvGraphicFramePr>
          <p:nvPr/>
        </p:nvGraphicFramePr>
        <p:xfrm>
          <a:off x="304800" y="4191000"/>
          <a:ext cx="2514600" cy="2292903"/>
        </p:xfrm>
        <a:graphic>
          <a:graphicData uri="http://schemas.openxmlformats.org/drawingml/2006/table">
            <a:tbl>
              <a:tblPr/>
              <a:tblGrid>
                <a:gridCol w="502920"/>
                <a:gridCol w="502920"/>
                <a:gridCol w="502920"/>
                <a:gridCol w="502920"/>
                <a:gridCol w="502920"/>
              </a:tblGrid>
              <a:tr h="308970">
                <a:tc>
                  <a:txBody>
                    <a:bodyPr/>
                    <a:lstStyle/>
                    <a:p>
                      <a:pPr marL="0" marR="0" algn="just">
                        <a:lnSpc>
                          <a:spcPct val="115000"/>
                        </a:lnSpc>
                        <a:spcBef>
                          <a:spcPts val="0"/>
                        </a:spcBef>
                        <a:spcAft>
                          <a:spcPts val="0"/>
                        </a:spcAft>
                      </a:pPr>
                      <a:endParaRPr lang="en-US" sz="2000" dirty="0">
                        <a:solidFill>
                          <a:srgbClr val="000000"/>
                        </a:solidFill>
                        <a:latin typeface="Times New Roman"/>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2000">
                          <a:solidFill>
                            <a:srgbClr val="000000"/>
                          </a:solidFill>
                          <a:latin typeface="Times New Roman"/>
                          <a:ea typeface="Calibri"/>
                          <a:cs typeface="Times New Roman"/>
                        </a:rPr>
                        <a:t>a</a:t>
                      </a:r>
                      <a:endParaRPr lang="en-US" sz="20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2000">
                          <a:solidFill>
                            <a:srgbClr val="000000"/>
                          </a:solidFill>
                          <a:latin typeface="Times New Roman"/>
                          <a:ea typeface="Calibri"/>
                          <a:cs typeface="Times New Roman"/>
                        </a:rPr>
                        <a:t>b</a:t>
                      </a:r>
                      <a:endParaRPr lang="en-US" sz="20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2000" dirty="0">
                          <a:solidFill>
                            <a:srgbClr val="000000"/>
                          </a:solidFill>
                          <a:latin typeface="Times New Roman"/>
                          <a:ea typeface="Calibri"/>
                          <a:cs typeface="Times New Roman"/>
                        </a:rPr>
                        <a:t>c</a:t>
                      </a:r>
                      <a:endParaRPr lang="en-US" sz="20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60000"/>
                        <a:lumOff val="40000"/>
                      </a:schemeClr>
                    </a:solidFill>
                  </a:tcPr>
                </a:tc>
                <a:tc>
                  <a:txBody>
                    <a:bodyPr/>
                    <a:lstStyle/>
                    <a:p>
                      <a:pPr marL="0" marR="0" algn="just">
                        <a:lnSpc>
                          <a:spcPct val="115000"/>
                        </a:lnSpc>
                        <a:spcBef>
                          <a:spcPts val="0"/>
                        </a:spcBef>
                        <a:spcAft>
                          <a:spcPts val="0"/>
                        </a:spcAft>
                      </a:pPr>
                      <a:r>
                        <a:rPr lang="en-US" sz="2000">
                          <a:solidFill>
                            <a:srgbClr val="000000"/>
                          </a:solidFill>
                          <a:latin typeface="Times New Roman"/>
                          <a:ea typeface="Calibri"/>
                          <a:cs typeface="Times New Roman"/>
                        </a:rPr>
                        <a:t>d</a:t>
                      </a:r>
                      <a:endParaRPr lang="en-US" sz="20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87680">
                <a:tc>
                  <a:txBody>
                    <a:bodyPr/>
                    <a:lstStyle/>
                    <a:p>
                      <a:pPr marL="0" marR="0" algn="just">
                        <a:lnSpc>
                          <a:spcPct val="115000"/>
                        </a:lnSpc>
                        <a:spcBef>
                          <a:spcPts val="0"/>
                        </a:spcBef>
                        <a:spcAft>
                          <a:spcPts val="0"/>
                        </a:spcAft>
                      </a:pPr>
                      <a:r>
                        <a:rPr lang="en-US" sz="2000">
                          <a:solidFill>
                            <a:srgbClr val="000000"/>
                          </a:solidFill>
                          <a:latin typeface="Times New Roman"/>
                          <a:ea typeface="Calibri"/>
                          <a:cs typeface="Times New Roman"/>
                        </a:rPr>
                        <a:t>a</a:t>
                      </a:r>
                      <a:endParaRPr lang="en-US" sz="20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2000">
                          <a:solidFill>
                            <a:srgbClr val="000000"/>
                          </a:solidFill>
                          <a:latin typeface="Times New Roman"/>
                          <a:ea typeface="Calibri"/>
                          <a:cs typeface="Times New Roman"/>
                        </a:rPr>
                        <a:t>0</a:t>
                      </a:r>
                      <a:endParaRPr lang="en-US" sz="20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2000">
                          <a:solidFill>
                            <a:srgbClr val="000000"/>
                          </a:solidFill>
                          <a:latin typeface="Times New Roman"/>
                          <a:ea typeface="Calibri"/>
                          <a:cs typeface="Times New Roman"/>
                        </a:rPr>
                        <a:t>10</a:t>
                      </a:r>
                      <a:endParaRPr lang="en-US" sz="20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2000" dirty="0">
                          <a:solidFill>
                            <a:srgbClr val="000000"/>
                          </a:solidFill>
                          <a:latin typeface="Times New Roman"/>
                          <a:ea typeface="Calibri"/>
                          <a:cs typeface="Times New Roman"/>
                        </a:rPr>
                        <a:t>3</a:t>
                      </a:r>
                      <a:endParaRPr lang="en-US" sz="20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60000"/>
                        <a:lumOff val="40000"/>
                      </a:schemeClr>
                    </a:solidFill>
                  </a:tcPr>
                </a:tc>
                <a:tc>
                  <a:txBody>
                    <a:bodyPr/>
                    <a:lstStyle/>
                    <a:p>
                      <a:pPr marL="0" marR="0" algn="just">
                        <a:lnSpc>
                          <a:spcPct val="115000"/>
                        </a:lnSpc>
                        <a:spcBef>
                          <a:spcPts val="0"/>
                        </a:spcBef>
                        <a:spcAft>
                          <a:spcPts val="0"/>
                        </a:spcAft>
                      </a:pPr>
                      <a:r>
                        <a:rPr lang="en-US" sz="2000">
                          <a:solidFill>
                            <a:srgbClr val="000000"/>
                          </a:solidFill>
                          <a:latin typeface="Times New Roman"/>
                          <a:ea typeface="Calibri"/>
                          <a:cs typeface="Times New Roman"/>
                        </a:rPr>
                        <a:t>4</a:t>
                      </a:r>
                      <a:endParaRPr lang="en-US" sz="20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03143">
                <a:tc>
                  <a:txBody>
                    <a:bodyPr/>
                    <a:lstStyle/>
                    <a:p>
                      <a:pPr marL="0" marR="0" algn="just">
                        <a:lnSpc>
                          <a:spcPct val="115000"/>
                        </a:lnSpc>
                        <a:spcBef>
                          <a:spcPts val="0"/>
                        </a:spcBef>
                        <a:spcAft>
                          <a:spcPts val="0"/>
                        </a:spcAft>
                      </a:pPr>
                      <a:r>
                        <a:rPr lang="en-US" sz="2000">
                          <a:solidFill>
                            <a:srgbClr val="000000"/>
                          </a:solidFill>
                          <a:latin typeface="Times New Roman"/>
                          <a:ea typeface="Calibri"/>
                          <a:cs typeface="Times New Roman"/>
                        </a:rPr>
                        <a:t>b</a:t>
                      </a:r>
                      <a:endParaRPr lang="en-US" sz="20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2000">
                          <a:solidFill>
                            <a:srgbClr val="000000"/>
                          </a:solidFill>
                          <a:latin typeface="Times New Roman"/>
                          <a:ea typeface="Calibri"/>
                          <a:cs typeface="Times New Roman"/>
                        </a:rPr>
                        <a:t>2</a:t>
                      </a:r>
                      <a:endParaRPr lang="en-US" sz="20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2000">
                          <a:solidFill>
                            <a:srgbClr val="000000"/>
                          </a:solidFill>
                          <a:latin typeface="Times New Roman"/>
                          <a:ea typeface="Calibri"/>
                          <a:cs typeface="Times New Roman"/>
                        </a:rPr>
                        <a:t>0</a:t>
                      </a:r>
                      <a:endParaRPr lang="en-US" sz="20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2000" dirty="0">
                          <a:solidFill>
                            <a:srgbClr val="000000"/>
                          </a:solidFill>
                          <a:latin typeface="Times New Roman"/>
                          <a:ea typeface="Calibri"/>
                          <a:cs typeface="Times New Roman"/>
                        </a:rPr>
                        <a:t>5</a:t>
                      </a:r>
                      <a:endParaRPr lang="en-US" sz="20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60000"/>
                        <a:lumOff val="40000"/>
                      </a:schemeClr>
                    </a:solidFill>
                  </a:tcPr>
                </a:tc>
                <a:tc>
                  <a:txBody>
                    <a:bodyPr/>
                    <a:lstStyle/>
                    <a:p>
                      <a:pPr marL="0" marR="0" algn="just">
                        <a:lnSpc>
                          <a:spcPct val="115000"/>
                        </a:lnSpc>
                        <a:spcBef>
                          <a:spcPts val="0"/>
                        </a:spcBef>
                        <a:spcAft>
                          <a:spcPts val="0"/>
                        </a:spcAft>
                      </a:pPr>
                      <a:r>
                        <a:rPr lang="en-US" sz="2000">
                          <a:solidFill>
                            <a:srgbClr val="000000"/>
                          </a:solidFill>
                          <a:latin typeface="Times New Roman"/>
                          <a:ea typeface="Calibri"/>
                          <a:cs typeface="Times New Roman"/>
                        </a:rPr>
                        <a:t>6</a:t>
                      </a:r>
                      <a:endParaRPr lang="en-US" sz="20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33623">
                <a:tc>
                  <a:txBody>
                    <a:bodyPr/>
                    <a:lstStyle/>
                    <a:p>
                      <a:pPr marL="0" marR="0" algn="just">
                        <a:lnSpc>
                          <a:spcPct val="115000"/>
                        </a:lnSpc>
                        <a:spcBef>
                          <a:spcPts val="0"/>
                        </a:spcBef>
                        <a:spcAft>
                          <a:spcPts val="0"/>
                        </a:spcAft>
                      </a:pPr>
                      <a:r>
                        <a:rPr lang="en-US" sz="2000" dirty="0">
                          <a:solidFill>
                            <a:srgbClr val="000000"/>
                          </a:solidFill>
                          <a:latin typeface="Times New Roman"/>
                          <a:ea typeface="Calibri"/>
                          <a:cs typeface="Times New Roman"/>
                        </a:rPr>
                        <a:t>c</a:t>
                      </a:r>
                      <a:endParaRPr lang="en-US" sz="20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60000"/>
                        <a:lumOff val="40000"/>
                      </a:schemeClr>
                    </a:solidFill>
                  </a:tcPr>
                </a:tc>
                <a:tc>
                  <a:txBody>
                    <a:bodyPr/>
                    <a:lstStyle/>
                    <a:p>
                      <a:pPr marL="0" marR="0" algn="just">
                        <a:lnSpc>
                          <a:spcPct val="115000"/>
                        </a:lnSpc>
                        <a:spcBef>
                          <a:spcPts val="0"/>
                        </a:spcBef>
                        <a:spcAft>
                          <a:spcPts val="0"/>
                        </a:spcAft>
                      </a:pPr>
                      <a:r>
                        <a:rPr lang="en-US" sz="2000" dirty="0">
                          <a:solidFill>
                            <a:srgbClr val="000000"/>
                          </a:solidFill>
                          <a:latin typeface="Times New Roman"/>
                          <a:ea typeface="Calibri"/>
                          <a:cs typeface="Times New Roman"/>
                        </a:rPr>
                        <a:t>9</a:t>
                      </a:r>
                      <a:endParaRPr lang="en-US" sz="20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60000"/>
                        <a:lumOff val="40000"/>
                      </a:schemeClr>
                    </a:solidFill>
                  </a:tcPr>
                </a:tc>
                <a:tc>
                  <a:txBody>
                    <a:bodyPr/>
                    <a:lstStyle/>
                    <a:p>
                      <a:pPr marL="0" marR="0" algn="just">
                        <a:lnSpc>
                          <a:spcPct val="115000"/>
                        </a:lnSpc>
                        <a:spcBef>
                          <a:spcPts val="0"/>
                        </a:spcBef>
                        <a:spcAft>
                          <a:spcPts val="0"/>
                        </a:spcAft>
                      </a:pPr>
                      <a:r>
                        <a:rPr lang="en-US" sz="2000" dirty="0">
                          <a:solidFill>
                            <a:srgbClr val="000000"/>
                          </a:solidFill>
                          <a:latin typeface="Times New Roman"/>
                          <a:ea typeface="Calibri"/>
                          <a:cs typeface="Times New Roman"/>
                        </a:rPr>
                        <a:t>7</a:t>
                      </a:r>
                      <a:endParaRPr lang="en-US" sz="20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60000"/>
                        <a:lumOff val="40000"/>
                      </a:schemeClr>
                    </a:solidFill>
                  </a:tcPr>
                </a:tc>
                <a:tc>
                  <a:txBody>
                    <a:bodyPr/>
                    <a:lstStyle/>
                    <a:p>
                      <a:pPr marL="0" marR="0" algn="just">
                        <a:lnSpc>
                          <a:spcPct val="115000"/>
                        </a:lnSpc>
                        <a:spcBef>
                          <a:spcPts val="0"/>
                        </a:spcBef>
                        <a:spcAft>
                          <a:spcPts val="0"/>
                        </a:spcAft>
                      </a:pPr>
                      <a:r>
                        <a:rPr lang="en-US" sz="2000" dirty="0">
                          <a:solidFill>
                            <a:srgbClr val="000000"/>
                          </a:solidFill>
                          <a:latin typeface="Times New Roman"/>
                          <a:ea typeface="Calibri"/>
                          <a:cs typeface="Times New Roman"/>
                        </a:rPr>
                        <a:t>0</a:t>
                      </a:r>
                      <a:endParaRPr lang="en-US" sz="20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60000"/>
                        <a:lumOff val="40000"/>
                      </a:schemeClr>
                    </a:solidFill>
                  </a:tcPr>
                </a:tc>
                <a:tc>
                  <a:txBody>
                    <a:bodyPr/>
                    <a:lstStyle/>
                    <a:p>
                      <a:pPr marL="0" marR="0" algn="just">
                        <a:lnSpc>
                          <a:spcPct val="115000"/>
                        </a:lnSpc>
                        <a:spcBef>
                          <a:spcPts val="0"/>
                        </a:spcBef>
                        <a:spcAft>
                          <a:spcPts val="0"/>
                        </a:spcAft>
                      </a:pPr>
                      <a:r>
                        <a:rPr lang="en-US" sz="2000" dirty="0">
                          <a:solidFill>
                            <a:srgbClr val="000000"/>
                          </a:solidFill>
                          <a:latin typeface="Times New Roman"/>
                          <a:ea typeface="Calibri"/>
                          <a:cs typeface="Times New Roman"/>
                        </a:rPr>
                        <a:t>1</a:t>
                      </a:r>
                      <a:endParaRPr lang="en-US" sz="20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60000"/>
                        <a:lumOff val="40000"/>
                      </a:schemeClr>
                    </a:solidFill>
                  </a:tcPr>
                </a:tc>
              </a:tr>
              <a:tr h="617937">
                <a:tc>
                  <a:txBody>
                    <a:bodyPr/>
                    <a:lstStyle/>
                    <a:p>
                      <a:pPr marL="0" marR="0" algn="just">
                        <a:lnSpc>
                          <a:spcPct val="115000"/>
                        </a:lnSpc>
                        <a:spcBef>
                          <a:spcPts val="0"/>
                        </a:spcBef>
                        <a:spcAft>
                          <a:spcPts val="0"/>
                        </a:spcAft>
                      </a:pPr>
                      <a:r>
                        <a:rPr lang="en-US" sz="2000">
                          <a:solidFill>
                            <a:srgbClr val="000000"/>
                          </a:solidFill>
                          <a:latin typeface="Times New Roman"/>
                          <a:ea typeface="Calibri"/>
                          <a:cs typeface="Times New Roman"/>
                        </a:rPr>
                        <a:t>d</a:t>
                      </a:r>
                      <a:endParaRPr lang="en-US" sz="20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2000">
                          <a:solidFill>
                            <a:srgbClr val="000000"/>
                          </a:solidFill>
                          <a:latin typeface="Times New Roman"/>
                          <a:ea typeface="Calibri"/>
                          <a:cs typeface="Times New Roman"/>
                        </a:rPr>
                        <a:t>6</a:t>
                      </a:r>
                      <a:endParaRPr lang="en-US" sz="20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2000">
                          <a:solidFill>
                            <a:srgbClr val="000000"/>
                          </a:solidFill>
                          <a:latin typeface="Times New Roman"/>
                          <a:ea typeface="Calibri"/>
                          <a:cs typeface="Times New Roman"/>
                        </a:rPr>
                        <a:t>16</a:t>
                      </a:r>
                      <a:endParaRPr lang="en-US" sz="20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2000" dirty="0">
                          <a:solidFill>
                            <a:srgbClr val="000000"/>
                          </a:solidFill>
                          <a:latin typeface="Times New Roman"/>
                          <a:ea typeface="Calibri"/>
                          <a:cs typeface="Times New Roman"/>
                        </a:rPr>
                        <a:t>9</a:t>
                      </a:r>
                      <a:endParaRPr lang="en-US" sz="20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60000"/>
                        <a:lumOff val="40000"/>
                      </a:schemeClr>
                    </a:solidFill>
                  </a:tcPr>
                </a:tc>
                <a:tc>
                  <a:txBody>
                    <a:bodyPr/>
                    <a:lstStyle/>
                    <a:p>
                      <a:pPr marL="0" marR="0" algn="just">
                        <a:lnSpc>
                          <a:spcPct val="115000"/>
                        </a:lnSpc>
                        <a:spcBef>
                          <a:spcPts val="0"/>
                        </a:spcBef>
                        <a:spcAft>
                          <a:spcPts val="0"/>
                        </a:spcAft>
                      </a:pPr>
                      <a:r>
                        <a:rPr lang="en-US" sz="2000" dirty="0">
                          <a:solidFill>
                            <a:srgbClr val="000000"/>
                          </a:solidFill>
                          <a:latin typeface="Times New Roman"/>
                          <a:ea typeface="Calibri"/>
                          <a:cs typeface="Times New Roman"/>
                        </a:rPr>
                        <a:t>0</a:t>
                      </a:r>
                      <a:endParaRPr lang="en-US" sz="20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6" name="Table 5"/>
          <p:cNvGraphicFramePr>
            <a:graphicFrameLocks noGrp="1"/>
          </p:cNvGraphicFramePr>
          <p:nvPr/>
        </p:nvGraphicFramePr>
        <p:xfrm>
          <a:off x="3505200" y="4191001"/>
          <a:ext cx="2438400" cy="2257715"/>
        </p:xfrm>
        <a:graphic>
          <a:graphicData uri="http://schemas.openxmlformats.org/drawingml/2006/table">
            <a:tbl>
              <a:tblPr/>
              <a:tblGrid>
                <a:gridCol w="487680"/>
                <a:gridCol w="487680"/>
                <a:gridCol w="487680"/>
                <a:gridCol w="518160"/>
                <a:gridCol w="457200"/>
              </a:tblGrid>
              <a:tr h="410859">
                <a:tc>
                  <a:txBody>
                    <a:bodyPr/>
                    <a:lstStyle/>
                    <a:p>
                      <a:pPr marL="0" marR="0" algn="just">
                        <a:lnSpc>
                          <a:spcPct val="115000"/>
                        </a:lnSpc>
                        <a:spcBef>
                          <a:spcPts val="0"/>
                        </a:spcBef>
                        <a:spcAft>
                          <a:spcPts val="0"/>
                        </a:spcAft>
                      </a:pPr>
                      <a:endParaRPr lang="en-US" sz="2000" dirty="0">
                        <a:solidFill>
                          <a:srgbClr val="000000"/>
                        </a:solidFill>
                        <a:latin typeface="Times New Roman"/>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2000">
                          <a:solidFill>
                            <a:srgbClr val="000000"/>
                          </a:solidFill>
                          <a:latin typeface="Times New Roman"/>
                          <a:ea typeface="Calibri"/>
                          <a:cs typeface="Times New Roman"/>
                        </a:rPr>
                        <a:t>a</a:t>
                      </a:r>
                      <a:endParaRPr lang="en-US" sz="20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2000">
                          <a:solidFill>
                            <a:srgbClr val="000000"/>
                          </a:solidFill>
                          <a:latin typeface="Times New Roman"/>
                          <a:ea typeface="Calibri"/>
                          <a:cs typeface="Times New Roman"/>
                        </a:rPr>
                        <a:t>b</a:t>
                      </a:r>
                      <a:endParaRPr lang="en-US" sz="20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2000">
                          <a:solidFill>
                            <a:srgbClr val="000000"/>
                          </a:solidFill>
                          <a:latin typeface="Times New Roman"/>
                          <a:ea typeface="Calibri"/>
                          <a:cs typeface="Times New Roman"/>
                        </a:rPr>
                        <a:t>c</a:t>
                      </a:r>
                      <a:endParaRPr lang="en-US" sz="20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2000" dirty="0">
                          <a:solidFill>
                            <a:srgbClr val="000000"/>
                          </a:solidFill>
                          <a:latin typeface="Times New Roman"/>
                          <a:ea typeface="Calibri"/>
                          <a:cs typeface="Times New Roman"/>
                        </a:rPr>
                        <a:t>d</a:t>
                      </a:r>
                      <a:endParaRPr lang="en-US" sz="20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60000"/>
                        <a:lumOff val="40000"/>
                      </a:schemeClr>
                    </a:solidFill>
                  </a:tcPr>
                </a:tc>
              </a:tr>
              <a:tr h="438249">
                <a:tc>
                  <a:txBody>
                    <a:bodyPr/>
                    <a:lstStyle/>
                    <a:p>
                      <a:pPr marL="0" marR="0" algn="just">
                        <a:lnSpc>
                          <a:spcPct val="115000"/>
                        </a:lnSpc>
                        <a:spcBef>
                          <a:spcPts val="0"/>
                        </a:spcBef>
                        <a:spcAft>
                          <a:spcPts val="0"/>
                        </a:spcAft>
                      </a:pPr>
                      <a:r>
                        <a:rPr lang="en-US" sz="2000">
                          <a:solidFill>
                            <a:srgbClr val="000000"/>
                          </a:solidFill>
                          <a:latin typeface="Times New Roman"/>
                          <a:ea typeface="Calibri"/>
                          <a:cs typeface="Times New Roman"/>
                        </a:rPr>
                        <a:t>a</a:t>
                      </a:r>
                      <a:endParaRPr lang="en-US" sz="20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2000">
                          <a:solidFill>
                            <a:srgbClr val="000000"/>
                          </a:solidFill>
                          <a:latin typeface="Times New Roman"/>
                          <a:ea typeface="Calibri"/>
                          <a:cs typeface="Times New Roman"/>
                        </a:rPr>
                        <a:t>0</a:t>
                      </a:r>
                      <a:endParaRPr lang="en-US" sz="20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2000" dirty="0">
                          <a:solidFill>
                            <a:srgbClr val="000000"/>
                          </a:solidFill>
                          <a:latin typeface="Times New Roman"/>
                          <a:ea typeface="Calibri"/>
                          <a:cs typeface="Times New Roman"/>
                        </a:rPr>
                        <a:t>10</a:t>
                      </a:r>
                      <a:endParaRPr lang="en-US" sz="20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2000">
                          <a:solidFill>
                            <a:srgbClr val="000000"/>
                          </a:solidFill>
                          <a:latin typeface="Times New Roman"/>
                          <a:ea typeface="Calibri"/>
                          <a:cs typeface="Times New Roman"/>
                        </a:rPr>
                        <a:t>3</a:t>
                      </a:r>
                      <a:endParaRPr lang="en-US" sz="20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2000" dirty="0">
                          <a:solidFill>
                            <a:srgbClr val="000000"/>
                          </a:solidFill>
                          <a:latin typeface="Times New Roman"/>
                          <a:ea typeface="Calibri"/>
                          <a:cs typeface="Times New Roman"/>
                        </a:rPr>
                        <a:t>4</a:t>
                      </a:r>
                      <a:endParaRPr lang="en-US" sz="20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60000"/>
                        <a:lumOff val="40000"/>
                      </a:schemeClr>
                    </a:solidFill>
                  </a:tcPr>
                </a:tc>
              </a:tr>
              <a:tr h="410859">
                <a:tc>
                  <a:txBody>
                    <a:bodyPr/>
                    <a:lstStyle/>
                    <a:p>
                      <a:pPr marL="0" marR="0" algn="just">
                        <a:lnSpc>
                          <a:spcPct val="115000"/>
                        </a:lnSpc>
                        <a:spcBef>
                          <a:spcPts val="0"/>
                        </a:spcBef>
                        <a:spcAft>
                          <a:spcPts val="0"/>
                        </a:spcAft>
                      </a:pPr>
                      <a:r>
                        <a:rPr lang="en-US" sz="2000">
                          <a:solidFill>
                            <a:srgbClr val="000000"/>
                          </a:solidFill>
                          <a:latin typeface="Times New Roman"/>
                          <a:ea typeface="Calibri"/>
                          <a:cs typeface="Times New Roman"/>
                        </a:rPr>
                        <a:t>b</a:t>
                      </a:r>
                      <a:endParaRPr lang="en-US" sz="20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2000">
                          <a:solidFill>
                            <a:srgbClr val="000000"/>
                          </a:solidFill>
                          <a:latin typeface="Times New Roman"/>
                          <a:ea typeface="Calibri"/>
                          <a:cs typeface="Times New Roman"/>
                        </a:rPr>
                        <a:t>2</a:t>
                      </a:r>
                      <a:endParaRPr lang="en-US" sz="20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2000">
                          <a:solidFill>
                            <a:srgbClr val="000000"/>
                          </a:solidFill>
                          <a:latin typeface="Times New Roman"/>
                          <a:ea typeface="Calibri"/>
                          <a:cs typeface="Times New Roman"/>
                        </a:rPr>
                        <a:t>0</a:t>
                      </a:r>
                      <a:endParaRPr lang="en-US" sz="20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2000" dirty="0">
                          <a:solidFill>
                            <a:srgbClr val="000000"/>
                          </a:solidFill>
                          <a:latin typeface="Times New Roman"/>
                          <a:ea typeface="Calibri"/>
                          <a:cs typeface="Times New Roman"/>
                        </a:rPr>
                        <a:t>5</a:t>
                      </a:r>
                      <a:endParaRPr lang="en-US" sz="20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2000" dirty="0">
                          <a:solidFill>
                            <a:srgbClr val="000000"/>
                          </a:solidFill>
                          <a:latin typeface="Times New Roman"/>
                          <a:ea typeface="Calibri"/>
                          <a:cs typeface="Times New Roman"/>
                        </a:rPr>
                        <a:t>6</a:t>
                      </a:r>
                      <a:endParaRPr lang="en-US" sz="20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60000"/>
                        <a:lumOff val="40000"/>
                      </a:schemeClr>
                    </a:solidFill>
                  </a:tcPr>
                </a:tc>
              </a:tr>
              <a:tr h="416432">
                <a:tc>
                  <a:txBody>
                    <a:bodyPr/>
                    <a:lstStyle/>
                    <a:p>
                      <a:pPr marL="0" marR="0" algn="just">
                        <a:lnSpc>
                          <a:spcPct val="115000"/>
                        </a:lnSpc>
                        <a:spcBef>
                          <a:spcPts val="0"/>
                        </a:spcBef>
                        <a:spcAft>
                          <a:spcPts val="0"/>
                        </a:spcAft>
                      </a:pPr>
                      <a:r>
                        <a:rPr lang="en-US" sz="2000">
                          <a:solidFill>
                            <a:srgbClr val="000000"/>
                          </a:solidFill>
                          <a:latin typeface="Times New Roman"/>
                          <a:ea typeface="Calibri"/>
                          <a:cs typeface="Times New Roman"/>
                        </a:rPr>
                        <a:t>c</a:t>
                      </a:r>
                      <a:endParaRPr lang="en-US" sz="20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2000">
                          <a:solidFill>
                            <a:srgbClr val="000000"/>
                          </a:solidFill>
                          <a:latin typeface="Times New Roman"/>
                          <a:ea typeface="Calibri"/>
                          <a:cs typeface="Times New Roman"/>
                        </a:rPr>
                        <a:t>7</a:t>
                      </a:r>
                      <a:endParaRPr lang="en-US" sz="20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2000">
                          <a:solidFill>
                            <a:srgbClr val="000000"/>
                          </a:solidFill>
                          <a:latin typeface="Times New Roman"/>
                          <a:ea typeface="Calibri"/>
                          <a:cs typeface="Times New Roman"/>
                        </a:rPr>
                        <a:t>7</a:t>
                      </a:r>
                      <a:endParaRPr lang="en-US" sz="20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2000">
                          <a:solidFill>
                            <a:srgbClr val="000000"/>
                          </a:solidFill>
                          <a:latin typeface="Times New Roman"/>
                          <a:ea typeface="Calibri"/>
                          <a:cs typeface="Times New Roman"/>
                        </a:rPr>
                        <a:t>0</a:t>
                      </a:r>
                      <a:endParaRPr lang="en-US" sz="20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2000" dirty="0">
                          <a:solidFill>
                            <a:srgbClr val="000000"/>
                          </a:solidFill>
                          <a:latin typeface="Times New Roman"/>
                          <a:ea typeface="Calibri"/>
                          <a:cs typeface="Times New Roman"/>
                        </a:rPr>
                        <a:t>1</a:t>
                      </a:r>
                      <a:endParaRPr lang="en-US" sz="20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60000"/>
                        <a:lumOff val="40000"/>
                      </a:schemeClr>
                    </a:solidFill>
                  </a:tcPr>
                </a:tc>
              </a:tr>
              <a:tr h="581316">
                <a:tc>
                  <a:txBody>
                    <a:bodyPr/>
                    <a:lstStyle/>
                    <a:p>
                      <a:pPr marL="0" marR="0" algn="just">
                        <a:lnSpc>
                          <a:spcPct val="115000"/>
                        </a:lnSpc>
                        <a:spcBef>
                          <a:spcPts val="0"/>
                        </a:spcBef>
                        <a:spcAft>
                          <a:spcPts val="0"/>
                        </a:spcAft>
                      </a:pPr>
                      <a:r>
                        <a:rPr lang="en-US" sz="2000" dirty="0">
                          <a:solidFill>
                            <a:srgbClr val="000000"/>
                          </a:solidFill>
                          <a:latin typeface="Times New Roman"/>
                          <a:ea typeface="Calibri"/>
                          <a:cs typeface="Times New Roman"/>
                        </a:rPr>
                        <a:t>d</a:t>
                      </a:r>
                      <a:endParaRPr lang="en-US" sz="20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60000"/>
                        <a:lumOff val="40000"/>
                      </a:schemeClr>
                    </a:solidFill>
                  </a:tcPr>
                </a:tc>
                <a:tc>
                  <a:txBody>
                    <a:bodyPr/>
                    <a:lstStyle/>
                    <a:p>
                      <a:pPr marL="0" marR="0" algn="just">
                        <a:lnSpc>
                          <a:spcPct val="115000"/>
                        </a:lnSpc>
                        <a:spcBef>
                          <a:spcPts val="0"/>
                        </a:spcBef>
                        <a:spcAft>
                          <a:spcPts val="0"/>
                        </a:spcAft>
                      </a:pPr>
                      <a:r>
                        <a:rPr lang="en-US" sz="2000" dirty="0">
                          <a:solidFill>
                            <a:srgbClr val="000000"/>
                          </a:solidFill>
                          <a:latin typeface="Times New Roman"/>
                          <a:ea typeface="Calibri"/>
                          <a:cs typeface="Times New Roman"/>
                        </a:rPr>
                        <a:t>6</a:t>
                      </a:r>
                      <a:endParaRPr lang="en-US" sz="20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60000"/>
                        <a:lumOff val="40000"/>
                      </a:schemeClr>
                    </a:solidFill>
                  </a:tcPr>
                </a:tc>
                <a:tc>
                  <a:txBody>
                    <a:bodyPr/>
                    <a:lstStyle/>
                    <a:p>
                      <a:pPr marL="0" marR="0" algn="just">
                        <a:lnSpc>
                          <a:spcPct val="115000"/>
                        </a:lnSpc>
                        <a:spcBef>
                          <a:spcPts val="0"/>
                        </a:spcBef>
                        <a:spcAft>
                          <a:spcPts val="0"/>
                        </a:spcAft>
                      </a:pPr>
                      <a:r>
                        <a:rPr lang="en-US" sz="2000" dirty="0">
                          <a:solidFill>
                            <a:srgbClr val="000000"/>
                          </a:solidFill>
                          <a:latin typeface="Times New Roman"/>
                          <a:ea typeface="Calibri"/>
                          <a:cs typeface="Times New Roman"/>
                        </a:rPr>
                        <a:t>16</a:t>
                      </a:r>
                      <a:endParaRPr lang="en-US" sz="20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60000"/>
                        <a:lumOff val="40000"/>
                      </a:schemeClr>
                    </a:solidFill>
                  </a:tcPr>
                </a:tc>
                <a:tc>
                  <a:txBody>
                    <a:bodyPr/>
                    <a:lstStyle/>
                    <a:p>
                      <a:pPr marL="0" marR="0" algn="just">
                        <a:lnSpc>
                          <a:spcPct val="115000"/>
                        </a:lnSpc>
                        <a:spcBef>
                          <a:spcPts val="0"/>
                        </a:spcBef>
                        <a:spcAft>
                          <a:spcPts val="0"/>
                        </a:spcAft>
                      </a:pPr>
                      <a:r>
                        <a:rPr lang="en-US" sz="2000" dirty="0">
                          <a:solidFill>
                            <a:srgbClr val="000000"/>
                          </a:solidFill>
                          <a:latin typeface="Times New Roman"/>
                          <a:ea typeface="Calibri"/>
                          <a:cs typeface="Times New Roman"/>
                        </a:rPr>
                        <a:t>9</a:t>
                      </a:r>
                      <a:endParaRPr lang="en-US" sz="20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60000"/>
                        <a:lumOff val="40000"/>
                      </a:schemeClr>
                    </a:solidFill>
                  </a:tcPr>
                </a:tc>
                <a:tc>
                  <a:txBody>
                    <a:bodyPr/>
                    <a:lstStyle/>
                    <a:p>
                      <a:pPr marL="0" marR="0" algn="just">
                        <a:lnSpc>
                          <a:spcPct val="115000"/>
                        </a:lnSpc>
                        <a:spcBef>
                          <a:spcPts val="0"/>
                        </a:spcBef>
                        <a:spcAft>
                          <a:spcPts val="0"/>
                        </a:spcAft>
                      </a:pPr>
                      <a:r>
                        <a:rPr lang="en-US" sz="2000" dirty="0">
                          <a:solidFill>
                            <a:srgbClr val="000000"/>
                          </a:solidFill>
                          <a:latin typeface="Times New Roman"/>
                          <a:ea typeface="Calibri"/>
                          <a:cs typeface="Times New Roman"/>
                        </a:rPr>
                        <a:t>0</a:t>
                      </a:r>
                      <a:endParaRPr lang="en-US" sz="20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60000"/>
                        <a:lumOff val="40000"/>
                      </a:schemeClr>
                    </a:solidFill>
                  </a:tcPr>
                </a:tc>
              </a:tr>
            </a:tbl>
          </a:graphicData>
        </a:graphic>
      </p:graphicFrame>
      <p:sp>
        <p:nvSpPr>
          <p:cNvPr id="44034" name="Rectangle 2"/>
          <p:cNvSpPr>
            <a:spLocks noChangeArrowheads="1"/>
          </p:cNvSpPr>
          <p:nvPr/>
        </p:nvSpPr>
        <p:spPr bwMode="auto">
          <a:xfrm>
            <a:off x="0" y="3733800"/>
            <a:ext cx="5245347" cy="707886"/>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34290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Step3                                                       step 4</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a:p>
            <a:pPr marL="0" marR="0" lvl="0" indent="34290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noChangeArrowheads="1"/>
          </p:cNvPicPr>
          <p:nvPr/>
        </p:nvPicPr>
        <p:blipFill>
          <a:blip r:embed="rId2" cstate="print"/>
          <a:srcRect/>
          <a:stretch>
            <a:fillRect/>
          </a:stretch>
        </p:blipFill>
        <p:spPr bwMode="auto">
          <a:xfrm>
            <a:off x="533400" y="685800"/>
            <a:ext cx="5638800" cy="2438400"/>
          </a:xfrm>
          <a:prstGeom prst="rect">
            <a:avLst/>
          </a:prstGeom>
          <a:noFill/>
          <a:ln w="9525">
            <a:noFill/>
            <a:miter lim="800000"/>
            <a:headEnd/>
            <a:tailEnd/>
          </a:ln>
        </p:spPr>
      </p:pic>
      <p:graphicFrame>
        <p:nvGraphicFramePr>
          <p:cNvPr id="4" name="Table 3"/>
          <p:cNvGraphicFramePr>
            <a:graphicFrameLocks noGrp="1"/>
          </p:cNvGraphicFramePr>
          <p:nvPr/>
        </p:nvGraphicFramePr>
        <p:xfrm>
          <a:off x="228600" y="3733800"/>
          <a:ext cx="3886197" cy="2944368"/>
        </p:xfrm>
        <a:graphic>
          <a:graphicData uri="http://schemas.openxmlformats.org/drawingml/2006/table">
            <a:tbl>
              <a:tblPr/>
              <a:tblGrid>
                <a:gridCol w="555171"/>
                <a:gridCol w="555171"/>
                <a:gridCol w="555171"/>
                <a:gridCol w="555171"/>
                <a:gridCol w="555171"/>
                <a:gridCol w="555171"/>
                <a:gridCol w="555171"/>
              </a:tblGrid>
              <a:tr h="391886">
                <a:tc>
                  <a:txBody>
                    <a:bodyPr/>
                    <a:lstStyle/>
                    <a:p>
                      <a:pPr marL="0" marR="0" algn="just">
                        <a:lnSpc>
                          <a:spcPct val="115000"/>
                        </a:lnSpc>
                        <a:spcBef>
                          <a:spcPts val="0"/>
                        </a:spcBef>
                        <a:spcAft>
                          <a:spcPts val="600"/>
                        </a:spcAft>
                      </a:pPr>
                      <a:r>
                        <a:rPr lang="en-US" sz="2400" dirty="0">
                          <a:latin typeface="Times New Roman"/>
                          <a:ea typeface="Calibri"/>
                          <a:cs typeface="Aharoni"/>
                        </a:rPr>
                        <a:t>w</a:t>
                      </a:r>
                      <a:endParaRPr lang="en-US" sz="24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600"/>
                        </a:spcAft>
                      </a:pPr>
                      <a:r>
                        <a:rPr lang="en-US" sz="2400">
                          <a:latin typeface="Times New Roman"/>
                          <a:ea typeface="Calibri"/>
                          <a:cs typeface="Aharoni"/>
                        </a:rPr>
                        <a:t>0</a:t>
                      </a:r>
                      <a:endParaRPr lang="en-US" sz="2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600"/>
                        </a:spcAft>
                      </a:pPr>
                      <a:r>
                        <a:rPr lang="en-US" sz="2400">
                          <a:latin typeface="Times New Roman"/>
                          <a:ea typeface="Calibri"/>
                          <a:cs typeface="Aharoni"/>
                        </a:rPr>
                        <a:t>1</a:t>
                      </a:r>
                      <a:endParaRPr lang="en-US" sz="2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600"/>
                        </a:spcAft>
                      </a:pPr>
                      <a:r>
                        <a:rPr lang="en-US" sz="2400">
                          <a:latin typeface="Times New Roman"/>
                          <a:ea typeface="Calibri"/>
                          <a:cs typeface="Aharoni"/>
                        </a:rPr>
                        <a:t>2</a:t>
                      </a:r>
                      <a:endParaRPr lang="en-US" sz="2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600"/>
                        </a:spcAft>
                      </a:pPr>
                      <a:r>
                        <a:rPr lang="en-US" sz="2400">
                          <a:latin typeface="Times New Roman"/>
                          <a:ea typeface="Calibri"/>
                          <a:cs typeface="Aharoni"/>
                        </a:rPr>
                        <a:t>3</a:t>
                      </a:r>
                      <a:endParaRPr lang="en-US" sz="2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600"/>
                        </a:spcAft>
                      </a:pPr>
                      <a:r>
                        <a:rPr lang="en-US" sz="2400">
                          <a:latin typeface="Times New Roman"/>
                          <a:ea typeface="Calibri"/>
                          <a:cs typeface="Aharoni"/>
                        </a:rPr>
                        <a:t>4</a:t>
                      </a:r>
                      <a:endParaRPr lang="en-US" sz="2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600"/>
                        </a:spcAft>
                      </a:pPr>
                      <a:r>
                        <a:rPr lang="en-US" sz="2400">
                          <a:latin typeface="Times New Roman"/>
                          <a:ea typeface="Calibri"/>
                          <a:cs typeface="Aharoni"/>
                        </a:rPr>
                        <a:t>5</a:t>
                      </a:r>
                      <a:endParaRPr lang="en-US" sz="2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91886">
                <a:tc>
                  <a:txBody>
                    <a:bodyPr/>
                    <a:lstStyle/>
                    <a:p>
                      <a:pPr marL="0" marR="0" algn="just">
                        <a:lnSpc>
                          <a:spcPct val="115000"/>
                        </a:lnSpc>
                        <a:spcBef>
                          <a:spcPts val="0"/>
                        </a:spcBef>
                        <a:spcAft>
                          <a:spcPts val="600"/>
                        </a:spcAft>
                      </a:pPr>
                      <a:r>
                        <a:rPr lang="en-US" sz="2400">
                          <a:latin typeface="Times New Roman"/>
                          <a:ea typeface="Calibri"/>
                          <a:cs typeface="Aharoni"/>
                        </a:rPr>
                        <a:t>0</a:t>
                      </a:r>
                      <a:endParaRPr lang="en-US" sz="2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600"/>
                        </a:spcAft>
                      </a:pPr>
                      <a:r>
                        <a:rPr lang="en-US" sz="2400">
                          <a:latin typeface="Times New Roman"/>
                          <a:ea typeface="Calibri"/>
                          <a:cs typeface="Aharoni"/>
                        </a:rPr>
                        <a:t>0</a:t>
                      </a:r>
                      <a:endParaRPr lang="en-US" sz="2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600"/>
                        </a:spcAft>
                      </a:pPr>
                      <a:r>
                        <a:rPr lang="en-US" sz="2400">
                          <a:latin typeface="Times New Roman"/>
                          <a:ea typeface="Calibri"/>
                          <a:cs typeface="Aharoni"/>
                        </a:rPr>
                        <a:t>15</a:t>
                      </a:r>
                      <a:endParaRPr lang="en-US" sz="2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600"/>
                        </a:spcAft>
                      </a:pPr>
                      <a:r>
                        <a:rPr lang="en-US" sz="2400">
                          <a:latin typeface="Times New Roman"/>
                          <a:ea typeface="Calibri"/>
                          <a:cs typeface="Aharoni"/>
                        </a:rPr>
                        <a:t>10</a:t>
                      </a:r>
                      <a:endParaRPr lang="en-US" sz="2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600"/>
                        </a:spcAft>
                      </a:pPr>
                      <a:r>
                        <a:rPr lang="en-US" sz="2400" dirty="0">
                          <a:latin typeface="Times New Roman"/>
                          <a:ea typeface="Calibri"/>
                          <a:cs typeface="Times New Roman"/>
                        </a:rPr>
                        <a:t>∞</a:t>
                      </a:r>
                      <a:endParaRPr lang="en-US" sz="24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600"/>
                        </a:spcAft>
                      </a:pPr>
                      <a:r>
                        <a:rPr lang="en-US" sz="2400">
                          <a:latin typeface="Times New Roman"/>
                          <a:ea typeface="Calibri"/>
                          <a:cs typeface="Aharoni"/>
                        </a:rPr>
                        <a:t>45</a:t>
                      </a:r>
                      <a:endParaRPr lang="en-US" sz="2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600"/>
                        </a:spcAft>
                      </a:pPr>
                      <a:r>
                        <a:rPr lang="en-US" sz="2400">
                          <a:latin typeface="Times New Roman"/>
                          <a:ea typeface="Calibri"/>
                          <a:cs typeface="Times New Roman"/>
                        </a:rPr>
                        <a:t>∞</a:t>
                      </a:r>
                      <a:endParaRPr lang="en-US" sz="2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91886">
                <a:tc>
                  <a:txBody>
                    <a:bodyPr/>
                    <a:lstStyle/>
                    <a:p>
                      <a:pPr marL="0" marR="0" algn="just">
                        <a:lnSpc>
                          <a:spcPct val="115000"/>
                        </a:lnSpc>
                        <a:spcBef>
                          <a:spcPts val="0"/>
                        </a:spcBef>
                        <a:spcAft>
                          <a:spcPts val="600"/>
                        </a:spcAft>
                      </a:pPr>
                      <a:r>
                        <a:rPr lang="en-US" sz="2400" dirty="0">
                          <a:latin typeface="Times New Roman"/>
                          <a:ea typeface="Calibri"/>
                          <a:cs typeface="Aharoni"/>
                        </a:rPr>
                        <a:t>1</a:t>
                      </a:r>
                      <a:endParaRPr lang="en-US" sz="24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600"/>
                        </a:spcAft>
                      </a:pPr>
                      <a:r>
                        <a:rPr lang="en-US" sz="2400">
                          <a:latin typeface="Times New Roman"/>
                          <a:ea typeface="Calibri"/>
                          <a:cs typeface="Times New Roman"/>
                        </a:rPr>
                        <a:t>∞</a:t>
                      </a:r>
                      <a:endParaRPr lang="en-US" sz="2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600"/>
                        </a:spcAft>
                      </a:pPr>
                      <a:r>
                        <a:rPr lang="en-US" sz="2400">
                          <a:latin typeface="Times New Roman"/>
                          <a:ea typeface="Calibri"/>
                          <a:cs typeface="Aharoni"/>
                        </a:rPr>
                        <a:t>0</a:t>
                      </a:r>
                      <a:endParaRPr lang="en-US" sz="2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600"/>
                        </a:spcAft>
                      </a:pPr>
                      <a:r>
                        <a:rPr lang="en-US" sz="2400">
                          <a:latin typeface="Times New Roman"/>
                          <a:ea typeface="Calibri"/>
                          <a:cs typeface="Aharoni"/>
                        </a:rPr>
                        <a:t>15</a:t>
                      </a:r>
                      <a:endParaRPr lang="en-US" sz="2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600"/>
                        </a:spcAft>
                      </a:pPr>
                      <a:r>
                        <a:rPr lang="en-US" sz="2400">
                          <a:latin typeface="Times New Roman"/>
                          <a:ea typeface="Calibri"/>
                          <a:cs typeface="Times New Roman"/>
                        </a:rPr>
                        <a:t>∞</a:t>
                      </a:r>
                      <a:endParaRPr lang="en-US" sz="2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600"/>
                        </a:spcAft>
                      </a:pPr>
                      <a:r>
                        <a:rPr lang="en-US" sz="2400">
                          <a:latin typeface="Times New Roman"/>
                          <a:ea typeface="Calibri"/>
                          <a:cs typeface="Aharoni"/>
                        </a:rPr>
                        <a:t>20</a:t>
                      </a:r>
                      <a:endParaRPr lang="en-US" sz="2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600"/>
                        </a:spcAft>
                      </a:pPr>
                      <a:r>
                        <a:rPr lang="en-US" sz="2400">
                          <a:latin typeface="Times New Roman"/>
                          <a:ea typeface="Calibri"/>
                          <a:cs typeface="Times New Roman"/>
                        </a:rPr>
                        <a:t>∞</a:t>
                      </a:r>
                      <a:endParaRPr lang="en-US" sz="2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91886">
                <a:tc>
                  <a:txBody>
                    <a:bodyPr/>
                    <a:lstStyle/>
                    <a:p>
                      <a:pPr marL="0" marR="0" algn="just">
                        <a:lnSpc>
                          <a:spcPct val="115000"/>
                        </a:lnSpc>
                        <a:spcBef>
                          <a:spcPts val="0"/>
                        </a:spcBef>
                        <a:spcAft>
                          <a:spcPts val="600"/>
                        </a:spcAft>
                      </a:pPr>
                      <a:r>
                        <a:rPr lang="en-US" sz="2400">
                          <a:latin typeface="Times New Roman"/>
                          <a:ea typeface="Calibri"/>
                          <a:cs typeface="Aharoni"/>
                        </a:rPr>
                        <a:t>2</a:t>
                      </a:r>
                      <a:endParaRPr lang="en-US" sz="2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600"/>
                        </a:spcAft>
                      </a:pPr>
                      <a:r>
                        <a:rPr lang="en-US" sz="2400">
                          <a:latin typeface="Times New Roman"/>
                          <a:ea typeface="Calibri"/>
                          <a:cs typeface="Aharoni"/>
                        </a:rPr>
                        <a:t>20</a:t>
                      </a:r>
                      <a:endParaRPr lang="en-US" sz="2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600"/>
                        </a:spcAft>
                      </a:pPr>
                      <a:r>
                        <a:rPr lang="en-US" sz="2400">
                          <a:latin typeface="Times New Roman"/>
                          <a:ea typeface="Calibri"/>
                          <a:cs typeface="Times New Roman"/>
                        </a:rPr>
                        <a:t>∞</a:t>
                      </a:r>
                      <a:endParaRPr lang="en-US" sz="2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600"/>
                        </a:spcAft>
                      </a:pPr>
                      <a:r>
                        <a:rPr lang="en-US" sz="2400">
                          <a:latin typeface="Times New Roman"/>
                          <a:ea typeface="Calibri"/>
                          <a:cs typeface="Aharoni"/>
                        </a:rPr>
                        <a:t>0</a:t>
                      </a:r>
                      <a:endParaRPr lang="en-US" sz="2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600"/>
                        </a:spcAft>
                      </a:pPr>
                      <a:r>
                        <a:rPr lang="en-US" sz="2400">
                          <a:latin typeface="Times New Roman"/>
                          <a:ea typeface="Calibri"/>
                          <a:cs typeface="Aharoni"/>
                        </a:rPr>
                        <a:t>20</a:t>
                      </a:r>
                      <a:endParaRPr lang="en-US" sz="2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600"/>
                        </a:spcAft>
                      </a:pPr>
                      <a:r>
                        <a:rPr lang="en-US" sz="2400">
                          <a:latin typeface="Times New Roman"/>
                          <a:ea typeface="Calibri"/>
                          <a:cs typeface="Times New Roman"/>
                        </a:rPr>
                        <a:t>∞</a:t>
                      </a:r>
                      <a:endParaRPr lang="en-US" sz="2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600"/>
                        </a:spcAft>
                      </a:pPr>
                      <a:r>
                        <a:rPr lang="en-US" sz="2400">
                          <a:latin typeface="Times New Roman"/>
                          <a:ea typeface="Calibri"/>
                          <a:cs typeface="Times New Roman"/>
                        </a:rPr>
                        <a:t>∞</a:t>
                      </a:r>
                      <a:endParaRPr lang="en-US" sz="2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91886">
                <a:tc>
                  <a:txBody>
                    <a:bodyPr/>
                    <a:lstStyle/>
                    <a:p>
                      <a:pPr marL="0" marR="0" algn="just">
                        <a:lnSpc>
                          <a:spcPct val="115000"/>
                        </a:lnSpc>
                        <a:spcBef>
                          <a:spcPts val="0"/>
                        </a:spcBef>
                        <a:spcAft>
                          <a:spcPts val="600"/>
                        </a:spcAft>
                      </a:pPr>
                      <a:r>
                        <a:rPr lang="en-US" sz="2400">
                          <a:latin typeface="Times New Roman"/>
                          <a:ea typeface="Calibri"/>
                          <a:cs typeface="Aharoni"/>
                        </a:rPr>
                        <a:t>3</a:t>
                      </a:r>
                      <a:endParaRPr lang="en-US" sz="2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600"/>
                        </a:spcAft>
                      </a:pPr>
                      <a:r>
                        <a:rPr lang="en-US" sz="2400">
                          <a:latin typeface="Times New Roman"/>
                          <a:ea typeface="Calibri"/>
                          <a:cs typeface="Times New Roman"/>
                        </a:rPr>
                        <a:t>∞</a:t>
                      </a:r>
                      <a:endParaRPr lang="en-US" sz="2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600"/>
                        </a:spcAft>
                      </a:pPr>
                      <a:r>
                        <a:rPr lang="en-US" sz="2400">
                          <a:latin typeface="Times New Roman"/>
                          <a:ea typeface="Calibri"/>
                          <a:cs typeface="Aharoni"/>
                        </a:rPr>
                        <a:t>10</a:t>
                      </a:r>
                      <a:endParaRPr lang="en-US" sz="2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600"/>
                        </a:spcAft>
                      </a:pPr>
                      <a:r>
                        <a:rPr lang="en-US" sz="2400">
                          <a:latin typeface="Times New Roman"/>
                          <a:ea typeface="Calibri"/>
                          <a:cs typeface="Times New Roman"/>
                        </a:rPr>
                        <a:t>∞</a:t>
                      </a:r>
                      <a:endParaRPr lang="en-US" sz="2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600"/>
                        </a:spcAft>
                      </a:pPr>
                      <a:r>
                        <a:rPr lang="en-US" sz="2400">
                          <a:latin typeface="Times New Roman"/>
                          <a:ea typeface="Calibri"/>
                          <a:cs typeface="Aharoni"/>
                        </a:rPr>
                        <a:t>0</a:t>
                      </a:r>
                      <a:endParaRPr lang="en-US" sz="2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600"/>
                        </a:spcAft>
                      </a:pPr>
                      <a:r>
                        <a:rPr lang="en-US" sz="2400">
                          <a:latin typeface="Times New Roman"/>
                          <a:ea typeface="Calibri"/>
                          <a:cs typeface="Aharoni"/>
                        </a:rPr>
                        <a:t>35</a:t>
                      </a:r>
                      <a:endParaRPr lang="en-US" sz="2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600"/>
                        </a:spcAft>
                      </a:pPr>
                      <a:r>
                        <a:rPr lang="en-US" sz="2400">
                          <a:latin typeface="Times New Roman"/>
                          <a:ea typeface="Calibri"/>
                          <a:cs typeface="Times New Roman"/>
                        </a:rPr>
                        <a:t>∞</a:t>
                      </a:r>
                      <a:endParaRPr lang="en-US" sz="2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91886">
                <a:tc>
                  <a:txBody>
                    <a:bodyPr/>
                    <a:lstStyle/>
                    <a:p>
                      <a:pPr marL="0" marR="0" algn="just">
                        <a:lnSpc>
                          <a:spcPct val="115000"/>
                        </a:lnSpc>
                        <a:spcBef>
                          <a:spcPts val="0"/>
                        </a:spcBef>
                        <a:spcAft>
                          <a:spcPts val="600"/>
                        </a:spcAft>
                      </a:pPr>
                      <a:r>
                        <a:rPr lang="en-US" sz="2400">
                          <a:latin typeface="Times New Roman"/>
                          <a:ea typeface="Calibri"/>
                          <a:cs typeface="Aharoni"/>
                        </a:rPr>
                        <a:t>4</a:t>
                      </a:r>
                      <a:endParaRPr lang="en-US" sz="2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600"/>
                        </a:spcAft>
                      </a:pPr>
                      <a:r>
                        <a:rPr lang="en-US" sz="2400">
                          <a:latin typeface="Times New Roman"/>
                          <a:ea typeface="Calibri"/>
                          <a:cs typeface="Times New Roman"/>
                        </a:rPr>
                        <a:t>∞</a:t>
                      </a:r>
                      <a:endParaRPr lang="en-US" sz="2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600"/>
                        </a:spcAft>
                      </a:pPr>
                      <a:r>
                        <a:rPr lang="en-US" sz="2400">
                          <a:latin typeface="Times New Roman"/>
                          <a:ea typeface="Calibri"/>
                          <a:cs typeface="Times New Roman"/>
                        </a:rPr>
                        <a:t>∞</a:t>
                      </a:r>
                      <a:endParaRPr lang="en-US" sz="2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600"/>
                        </a:spcAft>
                      </a:pPr>
                      <a:r>
                        <a:rPr lang="en-US" sz="2400">
                          <a:latin typeface="Times New Roman"/>
                          <a:ea typeface="Calibri"/>
                          <a:cs typeface="Times New Roman"/>
                        </a:rPr>
                        <a:t>∞</a:t>
                      </a:r>
                      <a:endParaRPr lang="en-US" sz="2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600"/>
                        </a:spcAft>
                      </a:pPr>
                      <a:r>
                        <a:rPr lang="en-US" sz="2400">
                          <a:latin typeface="Times New Roman"/>
                          <a:ea typeface="Calibri"/>
                          <a:cs typeface="Aharoni"/>
                        </a:rPr>
                        <a:t>30</a:t>
                      </a:r>
                      <a:endParaRPr lang="en-US" sz="2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600"/>
                        </a:spcAft>
                      </a:pPr>
                      <a:r>
                        <a:rPr lang="en-US" sz="2400">
                          <a:latin typeface="Times New Roman"/>
                          <a:ea typeface="Calibri"/>
                          <a:cs typeface="Aharoni"/>
                        </a:rPr>
                        <a:t>0</a:t>
                      </a:r>
                      <a:endParaRPr lang="en-US" sz="2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600"/>
                        </a:spcAft>
                      </a:pPr>
                      <a:r>
                        <a:rPr lang="en-US" sz="2400">
                          <a:latin typeface="Times New Roman"/>
                          <a:ea typeface="Calibri"/>
                          <a:cs typeface="Times New Roman"/>
                        </a:rPr>
                        <a:t>∞</a:t>
                      </a:r>
                      <a:endParaRPr lang="en-US" sz="2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91886">
                <a:tc>
                  <a:txBody>
                    <a:bodyPr/>
                    <a:lstStyle/>
                    <a:p>
                      <a:pPr marL="0" marR="0" algn="just">
                        <a:lnSpc>
                          <a:spcPct val="115000"/>
                        </a:lnSpc>
                        <a:spcBef>
                          <a:spcPts val="0"/>
                        </a:spcBef>
                        <a:spcAft>
                          <a:spcPts val="600"/>
                        </a:spcAft>
                      </a:pPr>
                      <a:r>
                        <a:rPr lang="en-US" sz="2400">
                          <a:latin typeface="Times New Roman"/>
                          <a:ea typeface="Calibri"/>
                          <a:cs typeface="Aharoni"/>
                        </a:rPr>
                        <a:t>5</a:t>
                      </a:r>
                      <a:endParaRPr lang="en-US" sz="2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600"/>
                        </a:spcAft>
                      </a:pPr>
                      <a:r>
                        <a:rPr lang="en-US" sz="2400">
                          <a:latin typeface="Times New Roman"/>
                          <a:ea typeface="Calibri"/>
                          <a:cs typeface="Times New Roman"/>
                        </a:rPr>
                        <a:t>∞</a:t>
                      </a:r>
                      <a:endParaRPr lang="en-US" sz="2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600"/>
                        </a:spcAft>
                      </a:pPr>
                      <a:r>
                        <a:rPr lang="en-US" sz="2400">
                          <a:latin typeface="Times New Roman"/>
                          <a:ea typeface="Calibri"/>
                          <a:cs typeface="Times New Roman"/>
                        </a:rPr>
                        <a:t>∞</a:t>
                      </a:r>
                      <a:endParaRPr lang="en-US" sz="2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600"/>
                        </a:spcAft>
                      </a:pPr>
                      <a:r>
                        <a:rPr lang="en-US" sz="2400">
                          <a:latin typeface="Times New Roman"/>
                          <a:ea typeface="Calibri"/>
                          <a:cs typeface="Times New Roman"/>
                        </a:rPr>
                        <a:t>∞</a:t>
                      </a:r>
                      <a:endParaRPr lang="en-US" sz="2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600"/>
                        </a:spcAft>
                      </a:pPr>
                      <a:r>
                        <a:rPr lang="en-US" sz="2400">
                          <a:latin typeface="Times New Roman"/>
                          <a:ea typeface="Calibri"/>
                          <a:cs typeface="Aharoni"/>
                        </a:rPr>
                        <a:t>4</a:t>
                      </a:r>
                      <a:endParaRPr lang="en-US" sz="2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600"/>
                        </a:spcAft>
                      </a:pPr>
                      <a:r>
                        <a:rPr lang="en-US" sz="2400">
                          <a:latin typeface="Times New Roman"/>
                          <a:ea typeface="Calibri"/>
                          <a:cs typeface="Times New Roman"/>
                        </a:rPr>
                        <a:t>∞</a:t>
                      </a:r>
                      <a:endParaRPr lang="en-US" sz="2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600"/>
                        </a:spcAft>
                      </a:pPr>
                      <a:r>
                        <a:rPr lang="en-US" sz="2400" dirty="0">
                          <a:latin typeface="Times New Roman"/>
                          <a:ea typeface="Calibri"/>
                          <a:cs typeface="Aharoni"/>
                        </a:rPr>
                        <a:t>0</a:t>
                      </a:r>
                      <a:endParaRPr lang="en-US" sz="24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5" name="TextBox 4"/>
          <p:cNvSpPr txBox="1"/>
          <p:nvPr/>
        </p:nvSpPr>
        <p:spPr>
          <a:xfrm>
            <a:off x="4648200" y="4495800"/>
            <a:ext cx="2057400" cy="646331"/>
          </a:xfrm>
          <a:prstGeom prst="rect">
            <a:avLst/>
          </a:prstGeom>
          <a:noFill/>
        </p:spPr>
        <p:txBody>
          <a:bodyPr wrap="square" rtlCol="0">
            <a:spAutoFit/>
          </a:bodyPr>
          <a:lstStyle/>
          <a:p>
            <a:r>
              <a:rPr lang="en-US" b="1" dirty="0" smtClean="0"/>
              <a:t>Cost adjacency matrix</a:t>
            </a:r>
            <a:endParaRPr lang="en-US" b="1" dirty="0"/>
          </a:p>
        </p:txBody>
      </p:sp>
      <p:sp>
        <p:nvSpPr>
          <p:cNvPr id="6" name="Rectangle 5"/>
          <p:cNvSpPr/>
          <p:nvPr/>
        </p:nvSpPr>
        <p:spPr>
          <a:xfrm>
            <a:off x="776035" y="0"/>
            <a:ext cx="7038530" cy="523220"/>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28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All pair shortest paths using Greedy Method</a:t>
            </a:r>
            <a:endParaRPr lang="en-US" sz="2800" b="1" cap="none"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9144000" cy="1477328"/>
          </a:xfrm>
          <a:prstGeom prst="rect">
            <a:avLst/>
          </a:prstGeom>
          <a:noFill/>
        </p:spPr>
        <p:txBody>
          <a:bodyPr wrap="square" rtlCol="0">
            <a:spAutoFit/>
          </a:bodyPr>
          <a:lstStyle/>
          <a:p>
            <a:pPr>
              <a:buFont typeface="Wingdings" pitchFamily="2" charset="2"/>
              <a:buChar char="v"/>
            </a:pPr>
            <a:r>
              <a:rPr lang="en-US" sz="2400" dirty="0" smtClean="0">
                <a:latin typeface="Times New Roman" pitchFamily="18" charset="0"/>
                <a:cs typeface="Times New Roman" pitchFamily="18" charset="0"/>
              </a:rPr>
              <a:t> Obtain </a:t>
            </a:r>
            <a:r>
              <a:rPr lang="en-US" sz="2400" dirty="0">
                <a:latin typeface="Times New Roman" pitchFamily="18" charset="0"/>
                <a:cs typeface="Times New Roman" pitchFamily="18" charset="0"/>
              </a:rPr>
              <a:t>the shortest distance and shortest path from node 5 to node 1 in the above graph. Solution: Let source =5 and destination =0. </a:t>
            </a:r>
            <a:endParaRPr lang="en-US" sz="2400" dirty="0" smtClean="0">
              <a:latin typeface="Times New Roman" pitchFamily="18" charset="0"/>
              <a:cs typeface="Times New Roman" pitchFamily="18" charset="0"/>
            </a:endParaRPr>
          </a:p>
          <a:p>
            <a:r>
              <a:rPr lang="en-US" sz="2400" dirty="0">
                <a:latin typeface="Times New Roman" pitchFamily="18" charset="0"/>
                <a:cs typeface="Times New Roman" pitchFamily="18" charset="0"/>
              </a:rPr>
              <a:t> </a:t>
            </a:r>
          </a:p>
          <a:p>
            <a:endParaRPr lang="en-US" dirty="0"/>
          </a:p>
        </p:txBody>
      </p:sp>
      <p:graphicFrame>
        <p:nvGraphicFramePr>
          <p:cNvPr id="3" name="Table 2"/>
          <p:cNvGraphicFramePr>
            <a:graphicFrameLocks noGrp="1"/>
          </p:cNvGraphicFramePr>
          <p:nvPr/>
        </p:nvGraphicFramePr>
        <p:xfrm>
          <a:off x="1371603" y="990600"/>
          <a:ext cx="5029199" cy="841248"/>
        </p:xfrm>
        <a:graphic>
          <a:graphicData uri="http://schemas.openxmlformats.org/drawingml/2006/table">
            <a:tbl>
              <a:tblPr/>
              <a:tblGrid>
                <a:gridCol w="718457"/>
                <a:gridCol w="718457"/>
                <a:gridCol w="718457"/>
                <a:gridCol w="718457"/>
                <a:gridCol w="718457"/>
                <a:gridCol w="718457"/>
                <a:gridCol w="718457"/>
              </a:tblGrid>
              <a:tr h="381000">
                <a:tc>
                  <a:txBody>
                    <a:bodyPr/>
                    <a:lstStyle/>
                    <a:p>
                      <a:pPr marL="0" marR="0" algn="just">
                        <a:lnSpc>
                          <a:spcPct val="115000"/>
                        </a:lnSpc>
                        <a:spcBef>
                          <a:spcPts val="0"/>
                        </a:spcBef>
                        <a:spcAft>
                          <a:spcPts val="0"/>
                        </a:spcAft>
                      </a:pPr>
                      <a:r>
                        <a:rPr lang="en-US" sz="2400">
                          <a:solidFill>
                            <a:srgbClr val="000000"/>
                          </a:solidFill>
                          <a:latin typeface="Times New Roman"/>
                          <a:ea typeface="Calibri"/>
                          <a:cs typeface="Times New Roman"/>
                        </a:rPr>
                        <a:t>D</a:t>
                      </a:r>
                      <a:endParaRPr lang="en-US" sz="2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2400">
                          <a:solidFill>
                            <a:srgbClr val="000000"/>
                          </a:solidFill>
                          <a:latin typeface="Times New Roman"/>
                          <a:ea typeface="Calibri"/>
                          <a:cs typeface="Times New Roman"/>
                        </a:rPr>
                        <a:t>0</a:t>
                      </a:r>
                      <a:endParaRPr lang="en-US" sz="2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2400">
                          <a:solidFill>
                            <a:srgbClr val="000000"/>
                          </a:solidFill>
                          <a:latin typeface="Times New Roman"/>
                          <a:ea typeface="Calibri"/>
                          <a:cs typeface="Times New Roman"/>
                        </a:rPr>
                        <a:t>1</a:t>
                      </a:r>
                      <a:endParaRPr lang="en-US" sz="2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2400">
                          <a:solidFill>
                            <a:srgbClr val="000000"/>
                          </a:solidFill>
                          <a:latin typeface="Times New Roman"/>
                          <a:ea typeface="Calibri"/>
                          <a:cs typeface="Times New Roman"/>
                        </a:rPr>
                        <a:t>2</a:t>
                      </a:r>
                      <a:endParaRPr lang="en-US" sz="2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2400">
                          <a:solidFill>
                            <a:srgbClr val="000000"/>
                          </a:solidFill>
                          <a:latin typeface="Times New Roman"/>
                          <a:ea typeface="Calibri"/>
                          <a:cs typeface="Times New Roman"/>
                        </a:rPr>
                        <a:t>3</a:t>
                      </a:r>
                      <a:endParaRPr lang="en-US" sz="2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2400">
                          <a:solidFill>
                            <a:srgbClr val="000000"/>
                          </a:solidFill>
                          <a:latin typeface="Times New Roman"/>
                          <a:ea typeface="Calibri"/>
                          <a:cs typeface="Times New Roman"/>
                        </a:rPr>
                        <a:t>4</a:t>
                      </a:r>
                      <a:endParaRPr lang="en-US" sz="2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2400">
                          <a:solidFill>
                            <a:srgbClr val="000000"/>
                          </a:solidFill>
                          <a:latin typeface="Times New Roman"/>
                          <a:ea typeface="Calibri"/>
                          <a:cs typeface="Times New Roman"/>
                        </a:rPr>
                        <a:t>5</a:t>
                      </a:r>
                      <a:endParaRPr lang="en-US" sz="2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81000">
                <a:tc>
                  <a:txBody>
                    <a:bodyPr/>
                    <a:lstStyle/>
                    <a:p>
                      <a:pPr marL="0" marR="0" algn="just">
                        <a:lnSpc>
                          <a:spcPct val="115000"/>
                        </a:lnSpc>
                        <a:spcBef>
                          <a:spcPts val="0"/>
                        </a:spcBef>
                        <a:spcAft>
                          <a:spcPts val="0"/>
                        </a:spcAft>
                      </a:pPr>
                      <a:r>
                        <a:rPr lang="en-US" sz="2400">
                          <a:latin typeface="Times New Roman"/>
                          <a:ea typeface="Calibri"/>
                          <a:cs typeface="Times New Roman"/>
                        </a:rPr>
                        <a:t>5</a:t>
                      </a:r>
                      <a:endParaRPr lang="en-US" sz="2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2400">
                          <a:latin typeface="Times New Roman"/>
                          <a:ea typeface="Calibri"/>
                          <a:cs typeface="Times New Roman"/>
                        </a:rPr>
                        <a:t>∞</a:t>
                      </a:r>
                      <a:endParaRPr lang="en-US" sz="2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2400">
                          <a:latin typeface="Times New Roman"/>
                          <a:ea typeface="Calibri"/>
                          <a:cs typeface="Times New Roman"/>
                        </a:rPr>
                        <a:t>∞</a:t>
                      </a:r>
                      <a:endParaRPr lang="en-US" sz="2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2400">
                          <a:latin typeface="Times New Roman"/>
                          <a:ea typeface="Calibri"/>
                          <a:cs typeface="Times New Roman"/>
                        </a:rPr>
                        <a:t>∞</a:t>
                      </a:r>
                      <a:endParaRPr lang="en-US" sz="2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2400">
                          <a:solidFill>
                            <a:srgbClr val="000000"/>
                          </a:solidFill>
                          <a:latin typeface="Times New Roman"/>
                          <a:ea typeface="Calibri"/>
                          <a:cs typeface="Times New Roman"/>
                        </a:rPr>
                        <a:t>4</a:t>
                      </a:r>
                      <a:endParaRPr lang="en-US" sz="2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2400">
                          <a:latin typeface="Times New Roman"/>
                          <a:ea typeface="Calibri"/>
                          <a:cs typeface="Times New Roman"/>
                        </a:rPr>
                        <a:t>∞</a:t>
                      </a:r>
                      <a:endParaRPr lang="en-US" sz="2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2400" dirty="0">
                          <a:solidFill>
                            <a:srgbClr val="000000"/>
                          </a:solidFill>
                          <a:latin typeface="Times New Roman"/>
                          <a:ea typeface="Calibri"/>
                          <a:cs typeface="Times New Roman"/>
                        </a:rPr>
                        <a:t>0</a:t>
                      </a:r>
                      <a:endParaRPr lang="en-US" sz="24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4" name="TextBox 3"/>
          <p:cNvSpPr txBox="1"/>
          <p:nvPr/>
        </p:nvSpPr>
        <p:spPr>
          <a:xfrm>
            <a:off x="0" y="3124200"/>
            <a:ext cx="9144000" cy="2215991"/>
          </a:xfrm>
          <a:prstGeom prst="rect">
            <a:avLst/>
          </a:prstGeom>
          <a:noFill/>
        </p:spPr>
        <p:txBody>
          <a:bodyPr wrap="square" rtlCol="0">
            <a:spAutoFit/>
          </a:bodyPr>
          <a:lstStyle/>
          <a:p>
            <a:pPr>
              <a:buFont typeface="Wingdings" pitchFamily="2" charset="2"/>
              <a:buChar char="v"/>
            </a:pPr>
            <a:r>
              <a:rPr lang="en-US" dirty="0" smtClean="0"/>
              <a:t> </a:t>
            </a:r>
            <a:r>
              <a:rPr lang="en-US" sz="2400" dirty="0">
                <a:latin typeface="Times New Roman" pitchFamily="18" charset="0"/>
                <a:cs typeface="Times New Roman" pitchFamily="18" charset="0"/>
              </a:rPr>
              <a:t>Contains the initial distance from 5 to all other nodes</a:t>
            </a:r>
            <a:r>
              <a:rPr lang="en-US" sz="2400" dirty="0" smtClean="0">
                <a:latin typeface="Times New Roman" pitchFamily="18" charset="0"/>
                <a:cs typeface="Times New Roman" pitchFamily="18" charset="0"/>
              </a:rPr>
              <a:t>.</a:t>
            </a:r>
          </a:p>
          <a:p>
            <a:endParaRPr lang="en-US" sz="2400" dirty="0" smtClean="0">
              <a:latin typeface="Times New Roman" pitchFamily="18" charset="0"/>
              <a:cs typeface="Times New Roman" pitchFamily="18" charset="0"/>
            </a:endParaRPr>
          </a:p>
          <a:p>
            <a:pPr>
              <a:buFont typeface="Wingdings" pitchFamily="2" charset="2"/>
              <a:buChar char="v"/>
            </a:pPr>
            <a:r>
              <a:rPr lang="en-US" sz="2400" dirty="0">
                <a:latin typeface="Times New Roman" pitchFamily="18" charset="0"/>
                <a:cs typeface="Times New Roman" pitchFamily="18" charset="0"/>
              </a:rPr>
              <a:t> Step 1: 5 to 3 is selected with distance </a:t>
            </a:r>
            <a:r>
              <a:rPr lang="en-US" sz="2400" dirty="0" smtClean="0">
                <a:latin typeface="Times New Roman" pitchFamily="18" charset="0"/>
                <a:cs typeface="Times New Roman" pitchFamily="18" charset="0"/>
              </a:rPr>
              <a:t>4</a:t>
            </a:r>
          </a:p>
          <a:p>
            <a:pPr>
              <a:buFont typeface="Wingdings" pitchFamily="2" charset="2"/>
              <a:buChar char="v"/>
            </a:pPr>
            <a:endParaRPr lang="en-US" sz="2400" dirty="0">
              <a:latin typeface="Times New Roman" pitchFamily="18" charset="0"/>
              <a:cs typeface="Times New Roman" pitchFamily="18" charset="0"/>
            </a:endParaRPr>
          </a:p>
          <a:p>
            <a:pPr>
              <a:buFont typeface="Wingdings" pitchFamily="2" charset="2"/>
              <a:buChar char="v"/>
            </a:pPr>
            <a:endParaRPr lang="en-US" sz="2400" dirty="0">
              <a:latin typeface="Times New Roman" pitchFamily="18" charset="0"/>
              <a:cs typeface="Times New Roman" pitchFamily="18" charset="0"/>
            </a:endParaRPr>
          </a:p>
          <a:p>
            <a:pPr>
              <a:buFont typeface="Wingdings" pitchFamily="2" charset="2"/>
              <a:buChar char="v"/>
            </a:pPr>
            <a:endParaRPr lang="en-US" dirty="0"/>
          </a:p>
        </p:txBody>
      </p:sp>
      <p:pic>
        <p:nvPicPr>
          <p:cNvPr id="18433" name="Picture 1"/>
          <p:cNvPicPr>
            <a:picLocks noChangeAspect="1" noChangeArrowheads="1"/>
          </p:cNvPicPr>
          <p:nvPr/>
        </p:nvPicPr>
        <p:blipFill>
          <a:blip r:embed="rId2" cstate="print"/>
          <a:srcRect/>
          <a:stretch>
            <a:fillRect/>
          </a:stretch>
        </p:blipFill>
        <p:spPr bwMode="auto">
          <a:xfrm>
            <a:off x="2286000" y="4495800"/>
            <a:ext cx="3352800" cy="2133600"/>
          </a:xfrm>
          <a:prstGeom prst="rect">
            <a:avLst/>
          </a:prstGeom>
          <a:noFill/>
          <a:ln w="9525">
            <a:noFill/>
            <a:miter lim="800000"/>
            <a:headEnd/>
            <a:tailEnd/>
          </a:ln>
        </p:spPr>
      </p:pic>
      <p:graphicFrame>
        <p:nvGraphicFramePr>
          <p:cNvPr id="6" name="Table 5"/>
          <p:cNvGraphicFramePr>
            <a:graphicFrameLocks noGrp="1"/>
          </p:cNvGraphicFramePr>
          <p:nvPr/>
        </p:nvGraphicFramePr>
        <p:xfrm>
          <a:off x="1447802" y="2133600"/>
          <a:ext cx="4952996" cy="841248"/>
        </p:xfrm>
        <a:graphic>
          <a:graphicData uri="http://schemas.openxmlformats.org/drawingml/2006/table">
            <a:tbl>
              <a:tblPr/>
              <a:tblGrid>
                <a:gridCol w="621494"/>
                <a:gridCol w="721917"/>
                <a:gridCol w="721917"/>
                <a:gridCol w="721917"/>
                <a:gridCol w="721917"/>
                <a:gridCol w="721917"/>
                <a:gridCol w="721917"/>
              </a:tblGrid>
              <a:tr h="320210">
                <a:tc>
                  <a:txBody>
                    <a:bodyPr/>
                    <a:lstStyle/>
                    <a:p>
                      <a:pPr marL="0" marR="0" algn="just">
                        <a:lnSpc>
                          <a:spcPct val="115000"/>
                        </a:lnSpc>
                        <a:spcBef>
                          <a:spcPts val="0"/>
                        </a:spcBef>
                        <a:spcAft>
                          <a:spcPts val="1200"/>
                        </a:spcAft>
                      </a:pPr>
                      <a:endParaRPr lang="en-US" sz="2400">
                        <a:latin typeface="Times New Roman"/>
                        <a:ea typeface="Calibri"/>
                        <a:cs typeface="Aharon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1200"/>
                        </a:spcAft>
                      </a:pPr>
                      <a:r>
                        <a:rPr lang="en-US" sz="2400">
                          <a:latin typeface="Times New Roman"/>
                          <a:ea typeface="Calibri"/>
                          <a:cs typeface="Aharoni"/>
                        </a:rPr>
                        <a:t>0</a:t>
                      </a:r>
                      <a:endParaRPr lang="en-US" sz="2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1200"/>
                        </a:spcAft>
                      </a:pPr>
                      <a:r>
                        <a:rPr lang="en-US" sz="2400">
                          <a:latin typeface="Times New Roman"/>
                          <a:ea typeface="Calibri"/>
                          <a:cs typeface="Aharoni"/>
                        </a:rPr>
                        <a:t>1</a:t>
                      </a:r>
                      <a:endParaRPr lang="en-US" sz="2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1200"/>
                        </a:spcAft>
                      </a:pPr>
                      <a:r>
                        <a:rPr lang="en-US" sz="2400">
                          <a:latin typeface="Times New Roman"/>
                          <a:ea typeface="Calibri"/>
                          <a:cs typeface="Aharoni"/>
                        </a:rPr>
                        <a:t>2</a:t>
                      </a:r>
                      <a:endParaRPr lang="en-US" sz="2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1200"/>
                        </a:spcAft>
                      </a:pPr>
                      <a:r>
                        <a:rPr lang="en-US" sz="2400">
                          <a:latin typeface="Times New Roman"/>
                          <a:ea typeface="Calibri"/>
                          <a:cs typeface="Aharoni"/>
                        </a:rPr>
                        <a:t>3</a:t>
                      </a:r>
                      <a:endParaRPr lang="en-US" sz="2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1200"/>
                        </a:spcAft>
                      </a:pPr>
                      <a:r>
                        <a:rPr lang="en-US" sz="2400">
                          <a:latin typeface="Times New Roman"/>
                          <a:ea typeface="Calibri"/>
                          <a:cs typeface="Aharoni"/>
                        </a:rPr>
                        <a:t>4</a:t>
                      </a:r>
                      <a:endParaRPr lang="en-US" sz="2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1200"/>
                        </a:spcAft>
                      </a:pPr>
                      <a:r>
                        <a:rPr lang="en-US" sz="2400">
                          <a:latin typeface="Times New Roman"/>
                          <a:ea typeface="Calibri"/>
                          <a:cs typeface="Aharoni"/>
                        </a:rPr>
                        <a:t>5</a:t>
                      </a:r>
                      <a:endParaRPr lang="en-US" sz="2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8125">
                <a:tc>
                  <a:txBody>
                    <a:bodyPr/>
                    <a:lstStyle/>
                    <a:p>
                      <a:pPr marL="0" marR="0" algn="just">
                        <a:lnSpc>
                          <a:spcPct val="115000"/>
                        </a:lnSpc>
                        <a:spcBef>
                          <a:spcPts val="0"/>
                        </a:spcBef>
                        <a:spcAft>
                          <a:spcPts val="1200"/>
                        </a:spcAft>
                      </a:pPr>
                      <a:r>
                        <a:rPr lang="en-US" sz="2400">
                          <a:latin typeface="Times New Roman"/>
                          <a:ea typeface="Calibri"/>
                          <a:cs typeface="Aharoni"/>
                        </a:rPr>
                        <a:t>P </a:t>
                      </a:r>
                      <a:endParaRPr lang="en-US" sz="2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1200"/>
                        </a:spcAft>
                      </a:pPr>
                      <a:r>
                        <a:rPr lang="en-US" sz="2400">
                          <a:latin typeface="Times New Roman"/>
                          <a:ea typeface="Calibri"/>
                          <a:cs typeface="Aharoni"/>
                        </a:rPr>
                        <a:t>5</a:t>
                      </a:r>
                      <a:endParaRPr lang="en-US" sz="2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1200"/>
                        </a:spcAft>
                      </a:pPr>
                      <a:r>
                        <a:rPr lang="en-US" sz="2400">
                          <a:latin typeface="Times New Roman"/>
                          <a:ea typeface="Calibri"/>
                          <a:cs typeface="Aharoni"/>
                        </a:rPr>
                        <a:t>5</a:t>
                      </a:r>
                      <a:endParaRPr lang="en-US" sz="2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1200"/>
                        </a:spcAft>
                      </a:pPr>
                      <a:r>
                        <a:rPr lang="en-US" sz="2400">
                          <a:latin typeface="Times New Roman"/>
                          <a:ea typeface="Calibri"/>
                          <a:cs typeface="Aharoni"/>
                        </a:rPr>
                        <a:t>5</a:t>
                      </a:r>
                      <a:endParaRPr lang="en-US" sz="2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1200"/>
                        </a:spcAft>
                      </a:pPr>
                      <a:r>
                        <a:rPr lang="en-US" sz="2400">
                          <a:latin typeface="Times New Roman"/>
                          <a:ea typeface="Calibri"/>
                          <a:cs typeface="Aharoni"/>
                        </a:rPr>
                        <a:t>5</a:t>
                      </a:r>
                      <a:endParaRPr lang="en-US" sz="2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1200"/>
                        </a:spcAft>
                      </a:pPr>
                      <a:r>
                        <a:rPr lang="en-US" sz="2400">
                          <a:latin typeface="Times New Roman"/>
                          <a:ea typeface="Calibri"/>
                          <a:cs typeface="Aharoni"/>
                        </a:rPr>
                        <a:t>5</a:t>
                      </a:r>
                      <a:endParaRPr lang="en-US" sz="2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1200"/>
                        </a:spcAft>
                      </a:pPr>
                      <a:r>
                        <a:rPr lang="en-US" sz="2400" dirty="0">
                          <a:latin typeface="Times New Roman"/>
                          <a:ea typeface="Calibri"/>
                          <a:cs typeface="Aharoni"/>
                        </a:rPr>
                        <a:t>5</a:t>
                      </a:r>
                      <a:endParaRPr lang="en-US" sz="24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9144000" cy="1477328"/>
          </a:xfrm>
          <a:prstGeom prst="rect">
            <a:avLst/>
          </a:prstGeom>
          <a:noFill/>
        </p:spPr>
        <p:txBody>
          <a:bodyPr wrap="square" rtlCol="0">
            <a:spAutoFit/>
          </a:bodyPr>
          <a:lstStyle/>
          <a:p>
            <a:r>
              <a:rPr lang="en-US" sz="2400" dirty="0">
                <a:latin typeface="Times New Roman" pitchFamily="18" charset="0"/>
                <a:cs typeface="Times New Roman" pitchFamily="18" charset="0"/>
              </a:rPr>
              <a:t>Step 2: Vertex 1 is selected with distance 14  p[1]=3 go to 1 through 3</a:t>
            </a:r>
            <a:r>
              <a:rPr lang="en-US" sz="2400" dirty="0" smtClean="0">
                <a:latin typeface="Times New Roman" pitchFamily="18" charset="0"/>
                <a:cs typeface="Times New Roman" pitchFamily="18" charset="0"/>
              </a:rPr>
              <a:t>.</a:t>
            </a:r>
          </a:p>
          <a:p>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 </a:t>
            </a:r>
            <a:endParaRPr lang="en-US" sz="2400" dirty="0">
              <a:latin typeface="Times New Roman" pitchFamily="18" charset="0"/>
              <a:cs typeface="Times New Roman" pitchFamily="18" charset="0"/>
            </a:endParaRPr>
          </a:p>
          <a:p>
            <a:endParaRPr lang="en-US" dirty="0"/>
          </a:p>
        </p:txBody>
      </p:sp>
      <p:pic>
        <p:nvPicPr>
          <p:cNvPr id="19457" name="Picture 1"/>
          <p:cNvPicPr>
            <a:picLocks noChangeAspect="1" noChangeArrowheads="1"/>
          </p:cNvPicPr>
          <p:nvPr/>
        </p:nvPicPr>
        <p:blipFill>
          <a:blip r:embed="rId2" cstate="print"/>
          <a:srcRect/>
          <a:stretch>
            <a:fillRect/>
          </a:stretch>
        </p:blipFill>
        <p:spPr bwMode="auto">
          <a:xfrm>
            <a:off x="2209800" y="838200"/>
            <a:ext cx="3505200" cy="1905000"/>
          </a:xfrm>
          <a:prstGeom prst="rect">
            <a:avLst/>
          </a:prstGeom>
          <a:noFill/>
          <a:ln w="9525">
            <a:noFill/>
            <a:miter lim="800000"/>
            <a:headEnd/>
            <a:tailEnd/>
          </a:ln>
        </p:spPr>
      </p:pic>
      <p:sp>
        <p:nvSpPr>
          <p:cNvPr id="4" name="TextBox 3"/>
          <p:cNvSpPr txBox="1"/>
          <p:nvPr/>
        </p:nvSpPr>
        <p:spPr>
          <a:xfrm>
            <a:off x="0" y="2895600"/>
            <a:ext cx="9144000" cy="738664"/>
          </a:xfrm>
          <a:prstGeom prst="rect">
            <a:avLst/>
          </a:prstGeom>
          <a:noFill/>
        </p:spPr>
        <p:txBody>
          <a:bodyPr wrap="square" rtlCol="0">
            <a:spAutoFit/>
          </a:bodyPr>
          <a:lstStyle/>
          <a:p>
            <a:r>
              <a:rPr lang="en-US" sz="2400" dirty="0">
                <a:latin typeface="Times New Roman" pitchFamily="18" charset="0"/>
                <a:cs typeface="Times New Roman" pitchFamily="18" charset="0"/>
              </a:rPr>
              <a:t>Step 3: Vertex 2 is selected with distance 29 p[2]=1 go to 2 through 1.</a:t>
            </a:r>
          </a:p>
          <a:p>
            <a:endParaRPr lang="en-US" dirty="0"/>
          </a:p>
        </p:txBody>
      </p:sp>
      <p:pic>
        <p:nvPicPr>
          <p:cNvPr id="19458" name="Picture 2"/>
          <p:cNvPicPr>
            <a:picLocks noChangeAspect="1" noChangeArrowheads="1"/>
          </p:cNvPicPr>
          <p:nvPr/>
        </p:nvPicPr>
        <p:blipFill>
          <a:blip r:embed="rId3" cstate="print"/>
          <a:srcRect/>
          <a:stretch>
            <a:fillRect/>
          </a:stretch>
        </p:blipFill>
        <p:spPr bwMode="auto">
          <a:xfrm>
            <a:off x="2438400" y="3733800"/>
            <a:ext cx="3886200" cy="2133600"/>
          </a:xfrm>
          <a:prstGeom prst="rect">
            <a:avLst/>
          </a:prstGeom>
          <a:noFill/>
          <a:ln w="9525">
            <a:noFill/>
            <a:miter lim="800000"/>
            <a:headEnd/>
            <a:tailEnd/>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9144000" cy="1107996"/>
          </a:xfrm>
          <a:prstGeom prst="rect">
            <a:avLst/>
          </a:prstGeom>
          <a:noFill/>
        </p:spPr>
        <p:txBody>
          <a:bodyPr wrap="square" rtlCol="0">
            <a:spAutoFit/>
          </a:bodyPr>
          <a:lstStyle/>
          <a:p>
            <a:r>
              <a:rPr lang="en-US" sz="2400" dirty="0">
                <a:latin typeface="Times New Roman" pitchFamily="18" charset="0"/>
                <a:cs typeface="Times New Roman" pitchFamily="18" charset="0"/>
              </a:rPr>
              <a:t>Step 4: Vertex 4 is selected. Since there is no change in p[4], it is not considered. So, no change in the path.</a:t>
            </a:r>
          </a:p>
          <a:p>
            <a:endParaRPr lang="en-US" dirty="0"/>
          </a:p>
        </p:txBody>
      </p:sp>
      <p:pic>
        <p:nvPicPr>
          <p:cNvPr id="20482" name="Picture 2"/>
          <p:cNvPicPr>
            <a:picLocks noChangeAspect="1" noChangeArrowheads="1"/>
          </p:cNvPicPr>
          <p:nvPr/>
        </p:nvPicPr>
        <p:blipFill>
          <a:blip r:embed="rId2" cstate="print"/>
          <a:srcRect/>
          <a:stretch>
            <a:fillRect/>
          </a:stretch>
        </p:blipFill>
        <p:spPr bwMode="auto">
          <a:xfrm>
            <a:off x="2209800" y="990600"/>
            <a:ext cx="3810000" cy="2057400"/>
          </a:xfrm>
          <a:prstGeom prst="rect">
            <a:avLst/>
          </a:prstGeom>
          <a:noFill/>
          <a:ln w="9525">
            <a:noFill/>
            <a:miter lim="800000"/>
            <a:headEnd/>
            <a:tailEnd/>
          </a:ln>
        </p:spPr>
      </p:pic>
      <p:sp>
        <p:nvSpPr>
          <p:cNvPr id="4" name="TextBox 3"/>
          <p:cNvSpPr txBox="1"/>
          <p:nvPr/>
        </p:nvSpPr>
        <p:spPr>
          <a:xfrm>
            <a:off x="0" y="3124200"/>
            <a:ext cx="9144000" cy="1107996"/>
          </a:xfrm>
          <a:prstGeom prst="rect">
            <a:avLst/>
          </a:prstGeom>
          <a:noFill/>
        </p:spPr>
        <p:txBody>
          <a:bodyPr wrap="square" rtlCol="0">
            <a:spAutoFit/>
          </a:bodyPr>
          <a:lstStyle/>
          <a:p>
            <a:r>
              <a:rPr lang="en-US" sz="2400" dirty="0">
                <a:latin typeface="Times New Roman" pitchFamily="18" charset="0"/>
                <a:cs typeface="Times New Roman" pitchFamily="18" charset="0"/>
              </a:rPr>
              <a:t>Step 5: Vertex 0 is selected with distance 49. In previous step we have p[0]=2 go to 0 through 2 as shown below.</a:t>
            </a:r>
          </a:p>
          <a:p>
            <a:endParaRPr lang="en-US" dirty="0"/>
          </a:p>
        </p:txBody>
      </p:sp>
      <p:pic>
        <p:nvPicPr>
          <p:cNvPr id="20483" name="Picture 3"/>
          <p:cNvPicPr>
            <a:picLocks noChangeAspect="1" noChangeArrowheads="1"/>
          </p:cNvPicPr>
          <p:nvPr/>
        </p:nvPicPr>
        <p:blipFill>
          <a:blip r:embed="rId3" cstate="print"/>
          <a:srcRect/>
          <a:stretch>
            <a:fillRect/>
          </a:stretch>
        </p:blipFill>
        <p:spPr bwMode="auto">
          <a:xfrm>
            <a:off x="1905000" y="4114800"/>
            <a:ext cx="4419600" cy="2209800"/>
          </a:xfrm>
          <a:prstGeom prst="rect">
            <a:avLst/>
          </a:prstGeom>
          <a:noFill/>
          <a:ln w="9525">
            <a:noFill/>
            <a:miter lim="800000"/>
            <a:headEnd/>
            <a:tailEnd/>
          </a:ln>
        </p:spPr>
      </p:pic>
      <p:sp>
        <p:nvSpPr>
          <p:cNvPr id="6" name="TextBox 5"/>
          <p:cNvSpPr txBox="1"/>
          <p:nvPr/>
        </p:nvSpPr>
        <p:spPr>
          <a:xfrm>
            <a:off x="0" y="6324600"/>
            <a:ext cx="9144000" cy="738664"/>
          </a:xfrm>
          <a:prstGeom prst="rect">
            <a:avLst/>
          </a:prstGeom>
          <a:noFill/>
        </p:spPr>
        <p:txBody>
          <a:bodyPr wrap="square" rtlCol="0">
            <a:spAutoFit/>
          </a:bodyPr>
          <a:lstStyle/>
          <a:p>
            <a:r>
              <a:rPr lang="en-US" sz="2400" dirty="0">
                <a:latin typeface="Times New Roman" pitchFamily="18" charset="0"/>
                <a:cs typeface="Times New Roman" pitchFamily="18" charset="0"/>
              </a:rPr>
              <a:t>The shortest distance from 5 to 0 is 49 using the path 5→3→1→2→0</a:t>
            </a:r>
            <a:r>
              <a:rPr lang="en-US" dirty="0"/>
              <a:t>.</a:t>
            </a: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14400" y="457200"/>
            <a:ext cx="2801922" cy="923330"/>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5400" b="1" cap="none"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Contents</a:t>
            </a:r>
            <a:endParaRPr lang="en-US" sz="5400" b="1" cap="none"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3" name="Rectangle 2"/>
          <p:cNvSpPr/>
          <p:nvPr/>
        </p:nvSpPr>
        <p:spPr>
          <a:xfrm>
            <a:off x="609600" y="1676400"/>
            <a:ext cx="5181600" cy="2554545"/>
          </a:xfrm>
          <a:prstGeom prst="rect">
            <a:avLst/>
          </a:prstGeom>
        </p:spPr>
        <p:txBody>
          <a:bodyPr wrap="square">
            <a:spAutoFit/>
          </a:bodyPr>
          <a:lstStyle/>
          <a:p>
            <a:pPr>
              <a:buFont typeface="Wingdings" pitchFamily="2" charset="2"/>
              <a:buChar char="Ø"/>
            </a:pPr>
            <a:r>
              <a:rPr lang="en-US" sz="3200" dirty="0" smtClean="0"/>
              <a:t>INTRODUCTION</a:t>
            </a:r>
          </a:p>
          <a:p>
            <a:pPr>
              <a:buFont typeface="Wingdings" pitchFamily="2" charset="2"/>
              <a:buChar char="Ø"/>
            </a:pPr>
            <a:r>
              <a:rPr lang="en-US" sz="3200" dirty="0" smtClean="0"/>
              <a:t>METHODS</a:t>
            </a:r>
          </a:p>
          <a:p>
            <a:pPr>
              <a:buFont typeface="Wingdings" pitchFamily="2" charset="2"/>
              <a:buChar char="Ø"/>
            </a:pPr>
            <a:r>
              <a:rPr lang="en-US" sz="3200" dirty="0" smtClean="0"/>
              <a:t>TIME COMPLEXITY</a:t>
            </a:r>
          </a:p>
          <a:p>
            <a:pPr>
              <a:buFont typeface="Wingdings" pitchFamily="2" charset="2"/>
              <a:buChar char="Ø"/>
            </a:pPr>
            <a:r>
              <a:rPr lang="en-US" sz="3200" dirty="0" smtClean="0"/>
              <a:t>CONCLUSION</a:t>
            </a:r>
          </a:p>
          <a:p>
            <a:pPr>
              <a:buFont typeface="Wingdings" pitchFamily="2" charset="2"/>
              <a:buChar char="Ø"/>
            </a:pPr>
            <a:r>
              <a:rPr lang="en-US" sz="3200" dirty="0" smtClean="0"/>
              <a:t>REFERENCE</a:t>
            </a:r>
            <a:endParaRPr lang="en-US" sz="32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228600" y="105433"/>
          <a:ext cx="8153400" cy="6752567"/>
        </p:xfrm>
        <a:graphic>
          <a:graphicData uri="http://schemas.openxmlformats.org/drawingml/2006/table">
            <a:tbl>
              <a:tblPr/>
              <a:tblGrid>
                <a:gridCol w="1630680"/>
                <a:gridCol w="1630680"/>
                <a:gridCol w="2765070"/>
                <a:gridCol w="886240"/>
                <a:gridCol w="1240730"/>
              </a:tblGrid>
              <a:tr h="1136073">
                <a:tc>
                  <a:txBody>
                    <a:bodyPr/>
                    <a:lstStyle/>
                    <a:p>
                      <a:pPr marL="0" marR="0" algn="just">
                        <a:lnSpc>
                          <a:spcPct val="115000"/>
                        </a:lnSpc>
                        <a:spcBef>
                          <a:spcPts val="0"/>
                        </a:spcBef>
                        <a:spcAft>
                          <a:spcPts val="1200"/>
                        </a:spcAft>
                      </a:pPr>
                      <a:r>
                        <a:rPr lang="en-US" sz="1800" dirty="0">
                          <a:latin typeface="Times New Roman"/>
                          <a:ea typeface="Calibri"/>
                          <a:cs typeface="Aharoni"/>
                        </a:rPr>
                        <a:t>S</a:t>
                      </a:r>
                      <a:endParaRPr lang="en-US" sz="18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1200"/>
                        </a:spcAft>
                      </a:pPr>
                      <a:r>
                        <a:rPr lang="en-US" sz="1800">
                          <a:latin typeface="Times New Roman"/>
                          <a:ea typeface="Calibri"/>
                          <a:cs typeface="Aharoni"/>
                        </a:rPr>
                        <a:t>v=V</a:t>
                      </a:r>
                      <a:r>
                        <a:rPr lang="en-US" sz="1800">
                          <a:latin typeface="Times New Roman"/>
                          <a:ea typeface="Calibri"/>
                          <a:cs typeface="Times New Roman"/>
                        </a:rPr>
                        <a:t>-</a:t>
                      </a:r>
                      <a:r>
                        <a:rPr lang="en-US" sz="1800">
                          <a:latin typeface="Times New Roman"/>
                          <a:ea typeface="Calibri"/>
                          <a:cs typeface="Aharoni"/>
                        </a:rPr>
                        <a:t>S</a:t>
                      </a:r>
                      <a:endParaRPr lang="en-US"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1200"/>
                        </a:spcAft>
                      </a:pPr>
                      <a:r>
                        <a:rPr lang="en-US" sz="1800" dirty="0">
                          <a:latin typeface="Times New Roman"/>
                          <a:ea typeface="Calibri"/>
                          <a:cs typeface="Aharoni"/>
                        </a:rPr>
                        <a:t>d[v]=min(d[v],d[u]+w[u][v])</a:t>
                      </a:r>
                      <a:endParaRPr lang="en-US" sz="18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1200"/>
                        </a:spcAft>
                      </a:pPr>
                      <a:r>
                        <a:rPr lang="en-US" sz="1800">
                          <a:latin typeface="Times New Roman"/>
                          <a:ea typeface="Calibri"/>
                          <a:cs typeface="Aharoni"/>
                        </a:rPr>
                        <a:t>P[v]=u</a:t>
                      </a:r>
                      <a:endParaRPr lang="en-US"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1200"/>
                        </a:spcAft>
                      </a:pPr>
                      <a:r>
                        <a:rPr lang="en-US" sz="1800">
                          <a:latin typeface="Times New Roman"/>
                          <a:ea typeface="Calibri"/>
                          <a:cs typeface="Aharoni"/>
                        </a:rPr>
                        <a:t>Find u,d[u] such that d[u] is minimum and u</a:t>
                      </a:r>
                      <a:r>
                        <a:rPr lang="en-US" sz="1800">
                          <a:latin typeface="Times New Roman"/>
                          <a:ea typeface="Calibri"/>
                          <a:cs typeface="Times New Roman"/>
                        </a:rPr>
                        <a:t>є</a:t>
                      </a:r>
                      <a:r>
                        <a:rPr lang="en-US" sz="1800">
                          <a:latin typeface="Times New Roman"/>
                          <a:ea typeface="Calibri"/>
                          <a:cs typeface="Aharoni"/>
                        </a:rPr>
                        <a:t>V-S</a:t>
                      </a:r>
                      <a:endParaRPr lang="en-US"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4019">
                <a:tc>
                  <a:txBody>
                    <a:bodyPr/>
                    <a:lstStyle/>
                    <a:p>
                      <a:pPr marL="0" marR="0" algn="just">
                        <a:lnSpc>
                          <a:spcPct val="115000"/>
                        </a:lnSpc>
                        <a:spcBef>
                          <a:spcPts val="0"/>
                        </a:spcBef>
                        <a:spcAft>
                          <a:spcPts val="1200"/>
                        </a:spcAft>
                      </a:pPr>
                      <a:r>
                        <a:rPr lang="en-US" sz="1800">
                          <a:latin typeface="Times New Roman"/>
                          <a:ea typeface="Calibri"/>
                          <a:cs typeface="Aharoni"/>
                        </a:rPr>
                        <a:t>5</a:t>
                      </a:r>
                      <a:endParaRPr lang="en-US"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1200"/>
                        </a:spcAft>
                      </a:pPr>
                      <a:r>
                        <a:rPr lang="en-US" sz="1800">
                          <a:latin typeface="Times New Roman"/>
                          <a:ea typeface="Calibri"/>
                          <a:cs typeface="Aharoni"/>
                        </a:rPr>
                        <a:t>0,1,2,3,4</a:t>
                      </a:r>
                      <a:endParaRPr lang="en-US"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1200"/>
                        </a:spcAft>
                      </a:pPr>
                      <a:r>
                        <a:rPr lang="en-US" sz="1800">
                          <a:latin typeface="Times New Roman"/>
                          <a:ea typeface="Calibri"/>
                          <a:cs typeface="Aharoni"/>
                        </a:rPr>
                        <a:t>              </a:t>
                      </a:r>
                      <a:r>
                        <a:rPr lang="en-US" sz="1800">
                          <a:latin typeface="Times New Roman"/>
                          <a:ea typeface="Calibri"/>
                          <a:cs typeface="Times New Roman"/>
                        </a:rPr>
                        <a:t>−</a:t>
                      </a:r>
                      <a:endParaRPr lang="en-US"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1200"/>
                        </a:spcAft>
                      </a:pPr>
                      <a:r>
                        <a:rPr lang="en-US" sz="1800">
                          <a:latin typeface="Times New Roman"/>
                          <a:ea typeface="Calibri"/>
                          <a:cs typeface="Times New Roman"/>
                        </a:rPr>
                        <a:t>  −</a:t>
                      </a:r>
                      <a:endParaRPr lang="en-US"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1200"/>
                        </a:spcAft>
                      </a:pPr>
                      <a:r>
                        <a:rPr lang="en-US" sz="1800">
                          <a:latin typeface="Times New Roman"/>
                          <a:ea typeface="Calibri"/>
                          <a:cs typeface="Aharoni"/>
                        </a:rPr>
                        <a:t>3,4</a:t>
                      </a:r>
                      <a:endParaRPr lang="en-US"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817716">
                <a:tc>
                  <a:txBody>
                    <a:bodyPr/>
                    <a:lstStyle/>
                    <a:p>
                      <a:pPr marL="0" marR="0" algn="just">
                        <a:lnSpc>
                          <a:spcPct val="115000"/>
                        </a:lnSpc>
                        <a:spcBef>
                          <a:spcPts val="0"/>
                        </a:spcBef>
                        <a:spcAft>
                          <a:spcPts val="1200"/>
                        </a:spcAft>
                      </a:pPr>
                      <a:r>
                        <a:rPr lang="en-US" sz="1800">
                          <a:latin typeface="Times New Roman"/>
                          <a:ea typeface="Calibri"/>
                          <a:cs typeface="Aharoni"/>
                        </a:rPr>
                        <a:t>5,3</a:t>
                      </a:r>
                      <a:endParaRPr lang="en-US"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1200"/>
                        </a:spcAft>
                      </a:pPr>
                      <a:r>
                        <a:rPr lang="en-US" sz="1800">
                          <a:latin typeface="Times New Roman"/>
                          <a:ea typeface="Calibri"/>
                          <a:cs typeface="Aharoni"/>
                        </a:rPr>
                        <a:t>0,1,2,4</a:t>
                      </a:r>
                      <a:endParaRPr lang="en-US"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800">
                          <a:latin typeface="Times New Roman"/>
                          <a:ea typeface="Calibri"/>
                          <a:cs typeface="Aharoni"/>
                        </a:rPr>
                        <a:t>d[0]=min(</a:t>
                      </a:r>
                      <a:r>
                        <a:rPr lang="en-US" sz="1800">
                          <a:latin typeface="Times New Roman"/>
                          <a:ea typeface="Calibri"/>
                          <a:cs typeface="Times New Roman"/>
                        </a:rPr>
                        <a:t>∞</a:t>
                      </a:r>
                      <a:r>
                        <a:rPr lang="en-US" sz="1800">
                          <a:latin typeface="Times New Roman"/>
                          <a:ea typeface="Calibri"/>
                          <a:cs typeface="Aharoni"/>
                        </a:rPr>
                        <a:t>,4+</a:t>
                      </a:r>
                      <a:r>
                        <a:rPr lang="en-US" sz="1800">
                          <a:latin typeface="Times New Roman"/>
                          <a:ea typeface="Calibri"/>
                          <a:cs typeface="Times New Roman"/>
                        </a:rPr>
                        <a:t>∞</a:t>
                      </a:r>
                      <a:r>
                        <a:rPr lang="en-US" sz="1800">
                          <a:latin typeface="Times New Roman"/>
                          <a:ea typeface="Calibri"/>
                          <a:cs typeface="Aharoni"/>
                        </a:rPr>
                        <a:t>)=</a:t>
                      </a:r>
                      <a:r>
                        <a:rPr lang="en-US" sz="1800">
                          <a:latin typeface="Times New Roman"/>
                          <a:ea typeface="Calibri"/>
                          <a:cs typeface="Times New Roman"/>
                        </a:rPr>
                        <a:t>∞</a:t>
                      </a:r>
                      <a:endParaRPr lang="en-US" sz="1800">
                        <a:latin typeface="Calibri"/>
                        <a:ea typeface="Calibri"/>
                        <a:cs typeface="Times New Roman"/>
                      </a:endParaRPr>
                    </a:p>
                    <a:p>
                      <a:pPr marL="0" marR="0" algn="just">
                        <a:lnSpc>
                          <a:spcPct val="115000"/>
                        </a:lnSpc>
                        <a:spcBef>
                          <a:spcPts val="0"/>
                        </a:spcBef>
                        <a:spcAft>
                          <a:spcPts val="0"/>
                        </a:spcAft>
                      </a:pPr>
                      <a:r>
                        <a:rPr lang="en-US" sz="1800">
                          <a:latin typeface="Times New Roman"/>
                          <a:ea typeface="Calibri"/>
                          <a:cs typeface="Times New Roman"/>
                        </a:rPr>
                        <a:t>d[1]=min(∞,4+10)=14</a:t>
                      </a:r>
                      <a:endParaRPr lang="en-US" sz="1800">
                        <a:latin typeface="Calibri"/>
                        <a:ea typeface="Calibri"/>
                        <a:cs typeface="Times New Roman"/>
                      </a:endParaRPr>
                    </a:p>
                    <a:p>
                      <a:pPr marL="0" marR="0" algn="just">
                        <a:lnSpc>
                          <a:spcPct val="115000"/>
                        </a:lnSpc>
                        <a:spcBef>
                          <a:spcPts val="0"/>
                        </a:spcBef>
                        <a:spcAft>
                          <a:spcPts val="0"/>
                        </a:spcAft>
                      </a:pPr>
                      <a:r>
                        <a:rPr lang="en-US" sz="1800">
                          <a:latin typeface="Times New Roman"/>
                          <a:ea typeface="Calibri"/>
                          <a:cs typeface="Times New Roman"/>
                        </a:rPr>
                        <a:t>d[2]=min(∞,4+∞)=∞</a:t>
                      </a:r>
                      <a:endParaRPr lang="en-US" sz="1800">
                        <a:latin typeface="Calibri"/>
                        <a:ea typeface="Calibri"/>
                        <a:cs typeface="Times New Roman"/>
                      </a:endParaRPr>
                    </a:p>
                    <a:p>
                      <a:pPr marL="0" marR="0" algn="just">
                        <a:lnSpc>
                          <a:spcPct val="115000"/>
                        </a:lnSpc>
                        <a:spcBef>
                          <a:spcPts val="0"/>
                        </a:spcBef>
                        <a:spcAft>
                          <a:spcPts val="0"/>
                        </a:spcAft>
                      </a:pPr>
                      <a:r>
                        <a:rPr lang="en-US" sz="1800">
                          <a:latin typeface="Times New Roman"/>
                          <a:ea typeface="Calibri"/>
                          <a:cs typeface="Times New Roman"/>
                        </a:rPr>
                        <a:t>d[4]=min(∞,4+35)=39</a:t>
                      </a:r>
                      <a:endParaRPr lang="en-US"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endParaRPr lang="en-US" sz="1800">
                        <a:latin typeface="Times New Roman"/>
                        <a:ea typeface="Calibri"/>
                        <a:cs typeface="Aharoni"/>
                      </a:endParaRPr>
                    </a:p>
                    <a:p>
                      <a:pPr marL="0" marR="0" algn="just">
                        <a:lnSpc>
                          <a:spcPct val="115000"/>
                        </a:lnSpc>
                        <a:spcBef>
                          <a:spcPts val="0"/>
                        </a:spcBef>
                        <a:spcAft>
                          <a:spcPts val="0"/>
                        </a:spcAft>
                      </a:pPr>
                      <a:r>
                        <a:rPr lang="en-US" sz="1800">
                          <a:latin typeface="Times New Roman"/>
                          <a:ea typeface="Calibri"/>
                          <a:cs typeface="Aharoni"/>
                        </a:rPr>
                        <a:t>P[1]=3</a:t>
                      </a:r>
                      <a:endParaRPr lang="en-US" sz="1800">
                        <a:latin typeface="Calibri"/>
                        <a:ea typeface="Calibri"/>
                        <a:cs typeface="Times New Roman"/>
                      </a:endParaRPr>
                    </a:p>
                    <a:p>
                      <a:pPr marL="0" marR="0" algn="just">
                        <a:lnSpc>
                          <a:spcPct val="115000"/>
                        </a:lnSpc>
                        <a:spcBef>
                          <a:spcPts val="0"/>
                        </a:spcBef>
                        <a:spcAft>
                          <a:spcPts val="0"/>
                        </a:spcAft>
                      </a:pPr>
                      <a:r>
                        <a:rPr lang="en-US" sz="1800">
                          <a:latin typeface="Times New Roman"/>
                          <a:ea typeface="Calibri"/>
                          <a:cs typeface="Aharoni"/>
                        </a:rPr>
                        <a:t>P[4]=3</a:t>
                      </a:r>
                      <a:endParaRPr lang="en-US"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endParaRPr lang="en-US" sz="1800" dirty="0">
                        <a:latin typeface="Times New Roman"/>
                        <a:ea typeface="Calibri"/>
                        <a:cs typeface="Aharoni"/>
                      </a:endParaRPr>
                    </a:p>
                    <a:p>
                      <a:pPr marL="0" marR="0" algn="just">
                        <a:lnSpc>
                          <a:spcPct val="115000"/>
                        </a:lnSpc>
                        <a:spcBef>
                          <a:spcPts val="0"/>
                        </a:spcBef>
                        <a:spcAft>
                          <a:spcPts val="0"/>
                        </a:spcAft>
                      </a:pPr>
                      <a:r>
                        <a:rPr lang="en-US" sz="1800" dirty="0">
                          <a:latin typeface="Times New Roman"/>
                          <a:ea typeface="Calibri"/>
                          <a:cs typeface="Aharoni"/>
                        </a:rPr>
                        <a:t>1,14</a:t>
                      </a:r>
                      <a:endParaRPr lang="en-US" sz="18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363287">
                <a:tc>
                  <a:txBody>
                    <a:bodyPr/>
                    <a:lstStyle/>
                    <a:p>
                      <a:pPr marL="0" marR="0" algn="just">
                        <a:lnSpc>
                          <a:spcPct val="115000"/>
                        </a:lnSpc>
                        <a:spcBef>
                          <a:spcPts val="0"/>
                        </a:spcBef>
                        <a:spcAft>
                          <a:spcPts val="1200"/>
                        </a:spcAft>
                      </a:pPr>
                      <a:r>
                        <a:rPr lang="en-US" sz="1800">
                          <a:latin typeface="Times New Roman"/>
                          <a:ea typeface="Calibri"/>
                          <a:cs typeface="Aharoni"/>
                        </a:rPr>
                        <a:t>5,3,1</a:t>
                      </a:r>
                      <a:endParaRPr lang="en-US"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1200"/>
                        </a:spcAft>
                      </a:pPr>
                      <a:r>
                        <a:rPr lang="en-US" sz="1800" dirty="0">
                          <a:latin typeface="Times New Roman"/>
                          <a:ea typeface="Calibri"/>
                          <a:cs typeface="Aharoni"/>
                        </a:rPr>
                        <a:t>0,2,4</a:t>
                      </a:r>
                      <a:endParaRPr lang="en-US" sz="18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800">
                          <a:latin typeface="Times New Roman"/>
                          <a:ea typeface="Calibri"/>
                          <a:cs typeface="Aharoni"/>
                        </a:rPr>
                        <a:t>d[0]=min(</a:t>
                      </a:r>
                      <a:r>
                        <a:rPr lang="en-US" sz="1800">
                          <a:latin typeface="Times New Roman"/>
                          <a:ea typeface="Calibri"/>
                          <a:cs typeface="Times New Roman"/>
                        </a:rPr>
                        <a:t>∞</a:t>
                      </a:r>
                      <a:r>
                        <a:rPr lang="en-US" sz="1800">
                          <a:latin typeface="Times New Roman"/>
                          <a:ea typeface="Calibri"/>
                          <a:cs typeface="Aharoni"/>
                        </a:rPr>
                        <a:t>,14+</a:t>
                      </a:r>
                      <a:r>
                        <a:rPr lang="en-US" sz="1800">
                          <a:latin typeface="Times New Roman"/>
                          <a:ea typeface="Calibri"/>
                          <a:cs typeface="Times New Roman"/>
                        </a:rPr>
                        <a:t>∞</a:t>
                      </a:r>
                      <a:r>
                        <a:rPr lang="en-US" sz="1800">
                          <a:latin typeface="Times New Roman"/>
                          <a:ea typeface="Calibri"/>
                          <a:cs typeface="Aharoni"/>
                        </a:rPr>
                        <a:t>)=</a:t>
                      </a:r>
                      <a:r>
                        <a:rPr lang="en-US" sz="1800">
                          <a:latin typeface="Times New Roman"/>
                          <a:ea typeface="Calibri"/>
                          <a:cs typeface="Times New Roman"/>
                        </a:rPr>
                        <a:t>∞</a:t>
                      </a:r>
                      <a:endParaRPr lang="en-US" sz="1800">
                        <a:latin typeface="Calibri"/>
                        <a:ea typeface="Calibri"/>
                        <a:cs typeface="Times New Roman"/>
                      </a:endParaRPr>
                    </a:p>
                    <a:p>
                      <a:pPr marL="0" marR="0" algn="just">
                        <a:lnSpc>
                          <a:spcPct val="115000"/>
                        </a:lnSpc>
                        <a:spcBef>
                          <a:spcPts val="0"/>
                        </a:spcBef>
                        <a:spcAft>
                          <a:spcPts val="0"/>
                        </a:spcAft>
                      </a:pPr>
                      <a:r>
                        <a:rPr lang="en-US" sz="1800">
                          <a:latin typeface="Times New Roman"/>
                          <a:ea typeface="Calibri"/>
                          <a:cs typeface="Times New Roman"/>
                        </a:rPr>
                        <a:t>d[2]=min(∞,14+15)=29</a:t>
                      </a:r>
                      <a:endParaRPr lang="en-US" sz="1800">
                        <a:latin typeface="Calibri"/>
                        <a:ea typeface="Calibri"/>
                        <a:cs typeface="Times New Roman"/>
                      </a:endParaRPr>
                    </a:p>
                    <a:p>
                      <a:pPr marL="0" marR="0" algn="just">
                        <a:lnSpc>
                          <a:spcPct val="115000"/>
                        </a:lnSpc>
                        <a:spcBef>
                          <a:spcPts val="0"/>
                        </a:spcBef>
                        <a:spcAft>
                          <a:spcPts val="0"/>
                        </a:spcAft>
                      </a:pPr>
                      <a:r>
                        <a:rPr lang="en-US" sz="1800">
                          <a:latin typeface="Times New Roman"/>
                          <a:ea typeface="Calibri"/>
                          <a:cs typeface="Times New Roman"/>
                        </a:rPr>
                        <a:t>d[4]=min(∞,14+20)=34</a:t>
                      </a:r>
                      <a:endParaRPr lang="en-US"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endParaRPr lang="en-US" sz="1800">
                        <a:latin typeface="Times New Roman"/>
                        <a:ea typeface="Calibri"/>
                        <a:cs typeface="Aharoni"/>
                      </a:endParaRPr>
                    </a:p>
                    <a:p>
                      <a:pPr marL="0" marR="0" algn="just">
                        <a:lnSpc>
                          <a:spcPct val="115000"/>
                        </a:lnSpc>
                        <a:spcBef>
                          <a:spcPts val="0"/>
                        </a:spcBef>
                        <a:spcAft>
                          <a:spcPts val="0"/>
                        </a:spcAft>
                      </a:pPr>
                      <a:r>
                        <a:rPr lang="en-US" sz="1800">
                          <a:latin typeface="Times New Roman"/>
                          <a:ea typeface="Calibri"/>
                          <a:cs typeface="Aharoni"/>
                        </a:rPr>
                        <a:t>P[2]=1</a:t>
                      </a:r>
                      <a:endParaRPr lang="en-US" sz="1800">
                        <a:latin typeface="Calibri"/>
                        <a:ea typeface="Calibri"/>
                        <a:cs typeface="Times New Roman"/>
                      </a:endParaRPr>
                    </a:p>
                    <a:p>
                      <a:pPr marL="0" marR="0" algn="just">
                        <a:lnSpc>
                          <a:spcPct val="115000"/>
                        </a:lnSpc>
                        <a:spcBef>
                          <a:spcPts val="0"/>
                        </a:spcBef>
                        <a:spcAft>
                          <a:spcPts val="0"/>
                        </a:spcAft>
                      </a:pPr>
                      <a:r>
                        <a:rPr lang="en-US" sz="1800">
                          <a:latin typeface="Times New Roman"/>
                          <a:ea typeface="Calibri"/>
                          <a:cs typeface="Aharoni"/>
                        </a:rPr>
                        <a:t>P[4]=1</a:t>
                      </a:r>
                      <a:endParaRPr lang="en-US"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endParaRPr lang="en-US" sz="1800">
                        <a:latin typeface="Times New Roman"/>
                        <a:ea typeface="Calibri"/>
                        <a:cs typeface="Aharoni"/>
                      </a:endParaRPr>
                    </a:p>
                    <a:p>
                      <a:pPr marL="0" marR="0" algn="just">
                        <a:lnSpc>
                          <a:spcPct val="115000"/>
                        </a:lnSpc>
                        <a:spcBef>
                          <a:spcPts val="0"/>
                        </a:spcBef>
                        <a:spcAft>
                          <a:spcPts val="0"/>
                        </a:spcAft>
                      </a:pPr>
                      <a:r>
                        <a:rPr lang="en-US" sz="1800">
                          <a:latin typeface="Times New Roman"/>
                          <a:ea typeface="Calibri"/>
                          <a:cs typeface="Aharoni"/>
                        </a:rPr>
                        <a:t>2,29</a:t>
                      </a:r>
                      <a:endParaRPr lang="en-US"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908859">
                <a:tc>
                  <a:txBody>
                    <a:bodyPr/>
                    <a:lstStyle/>
                    <a:p>
                      <a:pPr marL="0" marR="0" algn="just">
                        <a:lnSpc>
                          <a:spcPct val="115000"/>
                        </a:lnSpc>
                        <a:spcBef>
                          <a:spcPts val="0"/>
                        </a:spcBef>
                        <a:spcAft>
                          <a:spcPts val="1200"/>
                        </a:spcAft>
                      </a:pPr>
                      <a:r>
                        <a:rPr lang="en-US" sz="1800">
                          <a:latin typeface="Times New Roman"/>
                          <a:ea typeface="Calibri"/>
                          <a:cs typeface="Aharoni"/>
                        </a:rPr>
                        <a:t>5,3,1,2</a:t>
                      </a:r>
                      <a:endParaRPr lang="en-US"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1200"/>
                        </a:spcAft>
                      </a:pPr>
                      <a:r>
                        <a:rPr lang="en-US" sz="1800">
                          <a:latin typeface="Times New Roman"/>
                          <a:ea typeface="Calibri"/>
                          <a:cs typeface="Aharoni"/>
                        </a:rPr>
                        <a:t>0,4</a:t>
                      </a:r>
                      <a:endParaRPr lang="en-US"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800">
                          <a:latin typeface="Times New Roman"/>
                          <a:ea typeface="Calibri"/>
                          <a:cs typeface="Aharoni"/>
                        </a:rPr>
                        <a:t>d[0]=min(</a:t>
                      </a:r>
                      <a:r>
                        <a:rPr lang="en-US" sz="1800">
                          <a:latin typeface="Times New Roman"/>
                          <a:ea typeface="Calibri"/>
                          <a:cs typeface="Times New Roman"/>
                        </a:rPr>
                        <a:t>∞</a:t>
                      </a:r>
                      <a:r>
                        <a:rPr lang="en-US" sz="1800">
                          <a:latin typeface="Times New Roman"/>
                          <a:ea typeface="Calibri"/>
                          <a:cs typeface="Aharoni"/>
                        </a:rPr>
                        <a:t>,29+20)=</a:t>
                      </a:r>
                      <a:r>
                        <a:rPr lang="en-US" sz="1800">
                          <a:latin typeface="Times New Roman"/>
                          <a:ea typeface="Calibri"/>
                          <a:cs typeface="Times New Roman"/>
                        </a:rPr>
                        <a:t>49</a:t>
                      </a:r>
                      <a:endParaRPr lang="en-US" sz="1800">
                        <a:latin typeface="Calibri"/>
                        <a:ea typeface="Calibri"/>
                        <a:cs typeface="Times New Roman"/>
                      </a:endParaRPr>
                    </a:p>
                    <a:p>
                      <a:pPr marL="0" marR="0" algn="just">
                        <a:lnSpc>
                          <a:spcPct val="115000"/>
                        </a:lnSpc>
                        <a:spcBef>
                          <a:spcPts val="0"/>
                        </a:spcBef>
                        <a:spcAft>
                          <a:spcPts val="0"/>
                        </a:spcAft>
                      </a:pPr>
                      <a:r>
                        <a:rPr lang="en-US" sz="1800">
                          <a:latin typeface="Times New Roman"/>
                          <a:ea typeface="Calibri"/>
                          <a:cs typeface="Times New Roman"/>
                        </a:rPr>
                        <a:t>d[4]=min(34,29+∞)=34</a:t>
                      </a:r>
                      <a:endParaRPr lang="en-US"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800">
                          <a:latin typeface="Times New Roman"/>
                          <a:ea typeface="Calibri"/>
                          <a:cs typeface="Aharoni"/>
                        </a:rPr>
                        <a:t>P[1]=3</a:t>
                      </a:r>
                      <a:endParaRPr lang="en-US"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1200"/>
                        </a:spcAft>
                      </a:pPr>
                      <a:r>
                        <a:rPr lang="en-US" sz="1800">
                          <a:latin typeface="Times New Roman"/>
                          <a:ea typeface="Calibri"/>
                          <a:cs typeface="Aharoni"/>
                        </a:rPr>
                        <a:t>4,34</a:t>
                      </a:r>
                      <a:endParaRPr lang="en-US"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54429">
                <a:tc>
                  <a:txBody>
                    <a:bodyPr/>
                    <a:lstStyle/>
                    <a:p>
                      <a:pPr marL="0" marR="0" algn="just">
                        <a:lnSpc>
                          <a:spcPct val="115000"/>
                        </a:lnSpc>
                        <a:spcBef>
                          <a:spcPts val="0"/>
                        </a:spcBef>
                        <a:spcAft>
                          <a:spcPts val="1200"/>
                        </a:spcAft>
                      </a:pPr>
                      <a:r>
                        <a:rPr lang="en-US" sz="1800">
                          <a:latin typeface="Times New Roman"/>
                          <a:ea typeface="Calibri"/>
                          <a:cs typeface="Aharoni"/>
                        </a:rPr>
                        <a:t>5,3,1,2,4</a:t>
                      </a:r>
                      <a:endParaRPr lang="en-US"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1200"/>
                        </a:spcAft>
                      </a:pPr>
                      <a:r>
                        <a:rPr lang="en-US" sz="1800">
                          <a:latin typeface="Times New Roman"/>
                          <a:ea typeface="Calibri"/>
                          <a:cs typeface="Aharoni"/>
                        </a:rPr>
                        <a:t>0</a:t>
                      </a:r>
                      <a:endParaRPr lang="en-US"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800">
                          <a:latin typeface="Times New Roman"/>
                          <a:ea typeface="Calibri"/>
                          <a:cs typeface="Aharoni"/>
                        </a:rPr>
                        <a:t>d[0]=min(</a:t>
                      </a:r>
                      <a:r>
                        <a:rPr lang="en-US" sz="1800">
                          <a:latin typeface="Times New Roman"/>
                          <a:ea typeface="Calibri"/>
                          <a:cs typeface="Times New Roman"/>
                        </a:rPr>
                        <a:t>49</a:t>
                      </a:r>
                      <a:r>
                        <a:rPr lang="en-US" sz="1800">
                          <a:latin typeface="Times New Roman"/>
                          <a:ea typeface="Calibri"/>
                          <a:cs typeface="Aharoni"/>
                        </a:rPr>
                        <a:t>,34+</a:t>
                      </a:r>
                      <a:r>
                        <a:rPr lang="en-US" sz="1800">
                          <a:latin typeface="Times New Roman"/>
                          <a:ea typeface="Calibri"/>
                          <a:cs typeface="Times New Roman"/>
                        </a:rPr>
                        <a:t>∞</a:t>
                      </a:r>
                      <a:r>
                        <a:rPr lang="en-US" sz="1800">
                          <a:latin typeface="Times New Roman"/>
                          <a:ea typeface="Calibri"/>
                          <a:cs typeface="Aharoni"/>
                        </a:rPr>
                        <a:t>)=</a:t>
                      </a:r>
                      <a:r>
                        <a:rPr lang="en-US" sz="1800">
                          <a:latin typeface="Times New Roman"/>
                          <a:ea typeface="Calibri"/>
                          <a:cs typeface="Times New Roman"/>
                        </a:rPr>
                        <a:t>49</a:t>
                      </a:r>
                      <a:endParaRPr lang="en-US"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1200"/>
                        </a:spcAft>
                      </a:pPr>
                      <a:r>
                        <a:rPr lang="en-US" sz="1800">
                          <a:latin typeface="Times New Roman"/>
                          <a:ea typeface="Calibri"/>
                          <a:cs typeface="Times New Roman"/>
                        </a:rPr>
                        <a:t>−</a:t>
                      </a:r>
                      <a:endParaRPr lang="en-US"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1200"/>
                        </a:spcAft>
                      </a:pPr>
                      <a:r>
                        <a:rPr lang="en-US" sz="1800">
                          <a:latin typeface="Times New Roman"/>
                          <a:ea typeface="Calibri"/>
                          <a:cs typeface="Aharoni"/>
                        </a:rPr>
                        <a:t>0,49</a:t>
                      </a:r>
                      <a:endParaRPr lang="en-US"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4019">
                <a:tc>
                  <a:txBody>
                    <a:bodyPr/>
                    <a:lstStyle/>
                    <a:p>
                      <a:pPr marL="0" marR="0" algn="just">
                        <a:lnSpc>
                          <a:spcPct val="115000"/>
                        </a:lnSpc>
                        <a:spcBef>
                          <a:spcPts val="0"/>
                        </a:spcBef>
                        <a:spcAft>
                          <a:spcPts val="1200"/>
                        </a:spcAft>
                      </a:pPr>
                      <a:r>
                        <a:rPr lang="en-US" sz="1800" dirty="0">
                          <a:latin typeface="Times New Roman"/>
                          <a:ea typeface="Calibri"/>
                          <a:cs typeface="Aharoni"/>
                        </a:rPr>
                        <a:t>5,3,1,2,4,0</a:t>
                      </a:r>
                      <a:endParaRPr lang="en-US" sz="18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1200"/>
                        </a:spcAft>
                      </a:pPr>
                      <a:endParaRPr lang="en-US" sz="1800" dirty="0">
                        <a:latin typeface="Times New Roman"/>
                        <a:ea typeface="Calibri"/>
                        <a:cs typeface="Aharon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1200"/>
                        </a:spcAft>
                      </a:pPr>
                      <a:endParaRPr lang="en-US" sz="1800" dirty="0">
                        <a:latin typeface="Times New Roman"/>
                        <a:ea typeface="Calibri"/>
                        <a:cs typeface="Aharon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1200"/>
                        </a:spcAft>
                      </a:pPr>
                      <a:endParaRPr lang="en-US" sz="1800" dirty="0">
                        <a:latin typeface="Times New Roman"/>
                        <a:ea typeface="Calibri"/>
                        <a:cs typeface="Aharon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1200"/>
                        </a:spcAft>
                      </a:pPr>
                      <a:endParaRPr lang="en-US" sz="1800" dirty="0">
                        <a:latin typeface="Times New Roman"/>
                        <a:ea typeface="Calibri"/>
                        <a:cs typeface="Aharon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983136" y="0"/>
            <a:ext cx="2810449" cy="923330"/>
          </a:xfrm>
          <a:prstGeom prst="rect">
            <a:avLst/>
          </a:prstGeom>
          <a:noFill/>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54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Methods</a:t>
            </a:r>
            <a:endParaRPr lang="en-US" sz="5400" b="1" cap="none"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5" name="TextBox 4"/>
          <p:cNvSpPr txBox="1"/>
          <p:nvPr/>
        </p:nvSpPr>
        <p:spPr>
          <a:xfrm>
            <a:off x="4648200" y="2056686"/>
            <a:ext cx="4191000" cy="4801314"/>
          </a:xfrm>
          <a:prstGeom prst="rect">
            <a:avLst/>
          </a:prstGeom>
          <a:noFill/>
        </p:spPr>
        <p:txBody>
          <a:bodyPr wrap="square" rtlCol="0">
            <a:spAutoFit/>
          </a:bodyPr>
          <a:lstStyle/>
          <a:p>
            <a:pPr lvl="0" algn="just" eaLnBrk="0" fontAlgn="base" hangingPunct="0">
              <a:spcBef>
                <a:spcPct val="0"/>
              </a:spcBef>
              <a:spcAft>
                <a:spcPct val="0"/>
              </a:spcAft>
            </a:pPr>
            <a:r>
              <a:rPr lang="en-US" dirty="0" smtClean="0">
                <a:latin typeface="Times New Roman" pitchFamily="18" charset="0"/>
                <a:ea typeface="Calibri" pitchFamily="34" charset="0"/>
                <a:cs typeface="Times New Roman" pitchFamily="18" charset="0"/>
              </a:rPr>
              <a:t>Step 5:[Initiate DFS]</a:t>
            </a:r>
            <a:endParaRPr lang="en-US" dirty="0" smtClean="0">
              <a:latin typeface="Arial" pitchFamily="34" charset="0"/>
              <a:cs typeface="Arial" pitchFamily="34" charset="0"/>
            </a:endParaRPr>
          </a:p>
          <a:p>
            <a:pPr lvl="0" algn="just" eaLnBrk="0" fontAlgn="base" hangingPunct="0">
              <a:spcBef>
                <a:spcPct val="0"/>
              </a:spcBef>
              <a:spcAft>
                <a:spcPct val="0"/>
              </a:spcAft>
            </a:pPr>
            <a:r>
              <a:rPr lang="en-US" dirty="0" smtClean="0">
                <a:latin typeface="Times New Roman" pitchFamily="18" charset="0"/>
                <a:ea typeface="Calibri" pitchFamily="34" charset="0"/>
                <a:cs typeface="Times New Roman" pitchFamily="18" charset="0"/>
              </a:rPr>
              <a:t>	S[u]←1</a:t>
            </a:r>
            <a:endParaRPr lang="en-US" dirty="0" smtClean="0">
              <a:latin typeface="Arial" pitchFamily="34" charset="0"/>
              <a:cs typeface="Arial" pitchFamily="34" charset="0"/>
            </a:endParaRPr>
          </a:p>
          <a:p>
            <a:pPr lvl="0" algn="just" eaLnBrk="0" fontAlgn="base" hangingPunct="0">
              <a:spcBef>
                <a:spcPct val="0"/>
              </a:spcBef>
              <a:spcAft>
                <a:spcPct val="0"/>
              </a:spcAft>
            </a:pPr>
            <a:r>
              <a:rPr lang="en-US" dirty="0" smtClean="0">
                <a:latin typeface="Times New Roman" pitchFamily="18" charset="0"/>
                <a:ea typeface="Calibri" pitchFamily="34" charset="0"/>
                <a:cs typeface="Times New Roman" pitchFamily="18" charset="0"/>
              </a:rPr>
              <a:t>	k++ ;  p[k]←u</a:t>
            </a:r>
            <a:endParaRPr lang="en-US" dirty="0" smtClean="0">
              <a:latin typeface="Arial" pitchFamily="34" charset="0"/>
              <a:cs typeface="Arial" pitchFamily="34" charset="0"/>
            </a:endParaRPr>
          </a:p>
          <a:p>
            <a:pPr lvl="0" algn="just" eaLnBrk="0" fontAlgn="base" hangingPunct="0">
              <a:spcBef>
                <a:spcPct val="0"/>
              </a:spcBef>
              <a:spcAft>
                <a:spcPct val="0"/>
              </a:spcAft>
            </a:pPr>
            <a:r>
              <a:rPr lang="en-US" dirty="0" smtClean="0">
                <a:latin typeface="Times New Roman" pitchFamily="18" charset="0"/>
                <a:ea typeface="Calibri" pitchFamily="34" charset="0"/>
                <a:cs typeface="Times New Roman" pitchFamily="18" charset="0"/>
              </a:rPr>
              <a:t>	if(u==d)</a:t>
            </a:r>
            <a:endParaRPr lang="en-US" dirty="0" smtClean="0">
              <a:latin typeface="Arial" pitchFamily="34" charset="0"/>
              <a:cs typeface="Arial" pitchFamily="34" charset="0"/>
            </a:endParaRPr>
          </a:p>
          <a:p>
            <a:pPr lvl="0" algn="just" eaLnBrk="0" fontAlgn="base" hangingPunct="0">
              <a:spcBef>
                <a:spcPct val="0"/>
              </a:spcBef>
              <a:spcAft>
                <a:spcPct val="0"/>
              </a:spcAft>
            </a:pPr>
            <a:r>
              <a:rPr lang="en-US" dirty="0" smtClean="0">
                <a:latin typeface="Times New Roman" pitchFamily="18" charset="0"/>
                <a:ea typeface="Calibri" pitchFamily="34" charset="0"/>
                <a:cs typeface="Times New Roman" pitchFamily="18" charset="0"/>
              </a:rPr>
              <a:t>		for k=0 to n</a:t>
            </a:r>
            <a:endParaRPr lang="en-US" dirty="0" smtClean="0">
              <a:latin typeface="Arial" pitchFamily="34" charset="0"/>
              <a:cs typeface="Arial" pitchFamily="34" charset="0"/>
            </a:endParaRPr>
          </a:p>
          <a:p>
            <a:pPr lvl="0" algn="just" eaLnBrk="0" fontAlgn="base" hangingPunct="0">
              <a:spcBef>
                <a:spcPct val="0"/>
              </a:spcBef>
              <a:spcAft>
                <a:spcPct val="0"/>
              </a:spcAft>
            </a:pPr>
            <a:r>
              <a:rPr lang="en-US" dirty="0" smtClean="0">
                <a:latin typeface="Times New Roman" pitchFamily="18" charset="0"/>
                <a:ea typeface="Calibri" pitchFamily="34" charset="0"/>
                <a:cs typeface="Times New Roman" pitchFamily="18" charset="0"/>
              </a:rPr>
              <a:t>		</a:t>
            </a:r>
            <a:r>
              <a:rPr lang="en-US" dirty="0" err="1" smtClean="0">
                <a:latin typeface="Times New Roman" pitchFamily="18" charset="0"/>
                <a:ea typeface="Calibri" pitchFamily="34" charset="0"/>
                <a:cs typeface="Times New Roman" pitchFamily="18" charset="0"/>
              </a:rPr>
              <a:t>print”p</a:t>
            </a:r>
            <a:r>
              <a:rPr lang="en-US" dirty="0" smtClean="0">
                <a:latin typeface="Times New Roman" pitchFamily="18" charset="0"/>
                <a:ea typeface="Calibri" pitchFamily="34" charset="0"/>
                <a:cs typeface="Times New Roman" pitchFamily="18" charset="0"/>
              </a:rPr>
              <a:t>[k]”</a:t>
            </a:r>
            <a:endParaRPr lang="en-US" dirty="0" smtClean="0">
              <a:latin typeface="Arial" pitchFamily="34" charset="0"/>
              <a:cs typeface="Arial" pitchFamily="34" charset="0"/>
            </a:endParaRPr>
          </a:p>
          <a:p>
            <a:pPr lvl="0" algn="just" eaLnBrk="0" fontAlgn="base" hangingPunct="0">
              <a:spcBef>
                <a:spcPct val="0"/>
              </a:spcBef>
              <a:spcAft>
                <a:spcPct val="0"/>
              </a:spcAft>
            </a:pPr>
            <a:r>
              <a:rPr lang="en-US" dirty="0" smtClean="0">
                <a:latin typeface="Times New Roman" pitchFamily="18" charset="0"/>
                <a:ea typeface="Calibri" pitchFamily="34" charset="0"/>
                <a:cs typeface="Times New Roman" pitchFamily="18" charset="0"/>
              </a:rPr>
              <a:t>		end for</a:t>
            </a:r>
            <a:endParaRPr lang="en-US" dirty="0" smtClean="0">
              <a:latin typeface="Arial" pitchFamily="34" charset="0"/>
              <a:cs typeface="Arial" pitchFamily="34" charset="0"/>
            </a:endParaRPr>
          </a:p>
          <a:p>
            <a:pPr lvl="0" algn="just" eaLnBrk="0" fontAlgn="base" hangingPunct="0">
              <a:spcBef>
                <a:spcPct val="0"/>
              </a:spcBef>
              <a:spcAft>
                <a:spcPct val="0"/>
              </a:spcAft>
            </a:pPr>
            <a:r>
              <a:rPr lang="en-US" dirty="0" smtClean="0">
                <a:latin typeface="Times New Roman" pitchFamily="18" charset="0"/>
                <a:ea typeface="Calibri" pitchFamily="34" charset="0"/>
                <a:cs typeface="Times New Roman" pitchFamily="18" charset="0"/>
              </a:rPr>
              <a:t>	end if</a:t>
            </a:r>
            <a:endParaRPr lang="en-US" dirty="0" smtClean="0">
              <a:latin typeface="Arial" pitchFamily="34" charset="0"/>
              <a:cs typeface="Arial" pitchFamily="34" charset="0"/>
            </a:endParaRPr>
          </a:p>
          <a:p>
            <a:pPr lvl="0" algn="just" eaLnBrk="0" fontAlgn="base" hangingPunct="0">
              <a:spcBef>
                <a:spcPct val="0"/>
              </a:spcBef>
              <a:spcAft>
                <a:spcPct val="0"/>
              </a:spcAft>
            </a:pPr>
            <a:r>
              <a:rPr lang="en-US" dirty="0" smtClean="0">
                <a:latin typeface="Times New Roman" pitchFamily="18" charset="0"/>
                <a:ea typeface="Calibri" pitchFamily="34" charset="0"/>
                <a:cs typeface="Times New Roman" pitchFamily="18" charset="0"/>
              </a:rPr>
              <a:t>For v←1 to n do</a:t>
            </a:r>
            <a:endParaRPr lang="en-US" dirty="0" smtClean="0">
              <a:latin typeface="Arial" pitchFamily="34" charset="0"/>
              <a:cs typeface="Arial" pitchFamily="34" charset="0"/>
            </a:endParaRPr>
          </a:p>
          <a:p>
            <a:pPr lvl="0" algn="just" eaLnBrk="0" fontAlgn="base" hangingPunct="0">
              <a:spcBef>
                <a:spcPct val="0"/>
              </a:spcBef>
              <a:spcAft>
                <a:spcPct val="0"/>
              </a:spcAft>
            </a:pPr>
            <a:r>
              <a:rPr lang="en-US" dirty="0" smtClean="0">
                <a:latin typeface="Times New Roman" pitchFamily="18" charset="0"/>
                <a:ea typeface="Calibri" pitchFamily="34" charset="0"/>
                <a:cs typeface="Times New Roman" pitchFamily="18" charset="0"/>
              </a:rPr>
              <a:t>if(a[</a:t>
            </a:r>
            <a:r>
              <a:rPr lang="en-US" dirty="0" err="1" smtClean="0">
                <a:latin typeface="Times New Roman" pitchFamily="18" charset="0"/>
                <a:ea typeface="Calibri" pitchFamily="34" charset="0"/>
                <a:cs typeface="Times New Roman" pitchFamily="18" charset="0"/>
              </a:rPr>
              <a:t>u,v</a:t>
            </a:r>
            <a:r>
              <a:rPr lang="en-US" dirty="0" smtClean="0">
                <a:latin typeface="Times New Roman" pitchFamily="18" charset="0"/>
                <a:ea typeface="Calibri" pitchFamily="34" charset="0"/>
                <a:cs typeface="Times New Roman" pitchFamily="18" charset="0"/>
              </a:rPr>
              <a:t>]==1and s[v]=0)</a:t>
            </a:r>
            <a:endParaRPr lang="en-US" dirty="0" smtClean="0">
              <a:latin typeface="Arial" pitchFamily="34" charset="0"/>
              <a:cs typeface="Arial" pitchFamily="34" charset="0"/>
            </a:endParaRPr>
          </a:p>
          <a:p>
            <a:pPr lvl="0" algn="just" eaLnBrk="0" fontAlgn="base" hangingPunct="0">
              <a:spcBef>
                <a:spcPct val="0"/>
              </a:spcBef>
              <a:spcAft>
                <a:spcPct val="0"/>
              </a:spcAft>
            </a:pPr>
            <a:r>
              <a:rPr lang="en-US" dirty="0" smtClean="0">
                <a:latin typeface="Times New Roman" pitchFamily="18" charset="0"/>
                <a:ea typeface="Calibri" pitchFamily="34" charset="0"/>
                <a:cs typeface="Times New Roman" pitchFamily="18" charset="0"/>
              </a:rPr>
              <a:t>	DFS(</a:t>
            </a:r>
            <a:r>
              <a:rPr lang="en-US" dirty="0" err="1" smtClean="0">
                <a:latin typeface="Times New Roman" pitchFamily="18" charset="0"/>
                <a:ea typeface="Calibri" pitchFamily="34" charset="0"/>
                <a:cs typeface="Times New Roman" pitchFamily="18" charset="0"/>
              </a:rPr>
              <a:t>a,n,u,s,d,p</a:t>
            </a:r>
            <a:r>
              <a:rPr lang="en-US" dirty="0" smtClean="0">
                <a:latin typeface="Times New Roman" pitchFamily="18" charset="0"/>
                <a:ea typeface="Calibri" pitchFamily="34" charset="0"/>
                <a:cs typeface="Times New Roman" pitchFamily="18" charset="0"/>
              </a:rPr>
              <a:t>)</a:t>
            </a:r>
            <a:endParaRPr lang="en-US" dirty="0" smtClean="0">
              <a:latin typeface="Arial" pitchFamily="34" charset="0"/>
              <a:cs typeface="Arial" pitchFamily="34" charset="0"/>
            </a:endParaRPr>
          </a:p>
          <a:p>
            <a:pPr lvl="0" algn="just" eaLnBrk="0" fontAlgn="base" hangingPunct="0">
              <a:spcBef>
                <a:spcPct val="0"/>
              </a:spcBef>
              <a:spcAft>
                <a:spcPct val="0"/>
              </a:spcAft>
            </a:pPr>
            <a:r>
              <a:rPr lang="en-US" dirty="0" smtClean="0">
                <a:latin typeface="Times New Roman" pitchFamily="18" charset="0"/>
                <a:ea typeface="Calibri" pitchFamily="34" charset="0"/>
                <a:cs typeface="Times New Roman" pitchFamily="18" charset="0"/>
              </a:rPr>
              <a:t>End if</a:t>
            </a:r>
            <a:endParaRPr lang="en-US" dirty="0" smtClean="0">
              <a:latin typeface="Arial" pitchFamily="34" charset="0"/>
              <a:cs typeface="Arial" pitchFamily="34" charset="0"/>
            </a:endParaRPr>
          </a:p>
          <a:p>
            <a:pPr lvl="0" algn="just" eaLnBrk="0" fontAlgn="base" hangingPunct="0">
              <a:spcBef>
                <a:spcPct val="0"/>
              </a:spcBef>
              <a:spcAft>
                <a:spcPct val="0"/>
              </a:spcAft>
            </a:pPr>
            <a:r>
              <a:rPr lang="en-US" dirty="0" smtClean="0">
                <a:latin typeface="Times New Roman" pitchFamily="18" charset="0"/>
                <a:ea typeface="Calibri" pitchFamily="34" charset="0"/>
                <a:cs typeface="Times New Roman" pitchFamily="18" charset="0"/>
              </a:rPr>
              <a:t>End for</a:t>
            </a:r>
            <a:endParaRPr lang="en-US" dirty="0" smtClean="0">
              <a:latin typeface="Arial" pitchFamily="34" charset="0"/>
              <a:cs typeface="Arial" pitchFamily="34" charset="0"/>
            </a:endParaRPr>
          </a:p>
          <a:p>
            <a:pPr lvl="0" algn="just" eaLnBrk="0" fontAlgn="base" hangingPunct="0">
              <a:spcBef>
                <a:spcPct val="0"/>
              </a:spcBef>
              <a:spcAft>
                <a:spcPct val="0"/>
              </a:spcAft>
            </a:pPr>
            <a:r>
              <a:rPr lang="en-US" dirty="0" smtClean="0">
                <a:latin typeface="Times New Roman" pitchFamily="18" charset="0"/>
                <a:ea typeface="Calibri" pitchFamily="34" charset="0"/>
                <a:cs typeface="Times New Roman" pitchFamily="18" charset="0"/>
              </a:rPr>
              <a:t>S[v]=0 s[v-1]=0</a:t>
            </a:r>
            <a:endParaRPr lang="en-US" dirty="0" smtClean="0">
              <a:latin typeface="Arial" pitchFamily="34" charset="0"/>
              <a:cs typeface="Arial" pitchFamily="34" charset="0"/>
            </a:endParaRPr>
          </a:p>
          <a:p>
            <a:pPr lvl="0" algn="just" eaLnBrk="0" fontAlgn="base" hangingPunct="0">
              <a:spcBef>
                <a:spcPct val="0"/>
              </a:spcBef>
              <a:spcAft>
                <a:spcPct val="0"/>
              </a:spcAft>
            </a:pPr>
            <a:r>
              <a:rPr lang="en-US" dirty="0" smtClean="0">
                <a:latin typeface="Times New Roman" pitchFamily="18" charset="0"/>
                <a:ea typeface="Calibri" pitchFamily="34" charset="0"/>
                <a:cs typeface="Times New Roman" pitchFamily="18" charset="0"/>
              </a:rPr>
              <a:t>e=p[k] k--  f=p[k]  k—</a:t>
            </a:r>
            <a:endParaRPr lang="en-US" dirty="0" smtClean="0">
              <a:latin typeface="Arial" pitchFamily="34" charset="0"/>
              <a:cs typeface="Arial" pitchFamily="34" charset="0"/>
            </a:endParaRPr>
          </a:p>
          <a:p>
            <a:pPr lvl="0" algn="just" eaLnBrk="0" fontAlgn="base" hangingPunct="0">
              <a:spcBef>
                <a:spcPct val="0"/>
              </a:spcBef>
              <a:spcAft>
                <a:spcPct val="0"/>
              </a:spcAft>
            </a:pPr>
            <a:r>
              <a:rPr lang="en-US" dirty="0" smtClean="0">
                <a:latin typeface="Times New Roman" pitchFamily="18" charset="0"/>
                <a:ea typeface="Calibri" pitchFamily="34" charset="0"/>
                <a:cs typeface="Times New Roman" pitchFamily="18" charset="0"/>
              </a:rPr>
              <a:t>DFS(a,n,v-1,s,d,p)</a:t>
            </a:r>
            <a:endParaRPr lang="en-US" dirty="0" smtClean="0">
              <a:latin typeface="Arial" pitchFamily="34" charset="0"/>
              <a:cs typeface="Arial" pitchFamily="34" charset="0"/>
            </a:endParaRPr>
          </a:p>
          <a:p>
            <a:pPr lvl="0" algn="just" eaLnBrk="0" fontAlgn="base" hangingPunct="0">
              <a:spcBef>
                <a:spcPct val="0"/>
              </a:spcBef>
              <a:spcAft>
                <a:spcPct val="0"/>
              </a:spcAft>
            </a:pPr>
            <a:r>
              <a:rPr lang="en-US" dirty="0" smtClean="0">
                <a:latin typeface="Times New Roman" pitchFamily="18" charset="0"/>
                <a:ea typeface="Calibri" pitchFamily="34" charset="0"/>
                <a:cs typeface="Times New Roman" pitchFamily="18" charset="0"/>
              </a:rPr>
              <a:t>End</a:t>
            </a:r>
            <a:endParaRPr lang="en-US" dirty="0"/>
          </a:p>
        </p:txBody>
      </p:sp>
      <p:sp>
        <p:nvSpPr>
          <p:cNvPr id="45057" name="Rectangle 1"/>
          <p:cNvSpPr>
            <a:spLocks noChangeArrowheads="1"/>
          </p:cNvSpPr>
          <p:nvPr/>
        </p:nvSpPr>
        <p:spPr bwMode="auto">
          <a:xfrm>
            <a:off x="0" y="1841242"/>
            <a:ext cx="4267200" cy="501675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Begin:</a:t>
            </a:r>
            <a:endParaRPr kumimoji="0" lang="en-US"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Step 1: [read the number of vertices in the </a:t>
            </a:r>
            <a:r>
              <a:rPr kumimoji="0" lang="en-US"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grapg</a:t>
            </a:r>
            <a:r>
              <a:rPr kumimoji="0" lang="en-US"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a:t>
            </a:r>
            <a:endParaRPr kumimoji="0" lang="en-US"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Read  n</a:t>
            </a:r>
            <a:endParaRPr kumimoji="0" lang="en-US"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Step 2: [Input the adjacency matrix]</a:t>
            </a:r>
            <a:endParaRPr kumimoji="0" lang="en-US"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For i←0 to n-1 do</a:t>
            </a:r>
            <a:endParaRPr kumimoji="0" lang="en-US"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For j←0 to n-1 do</a:t>
            </a:r>
            <a:endParaRPr kumimoji="0" lang="en-US"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Read a[</a:t>
            </a:r>
            <a:r>
              <a:rPr kumimoji="0" lang="en-US"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i</a:t>
            </a:r>
            <a:r>
              <a:rPr kumimoji="0" lang="en-US"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][j]</a:t>
            </a:r>
            <a:endParaRPr kumimoji="0" lang="en-US"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End for</a:t>
            </a:r>
            <a:endParaRPr kumimoji="0" lang="en-US"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End for</a:t>
            </a:r>
            <a:endParaRPr kumimoji="0" lang="en-US"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Step 3: [Input the vertex from where DFS should start and</a:t>
            </a:r>
            <a:endParaRPr kumimoji="0" lang="en-US"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t>
            </a:r>
            <a:r>
              <a:rPr kumimoji="0" lang="en-US"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destnation</a:t>
            </a:r>
            <a:r>
              <a:rPr kumimoji="0" lang="en-US"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a:t>
            </a:r>
            <a:endParaRPr kumimoji="0" lang="en-US"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Read source</a:t>
            </a:r>
            <a:endParaRPr kumimoji="0" lang="en-US"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Read destination</a:t>
            </a:r>
            <a:endParaRPr kumimoji="0" lang="en-US"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Step 4: [Indicate that no node is visited]</a:t>
            </a:r>
            <a:endParaRPr kumimoji="0" lang="en-US"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For i←0 to n-1 do s[</a:t>
            </a:r>
            <a:r>
              <a:rPr kumimoji="0" lang="en-US"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i</a:t>
            </a:r>
            <a:r>
              <a:rPr kumimoji="0" lang="en-US"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]←0</a:t>
            </a:r>
            <a:endParaRPr kumimoji="0" lang="en-US"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p:txBody>
      </p:sp>
      <p:cxnSp>
        <p:nvCxnSpPr>
          <p:cNvPr id="10" name="Straight Connector 9"/>
          <p:cNvCxnSpPr/>
          <p:nvPr/>
        </p:nvCxnSpPr>
        <p:spPr>
          <a:xfrm>
            <a:off x="4419600" y="2133600"/>
            <a:ext cx="0" cy="4953000"/>
          </a:xfrm>
          <a:prstGeom prst="line">
            <a:avLst/>
          </a:prstGeom>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0" y="914400"/>
            <a:ext cx="8077200" cy="954107"/>
          </a:xfrm>
          <a:prstGeom prst="rect">
            <a:avLst/>
          </a:prstGeom>
          <a:noFill/>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28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Find all paths from source to destination </a:t>
            </a:r>
          </a:p>
          <a:p>
            <a:pPr algn="ctr"/>
            <a:r>
              <a:rPr lang="en-US" sz="28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on undirected graph using DFS</a:t>
            </a:r>
            <a:endParaRPr lang="en-US" sz="2800" b="1" cap="none"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1"/>
          <p:cNvSpPr>
            <a:spLocks noChangeArrowheads="1"/>
          </p:cNvSpPr>
          <p:nvPr/>
        </p:nvSpPr>
        <p:spPr bwMode="auto">
          <a:xfrm>
            <a:off x="0" y="990600"/>
            <a:ext cx="9144000" cy="563231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Begin:</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 Base cases</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if (k == 0 &amp;&amp; u == v)             return 0;</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if (k == 1 &amp;&amp; graph[u][v] != INF) return graph[u][v];</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if (k &lt;= 0)                       return INF;</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 Initialize result</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t>
            </a:r>
            <a:r>
              <a:rPr kumimoji="0" lang="en-US" sz="20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int</a:t>
            </a:r>
            <a:r>
              <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res = INF;</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 Go to all </a:t>
            </a:r>
            <a:r>
              <a:rPr kumimoji="0" lang="en-US" sz="20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adjacents</a:t>
            </a:r>
            <a:r>
              <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of u and recur</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for (</a:t>
            </a:r>
            <a:r>
              <a:rPr kumimoji="0" lang="en-US" sz="20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int</a:t>
            </a:r>
            <a:r>
              <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t>
            </a:r>
            <a:r>
              <a:rPr kumimoji="0" lang="en-US" sz="20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i</a:t>
            </a:r>
            <a:r>
              <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 0; </a:t>
            </a:r>
            <a:r>
              <a:rPr kumimoji="0" lang="en-US" sz="20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i</a:t>
            </a:r>
            <a:r>
              <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&lt; V; </a:t>
            </a:r>
            <a:r>
              <a:rPr kumimoji="0" lang="en-US" sz="20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i</a:t>
            </a:r>
            <a:r>
              <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if (graph[u][</a:t>
            </a:r>
            <a:r>
              <a:rPr kumimoji="0" lang="en-US" sz="20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i</a:t>
            </a:r>
            <a:r>
              <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 INF &amp;&amp; u != </a:t>
            </a:r>
            <a:r>
              <a:rPr kumimoji="0" lang="en-US" sz="20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i</a:t>
            </a:r>
            <a:r>
              <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&amp;&amp; v != </a:t>
            </a:r>
            <a:r>
              <a:rPr kumimoji="0" lang="en-US" sz="20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i</a:t>
            </a:r>
            <a:r>
              <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t>
            </a:r>
            <a:r>
              <a:rPr kumimoji="0" lang="en-US" sz="20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int</a:t>
            </a:r>
            <a:r>
              <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t>
            </a:r>
            <a:r>
              <a:rPr kumimoji="0" lang="en-US" sz="20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rec_res</a:t>
            </a:r>
            <a:r>
              <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 </a:t>
            </a:r>
            <a:r>
              <a:rPr kumimoji="0" lang="en-US" sz="20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shortestPath</a:t>
            </a:r>
            <a:r>
              <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(graph, </a:t>
            </a:r>
            <a:r>
              <a:rPr kumimoji="0" lang="en-US" sz="20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i</a:t>
            </a:r>
            <a:r>
              <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v, k-1);</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if (</a:t>
            </a:r>
            <a:r>
              <a:rPr kumimoji="0" lang="en-US" sz="20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rec_res</a:t>
            </a:r>
            <a:r>
              <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 INF)</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res = min(res, graph[u][</a:t>
            </a:r>
            <a:r>
              <a:rPr kumimoji="0" lang="en-US" sz="20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i</a:t>
            </a:r>
            <a:r>
              <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 </a:t>
            </a:r>
            <a:r>
              <a:rPr kumimoji="0" lang="en-US" sz="20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rec_res</a:t>
            </a:r>
            <a:r>
              <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End if</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End if</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End for</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return res;</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End </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p:txBody>
      </p:sp>
      <p:sp>
        <p:nvSpPr>
          <p:cNvPr id="3" name="Rectangle 2"/>
          <p:cNvSpPr/>
          <p:nvPr/>
        </p:nvSpPr>
        <p:spPr>
          <a:xfrm>
            <a:off x="-1905000" y="0"/>
            <a:ext cx="13335000" cy="954107"/>
          </a:xfrm>
          <a:prstGeom prst="rect">
            <a:avLst/>
          </a:prstGeom>
          <a:noFill/>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28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Find all paths from source to destination with exactly k </a:t>
            </a:r>
          </a:p>
          <a:p>
            <a:pPr algn="ctr"/>
            <a:r>
              <a:rPr lang="en-US" sz="28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edges on directed weighted graph using DFS</a:t>
            </a:r>
            <a:endParaRPr lang="en-US" sz="2800" b="1" cap="none"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1"/>
          <p:cNvSpPr>
            <a:spLocks noChangeArrowheads="1"/>
          </p:cNvSpPr>
          <p:nvPr/>
        </p:nvSpPr>
        <p:spPr bwMode="auto">
          <a:xfrm>
            <a:off x="0" y="1056412"/>
            <a:ext cx="4876800" cy="535531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ALGORITHM : </a:t>
            </a:r>
            <a:r>
              <a:rPr kumimoji="0" lang="en-US"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shortestPath</a:t>
            </a:r>
            <a:r>
              <a:rPr kumimoji="0" lang="en-US"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(graph[][V], u, v, k)</a:t>
            </a:r>
            <a:endParaRPr kumimoji="0" lang="en-US"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Begin:</a:t>
            </a:r>
            <a:endParaRPr kumimoji="0" lang="en-US"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 Table to be filled up using DP. The value sp[</a:t>
            </a:r>
            <a:r>
              <a:rPr kumimoji="0" lang="en-US"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i</a:t>
            </a:r>
            <a:r>
              <a:rPr kumimoji="0" lang="en-US"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][j][e] will store</a:t>
            </a:r>
            <a:endParaRPr kumimoji="0" lang="en-US"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 weight of the shortest path from </a:t>
            </a:r>
            <a:r>
              <a:rPr kumimoji="0" lang="en-US"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i</a:t>
            </a:r>
            <a:r>
              <a:rPr kumimoji="0" lang="en-US"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to j with exactly k edges</a:t>
            </a:r>
            <a:endParaRPr kumimoji="0" lang="en-US"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t>
            </a:r>
            <a:r>
              <a:rPr kumimoji="0" lang="en-US"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int</a:t>
            </a:r>
            <a:r>
              <a:rPr kumimoji="0" lang="en-US"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sp[V][V][k+1];</a:t>
            </a:r>
            <a:endParaRPr kumimoji="0" lang="en-US"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 Loop for number of edges from 0 to k</a:t>
            </a:r>
            <a:endParaRPr kumimoji="0" lang="en-US"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for (</a:t>
            </a:r>
            <a:r>
              <a:rPr kumimoji="0" lang="en-US"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int</a:t>
            </a:r>
            <a:r>
              <a:rPr kumimoji="0" lang="en-US"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e = 0; e &lt;= k; e++)</a:t>
            </a:r>
            <a:endParaRPr kumimoji="0" lang="en-US"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for (</a:t>
            </a:r>
            <a:r>
              <a:rPr kumimoji="0" lang="en-US"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int</a:t>
            </a:r>
            <a:r>
              <a:rPr kumimoji="0" lang="en-US"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t>
            </a:r>
            <a:r>
              <a:rPr kumimoji="0" lang="en-US"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i</a:t>
            </a:r>
            <a:r>
              <a:rPr kumimoji="0" lang="en-US"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 0; </a:t>
            </a:r>
            <a:r>
              <a:rPr kumimoji="0" lang="en-US"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i</a:t>
            </a:r>
            <a:r>
              <a:rPr kumimoji="0" lang="en-US"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&lt; V; </a:t>
            </a:r>
            <a:r>
              <a:rPr kumimoji="0" lang="en-US"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i</a:t>
            </a:r>
            <a:r>
              <a:rPr kumimoji="0" lang="en-US"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 for source</a:t>
            </a:r>
            <a:endParaRPr kumimoji="0" lang="en-US"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for (</a:t>
            </a:r>
            <a:r>
              <a:rPr kumimoji="0" lang="en-US"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int</a:t>
            </a:r>
            <a:r>
              <a:rPr kumimoji="0" lang="en-US"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j = 0; j &lt; V; j++) // for destination</a:t>
            </a:r>
            <a:endParaRPr kumimoji="0" lang="en-US"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 initialize value</a:t>
            </a:r>
            <a:endParaRPr kumimoji="0" lang="en-US"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sp[</a:t>
            </a:r>
            <a:r>
              <a:rPr kumimoji="0" lang="en-US"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i</a:t>
            </a:r>
            <a:r>
              <a:rPr kumimoji="0" lang="en-US"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][j][e] = INF;</a:t>
            </a:r>
            <a:endParaRPr kumimoji="0" lang="en-US"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 from base cases</a:t>
            </a:r>
            <a:endParaRPr kumimoji="0" lang="en-US"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if (e == 0 &amp;&amp; </a:t>
            </a:r>
            <a:r>
              <a:rPr kumimoji="0" lang="en-US"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i</a:t>
            </a:r>
            <a:r>
              <a:rPr kumimoji="0" lang="en-US"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 j)</a:t>
            </a:r>
            <a:endParaRPr kumimoji="0" lang="en-US"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sp[</a:t>
            </a:r>
            <a:r>
              <a:rPr kumimoji="0" lang="en-US"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i</a:t>
            </a:r>
            <a:r>
              <a:rPr kumimoji="0" lang="en-US"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][j][e] = 0;</a:t>
            </a:r>
            <a:endParaRPr kumimoji="0" lang="en-US"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if (e == 1 &amp;&amp; graph[</a:t>
            </a:r>
            <a:r>
              <a:rPr kumimoji="0" lang="en-US"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i</a:t>
            </a:r>
            <a:r>
              <a:rPr kumimoji="0" lang="en-US"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][j] != INF)</a:t>
            </a:r>
            <a:endParaRPr kumimoji="0" lang="en-US"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sp[</a:t>
            </a:r>
            <a:r>
              <a:rPr kumimoji="0" lang="en-US"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i</a:t>
            </a:r>
            <a:r>
              <a:rPr kumimoji="0" lang="en-US"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][j][e] = graph[</a:t>
            </a:r>
            <a:r>
              <a:rPr kumimoji="0" lang="en-US"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i</a:t>
            </a:r>
            <a:r>
              <a:rPr kumimoji="0" lang="en-US"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][j];</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dirty="0" smtClean="0">
              <a:ln>
                <a:noFill/>
              </a:ln>
              <a:solidFill>
                <a:schemeClr val="tx1"/>
              </a:solidFill>
              <a:effectLst/>
              <a:latin typeface="Arial" pitchFamily="34" charset="0"/>
              <a:cs typeface="Arial" pitchFamily="34" charset="0"/>
            </a:endParaRPr>
          </a:p>
        </p:txBody>
      </p:sp>
      <p:sp>
        <p:nvSpPr>
          <p:cNvPr id="4" name="TextBox 3"/>
          <p:cNvSpPr txBox="1"/>
          <p:nvPr/>
        </p:nvSpPr>
        <p:spPr>
          <a:xfrm>
            <a:off x="4953000" y="685800"/>
            <a:ext cx="4191000" cy="6463308"/>
          </a:xfrm>
          <a:prstGeom prst="rect">
            <a:avLst/>
          </a:prstGeom>
          <a:noFill/>
        </p:spPr>
        <p:txBody>
          <a:bodyPr wrap="square" rtlCol="0">
            <a:spAutoFit/>
          </a:bodyPr>
          <a:lstStyle/>
          <a:p>
            <a:pPr lvl="0" algn="just" eaLnBrk="0" fontAlgn="base" hangingPunct="0">
              <a:spcBef>
                <a:spcPct val="0"/>
              </a:spcBef>
              <a:spcAft>
                <a:spcPct val="0"/>
              </a:spcAft>
            </a:pPr>
            <a:r>
              <a:rPr lang="en-US" dirty="0" smtClean="0">
                <a:latin typeface="Times New Roman" pitchFamily="18" charset="0"/>
                <a:ea typeface="Calibri" pitchFamily="34" charset="0"/>
                <a:cs typeface="Times New Roman" pitchFamily="18" charset="0"/>
              </a:rPr>
              <a:t> </a:t>
            </a:r>
            <a:endParaRPr lang="en-US" dirty="0" smtClean="0">
              <a:latin typeface="Arial" pitchFamily="34" charset="0"/>
              <a:cs typeface="Arial" pitchFamily="34" charset="0"/>
            </a:endParaRPr>
          </a:p>
          <a:p>
            <a:pPr lvl="0" algn="just" eaLnBrk="0" fontAlgn="base" hangingPunct="0">
              <a:spcBef>
                <a:spcPct val="0"/>
              </a:spcBef>
              <a:spcAft>
                <a:spcPct val="0"/>
              </a:spcAft>
            </a:pPr>
            <a:r>
              <a:rPr lang="en-US" dirty="0" smtClean="0">
                <a:latin typeface="Times New Roman" pitchFamily="18" charset="0"/>
                <a:ea typeface="Calibri" pitchFamily="34" charset="0"/>
                <a:cs typeface="Times New Roman" pitchFamily="18" charset="0"/>
              </a:rPr>
              <a:t>                if (e &gt; 1)</a:t>
            </a:r>
            <a:endParaRPr lang="en-US" dirty="0" smtClean="0">
              <a:latin typeface="Arial" pitchFamily="34" charset="0"/>
              <a:cs typeface="Arial" pitchFamily="34" charset="0"/>
            </a:endParaRPr>
          </a:p>
          <a:p>
            <a:pPr lvl="0" algn="just" eaLnBrk="0" fontAlgn="base" hangingPunct="0">
              <a:spcBef>
                <a:spcPct val="0"/>
              </a:spcBef>
              <a:spcAft>
                <a:spcPct val="0"/>
              </a:spcAft>
            </a:pPr>
            <a:r>
              <a:rPr lang="en-US" dirty="0" smtClean="0">
                <a:latin typeface="Times New Roman" pitchFamily="18" charset="0"/>
                <a:ea typeface="Calibri" pitchFamily="34" charset="0"/>
                <a:cs typeface="Times New Roman" pitchFamily="18" charset="0"/>
              </a:rPr>
              <a:t>                    for (</a:t>
            </a:r>
            <a:r>
              <a:rPr lang="en-US" dirty="0" err="1" smtClean="0">
                <a:latin typeface="Times New Roman" pitchFamily="18" charset="0"/>
                <a:ea typeface="Calibri" pitchFamily="34" charset="0"/>
                <a:cs typeface="Times New Roman" pitchFamily="18" charset="0"/>
              </a:rPr>
              <a:t>int</a:t>
            </a:r>
            <a:r>
              <a:rPr lang="en-US" dirty="0" smtClean="0">
                <a:latin typeface="Times New Roman" pitchFamily="18" charset="0"/>
                <a:ea typeface="Calibri" pitchFamily="34" charset="0"/>
                <a:cs typeface="Times New Roman" pitchFamily="18" charset="0"/>
              </a:rPr>
              <a:t> a = 0; a &lt; V; a++)</a:t>
            </a:r>
            <a:endParaRPr lang="en-US" dirty="0" smtClean="0">
              <a:latin typeface="Arial" pitchFamily="34" charset="0"/>
              <a:cs typeface="Arial" pitchFamily="34" charset="0"/>
            </a:endParaRPr>
          </a:p>
          <a:p>
            <a:pPr lvl="0" algn="just" eaLnBrk="0" fontAlgn="base" hangingPunct="0">
              <a:spcBef>
                <a:spcPct val="0"/>
              </a:spcBef>
              <a:spcAft>
                <a:spcPct val="0"/>
              </a:spcAft>
            </a:pPr>
            <a:r>
              <a:rPr lang="en-US" dirty="0" smtClean="0">
                <a:latin typeface="Times New Roman" pitchFamily="18" charset="0"/>
                <a:ea typeface="Calibri" pitchFamily="34" charset="0"/>
                <a:cs typeface="Times New Roman" pitchFamily="18" charset="0"/>
              </a:rPr>
              <a:t>                        // There should be an edge        from </a:t>
            </a:r>
            <a:r>
              <a:rPr lang="en-US" dirty="0" err="1" smtClean="0">
                <a:latin typeface="Times New Roman" pitchFamily="18" charset="0"/>
                <a:ea typeface="Calibri" pitchFamily="34" charset="0"/>
                <a:cs typeface="Times New Roman" pitchFamily="18" charset="0"/>
              </a:rPr>
              <a:t>i</a:t>
            </a:r>
            <a:r>
              <a:rPr lang="en-US" dirty="0" smtClean="0">
                <a:latin typeface="Times New Roman" pitchFamily="18" charset="0"/>
                <a:ea typeface="Calibri" pitchFamily="34" charset="0"/>
                <a:cs typeface="Times New Roman" pitchFamily="18" charset="0"/>
              </a:rPr>
              <a:t> to a and a </a:t>
            </a:r>
            <a:endParaRPr lang="en-US" dirty="0" smtClean="0">
              <a:latin typeface="Arial" pitchFamily="34" charset="0"/>
              <a:cs typeface="Arial" pitchFamily="34" charset="0"/>
            </a:endParaRPr>
          </a:p>
          <a:p>
            <a:pPr lvl="0" algn="just" eaLnBrk="0" fontAlgn="base" hangingPunct="0">
              <a:spcBef>
                <a:spcPct val="0"/>
              </a:spcBef>
              <a:spcAft>
                <a:spcPct val="0"/>
              </a:spcAft>
            </a:pPr>
            <a:r>
              <a:rPr lang="en-US" dirty="0" smtClean="0">
                <a:latin typeface="Times New Roman" pitchFamily="18" charset="0"/>
                <a:ea typeface="Calibri" pitchFamily="34" charset="0"/>
                <a:cs typeface="Times New Roman" pitchFamily="18" charset="0"/>
              </a:rPr>
              <a:t>                        // should not be same as either </a:t>
            </a:r>
            <a:r>
              <a:rPr lang="en-US" dirty="0" err="1" smtClean="0">
                <a:latin typeface="Times New Roman" pitchFamily="18" charset="0"/>
                <a:ea typeface="Calibri" pitchFamily="34" charset="0"/>
                <a:cs typeface="Times New Roman" pitchFamily="18" charset="0"/>
              </a:rPr>
              <a:t>i</a:t>
            </a:r>
            <a:r>
              <a:rPr lang="en-US" dirty="0" smtClean="0">
                <a:latin typeface="Times New Roman" pitchFamily="18" charset="0"/>
                <a:ea typeface="Calibri" pitchFamily="34" charset="0"/>
                <a:cs typeface="Times New Roman" pitchFamily="18" charset="0"/>
              </a:rPr>
              <a:t> or j</a:t>
            </a:r>
            <a:endParaRPr lang="en-US" dirty="0" smtClean="0">
              <a:latin typeface="Arial" pitchFamily="34" charset="0"/>
              <a:cs typeface="Arial" pitchFamily="34" charset="0"/>
            </a:endParaRPr>
          </a:p>
          <a:p>
            <a:pPr lvl="0" algn="just" eaLnBrk="0" fontAlgn="base" hangingPunct="0">
              <a:spcBef>
                <a:spcPct val="0"/>
              </a:spcBef>
              <a:spcAft>
                <a:spcPct val="0"/>
              </a:spcAft>
            </a:pPr>
            <a:r>
              <a:rPr lang="en-US" dirty="0" smtClean="0">
                <a:latin typeface="Times New Roman" pitchFamily="18" charset="0"/>
                <a:ea typeface="Calibri" pitchFamily="34" charset="0"/>
                <a:cs typeface="Times New Roman" pitchFamily="18" charset="0"/>
              </a:rPr>
              <a:t>                        if (graph[</a:t>
            </a:r>
            <a:r>
              <a:rPr lang="en-US" dirty="0" err="1" smtClean="0">
                <a:latin typeface="Times New Roman" pitchFamily="18" charset="0"/>
                <a:ea typeface="Calibri" pitchFamily="34" charset="0"/>
                <a:cs typeface="Times New Roman" pitchFamily="18" charset="0"/>
              </a:rPr>
              <a:t>i</a:t>
            </a:r>
            <a:r>
              <a:rPr lang="en-US" dirty="0" smtClean="0">
                <a:latin typeface="Times New Roman" pitchFamily="18" charset="0"/>
                <a:ea typeface="Calibri" pitchFamily="34" charset="0"/>
                <a:cs typeface="Times New Roman" pitchFamily="18" charset="0"/>
              </a:rPr>
              <a:t>][a] != INF &amp;&amp; </a:t>
            </a:r>
            <a:r>
              <a:rPr lang="en-US" dirty="0" err="1" smtClean="0">
                <a:latin typeface="Times New Roman" pitchFamily="18" charset="0"/>
                <a:ea typeface="Calibri" pitchFamily="34" charset="0"/>
                <a:cs typeface="Times New Roman" pitchFamily="18" charset="0"/>
              </a:rPr>
              <a:t>i</a:t>
            </a:r>
            <a:r>
              <a:rPr lang="en-US" dirty="0" smtClean="0">
                <a:latin typeface="Times New Roman" pitchFamily="18" charset="0"/>
                <a:ea typeface="Calibri" pitchFamily="34" charset="0"/>
                <a:cs typeface="Times New Roman" pitchFamily="18" charset="0"/>
              </a:rPr>
              <a:t> != a &amp;&amp;</a:t>
            </a:r>
            <a:endParaRPr lang="en-US" dirty="0" smtClean="0">
              <a:latin typeface="Arial" pitchFamily="34" charset="0"/>
              <a:cs typeface="Arial" pitchFamily="34" charset="0"/>
            </a:endParaRPr>
          </a:p>
          <a:p>
            <a:pPr lvl="0" algn="just" eaLnBrk="0" fontAlgn="base" hangingPunct="0">
              <a:spcBef>
                <a:spcPct val="0"/>
              </a:spcBef>
              <a:spcAft>
                <a:spcPct val="0"/>
              </a:spcAft>
            </a:pPr>
            <a:r>
              <a:rPr lang="en-US" dirty="0" smtClean="0">
                <a:latin typeface="Times New Roman" pitchFamily="18" charset="0"/>
                <a:ea typeface="Calibri" pitchFamily="34" charset="0"/>
                <a:cs typeface="Times New Roman" pitchFamily="18" charset="0"/>
              </a:rPr>
              <a:t>                            j!= a &amp;&amp; sp[a][j][e-1] != INF)</a:t>
            </a:r>
            <a:endParaRPr lang="en-US" dirty="0" smtClean="0">
              <a:latin typeface="Arial" pitchFamily="34" charset="0"/>
              <a:cs typeface="Arial" pitchFamily="34" charset="0"/>
            </a:endParaRPr>
          </a:p>
          <a:p>
            <a:pPr lvl="0" algn="just" eaLnBrk="0" fontAlgn="base" hangingPunct="0">
              <a:spcBef>
                <a:spcPct val="0"/>
              </a:spcBef>
              <a:spcAft>
                <a:spcPct val="0"/>
              </a:spcAft>
            </a:pPr>
            <a:r>
              <a:rPr lang="en-US" dirty="0" smtClean="0">
                <a:latin typeface="Times New Roman" pitchFamily="18" charset="0"/>
                <a:ea typeface="Calibri" pitchFamily="34" charset="0"/>
                <a:cs typeface="Times New Roman" pitchFamily="18" charset="0"/>
              </a:rPr>
              <a:t>                          sp[</a:t>
            </a:r>
            <a:r>
              <a:rPr lang="en-US" dirty="0" err="1" smtClean="0">
                <a:latin typeface="Times New Roman" pitchFamily="18" charset="0"/>
                <a:ea typeface="Calibri" pitchFamily="34" charset="0"/>
                <a:cs typeface="Times New Roman" pitchFamily="18" charset="0"/>
              </a:rPr>
              <a:t>i</a:t>
            </a:r>
            <a:r>
              <a:rPr lang="en-US" dirty="0" smtClean="0">
                <a:latin typeface="Times New Roman" pitchFamily="18" charset="0"/>
                <a:ea typeface="Calibri" pitchFamily="34" charset="0"/>
                <a:cs typeface="Times New Roman" pitchFamily="18" charset="0"/>
              </a:rPr>
              <a:t>][j][e] = min(sp[</a:t>
            </a:r>
            <a:r>
              <a:rPr lang="en-US" dirty="0" err="1" smtClean="0">
                <a:latin typeface="Times New Roman" pitchFamily="18" charset="0"/>
                <a:ea typeface="Calibri" pitchFamily="34" charset="0"/>
                <a:cs typeface="Times New Roman" pitchFamily="18" charset="0"/>
              </a:rPr>
              <a:t>i</a:t>
            </a:r>
            <a:r>
              <a:rPr lang="en-US" dirty="0" smtClean="0">
                <a:latin typeface="Times New Roman" pitchFamily="18" charset="0"/>
                <a:ea typeface="Calibri" pitchFamily="34" charset="0"/>
                <a:cs typeface="Times New Roman" pitchFamily="18" charset="0"/>
              </a:rPr>
              <a:t>][j][e], graph[</a:t>
            </a:r>
            <a:r>
              <a:rPr lang="en-US" dirty="0" err="1" smtClean="0">
                <a:latin typeface="Times New Roman" pitchFamily="18" charset="0"/>
                <a:ea typeface="Calibri" pitchFamily="34" charset="0"/>
                <a:cs typeface="Times New Roman" pitchFamily="18" charset="0"/>
              </a:rPr>
              <a:t>i</a:t>
            </a:r>
            <a:r>
              <a:rPr lang="en-US" dirty="0" smtClean="0">
                <a:latin typeface="Times New Roman" pitchFamily="18" charset="0"/>
                <a:ea typeface="Calibri" pitchFamily="34" charset="0"/>
                <a:cs typeface="Times New Roman" pitchFamily="18" charset="0"/>
              </a:rPr>
              <a:t>][a] +</a:t>
            </a:r>
            <a:endParaRPr lang="en-US" dirty="0" smtClean="0">
              <a:latin typeface="Arial" pitchFamily="34" charset="0"/>
              <a:cs typeface="Arial" pitchFamily="34" charset="0"/>
            </a:endParaRPr>
          </a:p>
          <a:p>
            <a:pPr lvl="0" algn="just" eaLnBrk="0" fontAlgn="base" hangingPunct="0">
              <a:spcBef>
                <a:spcPct val="0"/>
              </a:spcBef>
              <a:spcAft>
                <a:spcPct val="0"/>
              </a:spcAft>
            </a:pPr>
            <a:r>
              <a:rPr lang="en-US" dirty="0" smtClean="0">
                <a:latin typeface="Times New Roman" pitchFamily="18" charset="0"/>
                <a:ea typeface="Calibri" pitchFamily="34" charset="0"/>
                <a:cs typeface="Times New Roman" pitchFamily="18" charset="0"/>
              </a:rPr>
              <a:t>                                                       sp[a][j][e-1]);</a:t>
            </a:r>
            <a:endParaRPr lang="en-US" dirty="0" smtClean="0">
              <a:latin typeface="Arial" pitchFamily="34" charset="0"/>
              <a:cs typeface="Arial" pitchFamily="34" charset="0"/>
            </a:endParaRPr>
          </a:p>
          <a:p>
            <a:pPr lvl="0" algn="just" eaLnBrk="0" fontAlgn="base" hangingPunct="0">
              <a:spcBef>
                <a:spcPct val="0"/>
              </a:spcBef>
              <a:spcAft>
                <a:spcPct val="0"/>
              </a:spcAft>
            </a:pPr>
            <a:r>
              <a:rPr lang="en-US" dirty="0" smtClean="0">
                <a:latin typeface="Times New Roman" pitchFamily="18" charset="0"/>
                <a:ea typeface="Calibri" pitchFamily="34" charset="0"/>
                <a:cs typeface="Times New Roman" pitchFamily="18" charset="0"/>
              </a:rPr>
              <a:t>                    end if</a:t>
            </a:r>
            <a:endParaRPr lang="en-US" dirty="0" smtClean="0">
              <a:latin typeface="Arial" pitchFamily="34" charset="0"/>
              <a:cs typeface="Arial" pitchFamily="34" charset="0"/>
            </a:endParaRPr>
          </a:p>
          <a:p>
            <a:pPr lvl="0" algn="just" eaLnBrk="0" fontAlgn="base" hangingPunct="0">
              <a:spcBef>
                <a:spcPct val="0"/>
              </a:spcBef>
              <a:spcAft>
                <a:spcPct val="0"/>
              </a:spcAft>
            </a:pPr>
            <a:r>
              <a:rPr lang="en-US" dirty="0" smtClean="0">
                <a:latin typeface="Times New Roman" pitchFamily="18" charset="0"/>
                <a:ea typeface="Calibri" pitchFamily="34" charset="0"/>
                <a:cs typeface="Times New Roman" pitchFamily="18" charset="0"/>
              </a:rPr>
              <a:t>                end for</a:t>
            </a:r>
            <a:endParaRPr lang="en-US" dirty="0" smtClean="0">
              <a:latin typeface="Arial" pitchFamily="34" charset="0"/>
              <a:cs typeface="Arial" pitchFamily="34" charset="0"/>
            </a:endParaRPr>
          </a:p>
          <a:p>
            <a:pPr lvl="0" algn="just" eaLnBrk="0" fontAlgn="base" hangingPunct="0">
              <a:spcBef>
                <a:spcPct val="0"/>
              </a:spcBef>
              <a:spcAft>
                <a:spcPct val="0"/>
              </a:spcAft>
            </a:pPr>
            <a:r>
              <a:rPr lang="en-US" dirty="0" smtClean="0">
                <a:latin typeface="Times New Roman" pitchFamily="18" charset="0"/>
                <a:ea typeface="Calibri" pitchFamily="34" charset="0"/>
                <a:cs typeface="Times New Roman" pitchFamily="18" charset="0"/>
              </a:rPr>
              <a:t>           end if</a:t>
            </a:r>
            <a:endParaRPr lang="en-US" dirty="0" smtClean="0">
              <a:latin typeface="Arial" pitchFamily="34" charset="0"/>
              <a:cs typeface="Arial" pitchFamily="34" charset="0"/>
            </a:endParaRPr>
          </a:p>
          <a:p>
            <a:pPr lvl="0" algn="just" eaLnBrk="0" fontAlgn="base" hangingPunct="0">
              <a:spcBef>
                <a:spcPct val="0"/>
              </a:spcBef>
              <a:spcAft>
                <a:spcPct val="0"/>
              </a:spcAft>
            </a:pPr>
            <a:r>
              <a:rPr lang="en-US" dirty="0" smtClean="0">
                <a:latin typeface="Times New Roman" pitchFamily="18" charset="0"/>
                <a:ea typeface="Calibri" pitchFamily="34" charset="0"/>
                <a:cs typeface="Times New Roman" pitchFamily="18" charset="0"/>
              </a:rPr>
              <a:t>        End for</a:t>
            </a:r>
            <a:endParaRPr lang="en-US" dirty="0" smtClean="0">
              <a:latin typeface="Arial" pitchFamily="34" charset="0"/>
              <a:cs typeface="Arial" pitchFamily="34" charset="0"/>
            </a:endParaRPr>
          </a:p>
          <a:p>
            <a:pPr lvl="0" algn="just" eaLnBrk="0" fontAlgn="base" hangingPunct="0">
              <a:spcBef>
                <a:spcPct val="0"/>
              </a:spcBef>
              <a:spcAft>
                <a:spcPct val="0"/>
              </a:spcAft>
            </a:pPr>
            <a:r>
              <a:rPr lang="en-US" dirty="0" smtClean="0">
                <a:latin typeface="Times New Roman" pitchFamily="18" charset="0"/>
                <a:ea typeface="Calibri" pitchFamily="34" charset="0"/>
                <a:cs typeface="Times New Roman" pitchFamily="18" charset="0"/>
              </a:rPr>
              <a:t>    End for</a:t>
            </a:r>
            <a:endParaRPr lang="en-US" dirty="0" smtClean="0">
              <a:latin typeface="Arial" pitchFamily="34" charset="0"/>
              <a:cs typeface="Arial" pitchFamily="34" charset="0"/>
            </a:endParaRPr>
          </a:p>
          <a:p>
            <a:pPr lvl="0" algn="just" eaLnBrk="0" fontAlgn="base" hangingPunct="0">
              <a:spcBef>
                <a:spcPct val="0"/>
              </a:spcBef>
              <a:spcAft>
                <a:spcPct val="0"/>
              </a:spcAft>
            </a:pPr>
            <a:r>
              <a:rPr lang="en-US" dirty="0" smtClean="0">
                <a:latin typeface="Times New Roman" pitchFamily="18" charset="0"/>
                <a:ea typeface="Calibri" pitchFamily="34" charset="0"/>
                <a:cs typeface="Times New Roman" pitchFamily="18" charset="0"/>
              </a:rPr>
              <a:t>    return sp[u][v][k];</a:t>
            </a:r>
            <a:endParaRPr lang="en-US" dirty="0" smtClean="0">
              <a:latin typeface="Arial" pitchFamily="34" charset="0"/>
              <a:cs typeface="Arial" pitchFamily="34" charset="0"/>
            </a:endParaRPr>
          </a:p>
          <a:p>
            <a:pPr lvl="0" algn="just" eaLnBrk="0" fontAlgn="base" hangingPunct="0">
              <a:spcBef>
                <a:spcPct val="0"/>
              </a:spcBef>
              <a:spcAft>
                <a:spcPct val="0"/>
              </a:spcAft>
            </a:pPr>
            <a:r>
              <a:rPr lang="en-US" dirty="0" smtClean="0">
                <a:latin typeface="Times New Roman" pitchFamily="18" charset="0"/>
                <a:ea typeface="Calibri" pitchFamily="34" charset="0"/>
                <a:cs typeface="Times New Roman" pitchFamily="18" charset="0"/>
              </a:rPr>
              <a:t>End for </a:t>
            </a:r>
            <a:endParaRPr lang="en-US" dirty="0" smtClean="0">
              <a:latin typeface="Arial" pitchFamily="34" charset="0"/>
              <a:cs typeface="Arial" pitchFamily="34" charset="0"/>
            </a:endParaRPr>
          </a:p>
          <a:p>
            <a:pPr lvl="0" algn="just" eaLnBrk="0" fontAlgn="base" hangingPunct="0">
              <a:spcBef>
                <a:spcPct val="0"/>
              </a:spcBef>
              <a:spcAft>
                <a:spcPct val="0"/>
              </a:spcAft>
            </a:pPr>
            <a:r>
              <a:rPr lang="en-US" dirty="0" smtClean="0">
                <a:latin typeface="Times New Roman" pitchFamily="18" charset="0"/>
                <a:ea typeface="Calibri" pitchFamily="34" charset="0"/>
                <a:cs typeface="Times New Roman" pitchFamily="18" charset="0"/>
              </a:rPr>
              <a:t>End</a:t>
            </a:r>
            <a:endParaRPr lang="en-US" dirty="0"/>
          </a:p>
        </p:txBody>
      </p:sp>
      <p:cxnSp>
        <p:nvCxnSpPr>
          <p:cNvPr id="6" name="Straight Connector 5"/>
          <p:cNvCxnSpPr/>
          <p:nvPr/>
        </p:nvCxnSpPr>
        <p:spPr>
          <a:xfrm>
            <a:off x="4876800" y="990600"/>
            <a:ext cx="0" cy="5867400"/>
          </a:xfrm>
          <a:prstGeom prst="line">
            <a:avLst/>
          </a:prstGeom>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0" y="6211669"/>
            <a:ext cx="4572000" cy="646331"/>
          </a:xfrm>
          <a:prstGeom prst="rect">
            <a:avLst/>
          </a:prstGeom>
        </p:spPr>
        <p:txBody>
          <a:bodyPr>
            <a:spAutoFit/>
          </a:bodyPr>
          <a:lstStyle/>
          <a:p>
            <a:r>
              <a:rPr lang="en-US" dirty="0" smtClean="0">
                <a:latin typeface="Times New Roman" pitchFamily="18" charset="0"/>
                <a:ea typeface="Calibri" pitchFamily="34" charset="0"/>
                <a:cs typeface="Times New Roman" pitchFamily="18" charset="0"/>
              </a:rPr>
              <a:t>//go to adjacent only when number of edges is more than 1</a:t>
            </a:r>
            <a:endParaRPr lang="en-US" dirty="0"/>
          </a:p>
        </p:txBody>
      </p:sp>
      <p:sp>
        <p:nvSpPr>
          <p:cNvPr id="8" name="Rectangle 7"/>
          <p:cNvSpPr/>
          <p:nvPr/>
        </p:nvSpPr>
        <p:spPr>
          <a:xfrm>
            <a:off x="-1905000" y="0"/>
            <a:ext cx="13335000" cy="954107"/>
          </a:xfrm>
          <a:prstGeom prst="rect">
            <a:avLst/>
          </a:prstGeom>
          <a:noFill/>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28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Find all paths from source to destination with exactly k edges </a:t>
            </a:r>
          </a:p>
          <a:p>
            <a:pPr algn="ctr"/>
            <a:r>
              <a:rPr lang="en-US" sz="28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on directed weighted graph using Dynamic Programming</a:t>
            </a:r>
            <a:endParaRPr lang="en-US" sz="2800" b="1" cap="none"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1"/>
          <p:cNvSpPr>
            <a:spLocks noChangeArrowheads="1"/>
          </p:cNvSpPr>
          <p:nvPr/>
        </p:nvSpPr>
        <p:spPr bwMode="auto">
          <a:xfrm>
            <a:off x="0" y="986135"/>
            <a:ext cx="9144000" cy="563231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ALGORITHM : </a:t>
            </a:r>
            <a:r>
              <a:rPr kumimoji="0" lang="en-US" sz="24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Transitive_Closure</a:t>
            </a: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a:t>
            </a:r>
            <a:r>
              <a:rPr kumimoji="0" lang="en-US" sz="24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n,A,P</a:t>
            </a: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//Purpose: To Compute transitive closure</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//Input:  Adjacency matrix A of size </a:t>
            </a:r>
            <a:r>
              <a:rPr kumimoji="0" lang="en-US" sz="24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nxn</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//Output:  Transitive closure of size </a:t>
            </a:r>
            <a:r>
              <a:rPr kumimoji="0" lang="en-US" sz="24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nxn</a:t>
            </a: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Begin:</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For k←0 to n-1 do</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For i←0 to n-1 do</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For j←0 to n-1 do</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If( P[</a:t>
            </a:r>
            <a:r>
              <a:rPr kumimoji="0" lang="en-US" sz="24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i,j</a:t>
            </a: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]=0 and (If(P[</a:t>
            </a:r>
            <a:r>
              <a:rPr kumimoji="0" lang="en-US" sz="24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i,k</a:t>
            </a: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]=1 and P[</a:t>
            </a:r>
            <a:r>
              <a:rPr kumimoji="0" lang="en-US" sz="24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k,j</a:t>
            </a: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]=1))</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P[</a:t>
            </a:r>
            <a:r>
              <a:rPr kumimoji="0" lang="en-US" sz="24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i,j</a:t>
            </a: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]=1</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End if</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End for</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End for</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End</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p:txBody>
      </p:sp>
      <p:sp>
        <p:nvSpPr>
          <p:cNvPr id="3" name="Rectangle 2"/>
          <p:cNvSpPr/>
          <p:nvPr/>
        </p:nvSpPr>
        <p:spPr>
          <a:xfrm>
            <a:off x="276015" y="0"/>
            <a:ext cx="8038547" cy="954107"/>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28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How to get the path matrix from adjacency matrix </a:t>
            </a:r>
          </a:p>
          <a:p>
            <a:pPr algn="ctr"/>
            <a:r>
              <a:rPr lang="en-US" sz="28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using Dynamic programming</a:t>
            </a:r>
            <a:endParaRPr lang="en-US" sz="2800" b="1" cap="none"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1"/>
          <p:cNvSpPr>
            <a:spLocks noChangeArrowheads="1"/>
          </p:cNvSpPr>
          <p:nvPr/>
        </p:nvSpPr>
        <p:spPr bwMode="auto">
          <a:xfrm>
            <a:off x="0" y="612844"/>
            <a:ext cx="9144000" cy="563231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ALGORITHM : ALL_PAIRS_SHORTEST_PATH(</a:t>
            </a:r>
            <a:r>
              <a:rPr kumimoji="0" lang="en-US" sz="24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n,C,D</a:t>
            </a: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//Purpose: To implement </a:t>
            </a:r>
            <a:r>
              <a:rPr kumimoji="0" lang="en-US" sz="24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floyd’s</a:t>
            </a: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algorithm for all pairs</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shortest paths problem</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//Input:  Cost adjacency matrix C of size </a:t>
            </a:r>
            <a:r>
              <a:rPr kumimoji="0" lang="en-US" sz="24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nxn</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//Output:  Shortest distance matrix of size </a:t>
            </a:r>
            <a:r>
              <a:rPr kumimoji="0" lang="en-US" sz="24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nxn</a:t>
            </a: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Begin:</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For k←0 to n-1 do</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For i←0 to n-1 do</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For j←0 to n-1 do</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D[</a:t>
            </a:r>
            <a:r>
              <a:rPr kumimoji="0" lang="en-US" sz="24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i,j</a:t>
            </a: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]=min{D[</a:t>
            </a:r>
            <a:r>
              <a:rPr kumimoji="0" lang="en-US" sz="24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i,j</a:t>
            </a: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D[</a:t>
            </a:r>
            <a:r>
              <a:rPr kumimoji="0" lang="en-US" sz="24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i,k</a:t>
            </a: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]+D[</a:t>
            </a:r>
            <a:r>
              <a:rPr kumimoji="0" lang="en-US" sz="24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k,j</a:t>
            </a: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End if</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End for</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End for</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End</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p:txBody>
      </p:sp>
      <p:sp>
        <p:nvSpPr>
          <p:cNvPr id="3" name="Rectangle 2"/>
          <p:cNvSpPr/>
          <p:nvPr/>
        </p:nvSpPr>
        <p:spPr>
          <a:xfrm>
            <a:off x="215466" y="0"/>
            <a:ext cx="8159671" cy="523220"/>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28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All pair shortest paths </a:t>
            </a:r>
            <a:r>
              <a:rPr lang="en-US" sz="2800" b="1" spc="50" dirty="0" err="1"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uding</a:t>
            </a:r>
            <a:r>
              <a:rPr lang="en-US" sz="28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 Dynamic Programming</a:t>
            </a:r>
            <a:endParaRPr lang="en-US" sz="2800" b="1" cap="none"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1219200"/>
            <a:ext cx="9144000" cy="4801314"/>
          </a:xfrm>
          <a:prstGeom prst="rect">
            <a:avLst/>
          </a:prstGeom>
          <a:noFill/>
        </p:spPr>
        <p:txBody>
          <a:bodyPr wrap="square" rtlCol="0">
            <a:spAutoFit/>
          </a:bodyPr>
          <a:lstStyle/>
          <a:p>
            <a:r>
              <a:rPr lang="en-US" sz="2400" dirty="0">
                <a:latin typeface="Times New Roman" pitchFamily="18" charset="0"/>
                <a:cs typeface="Times New Roman" pitchFamily="18" charset="0"/>
              </a:rPr>
              <a:t>Design an algorithm to find the single source shortest path problem using greedy technique</a:t>
            </a:r>
            <a:r>
              <a:rPr lang="en-US" sz="2400" dirty="0" smtClean="0">
                <a:latin typeface="Times New Roman" pitchFamily="18" charset="0"/>
                <a:cs typeface="Times New Roman" pitchFamily="18" charset="0"/>
              </a:rPr>
              <a:t>.</a:t>
            </a:r>
          </a:p>
          <a:p>
            <a:endParaRPr lang="en-US" sz="2400" dirty="0">
              <a:latin typeface="Times New Roman" pitchFamily="18" charset="0"/>
              <a:cs typeface="Times New Roman" pitchFamily="18" charset="0"/>
            </a:endParaRPr>
          </a:p>
          <a:p>
            <a:r>
              <a:rPr lang="en-US" sz="2400" dirty="0">
                <a:latin typeface="Times New Roman" pitchFamily="18" charset="0"/>
                <a:cs typeface="Times New Roman" pitchFamily="18" charset="0"/>
              </a:rPr>
              <a:t>ALGORITHM </a:t>
            </a:r>
            <a:r>
              <a:rPr lang="en-US" sz="2400" dirty="0" err="1">
                <a:latin typeface="Times New Roman" pitchFamily="18" charset="0"/>
                <a:cs typeface="Times New Roman" pitchFamily="18" charset="0"/>
              </a:rPr>
              <a:t>Single_Source_Shortest_Path</a:t>
            </a:r>
            <a:r>
              <a:rPr lang="en-US" sz="2400" dirty="0">
                <a:latin typeface="Times New Roman" pitchFamily="18" charset="0"/>
                <a:cs typeface="Times New Roman" pitchFamily="18" charset="0"/>
              </a:rPr>
              <a:t>(</a:t>
            </a:r>
            <a:r>
              <a:rPr lang="en-US" sz="2400" dirty="0" err="1">
                <a:latin typeface="Times New Roman" pitchFamily="18" charset="0"/>
                <a:cs typeface="Times New Roman" pitchFamily="18" charset="0"/>
              </a:rPr>
              <a:t>n,w,source,destination,d,p</a:t>
            </a:r>
            <a:r>
              <a:rPr lang="en-US" sz="2400" dirty="0">
                <a:latin typeface="Times New Roman" pitchFamily="18" charset="0"/>
                <a:cs typeface="Times New Roman" pitchFamily="18" charset="0"/>
              </a:rPr>
              <a:t>)</a:t>
            </a:r>
          </a:p>
          <a:p>
            <a:r>
              <a:rPr lang="en-US" sz="2400" dirty="0">
                <a:latin typeface="Times New Roman" pitchFamily="18" charset="0"/>
                <a:cs typeface="Times New Roman" pitchFamily="18" charset="0"/>
              </a:rPr>
              <a:t>//Purpose: To compute the shortest distance and shortest</a:t>
            </a:r>
          </a:p>
          <a:p>
            <a:r>
              <a:rPr lang="en-US" sz="2400" dirty="0">
                <a:latin typeface="Times New Roman" pitchFamily="18" charset="0"/>
                <a:cs typeface="Times New Roman" pitchFamily="18" charset="0"/>
              </a:rPr>
              <a:t>                   path from given </a:t>
            </a:r>
            <a:r>
              <a:rPr lang="en-US" sz="2400" i="1" dirty="0">
                <a:latin typeface="Times New Roman" pitchFamily="18" charset="0"/>
                <a:cs typeface="Times New Roman" pitchFamily="18" charset="0"/>
              </a:rPr>
              <a:t>source</a:t>
            </a:r>
            <a:r>
              <a:rPr lang="en-US" sz="2400" dirty="0">
                <a:latin typeface="Times New Roman" pitchFamily="18" charset="0"/>
                <a:cs typeface="Times New Roman" pitchFamily="18" charset="0"/>
              </a:rPr>
              <a:t> to </a:t>
            </a:r>
            <a:r>
              <a:rPr lang="en-US" sz="2400" i="1" dirty="0">
                <a:latin typeface="Times New Roman" pitchFamily="18" charset="0"/>
                <a:cs typeface="Times New Roman" pitchFamily="18" charset="0"/>
              </a:rPr>
              <a:t>destination.</a:t>
            </a:r>
            <a:r>
              <a:rPr lang="en-US" sz="2400" dirty="0">
                <a:latin typeface="Times New Roman" pitchFamily="18" charset="0"/>
                <a:cs typeface="Times New Roman" pitchFamily="18" charset="0"/>
              </a:rPr>
              <a:t>.</a:t>
            </a:r>
          </a:p>
          <a:p>
            <a:r>
              <a:rPr lang="en-US" sz="2400" dirty="0">
                <a:latin typeface="Times New Roman" pitchFamily="18" charset="0"/>
                <a:cs typeface="Times New Roman" pitchFamily="18" charset="0"/>
              </a:rPr>
              <a:t>	     </a:t>
            </a:r>
          </a:p>
          <a:p>
            <a:r>
              <a:rPr lang="en-US" sz="2400" dirty="0">
                <a:latin typeface="Times New Roman" pitchFamily="18" charset="0"/>
                <a:cs typeface="Times New Roman" pitchFamily="18" charset="0"/>
              </a:rPr>
              <a:t>//Input:  n−Number of vertices in the </a:t>
            </a:r>
            <a:r>
              <a:rPr lang="en-US" sz="2400" dirty="0" smtClean="0">
                <a:latin typeface="Times New Roman" pitchFamily="18" charset="0"/>
                <a:cs typeface="Times New Roman" pitchFamily="18" charset="0"/>
              </a:rPr>
              <a:t>graph</a:t>
            </a:r>
          </a:p>
          <a:p>
            <a:r>
              <a:rPr lang="en-US" sz="2400" dirty="0" smtClean="0">
                <a:latin typeface="Times New Roman" pitchFamily="18" charset="0"/>
                <a:cs typeface="Times New Roman" pitchFamily="18" charset="0"/>
              </a:rPr>
              <a:t>	 w</a:t>
            </a:r>
            <a:r>
              <a:rPr lang="en-US" sz="2400" dirty="0">
                <a:latin typeface="Times New Roman" pitchFamily="18" charset="0"/>
                <a:cs typeface="Times New Roman" pitchFamily="18" charset="0"/>
              </a:rPr>
              <a:t>− Cost adjacency matrix with values&gt;=0</a:t>
            </a:r>
          </a:p>
          <a:p>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 Source</a:t>
            </a:r>
            <a:r>
              <a:rPr lang="en-US" sz="2400" dirty="0">
                <a:latin typeface="Times New Roman" pitchFamily="18" charset="0"/>
                <a:cs typeface="Times New Roman" pitchFamily="18" charset="0"/>
              </a:rPr>
              <a:t>− source vertex</a:t>
            </a:r>
          </a:p>
          <a:p>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 Destination</a:t>
            </a:r>
            <a:r>
              <a:rPr lang="en-US" sz="2400" dirty="0">
                <a:latin typeface="Times New Roman" pitchFamily="18" charset="0"/>
                <a:cs typeface="Times New Roman" pitchFamily="18" charset="0"/>
              </a:rPr>
              <a:t>− destination vertex</a:t>
            </a:r>
          </a:p>
          <a:p>
            <a:endParaRPr lang="en-US" sz="2400" dirty="0">
              <a:latin typeface="Times New Roman" pitchFamily="18" charset="0"/>
              <a:cs typeface="Times New Roman" pitchFamily="18" charset="0"/>
            </a:endParaRPr>
          </a:p>
          <a:p>
            <a:endParaRPr lang="en-US" dirty="0"/>
          </a:p>
        </p:txBody>
      </p:sp>
      <p:sp>
        <p:nvSpPr>
          <p:cNvPr id="4" name="Rectangle 3"/>
          <p:cNvSpPr/>
          <p:nvPr/>
        </p:nvSpPr>
        <p:spPr>
          <a:xfrm>
            <a:off x="762000" y="381000"/>
            <a:ext cx="7038530" cy="523220"/>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28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All pair shortest paths using Greedy Method</a:t>
            </a:r>
            <a:endParaRPr lang="en-US" sz="2800" b="1" cap="none"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9144000" cy="7386638"/>
          </a:xfrm>
          <a:prstGeom prst="rect">
            <a:avLst/>
          </a:prstGeom>
          <a:noFill/>
        </p:spPr>
        <p:txBody>
          <a:bodyPr wrap="square" rtlCol="0">
            <a:spAutoFit/>
          </a:bodyPr>
          <a:lstStyle/>
          <a:p>
            <a:r>
              <a:rPr lang="en-US" sz="2400" dirty="0">
                <a:latin typeface="Times New Roman" pitchFamily="18" charset="0"/>
                <a:cs typeface="Times New Roman" pitchFamily="18" charset="0"/>
              </a:rPr>
              <a:t>//Output:  d− Shortest distance from source to all other</a:t>
            </a:r>
          </a:p>
          <a:p>
            <a:r>
              <a:rPr lang="en-US" sz="2400" dirty="0">
                <a:latin typeface="Times New Roman" pitchFamily="18" charset="0"/>
                <a:cs typeface="Times New Roman" pitchFamily="18" charset="0"/>
              </a:rPr>
              <a:t>                       Nodes</a:t>
            </a:r>
          </a:p>
          <a:p>
            <a:r>
              <a:rPr lang="en-US" sz="2400" dirty="0">
                <a:latin typeface="Times New Roman" pitchFamily="18" charset="0"/>
                <a:cs typeface="Times New Roman" pitchFamily="18" charset="0"/>
              </a:rPr>
              <a:t>	   p− Shortest path from source to destination</a:t>
            </a:r>
          </a:p>
          <a:p>
            <a:r>
              <a:rPr lang="en-US" sz="2400" dirty="0">
                <a:latin typeface="Times New Roman" pitchFamily="18" charset="0"/>
                <a:cs typeface="Times New Roman" pitchFamily="18" charset="0"/>
              </a:rPr>
              <a:t>	   s− gives the nodes that are so far visited and the </a:t>
            </a:r>
          </a:p>
          <a:p>
            <a:r>
              <a:rPr lang="en-US" sz="2400" dirty="0">
                <a:latin typeface="Times New Roman" pitchFamily="18" charset="0"/>
                <a:cs typeface="Times New Roman" pitchFamily="18" charset="0"/>
              </a:rPr>
              <a:t>                      nodes that are not </a:t>
            </a:r>
            <a:r>
              <a:rPr lang="en-US" sz="2400" dirty="0" smtClean="0">
                <a:latin typeface="Times New Roman" pitchFamily="18" charset="0"/>
                <a:cs typeface="Times New Roman" pitchFamily="18" charset="0"/>
              </a:rPr>
              <a:t>visited</a:t>
            </a:r>
            <a:r>
              <a:rPr lang="en-US" sz="2400" dirty="0">
                <a:latin typeface="Times New Roman" pitchFamily="18" charset="0"/>
                <a:cs typeface="Times New Roman" pitchFamily="18" charset="0"/>
              </a:rPr>
              <a:t>	</a:t>
            </a:r>
          </a:p>
          <a:p>
            <a:r>
              <a:rPr lang="en-US" sz="2400" dirty="0">
                <a:latin typeface="Times New Roman" pitchFamily="18" charset="0"/>
                <a:cs typeface="Times New Roman" pitchFamily="18" charset="0"/>
              </a:rPr>
              <a:t>Begin:</a:t>
            </a:r>
          </a:p>
          <a:p>
            <a:r>
              <a:rPr lang="en-US" sz="2400" dirty="0">
                <a:latin typeface="Times New Roman" pitchFamily="18" charset="0"/>
                <a:cs typeface="Times New Roman" pitchFamily="18" charset="0"/>
              </a:rPr>
              <a:t>S[source]=1        //add source to S</a:t>
            </a:r>
          </a:p>
          <a:p>
            <a:r>
              <a:rPr lang="en-US" sz="2400" dirty="0">
                <a:latin typeface="Times New Roman" pitchFamily="18" charset="0"/>
                <a:cs typeface="Times New Roman" pitchFamily="18" charset="0"/>
              </a:rPr>
              <a:t>For i←1 to n-1 do</a:t>
            </a:r>
          </a:p>
          <a:p>
            <a:r>
              <a:rPr lang="en-US" sz="2400" dirty="0">
                <a:latin typeface="Times New Roman" pitchFamily="18" charset="0"/>
                <a:cs typeface="Times New Roman" pitchFamily="18" charset="0"/>
              </a:rPr>
              <a:t>	Find u and d[u] such that d[u] is </a:t>
            </a:r>
          </a:p>
          <a:p>
            <a:r>
              <a:rPr lang="en-US" sz="2400" dirty="0">
                <a:latin typeface="Times New Roman" pitchFamily="18" charset="0"/>
                <a:cs typeface="Times New Roman" pitchFamily="18" charset="0"/>
              </a:rPr>
              <a:t>               minimum and </a:t>
            </a:r>
            <a:r>
              <a:rPr lang="en-US" sz="2400" dirty="0" err="1">
                <a:latin typeface="Times New Roman" pitchFamily="18" charset="0"/>
                <a:cs typeface="Times New Roman" pitchFamily="18" charset="0"/>
              </a:rPr>
              <a:t>uє</a:t>
            </a:r>
            <a:r>
              <a:rPr lang="en-US" sz="2400" dirty="0">
                <a:latin typeface="Times New Roman" pitchFamily="18" charset="0"/>
                <a:cs typeface="Times New Roman" pitchFamily="18" charset="0"/>
              </a:rPr>
              <a:t> V-S add u to S</a:t>
            </a:r>
          </a:p>
          <a:p>
            <a:r>
              <a:rPr lang="en-US" sz="2400" dirty="0">
                <a:latin typeface="Times New Roman" pitchFamily="18" charset="0"/>
                <a:cs typeface="Times New Roman" pitchFamily="18" charset="0"/>
              </a:rPr>
              <a:t>	If (u=destination) break;</a:t>
            </a:r>
          </a:p>
          <a:p>
            <a:r>
              <a:rPr lang="en-US" sz="2400" dirty="0">
                <a:latin typeface="Times New Roman" pitchFamily="18" charset="0"/>
                <a:cs typeface="Times New Roman" pitchFamily="18" charset="0"/>
              </a:rPr>
              <a:t>	For every </a:t>
            </a:r>
            <a:r>
              <a:rPr lang="en-US" sz="2400" dirty="0" err="1">
                <a:latin typeface="Times New Roman" pitchFamily="18" charset="0"/>
                <a:cs typeface="Times New Roman" pitchFamily="18" charset="0"/>
              </a:rPr>
              <a:t>vє</a:t>
            </a:r>
            <a:r>
              <a:rPr lang="en-US" sz="2400" dirty="0">
                <a:latin typeface="Times New Roman" pitchFamily="18" charset="0"/>
                <a:cs typeface="Times New Roman" pitchFamily="18" charset="0"/>
              </a:rPr>
              <a:t> V-S do (</a:t>
            </a:r>
            <a:r>
              <a:rPr lang="en-US" sz="2400" dirty="0" err="1">
                <a:latin typeface="Times New Roman" pitchFamily="18" charset="0"/>
                <a:cs typeface="Times New Roman" pitchFamily="18" charset="0"/>
              </a:rPr>
              <a:t>i.e</a:t>
            </a:r>
            <a:r>
              <a:rPr lang="en-US" sz="2400" dirty="0">
                <a:latin typeface="Times New Roman" pitchFamily="18" charset="0"/>
                <a:cs typeface="Times New Roman" pitchFamily="18" charset="0"/>
              </a:rPr>
              <a:t> for v=0 to n-1)</a:t>
            </a:r>
          </a:p>
          <a:p>
            <a:r>
              <a:rPr lang="en-US" sz="2400" dirty="0">
                <a:latin typeface="Times New Roman" pitchFamily="18" charset="0"/>
                <a:cs typeface="Times New Roman" pitchFamily="18" charset="0"/>
              </a:rPr>
              <a:t>		If(d[u]+w[</a:t>
            </a:r>
            <a:r>
              <a:rPr lang="en-US" sz="2400" dirty="0" err="1">
                <a:latin typeface="Times New Roman" pitchFamily="18" charset="0"/>
                <a:cs typeface="Times New Roman" pitchFamily="18" charset="0"/>
              </a:rPr>
              <a:t>u,v</a:t>
            </a:r>
            <a:r>
              <a:rPr lang="en-US" sz="2400" dirty="0">
                <a:latin typeface="Times New Roman" pitchFamily="18" charset="0"/>
                <a:cs typeface="Times New Roman" pitchFamily="18" charset="0"/>
              </a:rPr>
              <a:t>]&lt;d[v])</a:t>
            </a:r>
          </a:p>
          <a:p>
            <a:r>
              <a:rPr lang="en-US" sz="2400" dirty="0">
                <a:latin typeface="Times New Roman" pitchFamily="18" charset="0"/>
                <a:cs typeface="Times New Roman" pitchFamily="18" charset="0"/>
              </a:rPr>
              <a:t>			d[v]=d[u]+w[</a:t>
            </a:r>
            <a:r>
              <a:rPr lang="en-US" sz="2400" dirty="0" err="1">
                <a:latin typeface="Times New Roman" pitchFamily="18" charset="0"/>
                <a:cs typeface="Times New Roman" pitchFamily="18" charset="0"/>
              </a:rPr>
              <a:t>u,v</a:t>
            </a:r>
            <a:r>
              <a:rPr lang="en-US" sz="2400" dirty="0">
                <a:latin typeface="Times New Roman" pitchFamily="18" charset="0"/>
                <a:cs typeface="Times New Roman" pitchFamily="18" charset="0"/>
              </a:rPr>
              <a:t>]</a:t>
            </a:r>
          </a:p>
          <a:p>
            <a:r>
              <a:rPr lang="en-US" sz="2400" dirty="0">
                <a:latin typeface="Times New Roman" pitchFamily="18" charset="0"/>
                <a:cs typeface="Times New Roman" pitchFamily="18" charset="0"/>
              </a:rPr>
              <a:t>			p[v]=u</a:t>
            </a:r>
          </a:p>
          <a:p>
            <a:r>
              <a:rPr lang="en-US" sz="2400" dirty="0">
                <a:latin typeface="Times New Roman" pitchFamily="18" charset="0"/>
                <a:cs typeface="Times New Roman" pitchFamily="18" charset="0"/>
              </a:rPr>
              <a:t>		End if</a:t>
            </a:r>
          </a:p>
          <a:p>
            <a:r>
              <a:rPr lang="en-US" sz="2400" dirty="0">
                <a:latin typeface="Times New Roman" pitchFamily="18" charset="0"/>
                <a:cs typeface="Times New Roman" pitchFamily="18" charset="0"/>
              </a:rPr>
              <a:t>	End for</a:t>
            </a:r>
          </a:p>
          <a:p>
            <a:r>
              <a:rPr lang="en-US" sz="2400" dirty="0">
                <a:latin typeface="Times New Roman" pitchFamily="18" charset="0"/>
                <a:cs typeface="Times New Roman" pitchFamily="18" charset="0"/>
              </a:rPr>
              <a:t>End for</a:t>
            </a:r>
          </a:p>
          <a:p>
            <a:r>
              <a:rPr lang="en-US" sz="2400" dirty="0">
                <a:latin typeface="Times New Roman" pitchFamily="18" charset="0"/>
                <a:cs typeface="Times New Roman" pitchFamily="18" charset="0"/>
              </a:rPr>
              <a:t>End of algorithm</a:t>
            </a:r>
          </a:p>
          <a:p>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1"/>
          <p:cNvSpPr>
            <a:spLocks noChangeArrowheads="1"/>
          </p:cNvSpPr>
          <p:nvPr/>
        </p:nvSpPr>
        <p:spPr bwMode="auto">
          <a:xfrm>
            <a:off x="0" y="1143000"/>
            <a:ext cx="9144000" cy="489364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Case 1: The time complexity of the algorithm to find all paths from source vertex to destination vertex is Ѳ(n</a:t>
            </a:r>
            <a:r>
              <a:rPr kumimoji="0" lang="en-US" sz="2400" b="0" i="0" u="none" strike="noStrike" cap="none" normalizeH="0" baseline="30000" dirty="0" smtClean="0">
                <a:ln>
                  <a:noFill/>
                </a:ln>
                <a:solidFill>
                  <a:schemeClr val="tx1"/>
                </a:solidFill>
                <a:effectLst/>
                <a:latin typeface="Times New Roman" pitchFamily="18" charset="0"/>
                <a:ea typeface="Calibri" pitchFamily="34" charset="0"/>
                <a:cs typeface="Times New Roman" pitchFamily="18" charset="0"/>
              </a:rPr>
              <a:t>2</a:t>
            </a: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t</a:t>
            </a:r>
            <a:r>
              <a:rPr kumimoji="0" lang="en-US" sz="2400" b="0" i="0" u="none" strike="noStrike" cap="none" normalizeH="0" baseline="-30000" dirty="0" smtClean="0">
                <a:ln>
                  <a:noFill/>
                </a:ln>
                <a:solidFill>
                  <a:schemeClr val="tx1"/>
                </a:solidFill>
                <a:effectLst/>
                <a:latin typeface="Times New Roman" pitchFamily="18" charset="0"/>
                <a:ea typeface="Calibri" pitchFamily="34" charset="0"/>
                <a:cs typeface="Times New Roman" pitchFamily="18" charset="0"/>
              </a:rPr>
              <a:t>  </a:t>
            </a: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α 2n</a:t>
            </a:r>
            <a:r>
              <a:rPr kumimoji="0" lang="en-US" sz="2400" b="0" i="0" u="none" strike="noStrike" cap="none" normalizeH="0" baseline="30000" dirty="0" smtClean="0">
                <a:ln>
                  <a:noFill/>
                </a:ln>
                <a:solidFill>
                  <a:schemeClr val="tx1"/>
                </a:solidFill>
                <a:effectLst/>
                <a:latin typeface="Times New Roman" pitchFamily="18" charset="0"/>
                <a:ea typeface="Calibri" pitchFamily="34" charset="0"/>
                <a:cs typeface="Times New Roman" pitchFamily="18" charset="0"/>
              </a:rPr>
              <a:t>2</a:t>
            </a: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+5n+23</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t</a:t>
            </a:r>
            <a:r>
              <a:rPr kumimoji="0" lang="en-US" sz="2400" b="0" i="0" u="none" strike="noStrike" cap="none" normalizeH="0" baseline="-30000" dirty="0" smtClean="0">
                <a:ln>
                  <a:noFill/>
                </a:ln>
                <a:solidFill>
                  <a:schemeClr val="tx1"/>
                </a:solidFill>
                <a:effectLst/>
                <a:latin typeface="Times New Roman" pitchFamily="18" charset="0"/>
                <a:ea typeface="Calibri" pitchFamily="34" charset="0"/>
                <a:cs typeface="Times New Roman" pitchFamily="18" charset="0"/>
              </a:rPr>
              <a:t>  </a:t>
            </a: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α Ѳ(n</a:t>
            </a:r>
            <a:r>
              <a:rPr kumimoji="0" lang="en-US" sz="2400" b="0" i="0" u="none" strike="noStrike" cap="none" normalizeH="0" baseline="30000" dirty="0" smtClean="0">
                <a:ln>
                  <a:noFill/>
                </a:ln>
                <a:solidFill>
                  <a:schemeClr val="tx1"/>
                </a:solidFill>
                <a:effectLst/>
                <a:latin typeface="Times New Roman" pitchFamily="18" charset="0"/>
                <a:ea typeface="Calibri" pitchFamily="34" charset="0"/>
                <a:cs typeface="Times New Roman" pitchFamily="18" charset="0"/>
              </a:rPr>
              <a:t>2</a:t>
            </a: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Case 2: The time complexity of the algorithm to find shortest path with k number of edges in a weighted graph is O(</a:t>
            </a:r>
            <a:r>
              <a:rPr kumimoji="0" lang="en-US" sz="24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V</a:t>
            </a:r>
            <a:r>
              <a:rPr kumimoji="0" lang="en-US" sz="2400" b="0" i="0" u="none" strike="noStrike" cap="none" normalizeH="0" baseline="30000" dirty="0" err="1" smtClean="0">
                <a:ln>
                  <a:noFill/>
                </a:ln>
                <a:solidFill>
                  <a:schemeClr val="tx1"/>
                </a:solidFill>
                <a:effectLst/>
                <a:latin typeface="Times New Roman" pitchFamily="18" charset="0"/>
                <a:ea typeface="Calibri" pitchFamily="34" charset="0"/>
                <a:cs typeface="Times New Roman" pitchFamily="18" charset="0"/>
              </a:rPr>
              <a:t>k</a:t>
            </a: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using DFS, where V is the number of vertices in the given graph.</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t</a:t>
            </a:r>
            <a:r>
              <a:rPr kumimoji="0" lang="en-US" sz="2400" b="0" i="0" u="none" strike="noStrike" cap="none" normalizeH="0" baseline="-30000" dirty="0" smtClean="0">
                <a:ln>
                  <a:noFill/>
                </a:ln>
                <a:solidFill>
                  <a:schemeClr val="tx1"/>
                </a:solidFill>
                <a:effectLst/>
                <a:latin typeface="Times New Roman" pitchFamily="18" charset="0"/>
                <a:ea typeface="Calibri" pitchFamily="34" charset="0"/>
                <a:cs typeface="Times New Roman" pitchFamily="18" charset="0"/>
              </a:rPr>
              <a:t>  </a:t>
            </a: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α n</a:t>
            </a:r>
            <a:r>
              <a:rPr kumimoji="0" lang="en-US" sz="2400" b="0" i="0" u="none" strike="noStrike" cap="none" normalizeH="0" baseline="30000" dirty="0" smtClean="0">
                <a:ln>
                  <a:noFill/>
                </a:ln>
                <a:solidFill>
                  <a:schemeClr val="tx1"/>
                </a:solidFill>
                <a:effectLst/>
                <a:latin typeface="Times New Roman" pitchFamily="18" charset="0"/>
                <a:ea typeface="Calibri" pitchFamily="34" charset="0"/>
                <a:cs typeface="Times New Roman" pitchFamily="18" charset="0"/>
              </a:rPr>
              <a:t>k</a:t>
            </a: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+28</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a:p>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t</a:t>
            </a:r>
            <a:r>
              <a:rPr kumimoji="0" lang="en-US" sz="2400" b="0" i="0" u="none" strike="noStrike" cap="none" normalizeH="0" baseline="-30000" dirty="0" smtClean="0">
                <a:ln>
                  <a:noFill/>
                </a:ln>
                <a:solidFill>
                  <a:schemeClr val="tx1"/>
                </a:solidFill>
                <a:effectLst/>
                <a:latin typeface="Times New Roman" pitchFamily="18" charset="0"/>
                <a:ea typeface="Calibri" pitchFamily="34" charset="0"/>
                <a:cs typeface="Times New Roman" pitchFamily="18" charset="0"/>
              </a:rPr>
              <a:t>  </a:t>
            </a: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α O(</a:t>
            </a:r>
            <a:r>
              <a:rPr kumimoji="0" lang="en-US" sz="24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n</a:t>
            </a:r>
            <a:r>
              <a:rPr kumimoji="0" lang="en-US" sz="2400" b="0" i="0" u="none" strike="noStrike" cap="none" normalizeH="0" baseline="30000" dirty="0" err="1" smtClean="0">
                <a:ln>
                  <a:noFill/>
                </a:ln>
                <a:solidFill>
                  <a:schemeClr val="tx1"/>
                </a:solidFill>
                <a:effectLst/>
                <a:latin typeface="Times New Roman" pitchFamily="18" charset="0"/>
                <a:ea typeface="Calibri" pitchFamily="34" charset="0"/>
                <a:cs typeface="Times New Roman" pitchFamily="18" charset="0"/>
              </a:rPr>
              <a:t>k</a:t>
            </a: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a:t>
            </a:r>
            <a:r>
              <a:rPr lang="en-US" sz="2400" dirty="0" smtClean="0"/>
              <a:t> </a:t>
            </a:r>
          </a:p>
          <a:p>
            <a:r>
              <a:rPr lang="en-US" sz="2400" dirty="0" smtClean="0">
                <a:latin typeface="Times New Roman" pitchFamily="18" charset="0"/>
                <a:cs typeface="Times New Roman" pitchFamily="18" charset="0"/>
              </a:rPr>
              <a:t>Case 3: Time complexity of the above DP based solution is O(V</a:t>
            </a:r>
            <a:r>
              <a:rPr lang="en-US" sz="2400" baseline="30000" dirty="0" smtClean="0">
                <a:latin typeface="Times New Roman" pitchFamily="18" charset="0"/>
                <a:cs typeface="Times New Roman" pitchFamily="18" charset="0"/>
              </a:rPr>
              <a:t>3</a:t>
            </a:r>
            <a:r>
              <a:rPr lang="en-US" sz="2400" dirty="0" smtClean="0">
                <a:latin typeface="Times New Roman" pitchFamily="18" charset="0"/>
                <a:cs typeface="Times New Roman" pitchFamily="18" charset="0"/>
              </a:rPr>
              <a:t>K) which is much better than the naive solution.</a:t>
            </a:r>
          </a:p>
          <a:p>
            <a:r>
              <a:rPr lang="en-US" sz="2400" dirty="0" smtClean="0">
                <a:latin typeface="Times New Roman" pitchFamily="18" charset="0"/>
                <a:cs typeface="Times New Roman" pitchFamily="18" charset="0"/>
              </a:rPr>
              <a:t>                   t</a:t>
            </a:r>
            <a:r>
              <a:rPr lang="en-US" sz="2400" baseline="-25000"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α 2kn</a:t>
            </a:r>
            <a:r>
              <a:rPr lang="en-US" sz="2400" baseline="30000" dirty="0" smtClean="0">
                <a:latin typeface="Times New Roman" pitchFamily="18" charset="0"/>
                <a:cs typeface="Times New Roman" pitchFamily="18" charset="0"/>
              </a:rPr>
              <a:t>3</a:t>
            </a:r>
            <a:r>
              <a:rPr lang="en-US" sz="2400" dirty="0" smtClean="0">
                <a:latin typeface="Times New Roman" pitchFamily="18" charset="0"/>
                <a:cs typeface="Times New Roman" pitchFamily="18" charset="0"/>
              </a:rPr>
              <a:t>+2n</a:t>
            </a:r>
            <a:r>
              <a:rPr lang="en-US" sz="2400" baseline="30000" dirty="0" smtClean="0">
                <a:latin typeface="Times New Roman" pitchFamily="18" charset="0"/>
                <a:cs typeface="Times New Roman" pitchFamily="18" charset="0"/>
              </a:rPr>
              <a:t>3</a:t>
            </a:r>
            <a:r>
              <a:rPr lang="en-US" sz="2400" dirty="0" smtClean="0">
                <a:latin typeface="Times New Roman" pitchFamily="18" charset="0"/>
                <a:cs typeface="Times New Roman" pitchFamily="18" charset="0"/>
              </a:rPr>
              <a:t>+6kn</a:t>
            </a:r>
            <a:r>
              <a:rPr lang="en-US" sz="2400" baseline="30000" dirty="0" smtClean="0">
                <a:latin typeface="Times New Roman" pitchFamily="18" charset="0"/>
                <a:cs typeface="Times New Roman" pitchFamily="18" charset="0"/>
              </a:rPr>
              <a:t>2</a:t>
            </a:r>
            <a:r>
              <a:rPr lang="en-US" sz="2400" dirty="0" smtClean="0">
                <a:latin typeface="Times New Roman" pitchFamily="18" charset="0"/>
                <a:cs typeface="Times New Roman" pitchFamily="18" charset="0"/>
              </a:rPr>
              <a:t>+6n</a:t>
            </a:r>
            <a:r>
              <a:rPr lang="en-US" sz="2400" baseline="30000" dirty="0" smtClean="0">
                <a:latin typeface="Times New Roman" pitchFamily="18" charset="0"/>
                <a:cs typeface="Times New Roman" pitchFamily="18" charset="0"/>
              </a:rPr>
              <a:t>2</a:t>
            </a:r>
            <a:r>
              <a:rPr lang="en-US" sz="2400" dirty="0" smtClean="0">
                <a:latin typeface="Times New Roman" pitchFamily="18" charset="0"/>
                <a:cs typeface="Times New Roman" pitchFamily="18" charset="0"/>
              </a:rPr>
              <a:t>+6kn+6n+2k+30</a:t>
            </a:r>
          </a:p>
          <a:p>
            <a:r>
              <a:rPr lang="en-US" sz="2400" dirty="0" smtClean="0">
                <a:latin typeface="Times New Roman" pitchFamily="18" charset="0"/>
                <a:cs typeface="Times New Roman" pitchFamily="18" charset="0"/>
              </a:rPr>
              <a:t>	       t</a:t>
            </a:r>
            <a:r>
              <a:rPr lang="en-US" sz="2400" baseline="-25000"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α O(n</a:t>
            </a:r>
            <a:r>
              <a:rPr lang="en-US" sz="2400" baseline="30000" dirty="0" smtClean="0">
                <a:latin typeface="Times New Roman" pitchFamily="18" charset="0"/>
                <a:cs typeface="Times New Roman" pitchFamily="18" charset="0"/>
              </a:rPr>
              <a:t>3</a:t>
            </a:r>
            <a:r>
              <a:rPr lang="en-US" sz="2400" dirty="0" smtClean="0">
                <a:latin typeface="Times New Roman" pitchFamily="18" charset="0"/>
                <a:cs typeface="Times New Roman" pitchFamily="18" charset="0"/>
              </a:rPr>
              <a:t>*k).</a:t>
            </a:r>
            <a:endParaRPr kumimoji="0" lang="en-US" sz="2400" b="0" i="0" u="none" strike="noStrike" cap="none" normalizeH="0" baseline="0" dirty="0" smtClean="0">
              <a:ln>
                <a:noFill/>
              </a:ln>
              <a:solidFill>
                <a:schemeClr val="tx1"/>
              </a:solidFill>
              <a:effectLst/>
              <a:latin typeface="Times New Roman" pitchFamily="18" charset="0"/>
              <a:cs typeface="Times New Roman" pitchFamily="18" charset="0"/>
            </a:endParaRPr>
          </a:p>
        </p:txBody>
      </p:sp>
      <p:sp>
        <p:nvSpPr>
          <p:cNvPr id="3" name="Rectangle 2"/>
          <p:cNvSpPr/>
          <p:nvPr/>
        </p:nvSpPr>
        <p:spPr>
          <a:xfrm>
            <a:off x="1905000" y="228600"/>
            <a:ext cx="5098255" cy="923330"/>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54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Time Complexity</a:t>
            </a:r>
            <a:endParaRPr lang="en-US" sz="5400" b="1" cap="none"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154" name="Picture 2"/>
          <p:cNvPicPr>
            <a:picLocks noChangeAspect="1" noChangeArrowheads="1"/>
          </p:cNvPicPr>
          <p:nvPr/>
        </p:nvPicPr>
        <p:blipFill>
          <a:blip r:embed="rId2" cstate="print"/>
          <a:srcRect/>
          <a:stretch>
            <a:fillRect/>
          </a:stretch>
        </p:blipFill>
        <p:spPr bwMode="auto">
          <a:xfrm>
            <a:off x="1219200" y="609600"/>
            <a:ext cx="6705600" cy="5791200"/>
          </a:xfrm>
          <a:prstGeom prst="rect">
            <a:avLst/>
          </a:prstGeom>
          <a:noFill/>
          <a:ln w="9525">
            <a:noFill/>
            <a:miter lim="800000"/>
            <a:headEnd/>
            <a:tailEnd/>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90800" y="0"/>
            <a:ext cx="3850285" cy="923330"/>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5400" b="1" cap="none"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Introduction</a:t>
            </a:r>
            <a:endParaRPr lang="en-US" sz="5400" b="1" cap="none"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3" name="TextBox 2"/>
          <p:cNvSpPr txBox="1"/>
          <p:nvPr/>
        </p:nvSpPr>
        <p:spPr>
          <a:xfrm>
            <a:off x="0" y="914400"/>
            <a:ext cx="9144000" cy="5970865"/>
          </a:xfrm>
          <a:prstGeom prst="rect">
            <a:avLst/>
          </a:prstGeom>
          <a:noFill/>
        </p:spPr>
        <p:txBody>
          <a:bodyPr wrap="square" rtlCol="0">
            <a:spAutoFit/>
          </a:bodyPr>
          <a:lstStyle/>
          <a:p>
            <a:pPr>
              <a:buFont typeface="Wingdings" pitchFamily="2" charset="2"/>
              <a:buChar char="Ø"/>
            </a:pPr>
            <a:r>
              <a:rPr lang="en-US" sz="2800" dirty="0">
                <a:latin typeface="Times New Roman" pitchFamily="18" charset="0"/>
                <a:cs typeface="Times New Roman" pitchFamily="18" charset="0"/>
              </a:rPr>
              <a:t>Given a Graph G = (V,E) and a source vertex </a:t>
            </a:r>
            <a:r>
              <a:rPr lang="en-US" sz="2800" dirty="0" err="1">
                <a:latin typeface="Times New Roman" pitchFamily="18" charset="0"/>
                <a:cs typeface="Times New Roman" pitchFamily="18" charset="0"/>
              </a:rPr>
              <a:t>v</a:t>
            </a:r>
            <a:r>
              <a:rPr lang="en-US" sz="2800" baseline="-25000" dirty="0" err="1">
                <a:latin typeface="Times New Roman" pitchFamily="18" charset="0"/>
                <a:cs typeface="Times New Roman" pitchFamily="18" charset="0"/>
              </a:rPr>
              <a:t>s</a:t>
            </a:r>
            <a:r>
              <a:rPr lang="en-US" sz="2800" dirty="0" err="1">
                <a:latin typeface="Times New Roman" pitchFamily="18" charset="0"/>
                <a:cs typeface="Times New Roman" pitchFamily="18" charset="0"/>
              </a:rPr>
              <a:t>єV</a:t>
            </a:r>
            <a:r>
              <a:rPr lang="en-US" sz="2800" dirty="0">
                <a:latin typeface="Times New Roman" pitchFamily="18" charset="0"/>
                <a:cs typeface="Times New Roman" pitchFamily="18" charset="0"/>
              </a:rPr>
              <a:t>, find the shortest path and shortest distance from </a:t>
            </a:r>
            <a:r>
              <a:rPr lang="en-US" sz="2800" dirty="0" err="1">
                <a:latin typeface="Times New Roman" pitchFamily="18" charset="0"/>
                <a:cs typeface="Times New Roman" pitchFamily="18" charset="0"/>
              </a:rPr>
              <a:t>v</a:t>
            </a:r>
            <a:r>
              <a:rPr lang="en-US" sz="2800" baseline="-25000" dirty="0" err="1">
                <a:latin typeface="Times New Roman" pitchFamily="18" charset="0"/>
                <a:cs typeface="Times New Roman" pitchFamily="18" charset="0"/>
              </a:rPr>
              <a:t>s</a:t>
            </a:r>
            <a:r>
              <a:rPr lang="en-US" sz="2800" dirty="0">
                <a:latin typeface="Times New Roman" pitchFamily="18" charset="0"/>
                <a:cs typeface="Times New Roman" pitchFamily="18" charset="0"/>
              </a:rPr>
              <a:t> to every other vertex </a:t>
            </a:r>
            <a:r>
              <a:rPr lang="en-US" sz="2800" dirty="0" err="1">
                <a:latin typeface="Times New Roman" pitchFamily="18" charset="0"/>
                <a:cs typeface="Times New Roman" pitchFamily="18" charset="0"/>
              </a:rPr>
              <a:t>v</a:t>
            </a:r>
            <a:r>
              <a:rPr lang="en-US" sz="2800" baseline="-25000" dirty="0" err="1">
                <a:latin typeface="Times New Roman" pitchFamily="18" charset="0"/>
                <a:cs typeface="Times New Roman" pitchFamily="18" charset="0"/>
              </a:rPr>
              <a:t>d</a:t>
            </a:r>
            <a:r>
              <a:rPr lang="en-US" sz="2800" dirty="0">
                <a:latin typeface="Times New Roman" pitchFamily="18" charset="0"/>
                <a:cs typeface="Times New Roman" pitchFamily="18" charset="0"/>
              </a:rPr>
              <a:t> in V (</a:t>
            </a:r>
            <a:r>
              <a:rPr lang="en-US" sz="2800" dirty="0" err="1">
                <a:latin typeface="Times New Roman" pitchFamily="18" charset="0"/>
                <a:cs typeface="Times New Roman" pitchFamily="18" charset="0"/>
              </a:rPr>
              <a:t>v</a:t>
            </a:r>
            <a:r>
              <a:rPr lang="en-US" sz="2800" baseline="-25000" dirty="0" err="1">
                <a:latin typeface="Times New Roman" pitchFamily="18" charset="0"/>
                <a:cs typeface="Times New Roman" pitchFamily="18" charset="0"/>
              </a:rPr>
              <a:t>d</a:t>
            </a:r>
            <a:r>
              <a:rPr lang="en-US" sz="2800" dirty="0">
                <a:latin typeface="Times New Roman" pitchFamily="18" charset="0"/>
                <a:cs typeface="Times New Roman" pitchFamily="18" charset="0"/>
              </a:rPr>
              <a:t> is the destination node). </a:t>
            </a:r>
            <a:endParaRPr lang="en-US" sz="2800" dirty="0" smtClean="0">
              <a:latin typeface="Times New Roman" pitchFamily="18" charset="0"/>
              <a:cs typeface="Times New Roman" pitchFamily="18" charset="0"/>
            </a:endParaRPr>
          </a:p>
          <a:p>
            <a:pPr>
              <a:buFont typeface="Wingdings" pitchFamily="2" charset="2"/>
              <a:buChar char="Ø"/>
            </a:pPr>
            <a:r>
              <a:rPr lang="en-US" sz="2800" dirty="0">
                <a:latin typeface="Times New Roman" pitchFamily="18" charset="0"/>
                <a:cs typeface="Times New Roman" pitchFamily="18" charset="0"/>
              </a:rPr>
              <a:t> </a:t>
            </a:r>
            <a:r>
              <a:rPr lang="en-US" sz="2800" dirty="0" smtClean="0">
                <a:latin typeface="Times New Roman" pitchFamily="18" charset="0"/>
                <a:cs typeface="Times New Roman" pitchFamily="18" charset="0"/>
              </a:rPr>
              <a:t>Clearly</a:t>
            </a:r>
            <a:r>
              <a:rPr lang="en-US" sz="2800" dirty="0">
                <a:latin typeface="Times New Roman" pitchFamily="18" charset="0"/>
                <a:cs typeface="Times New Roman" pitchFamily="18" charset="0"/>
              </a:rPr>
              <a:t>, when we search for the shortest path, we must consider all the vertices in V. </a:t>
            </a:r>
            <a:endParaRPr lang="en-US" sz="2800" dirty="0" smtClean="0">
              <a:latin typeface="Times New Roman" pitchFamily="18" charset="0"/>
              <a:cs typeface="Times New Roman" pitchFamily="18" charset="0"/>
            </a:endParaRPr>
          </a:p>
          <a:p>
            <a:pPr>
              <a:buFont typeface="Wingdings" pitchFamily="2" charset="2"/>
              <a:buChar char="Ø"/>
            </a:pPr>
            <a:r>
              <a:rPr lang="en-US" sz="2800" dirty="0">
                <a:latin typeface="Times New Roman" pitchFamily="18" charset="0"/>
                <a:cs typeface="Times New Roman" pitchFamily="18" charset="0"/>
              </a:rPr>
              <a:t> </a:t>
            </a:r>
            <a:r>
              <a:rPr lang="en-US" sz="2800" dirty="0" smtClean="0">
                <a:latin typeface="Times New Roman" pitchFamily="18" charset="0"/>
                <a:cs typeface="Times New Roman" pitchFamily="18" charset="0"/>
              </a:rPr>
              <a:t>If </a:t>
            </a:r>
            <a:r>
              <a:rPr lang="en-US" sz="2800" dirty="0">
                <a:latin typeface="Times New Roman" pitchFamily="18" charset="0"/>
                <a:cs typeface="Times New Roman" pitchFamily="18" charset="0"/>
              </a:rPr>
              <a:t>a vertex says v</a:t>
            </a:r>
            <a:r>
              <a:rPr lang="en-US" sz="2800" baseline="-25000" dirty="0">
                <a:latin typeface="Times New Roman" pitchFamily="18" charset="0"/>
                <a:cs typeface="Times New Roman" pitchFamily="18" charset="0"/>
              </a:rPr>
              <a:t>i</a:t>
            </a:r>
            <a:r>
              <a:rPr lang="en-US" sz="2800" dirty="0">
                <a:latin typeface="Times New Roman" pitchFamily="18" charset="0"/>
                <a:cs typeface="Times New Roman" pitchFamily="18" charset="0"/>
              </a:rPr>
              <a:t> is ignored, then we will not consider any of the paths from v</a:t>
            </a:r>
            <a:r>
              <a:rPr lang="en-US" sz="2800" baseline="-25000" dirty="0">
                <a:latin typeface="Times New Roman" pitchFamily="18" charset="0"/>
                <a:cs typeface="Times New Roman" pitchFamily="18" charset="0"/>
              </a:rPr>
              <a:t>i</a:t>
            </a:r>
            <a:r>
              <a:rPr lang="en-US" sz="2800" dirty="0">
                <a:latin typeface="Times New Roman" pitchFamily="18" charset="0"/>
                <a:cs typeface="Times New Roman" pitchFamily="18" charset="0"/>
              </a:rPr>
              <a:t> to </a:t>
            </a:r>
            <a:r>
              <a:rPr lang="en-US" sz="2800" dirty="0" err="1">
                <a:latin typeface="Times New Roman" pitchFamily="18" charset="0"/>
                <a:cs typeface="Times New Roman" pitchFamily="18" charset="0"/>
              </a:rPr>
              <a:t>v</a:t>
            </a:r>
            <a:r>
              <a:rPr lang="en-US" sz="2800" baseline="-25000" dirty="0" err="1">
                <a:latin typeface="Times New Roman" pitchFamily="18" charset="0"/>
                <a:cs typeface="Times New Roman" pitchFamily="18" charset="0"/>
              </a:rPr>
              <a:t>d</a:t>
            </a:r>
            <a:r>
              <a:rPr lang="en-US" sz="2800" dirty="0">
                <a:latin typeface="Times New Roman" pitchFamily="18" charset="0"/>
                <a:cs typeface="Times New Roman" pitchFamily="18" charset="0"/>
              </a:rPr>
              <a:t> through v</a:t>
            </a:r>
            <a:r>
              <a:rPr lang="en-US" sz="2800" baseline="-25000" dirty="0">
                <a:latin typeface="Times New Roman" pitchFamily="18" charset="0"/>
                <a:cs typeface="Times New Roman" pitchFamily="18" charset="0"/>
              </a:rPr>
              <a:t>i</a:t>
            </a:r>
            <a:r>
              <a:rPr lang="en-US" sz="2800" dirty="0" smtClean="0">
                <a:latin typeface="Times New Roman" pitchFamily="18" charset="0"/>
                <a:cs typeface="Times New Roman" pitchFamily="18" charset="0"/>
              </a:rPr>
              <a:t>.</a:t>
            </a:r>
          </a:p>
          <a:p>
            <a:pPr>
              <a:buFont typeface="Wingdings" pitchFamily="2" charset="2"/>
              <a:buChar char="Ø"/>
            </a:pPr>
            <a:endParaRPr lang="en-US" sz="2800" dirty="0" smtClean="0">
              <a:latin typeface="Times New Roman" pitchFamily="18" charset="0"/>
              <a:cs typeface="Times New Roman" pitchFamily="18" charset="0"/>
            </a:endParaRPr>
          </a:p>
          <a:p>
            <a:pPr>
              <a:buFont typeface="Wingdings" pitchFamily="2" charset="2"/>
              <a:buChar char="Ø"/>
            </a:pPr>
            <a:endParaRPr lang="en-US" sz="2800" dirty="0">
              <a:latin typeface="Times New Roman" pitchFamily="18" charset="0"/>
              <a:cs typeface="Times New Roman" pitchFamily="18" charset="0"/>
            </a:endParaRPr>
          </a:p>
          <a:p>
            <a:pPr>
              <a:buFont typeface="Wingdings" pitchFamily="2" charset="2"/>
              <a:buChar char="Ø"/>
            </a:pPr>
            <a:endParaRPr lang="en-US" sz="2800" dirty="0" smtClean="0">
              <a:latin typeface="Times New Roman" pitchFamily="18" charset="0"/>
              <a:cs typeface="Times New Roman" pitchFamily="18" charset="0"/>
            </a:endParaRPr>
          </a:p>
          <a:p>
            <a:pPr>
              <a:buFont typeface="Wingdings" pitchFamily="2" charset="2"/>
              <a:buChar char="Ø"/>
            </a:pPr>
            <a:endParaRPr lang="en-US" sz="2800" dirty="0">
              <a:latin typeface="Times New Roman" pitchFamily="18" charset="0"/>
              <a:cs typeface="Times New Roman" pitchFamily="18" charset="0"/>
            </a:endParaRPr>
          </a:p>
          <a:p>
            <a:pPr>
              <a:buFont typeface="Wingdings" pitchFamily="2" charset="2"/>
              <a:buChar char="Ø"/>
            </a:pPr>
            <a:endParaRPr lang="en-US" sz="2800" dirty="0" smtClean="0">
              <a:latin typeface="Times New Roman" pitchFamily="18" charset="0"/>
              <a:cs typeface="Times New Roman" pitchFamily="18" charset="0"/>
            </a:endParaRPr>
          </a:p>
          <a:p>
            <a:endParaRPr lang="en-US" sz="2800" dirty="0" smtClean="0">
              <a:latin typeface="Times New Roman" pitchFamily="18" charset="0"/>
              <a:cs typeface="Times New Roman" pitchFamily="18" charset="0"/>
            </a:endParaRPr>
          </a:p>
          <a:p>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179" name="Picture 3"/>
          <p:cNvPicPr>
            <a:picLocks noChangeAspect="1" noChangeArrowheads="1"/>
          </p:cNvPicPr>
          <p:nvPr/>
        </p:nvPicPr>
        <p:blipFill>
          <a:blip r:embed="rId2" cstate="print"/>
          <a:srcRect/>
          <a:stretch>
            <a:fillRect/>
          </a:stretch>
        </p:blipFill>
        <p:spPr bwMode="auto">
          <a:xfrm>
            <a:off x="990600" y="533400"/>
            <a:ext cx="6705600" cy="5105400"/>
          </a:xfrm>
          <a:prstGeom prst="rect">
            <a:avLst/>
          </a:prstGeom>
          <a:noFill/>
          <a:ln w="9525">
            <a:noFill/>
            <a:miter lim="800000"/>
            <a:headEnd/>
            <a:tailEnd/>
          </a:ln>
        </p:spPr>
      </p:pic>
      <p:pic>
        <p:nvPicPr>
          <p:cNvPr id="50180" name="Picture 4"/>
          <p:cNvPicPr>
            <a:picLocks noChangeAspect="1" noChangeArrowheads="1"/>
          </p:cNvPicPr>
          <p:nvPr/>
        </p:nvPicPr>
        <p:blipFill>
          <a:blip r:embed="rId3" cstate="print"/>
          <a:srcRect/>
          <a:stretch>
            <a:fillRect/>
          </a:stretch>
        </p:blipFill>
        <p:spPr bwMode="auto">
          <a:xfrm>
            <a:off x="762000" y="5410200"/>
            <a:ext cx="7315200" cy="1447800"/>
          </a:xfrm>
          <a:prstGeom prst="rect">
            <a:avLst/>
          </a:prstGeom>
          <a:noFill/>
          <a:ln w="9525">
            <a:noFill/>
            <a:miter lim="800000"/>
            <a:headEnd/>
            <a:tailEnd/>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1"/>
          <p:cNvSpPr>
            <a:spLocks noChangeArrowheads="1"/>
          </p:cNvSpPr>
          <p:nvPr/>
        </p:nvSpPr>
        <p:spPr bwMode="auto">
          <a:xfrm>
            <a:off x="0" y="838200"/>
            <a:ext cx="9144000" cy="378565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CASE 6</a:t>
            </a: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 The time complexity of the algorithm is considered with cost(weight) adjacency matrix and finding minimum in an unordered array.</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Step 1:</a:t>
            </a: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The parameter to be considered is n which represent the size of the input</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Step  2:</a:t>
            </a: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The basic statement is “if(d[u]+w[</a:t>
            </a:r>
            <a:r>
              <a:rPr kumimoji="0" lang="en-US" sz="24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u,v</a:t>
            </a: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]&lt;d[v])” which is present in the innermost loop. This statement is executed once each time the control enters into the loop.</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Step 3:</a:t>
            </a: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The total number if times the basic statement is executed can be obtained as shown below:</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9144000" cy="2862322"/>
          </a:xfrm>
          <a:prstGeom prst="rect">
            <a:avLst/>
          </a:prstGeom>
          <a:noFill/>
        </p:spPr>
        <p:txBody>
          <a:bodyPr wrap="square" rtlCol="0">
            <a:spAutoFit/>
          </a:bodyPr>
          <a:lstStyle/>
          <a:p>
            <a:r>
              <a:rPr lang="en-US" sz="2400" dirty="0" smtClean="0">
                <a:latin typeface="Times New Roman" pitchFamily="18" charset="0"/>
                <a:cs typeface="Times New Roman" pitchFamily="18" charset="0"/>
              </a:rPr>
              <a:t>	For </a:t>
            </a:r>
            <a:r>
              <a:rPr lang="en-US" sz="2400" dirty="0">
                <a:latin typeface="Times New Roman" pitchFamily="18" charset="0"/>
                <a:cs typeface="Times New Roman" pitchFamily="18" charset="0"/>
              </a:rPr>
              <a:t>i←1 to n-1 do</a:t>
            </a:r>
          </a:p>
          <a:p>
            <a:r>
              <a:rPr lang="en-US" sz="2400" dirty="0" smtClean="0">
                <a:latin typeface="Times New Roman" pitchFamily="18" charset="0"/>
                <a:cs typeface="Times New Roman" pitchFamily="18" charset="0"/>
              </a:rPr>
              <a:t>		Find </a:t>
            </a:r>
            <a:r>
              <a:rPr lang="en-US" sz="2400" dirty="0">
                <a:latin typeface="Times New Roman" pitchFamily="18" charset="0"/>
                <a:cs typeface="Times New Roman" pitchFamily="18" charset="0"/>
              </a:rPr>
              <a:t>u and d[u] such that d[u] is  minimum and </a:t>
            </a:r>
          </a:p>
          <a:p>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uє</a:t>
            </a:r>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V-S add u to S</a:t>
            </a:r>
          </a:p>
          <a:p>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		If </a:t>
            </a:r>
            <a:r>
              <a:rPr lang="en-US" sz="2400" dirty="0">
                <a:latin typeface="Times New Roman" pitchFamily="18" charset="0"/>
                <a:cs typeface="Times New Roman" pitchFamily="18" charset="0"/>
              </a:rPr>
              <a:t>(u=destination) break;</a:t>
            </a:r>
          </a:p>
          <a:p>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			For </a:t>
            </a:r>
            <a:r>
              <a:rPr lang="en-US" sz="2400" dirty="0">
                <a:latin typeface="Times New Roman" pitchFamily="18" charset="0"/>
                <a:cs typeface="Times New Roman" pitchFamily="18" charset="0"/>
              </a:rPr>
              <a:t>every </a:t>
            </a:r>
            <a:r>
              <a:rPr lang="en-US" sz="2400" dirty="0" err="1">
                <a:latin typeface="Times New Roman" pitchFamily="18" charset="0"/>
                <a:cs typeface="Times New Roman" pitchFamily="18" charset="0"/>
              </a:rPr>
              <a:t>vє</a:t>
            </a:r>
            <a:r>
              <a:rPr lang="en-US" sz="2400" dirty="0">
                <a:latin typeface="Times New Roman" pitchFamily="18" charset="0"/>
                <a:cs typeface="Times New Roman" pitchFamily="18" charset="0"/>
              </a:rPr>
              <a:t> V-S do (</a:t>
            </a:r>
            <a:r>
              <a:rPr lang="en-US" sz="2400" dirty="0" err="1">
                <a:latin typeface="Times New Roman" pitchFamily="18" charset="0"/>
                <a:cs typeface="Times New Roman" pitchFamily="18" charset="0"/>
              </a:rPr>
              <a:t>i.e</a:t>
            </a:r>
            <a:r>
              <a:rPr lang="en-US" sz="2400" dirty="0">
                <a:latin typeface="Times New Roman" pitchFamily="18" charset="0"/>
                <a:cs typeface="Times New Roman" pitchFamily="18" charset="0"/>
              </a:rPr>
              <a:t> for v=0 to n-1)</a:t>
            </a:r>
          </a:p>
          <a:p>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			If(d[u</a:t>
            </a:r>
            <a:r>
              <a:rPr lang="en-US" sz="2400" dirty="0">
                <a:latin typeface="Times New Roman" pitchFamily="18" charset="0"/>
                <a:cs typeface="Times New Roman" pitchFamily="18" charset="0"/>
              </a:rPr>
              <a:t>]+w[</a:t>
            </a:r>
            <a:r>
              <a:rPr lang="en-US" sz="2400" dirty="0" err="1">
                <a:latin typeface="Times New Roman" pitchFamily="18" charset="0"/>
                <a:cs typeface="Times New Roman" pitchFamily="18" charset="0"/>
              </a:rPr>
              <a:t>u,v</a:t>
            </a:r>
            <a:r>
              <a:rPr lang="en-US" sz="2400" dirty="0">
                <a:latin typeface="Times New Roman" pitchFamily="18" charset="0"/>
                <a:cs typeface="Times New Roman" pitchFamily="18" charset="0"/>
              </a:rPr>
              <a:t>]&lt;d[v])</a:t>
            </a:r>
          </a:p>
          <a:p>
            <a:r>
              <a:rPr lang="en-US" dirty="0"/>
              <a:t> </a:t>
            </a:r>
          </a:p>
          <a:p>
            <a:endParaRPr lang="en-US" dirty="0"/>
          </a:p>
        </p:txBody>
      </p:sp>
      <p:cxnSp>
        <p:nvCxnSpPr>
          <p:cNvPr id="21506" name="AutoShape 2"/>
          <p:cNvCxnSpPr>
            <a:cxnSpLocks noChangeShapeType="1"/>
          </p:cNvCxnSpPr>
          <p:nvPr/>
        </p:nvCxnSpPr>
        <p:spPr bwMode="auto">
          <a:xfrm>
            <a:off x="1295400" y="457200"/>
            <a:ext cx="0" cy="2438400"/>
          </a:xfrm>
          <a:prstGeom prst="straightConnector1">
            <a:avLst/>
          </a:prstGeom>
          <a:noFill/>
          <a:ln w="9525">
            <a:solidFill>
              <a:srgbClr val="000000"/>
            </a:solidFill>
            <a:round/>
            <a:headEnd/>
            <a:tailEnd type="triangle" w="med" len="med"/>
          </a:ln>
        </p:spPr>
      </p:cxnSp>
      <p:cxnSp>
        <p:nvCxnSpPr>
          <p:cNvPr id="21507" name="AutoShape 3"/>
          <p:cNvCxnSpPr>
            <a:cxnSpLocks noChangeShapeType="1"/>
          </p:cNvCxnSpPr>
          <p:nvPr/>
        </p:nvCxnSpPr>
        <p:spPr bwMode="auto">
          <a:xfrm>
            <a:off x="2514600" y="1143000"/>
            <a:ext cx="0" cy="1752600"/>
          </a:xfrm>
          <a:prstGeom prst="straightConnector1">
            <a:avLst/>
          </a:prstGeom>
          <a:noFill/>
          <a:ln w="9525">
            <a:solidFill>
              <a:srgbClr val="000000"/>
            </a:solidFill>
            <a:round/>
            <a:headEnd/>
            <a:tailEnd type="triangle" w="med" len="med"/>
          </a:ln>
        </p:spPr>
      </p:cxnSp>
      <p:cxnSp>
        <p:nvCxnSpPr>
          <p:cNvPr id="21508" name="AutoShape 4"/>
          <p:cNvCxnSpPr>
            <a:cxnSpLocks noChangeShapeType="1"/>
          </p:cNvCxnSpPr>
          <p:nvPr/>
        </p:nvCxnSpPr>
        <p:spPr bwMode="auto">
          <a:xfrm>
            <a:off x="4038600" y="1905000"/>
            <a:ext cx="0" cy="914400"/>
          </a:xfrm>
          <a:prstGeom prst="straightConnector1">
            <a:avLst/>
          </a:prstGeom>
          <a:noFill/>
          <a:ln w="9525">
            <a:solidFill>
              <a:srgbClr val="000000"/>
            </a:solidFill>
            <a:round/>
            <a:headEnd/>
            <a:tailEnd type="triangle" w="med" len="med"/>
          </a:ln>
        </p:spPr>
      </p:cxnSp>
      <p:pic>
        <p:nvPicPr>
          <p:cNvPr id="21510" name="Picture 6"/>
          <p:cNvPicPr>
            <a:picLocks noChangeAspect="1" noChangeArrowheads="1"/>
          </p:cNvPicPr>
          <p:nvPr/>
        </p:nvPicPr>
        <p:blipFill>
          <a:blip r:embed="rId2" cstate="print"/>
          <a:srcRect/>
          <a:stretch>
            <a:fillRect/>
          </a:stretch>
        </p:blipFill>
        <p:spPr bwMode="auto">
          <a:xfrm>
            <a:off x="152400" y="2924978"/>
            <a:ext cx="6400800" cy="3933022"/>
          </a:xfrm>
          <a:prstGeom prst="rect">
            <a:avLst/>
          </a:prstGeom>
          <a:noFill/>
          <a:ln w="9525">
            <a:noFill/>
            <a:miter lim="800000"/>
            <a:headEnd/>
            <a:tailEnd/>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983136" y="0"/>
            <a:ext cx="2256580" cy="923330"/>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54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Graphs</a:t>
            </a:r>
            <a:endParaRPr lang="en-US" sz="5400" b="1" cap="none"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3" name="Rectangle 2"/>
          <p:cNvSpPr/>
          <p:nvPr/>
        </p:nvSpPr>
        <p:spPr>
          <a:xfrm>
            <a:off x="0" y="990600"/>
            <a:ext cx="3756734" cy="584775"/>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32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A posteriori analysis</a:t>
            </a:r>
            <a:endParaRPr lang="en-US" sz="3200" b="1" cap="none"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5325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53249" name="Object 1"/>
          <p:cNvGraphicFramePr>
            <a:graphicFrameLocks/>
          </p:cNvGraphicFramePr>
          <p:nvPr/>
        </p:nvGraphicFramePr>
        <p:xfrm>
          <a:off x="0" y="2057400"/>
          <a:ext cx="4343400" cy="3810000"/>
        </p:xfrm>
        <a:graphic>
          <a:graphicData uri="http://schemas.openxmlformats.org/presentationml/2006/ole">
            <p:oleObj spid="_x0000_s53249" name="Worksheet" r:id="rId3" imgW="3124296" imgH="1724066" progId="Excel.Sheet.8">
              <p:embed/>
            </p:oleObj>
          </a:graphicData>
        </a:graphic>
      </p:graphicFrame>
      <p:sp>
        <p:nvSpPr>
          <p:cNvPr id="5325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53251" name="Object 3"/>
          <p:cNvGraphicFramePr>
            <a:graphicFrameLocks/>
          </p:cNvGraphicFramePr>
          <p:nvPr/>
        </p:nvGraphicFramePr>
        <p:xfrm>
          <a:off x="4648200" y="1981200"/>
          <a:ext cx="4267200" cy="3886200"/>
        </p:xfrm>
        <a:graphic>
          <a:graphicData uri="http://schemas.openxmlformats.org/presentationml/2006/ole">
            <p:oleObj spid="_x0000_s53251" name="Worksheet" r:id="rId4" imgW="3124296" imgH="1724066" progId="Excel.Sheet.8">
              <p:embed/>
            </p:oleObj>
          </a:graphicData>
        </a:graphic>
      </p:graphicFrame>
      <p:sp>
        <p:nvSpPr>
          <p:cNvPr id="8" name="TextBox 7"/>
          <p:cNvSpPr txBox="1"/>
          <p:nvPr/>
        </p:nvSpPr>
        <p:spPr>
          <a:xfrm>
            <a:off x="457200" y="1752600"/>
            <a:ext cx="3352800" cy="369332"/>
          </a:xfrm>
          <a:prstGeom prst="rect">
            <a:avLst/>
          </a:prstGeom>
          <a:noFill/>
        </p:spPr>
        <p:txBody>
          <a:bodyPr wrap="square" rtlCol="0">
            <a:spAutoFit/>
          </a:bodyPr>
          <a:lstStyle/>
          <a:p>
            <a:pPr algn="ctr"/>
            <a:r>
              <a:rPr lang="en-US" dirty="0" smtClean="0"/>
              <a:t>CASE 1</a:t>
            </a:r>
            <a:endParaRPr lang="en-US" dirty="0"/>
          </a:p>
        </p:txBody>
      </p:sp>
      <p:sp>
        <p:nvSpPr>
          <p:cNvPr id="9" name="TextBox 8"/>
          <p:cNvSpPr txBox="1"/>
          <p:nvPr/>
        </p:nvSpPr>
        <p:spPr>
          <a:xfrm>
            <a:off x="5105400" y="1676400"/>
            <a:ext cx="3352800" cy="369332"/>
          </a:xfrm>
          <a:prstGeom prst="rect">
            <a:avLst/>
          </a:prstGeom>
          <a:noFill/>
        </p:spPr>
        <p:txBody>
          <a:bodyPr wrap="square" rtlCol="0">
            <a:spAutoFit/>
          </a:bodyPr>
          <a:lstStyle/>
          <a:p>
            <a:pPr algn="ctr"/>
            <a:r>
              <a:rPr lang="en-US" dirty="0" smtClean="0"/>
              <a:t>CASE 2</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54273" name="Object 1"/>
          <p:cNvGraphicFramePr>
            <a:graphicFrameLocks/>
          </p:cNvGraphicFramePr>
          <p:nvPr/>
        </p:nvGraphicFramePr>
        <p:xfrm>
          <a:off x="0" y="1600200"/>
          <a:ext cx="4495800" cy="4114800"/>
        </p:xfrm>
        <a:graphic>
          <a:graphicData uri="http://schemas.openxmlformats.org/presentationml/2006/ole">
            <p:oleObj spid="_x0000_s54273" name="Worksheet" r:id="rId3" imgW="3390997" imgH="2219394" progId="Excel.Sheet.8">
              <p:embed/>
            </p:oleObj>
          </a:graphicData>
        </a:graphic>
      </p:graphicFrame>
      <p:sp>
        <p:nvSpPr>
          <p:cNvPr id="54276"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54275" name="Object 3"/>
          <p:cNvGraphicFramePr>
            <a:graphicFrameLocks/>
          </p:cNvGraphicFramePr>
          <p:nvPr/>
        </p:nvGraphicFramePr>
        <p:xfrm>
          <a:off x="4800600" y="1600200"/>
          <a:ext cx="4038600" cy="4114800"/>
        </p:xfrm>
        <a:graphic>
          <a:graphicData uri="http://schemas.openxmlformats.org/presentationml/2006/ole">
            <p:oleObj spid="_x0000_s54275" name="Worksheet" r:id="rId4" imgW="3124296" imgH="1762126" progId="Excel.Sheet.8">
              <p:embed/>
            </p:oleObj>
          </a:graphicData>
        </a:graphic>
      </p:graphicFrame>
      <p:sp>
        <p:nvSpPr>
          <p:cNvPr id="6" name="TextBox 5"/>
          <p:cNvSpPr txBox="1"/>
          <p:nvPr/>
        </p:nvSpPr>
        <p:spPr>
          <a:xfrm>
            <a:off x="457200" y="1219200"/>
            <a:ext cx="3352800" cy="369332"/>
          </a:xfrm>
          <a:prstGeom prst="rect">
            <a:avLst/>
          </a:prstGeom>
          <a:noFill/>
        </p:spPr>
        <p:txBody>
          <a:bodyPr wrap="square" rtlCol="0">
            <a:spAutoFit/>
          </a:bodyPr>
          <a:lstStyle/>
          <a:p>
            <a:pPr algn="ctr"/>
            <a:r>
              <a:rPr lang="en-US" dirty="0" smtClean="0"/>
              <a:t>CASE 3</a:t>
            </a:r>
            <a:endParaRPr lang="en-US" dirty="0"/>
          </a:p>
        </p:txBody>
      </p:sp>
      <p:sp>
        <p:nvSpPr>
          <p:cNvPr id="7" name="TextBox 6"/>
          <p:cNvSpPr txBox="1"/>
          <p:nvPr/>
        </p:nvSpPr>
        <p:spPr>
          <a:xfrm>
            <a:off x="5105400" y="1295400"/>
            <a:ext cx="3352800" cy="369332"/>
          </a:xfrm>
          <a:prstGeom prst="rect">
            <a:avLst/>
          </a:prstGeom>
          <a:noFill/>
        </p:spPr>
        <p:txBody>
          <a:bodyPr wrap="square" rtlCol="0">
            <a:spAutoFit/>
          </a:bodyPr>
          <a:lstStyle/>
          <a:p>
            <a:pPr algn="ctr"/>
            <a:r>
              <a:rPr lang="en-US" dirty="0" smtClean="0"/>
              <a:t>CASE 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55297" name="Object 1"/>
          <p:cNvGraphicFramePr>
            <a:graphicFrameLocks/>
          </p:cNvGraphicFramePr>
          <p:nvPr/>
        </p:nvGraphicFramePr>
        <p:xfrm>
          <a:off x="228600" y="1905000"/>
          <a:ext cx="4191000" cy="3886200"/>
        </p:xfrm>
        <a:graphic>
          <a:graphicData uri="http://schemas.openxmlformats.org/presentationml/2006/ole">
            <p:oleObj spid="_x0000_s55297" name="Worksheet" r:id="rId3" imgW="3371831" imgH="1724066" progId="Excel.Sheet.8">
              <p:embed/>
            </p:oleObj>
          </a:graphicData>
        </a:graphic>
      </p:graphicFrame>
      <p:sp>
        <p:nvSpPr>
          <p:cNvPr id="55300"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55299" name="Object 3"/>
          <p:cNvGraphicFramePr>
            <a:graphicFrameLocks/>
          </p:cNvGraphicFramePr>
          <p:nvPr/>
        </p:nvGraphicFramePr>
        <p:xfrm>
          <a:off x="4876800" y="1828800"/>
          <a:ext cx="4038600" cy="3886200"/>
        </p:xfrm>
        <a:graphic>
          <a:graphicData uri="http://schemas.openxmlformats.org/presentationml/2006/ole">
            <p:oleObj spid="_x0000_s55299" name="Worksheet" r:id="rId4" imgW="3124296" imgH="1762126" progId="Excel.Sheet.8">
              <p:embed/>
            </p:oleObj>
          </a:graphicData>
        </a:graphic>
      </p:graphicFrame>
      <p:sp>
        <p:nvSpPr>
          <p:cNvPr id="6" name="TextBox 5"/>
          <p:cNvSpPr txBox="1"/>
          <p:nvPr/>
        </p:nvSpPr>
        <p:spPr>
          <a:xfrm>
            <a:off x="609600" y="1524000"/>
            <a:ext cx="3352800" cy="369332"/>
          </a:xfrm>
          <a:prstGeom prst="rect">
            <a:avLst/>
          </a:prstGeom>
          <a:noFill/>
        </p:spPr>
        <p:txBody>
          <a:bodyPr wrap="square" rtlCol="0">
            <a:spAutoFit/>
          </a:bodyPr>
          <a:lstStyle/>
          <a:p>
            <a:pPr algn="ctr"/>
            <a:r>
              <a:rPr lang="en-US" dirty="0" smtClean="0"/>
              <a:t>CASE 5</a:t>
            </a:r>
            <a:endParaRPr lang="en-US" dirty="0"/>
          </a:p>
        </p:txBody>
      </p:sp>
      <p:sp>
        <p:nvSpPr>
          <p:cNvPr id="7" name="TextBox 6"/>
          <p:cNvSpPr txBox="1"/>
          <p:nvPr/>
        </p:nvSpPr>
        <p:spPr>
          <a:xfrm>
            <a:off x="5105400" y="1447800"/>
            <a:ext cx="3352800" cy="369332"/>
          </a:xfrm>
          <a:prstGeom prst="rect">
            <a:avLst/>
          </a:prstGeom>
          <a:noFill/>
        </p:spPr>
        <p:txBody>
          <a:bodyPr wrap="square" rtlCol="0">
            <a:spAutoFit/>
          </a:bodyPr>
          <a:lstStyle/>
          <a:p>
            <a:pPr algn="ctr"/>
            <a:r>
              <a:rPr lang="en-US" dirty="0" smtClean="0"/>
              <a:t>CASE 6</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533400" y="914400"/>
          <a:ext cx="7467598" cy="5369750"/>
        </p:xfrm>
        <a:graphic>
          <a:graphicData uri="http://schemas.openxmlformats.org/drawingml/2006/table">
            <a:tbl>
              <a:tblPr/>
              <a:tblGrid>
                <a:gridCol w="1802524"/>
                <a:gridCol w="1802524"/>
                <a:gridCol w="1931275"/>
                <a:gridCol w="1931275"/>
              </a:tblGrid>
              <a:tr h="533848">
                <a:tc rowSpan="2">
                  <a:txBody>
                    <a:bodyPr/>
                    <a:lstStyle/>
                    <a:p>
                      <a:pPr marL="457200" marR="0" algn="just">
                        <a:lnSpc>
                          <a:spcPct val="115000"/>
                        </a:lnSpc>
                        <a:spcBef>
                          <a:spcPts val="0"/>
                        </a:spcBef>
                        <a:spcAft>
                          <a:spcPts val="1000"/>
                        </a:spcAft>
                      </a:pPr>
                      <a:r>
                        <a:rPr lang="en-US" sz="2400">
                          <a:latin typeface="Times New Roman"/>
                          <a:ea typeface="Calibri"/>
                          <a:cs typeface="Times New Roman"/>
                        </a:rPr>
                        <a:t>Number of vertices </a:t>
                      </a:r>
                      <a:endParaRPr lang="en-US" sz="2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0" marR="0">
                        <a:lnSpc>
                          <a:spcPct val="115000"/>
                        </a:lnSpc>
                        <a:spcBef>
                          <a:spcPts val="0"/>
                        </a:spcBef>
                        <a:spcAft>
                          <a:spcPts val="0"/>
                        </a:spcAft>
                      </a:pPr>
                      <a:endParaRPr lang="en-US" sz="2400">
                        <a:latin typeface="Times New Roman"/>
                        <a:ea typeface="Calibri"/>
                        <a:cs typeface="Times New Roman"/>
                      </a:endParaRPr>
                    </a:p>
                    <a:p>
                      <a:pPr marL="0" marR="0">
                        <a:lnSpc>
                          <a:spcPct val="115000"/>
                        </a:lnSpc>
                        <a:spcBef>
                          <a:spcPts val="0"/>
                        </a:spcBef>
                        <a:spcAft>
                          <a:spcPts val="1000"/>
                        </a:spcAft>
                      </a:pPr>
                      <a:r>
                        <a:rPr lang="en-US" sz="2400">
                          <a:latin typeface="Times New Roman"/>
                          <a:ea typeface="Calibri"/>
                          <a:cs typeface="Times New Roman"/>
                        </a:rPr>
                        <a:t>                    Time in Units</a:t>
                      </a:r>
                      <a:endParaRPr lang="en-US" sz="2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2004758">
                <a:tc vMerge="1">
                  <a:txBody>
                    <a:bodyPr/>
                    <a:lstStyle/>
                    <a:p>
                      <a:endParaRPr lang="en-US"/>
                    </a:p>
                  </a:txBody>
                  <a:tcPr/>
                </a:tc>
                <a:tc>
                  <a:txBody>
                    <a:bodyPr/>
                    <a:lstStyle/>
                    <a:p>
                      <a:pPr marL="0" marR="0">
                        <a:lnSpc>
                          <a:spcPct val="115000"/>
                        </a:lnSpc>
                        <a:spcBef>
                          <a:spcPts val="0"/>
                        </a:spcBef>
                        <a:spcAft>
                          <a:spcPts val="1000"/>
                        </a:spcAft>
                      </a:pPr>
                      <a:r>
                        <a:rPr lang="en-US" sz="2400">
                          <a:latin typeface="Times New Roman"/>
                          <a:ea typeface="Calibri"/>
                          <a:cs typeface="Times New Roman"/>
                        </a:rPr>
                        <a:t>Case 1</a:t>
                      </a:r>
                      <a:endParaRPr lang="en-US" sz="2400">
                        <a:latin typeface="Calibri"/>
                        <a:ea typeface="Calibri"/>
                        <a:cs typeface="Times New Roman"/>
                      </a:endParaRPr>
                    </a:p>
                    <a:p>
                      <a:pPr marL="0" marR="0">
                        <a:lnSpc>
                          <a:spcPct val="115000"/>
                        </a:lnSpc>
                        <a:spcBef>
                          <a:spcPts val="0"/>
                        </a:spcBef>
                        <a:spcAft>
                          <a:spcPts val="1000"/>
                        </a:spcAft>
                      </a:pPr>
                      <a:r>
                        <a:rPr lang="en-US" sz="2400">
                          <a:latin typeface="Times New Roman"/>
                          <a:ea typeface="Calibri"/>
                          <a:cs typeface="Times New Roman"/>
                        </a:rPr>
                        <a:t>2n</a:t>
                      </a:r>
                      <a:r>
                        <a:rPr lang="en-US" sz="2400" baseline="30000">
                          <a:latin typeface="Times New Roman"/>
                          <a:ea typeface="Calibri"/>
                          <a:cs typeface="Times New Roman"/>
                        </a:rPr>
                        <a:t>2</a:t>
                      </a:r>
                      <a:r>
                        <a:rPr lang="en-US" sz="2400">
                          <a:latin typeface="Times New Roman"/>
                          <a:ea typeface="Calibri"/>
                          <a:cs typeface="Times New Roman"/>
                        </a:rPr>
                        <a:t>+5n+23</a:t>
                      </a:r>
                      <a:endParaRPr lang="en-US" sz="2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2400">
                          <a:latin typeface="Times New Roman"/>
                          <a:ea typeface="Calibri"/>
                          <a:cs typeface="Times New Roman"/>
                        </a:rPr>
                        <a:t>Case 2</a:t>
                      </a:r>
                      <a:endParaRPr lang="en-US" sz="2400">
                        <a:latin typeface="Calibri"/>
                        <a:ea typeface="Calibri"/>
                        <a:cs typeface="Times New Roman"/>
                      </a:endParaRPr>
                    </a:p>
                    <a:p>
                      <a:pPr marL="0" marR="0">
                        <a:lnSpc>
                          <a:spcPct val="115000"/>
                        </a:lnSpc>
                        <a:spcBef>
                          <a:spcPts val="0"/>
                        </a:spcBef>
                        <a:spcAft>
                          <a:spcPts val="1000"/>
                        </a:spcAft>
                      </a:pPr>
                      <a:r>
                        <a:rPr lang="en-US" sz="2400">
                          <a:latin typeface="Times New Roman"/>
                          <a:ea typeface="Calibri"/>
                          <a:cs typeface="Times New Roman"/>
                        </a:rPr>
                        <a:t>n</a:t>
                      </a:r>
                      <a:r>
                        <a:rPr lang="en-US" sz="2400" baseline="30000">
                          <a:latin typeface="Times New Roman"/>
                          <a:ea typeface="Calibri"/>
                          <a:cs typeface="Times New Roman"/>
                        </a:rPr>
                        <a:t>k</a:t>
                      </a:r>
                      <a:r>
                        <a:rPr lang="en-US" sz="2400">
                          <a:latin typeface="Times New Roman"/>
                          <a:ea typeface="Calibri"/>
                          <a:cs typeface="Times New Roman"/>
                        </a:rPr>
                        <a:t>+28</a:t>
                      </a:r>
                      <a:endParaRPr lang="en-US" sz="2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2400">
                          <a:latin typeface="Times New Roman"/>
                          <a:ea typeface="Calibri"/>
                          <a:cs typeface="Times New Roman"/>
                        </a:rPr>
                        <a:t>Case 3 </a:t>
                      </a:r>
                      <a:endParaRPr lang="en-US" sz="2400">
                        <a:latin typeface="Calibri"/>
                        <a:ea typeface="Calibri"/>
                        <a:cs typeface="Times New Roman"/>
                      </a:endParaRPr>
                    </a:p>
                    <a:p>
                      <a:pPr marL="0" marR="0">
                        <a:lnSpc>
                          <a:spcPct val="115000"/>
                        </a:lnSpc>
                        <a:spcBef>
                          <a:spcPts val="0"/>
                        </a:spcBef>
                        <a:spcAft>
                          <a:spcPts val="1000"/>
                        </a:spcAft>
                      </a:pPr>
                      <a:r>
                        <a:rPr lang="en-US" sz="2400">
                          <a:latin typeface="Times New Roman"/>
                          <a:ea typeface="Calibri"/>
                          <a:cs typeface="Times New Roman"/>
                        </a:rPr>
                        <a:t>2kn</a:t>
                      </a:r>
                      <a:r>
                        <a:rPr lang="en-US" sz="2400" baseline="30000">
                          <a:latin typeface="Times New Roman"/>
                          <a:ea typeface="Calibri"/>
                          <a:cs typeface="Times New Roman"/>
                        </a:rPr>
                        <a:t>3</a:t>
                      </a:r>
                      <a:r>
                        <a:rPr lang="en-US" sz="2400">
                          <a:latin typeface="Times New Roman"/>
                          <a:ea typeface="Calibri"/>
                          <a:cs typeface="Times New Roman"/>
                        </a:rPr>
                        <a:t>+2n</a:t>
                      </a:r>
                      <a:r>
                        <a:rPr lang="en-US" sz="2400" baseline="30000">
                          <a:latin typeface="Times New Roman"/>
                          <a:ea typeface="Calibri"/>
                          <a:cs typeface="Times New Roman"/>
                        </a:rPr>
                        <a:t>3</a:t>
                      </a:r>
                      <a:r>
                        <a:rPr lang="en-US" sz="2400">
                          <a:latin typeface="Times New Roman"/>
                          <a:ea typeface="Calibri"/>
                          <a:cs typeface="Times New Roman"/>
                        </a:rPr>
                        <a:t>+6kn</a:t>
                      </a:r>
                      <a:r>
                        <a:rPr lang="en-US" sz="2400" baseline="30000">
                          <a:latin typeface="Times New Roman"/>
                          <a:ea typeface="Calibri"/>
                          <a:cs typeface="Times New Roman"/>
                        </a:rPr>
                        <a:t>2</a:t>
                      </a:r>
                      <a:r>
                        <a:rPr lang="en-US" sz="2400">
                          <a:latin typeface="Times New Roman"/>
                          <a:ea typeface="Calibri"/>
                          <a:cs typeface="Times New Roman"/>
                        </a:rPr>
                        <a:t>+6n</a:t>
                      </a:r>
                      <a:r>
                        <a:rPr lang="en-US" sz="2400" baseline="30000">
                          <a:latin typeface="Times New Roman"/>
                          <a:ea typeface="Calibri"/>
                          <a:cs typeface="Times New Roman"/>
                        </a:rPr>
                        <a:t>2</a:t>
                      </a:r>
                      <a:r>
                        <a:rPr lang="en-US" sz="2400">
                          <a:latin typeface="Times New Roman"/>
                          <a:ea typeface="Calibri"/>
                          <a:cs typeface="Times New Roman"/>
                        </a:rPr>
                        <a:t>+6kn+6n+2k+30</a:t>
                      </a:r>
                      <a:endParaRPr lang="en-US" sz="2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66924">
                <a:tc>
                  <a:txBody>
                    <a:bodyPr/>
                    <a:lstStyle/>
                    <a:p>
                      <a:pPr marL="0" marR="0" algn="ctr">
                        <a:lnSpc>
                          <a:spcPct val="115000"/>
                        </a:lnSpc>
                        <a:spcBef>
                          <a:spcPts val="0"/>
                        </a:spcBef>
                        <a:spcAft>
                          <a:spcPts val="1000"/>
                        </a:spcAft>
                      </a:pPr>
                      <a:r>
                        <a:rPr lang="en-US" sz="2400">
                          <a:latin typeface="Times New Roman"/>
                          <a:ea typeface="Calibri"/>
                          <a:cs typeface="Times New Roman"/>
                        </a:rPr>
                        <a:t>3</a:t>
                      </a:r>
                      <a:endParaRPr lang="en-US" sz="2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2400">
                          <a:latin typeface="Times New Roman"/>
                          <a:ea typeface="Calibri"/>
                          <a:cs typeface="Times New Roman"/>
                        </a:rPr>
                        <a:t>56</a:t>
                      </a:r>
                      <a:endParaRPr lang="en-US" sz="2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2400">
                          <a:latin typeface="Times New Roman"/>
                          <a:ea typeface="Calibri"/>
                          <a:cs typeface="Times New Roman"/>
                        </a:rPr>
                        <a:t>55</a:t>
                      </a:r>
                      <a:endParaRPr lang="en-US" sz="2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2400">
                          <a:latin typeface="Times New Roman"/>
                          <a:ea typeface="Calibri"/>
                          <a:cs typeface="Times New Roman"/>
                        </a:rPr>
                        <a:t>486</a:t>
                      </a:r>
                      <a:endParaRPr lang="en-US" sz="2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66924">
                <a:tc>
                  <a:txBody>
                    <a:bodyPr/>
                    <a:lstStyle/>
                    <a:p>
                      <a:pPr marL="0" marR="0" algn="ctr">
                        <a:lnSpc>
                          <a:spcPct val="115000"/>
                        </a:lnSpc>
                        <a:spcBef>
                          <a:spcPts val="0"/>
                        </a:spcBef>
                        <a:spcAft>
                          <a:spcPts val="1000"/>
                        </a:spcAft>
                      </a:pPr>
                      <a:r>
                        <a:rPr lang="en-US" sz="2400">
                          <a:latin typeface="Times New Roman"/>
                          <a:ea typeface="Calibri"/>
                          <a:cs typeface="Times New Roman"/>
                        </a:rPr>
                        <a:t>4</a:t>
                      </a:r>
                      <a:endParaRPr lang="en-US" sz="2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2400">
                          <a:latin typeface="Times New Roman"/>
                          <a:ea typeface="Calibri"/>
                          <a:cs typeface="Times New Roman"/>
                        </a:rPr>
                        <a:t>75</a:t>
                      </a:r>
                      <a:endParaRPr lang="en-US" sz="2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2400">
                          <a:latin typeface="Times New Roman"/>
                          <a:ea typeface="Calibri"/>
                          <a:cs typeface="Times New Roman"/>
                        </a:rPr>
                        <a:t>92</a:t>
                      </a:r>
                      <a:endParaRPr lang="en-US" sz="2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2400">
                          <a:latin typeface="Times New Roman"/>
                          <a:ea typeface="Calibri"/>
                          <a:cs typeface="Times New Roman"/>
                        </a:rPr>
                        <a:t>1028</a:t>
                      </a:r>
                      <a:endParaRPr lang="en-US" sz="2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66924">
                <a:tc>
                  <a:txBody>
                    <a:bodyPr/>
                    <a:lstStyle/>
                    <a:p>
                      <a:pPr marL="0" marR="0" algn="ctr">
                        <a:lnSpc>
                          <a:spcPct val="115000"/>
                        </a:lnSpc>
                        <a:spcBef>
                          <a:spcPts val="0"/>
                        </a:spcBef>
                        <a:spcAft>
                          <a:spcPts val="1000"/>
                        </a:spcAft>
                      </a:pPr>
                      <a:r>
                        <a:rPr lang="en-US" sz="2400">
                          <a:latin typeface="Times New Roman"/>
                          <a:ea typeface="Calibri"/>
                          <a:cs typeface="Times New Roman"/>
                        </a:rPr>
                        <a:t>5</a:t>
                      </a:r>
                      <a:endParaRPr lang="en-US" sz="2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2400">
                          <a:latin typeface="Times New Roman"/>
                          <a:ea typeface="Calibri"/>
                          <a:cs typeface="Times New Roman"/>
                        </a:rPr>
                        <a:t>98</a:t>
                      </a:r>
                      <a:endParaRPr lang="en-US" sz="2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2400">
                          <a:latin typeface="Times New Roman"/>
                          <a:ea typeface="Calibri"/>
                          <a:cs typeface="Times New Roman"/>
                        </a:rPr>
                        <a:t>153</a:t>
                      </a:r>
                      <a:endParaRPr lang="en-US" sz="2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2400">
                          <a:latin typeface="Times New Roman"/>
                          <a:ea typeface="Calibri"/>
                          <a:cs typeface="Times New Roman"/>
                        </a:rPr>
                        <a:t>1756</a:t>
                      </a:r>
                      <a:endParaRPr lang="en-US" sz="2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66924">
                <a:tc>
                  <a:txBody>
                    <a:bodyPr/>
                    <a:lstStyle/>
                    <a:p>
                      <a:pPr marL="0" marR="0" algn="ctr">
                        <a:lnSpc>
                          <a:spcPct val="115000"/>
                        </a:lnSpc>
                        <a:spcBef>
                          <a:spcPts val="0"/>
                        </a:spcBef>
                        <a:spcAft>
                          <a:spcPts val="1000"/>
                        </a:spcAft>
                      </a:pPr>
                      <a:r>
                        <a:rPr lang="en-US" sz="2400">
                          <a:latin typeface="Times New Roman"/>
                          <a:ea typeface="Calibri"/>
                          <a:cs typeface="Times New Roman"/>
                        </a:rPr>
                        <a:t>6</a:t>
                      </a:r>
                      <a:endParaRPr lang="en-US" sz="2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2400">
                          <a:latin typeface="Times New Roman"/>
                          <a:ea typeface="Calibri"/>
                          <a:cs typeface="Times New Roman"/>
                        </a:rPr>
                        <a:t>125</a:t>
                      </a:r>
                      <a:endParaRPr lang="en-US" sz="2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2400">
                          <a:latin typeface="Times New Roman"/>
                          <a:ea typeface="Calibri"/>
                          <a:cs typeface="Times New Roman"/>
                        </a:rPr>
                        <a:t>244</a:t>
                      </a:r>
                      <a:endParaRPr lang="en-US" sz="2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2400">
                          <a:latin typeface="Times New Roman"/>
                          <a:ea typeface="Calibri"/>
                          <a:cs typeface="Times New Roman"/>
                        </a:rPr>
                        <a:t>2772</a:t>
                      </a:r>
                      <a:endParaRPr lang="en-US" sz="2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66924">
                <a:tc>
                  <a:txBody>
                    <a:bodyPr/>
                    <a:lstStyle/>
                    <a:p>
                      <a:pPr marL="0" marR="0" algn="ctr">
                        <a:lnSpc>
                          <a:spcPct val="115000"/>
                        </a:lnSpc>
                        <a:spcBef>
                          <a:spcPts val="0"/>
                        </a:spcBef>
                        <a:spcAft>
                          <a:spcPts val="1000"/>
                        </a:spcAft>
                      </a:pPr>
                      <a:r>
                        <a:rPr lang="en-US" sz="2400">
                          <a:latin typeface="Times New Roman"/>
                          <a:ea typeface="Calibri"/>
                          <a:cs typeface="Times New Roman"/>
                        </a:rPr>
                        <a:t>7</a:t>
                      </a:r>
                      <a:endParaRPr lang="en-US" sz="2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2400">
                          <a:latin typeface="Times New Roman"/>
                          <a:ea typeface="Calibri"/>
                          <a:cs typeface="Times New Roman"/>
                        </a:rPr>
                        <a:t>156</a:t>
                      </a:r>
                      <a:endParaRPr lang="en-US" sz="2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2400">
                          <a:latin typeface="Times New Roman"/>
                          <a:ea typeface="Calibri"/>
                          <a:cs typeface="Times New Roman"/>
                        </a:rPr>
                        <a:t>371</a:t>
                      </a:r>
                      <a:endParaRPr lang="en-US" sz="2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2400">
                          <a:latin typeface="Times New Roman"/>
                          <a:ea typeface="Calibri"/>
                          <a:cs typeface="Times New Roman"/>
                        </a:rPr>
                        <a:t>4120</a:t>
                      </a:r>
                      <a:endParaRPr lang="en-US" sz="2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66924">
                <a:tc>
                  <a:txBody>
                    <a:bodyPr/>
                    <a:lstStyle/>
                    <a:p>
                      <a:pPr marL="0" marR="0" algn="ctr">
                        <a:lnSpc>
                          <a:spcPct val="115000"/>
                        </a:lnSpc>
                        <a:spcBef>
                          <a:spcPts val="0"/>
                        </a:spcBef>
                        <a:spcAft>
                          <a:spcPts val="1000"/>
                        </a:spcAft>
                      </a:pPr>
                      <a:r>
                        <a:rPr lang="en-US" sz="2400" dirty="0">
                          <a:latin typeface="Times New Roman"/>
                          <a:ea typeface="Calibri"/>
                          <a:cs typeface="Times New Roman"/>
                        </a:rPr>
                        <a:t>8</a:t>
                      </a:r>
                      <a:endParaRPr lang="en-US" sz="24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2400" dirty="0">
                          <a:latin typeface="Times New Roman"/>
                          <a:ea typeface="Calibri"/>
                          <a:cs typeface="Times New Roman"/>
                        </a:rPr>
                        <a:t>191</a:t>
                      </a:r>
                      <a:endParaRPr lang="en-US" sz="24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2400" dirty="0">
                          <a:latin typeface="Times New Roman"/>
                          <a:ea typeface="Calibri"/>
                          <a:cs typeface="Times New Roman"/>
                        </a:rPr>
                        <a:t>540</a:t>
                      </a:r>
                      <a:endParaRPr lang="en-US" sz="24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2400" dirty="0">
                          <a:latin typeface="Times New Roman"/>
                          <a:ea typeface="Calibri"/>
                          <a:cs typeface="Times New Roman"/>
                        </a:rPr>
                        <a:t>5860</a:t>
                      </a:r>
                      <a:endParaRPr lang="en-US" sz="24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838199" y="762002"/>
          <a:ext cx="7162800" cy="5674548"/>
        </p:xfrm>
        <a:graphic>
          <a:graphicData uri="http://schemas.openxmlformats.org/drawingml/2006/table">
            <a:tbl>
              <a:tblPr/>
              <a:tblGrid>
                <a:gridCol w="1728952"/>
                <a:gridCol w="1728952"/>
                <a:gridCol w="1852448"/>
                <a:gridCol w="1852448"/>
              </a:tblGrid>
              <a:tr h="618565">
                <a:tc rowSpan="2">
                  <a:txBody>
                    <a:bodyPr/>
                    <a:lstStyle/>
                    <a:p>
                      <a:pPr marL="457200" marR="0" algn="just">
                        <a:lnSpc>
                          <a:spcPct val="115000"/>
                        </a:lnSpc>
                        <a:spcBef>
                          <a:spcPts val="0"/>
                        </a:spcBef>
                        <a:spcAft>
                          <a:spcPts val="1000"/>
                        </a:spcAft>
                      </a:pPr>
                      <a:r>
                        <a:rPr lang="en-US" sz="2400">
                          <a:latin typeface="Times New Roman"/>
                          <a:ea typeface="Calibri"/>
                          <a:cs typeface="Times New Roman"/>
                        </a:rPr>
                        <a:t>Number of vertices </a:t>
                      </a:r>
                      <a:endParaRPr lang="en-US" sz="2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0" marR="0">
                        <a:lnSpc>
                          <a:spcPct val="115000"/>
                        </a:lnSpc>
                        <a:spcBef>
                          <a:spcPts val="0"/>
                        </a:spcBef>
                        <a:spcAft>
                          <a:spcPts val="0"/>
                        </a:spcAft>
                      </a:pPr>
                      <a:endParaRPr lang="en-US" sz="2400">
                        <a:latin typeface="Times New Roman"/>
                        <a:ea typeface="Calibri"/>
                        <a:cs typeface="Times New Roman"/>
                      </a:endParaRPr>
                    </a:p>
                    <a:p>
                      <a:pPr marL="0" marR="0">
                        <a:lnSpc>
                          <a:spcPct val="115000"/>
                        </a:lnSpc>
                        <a:spcBef>
                          <a:spcPts val="0"/>
                        </a:spcBef>
                        <a:spcAft>
                          <a:spcPts val="1000"/>
                        </a:spcAft>
                      </a:pPr>
                      <a:r>
                        <a:rPr lang="en-US" sz="2400">
                          <a:latin typeface="Times New Roman"/>
                          <a:ea typeface="Calibri"/>
                          <a:cs typeface="Times New Roman"/>
                        </a:rPr>
                        <a:t>                    Time in Units</a:t>
                      </a:r>
                      <a:endParaRPr lang="en-US" sz="2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2309556">
                <a:tc vMerge="1">
                  <a:txBody>
                    <a:bodyPr/>
                    <a:lstStyle/>
                    <a:p>
                      <a:endParaRPr lang="en-US"/>
                    </a:p>
                  </a:txBody>
                  <a:tcPr/>
                </a:tc>
                <a:tc>
                  <a:txBody>
                    <a:bodyPr/>
                    <a:lstStyle/>
                    <a:p>
                      <a:pPr marL="0" marR="0">
                        <a:lnSpc>
                          <a:spcPct val="115000"/>
                        </a:lnSpc>
                        <a:spcBef>
                          <a:spcPts val="0"/>
                        </a:spcBef>
                        <a:spcAft>
                          <a:spcPts val="1000"/>
                        </a:spcAft>
                      </a:pPr>
                      <a:r>
                        <a:rPr lang="en-US" sz="2400">
                          <a:latin typeface="Times New Roman"/>
                          <a:ea typeface="Calibri"/>
                          <a:cs typeface="Times New Roman"/>
                        </a:rPr>
                        <a:t>Case 1</a:t>
                      </a:r>
                      <a:endParaRPr lang="en-US" sz="2400">
                        <a:latin typeface="Calibri"/>
                        <a:ea typeface="Calibri"/>
                        <a:cs typeface="Times New Roman"/>
                      </a:endParaRPr>
                    </a:p>
                    <a:p>
                      <a:pPr marL="0" marR="0">
                        <a:lnSpc>
                          <a:spcPct val="115000"/>
                        </a:lnSpc>
                        <a:spcBef>
                          <a:spcPts val="0"/>
                        </a:spcBef>
                        <a:spcAft>
                          <a:spcPts val="1000"/>
                        </a:spcAft>
                      </a:pPr>
                      <a:r>
                        <a:rPr lang="en-US" sz="2400">
                          <a:latin typeface="Times New Roman"/>
                          <a:ea typeface="Calibri"/>
                          <a:cs typeface="Times New Roman"/>
                        </a:rPr>
                        <a:t>2n</a:t>
                      </a:r>
                      <a:r>
                        <a:rPr lang="en-US" sz="2400" baseline="30000">
                          <a:latin typeface="Times New Roman"/>
                          <a:ea typeface="Calibri"/>
                          <a:cs typeface="Times New Roman"/>
                        </a:rPr>
                        <a:t>2</a:t>
                      </a:r>
                      <a:r>
                        <a:rPr lang="en-US" sz="2400">
                          <a:latin typeface="Times New Roman"/>
                          <a:ea typeface="Calibri"/>
                          <a:cs typeface="Times New Roman"/>
                        </a:rPr>
                        <a:t>+5n+23</a:t>
                      </a:r>
                      <a:endParaRPr lang="en-US" sz="2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2400">
                          <a:latin typeface="Times New Roman"/>
                          <a:ea typeface="Calibri"/>
                          <a:cs typeface="Times New Roman"/>
                        </a:rPr>
                        <a:t>Case 2</a:t>
                      </a:r>
                      <a:endParaRPr lang="en-US" sz="2400">
                        <a:latin typeface="Calibri"/>
                        <a:ea typeface="Calibri"/>
                        <a:cs typeface="Times New Roman"/>
                      </a:endParaRPr>
                    </a:p>
                    <a:p>
                      <a:pPr marL="0" marR="0">
                        <a:lnSpc>
                          <a:spcPct val="115000"/>
                        </a:lnSpc>
                        <a:spcBef>
                          <a:spcPts val="0"/>
                        </a:spcBef>
                        <a:spcAft>
                          <a:spcPts val="1000"/>
                        </a:spcAft>
                      </a:pPr>
                      <a:r>
                        <a:rPr lang="en-US" sz="2400">
                          <a:latin typeface="Times New Roman"/>
                          <a:ea typeface="Calibri"/>
                          <a:cs typeface="Times New Roman"/>
                        </a:rPr>
                        <a:t>n</a:t>
                      </a:r>
                      <a:r>
                        <a:rPr lang="en-US" sz="2400" baseline="30000">
                          <a:latin typeface="Times New Roman"/>
                          <a:ea typeface="Calibri"/>
                          <a:cs typeface="Times New Roman"/>
                        </a:rPr>
                        <a:t>k</a:t>
                      </a:r>
                      <a:r>
                        <a:rPr lang="en-US" sz="2400">
                          <a:latin typeface="Times New Roman"/>
                          <a:ea typeface="Calibri"/>
                          <a:cs typeface="Times New Roman"/>
                        </a:rPr>
                        <a:t>+28</a:t>
                      </a:r>
                      <a:endParaRPr lang="en-US" sz="2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2400">
                          <a:latin typeface="Times New Roman"/>
                          <a:ea typeface="Calibri"/>
                          <a:cs typeface="Times New Roman"/>
                        </a:rPr>
                        <a:t>Case 3 </a:t>
                      </a:r>
                      <a:endParaRPr lang="en-US" sz="2400">
                        <a:latin typeface="Calibri"/>
                        <a:ea typeface="Calibri"/>
                        <a:cs typeface="Times New Roman"/>
                      </a:endParaRPr>
                    </a:p>
                    <a:p>
                      <a:pPr marL="0" marR="0">
                        <a:lnSpc>
                          <a:spcPct val="115000"/>
                        </a:lnSpc>
                        <a:spcBef>
                          <a:spcPts val="0"/>
                        </a:spcBef>
                        <a:spcAft>
                          <a:spcPts val="1000"/>
                        </a:spcAft>
                      </a:pPr>
                      <a:r>
                        <a:rPr lang="en-US" sz="2400">
                          <a:latin typeface="Times New Roman"/>
                          <a:ea typeface="Calibri"/>
                          <a:cs typeface="Times New Roman"/>
                        </a:rPr>
                        <a:t>2kn</a:t>
                      </a:r>
                      <a:r>
                        <a:rPr lang="en-US" sz="2400" baseline="30000">
                          <a:latin typeface="Times New Roman"/>
                          <a:ea typeface="Calibri"/>
                          <a:cs typeface="Times New Roman"/>
                        </a:rPr>
                        <a:t>3</a:t>
                      </a:r>
                      <a:r>
                        <a:rPr lang="en-US" sz="2400">
                          <a:latin typeface="Times New Roman"/>
                          <a:ea typeface="Calibri"/>
                          <a:cs typeface="Times New Roman"/>
                        </a:rPr>
                        <a:t>+2n</a:t>
                      </a:r>
                      <a:r>
                        <a:rPr lang="en-US" sz="2400" baseline="30000">
                          <a:latin typeface="Times New Roman"/>
                          <a:ea typeface="Calibri"/>
                          <a:cs typeface="Times New Roman"/>
                        </a:rPr>
                        <a:t>3</a:t>
                      </a:r>
                      <a:r>
                        <a:rPr lang="en-US" sz="2400">
                          <a:latin typeface="Times New Roman"/>
                          <a:ea typeface="Calibri"/>
                          <a:cs typeface="Times New Roman"/>
                        </a:rPr>
                        <a:t>+6kn</a:t>
                      </a:r>
                      <a:r>
                        <a:rPr lang="en-US" sz="2400" baseline="30000">
                          <a:latin typeface="Times New Roman"/>
                          <a:ea typeface="Calibri"/>
                          <a:cs typeface="Times New Roman"/>
                        </a:rPr>
                        <a:t>2</a:t>
                      </a:r>
                      <a:r>
                        <a:rPr lang="en-US" sz="2400">
                          <a:latin typeface="Times New Roman"/>
                          <a:ea typeface="Calibri"/>
                          <a:cs typeface="Times New Roman"/>
                        </a:rPr>
                        <a:t>+6n</a:t>
                      </a:r>
                      <a:r>
                        <a:rPr lang="en-US" sz="2400" baseline="30000">
                          <a:latin typeface="Times New Roman"/>
                          <a:ea typeface="Calibri"/>
                          <a:cs typeface="Times New Roman"/>
                        </a:rPr>
                        <a:t>2</a:t>
                      </a:r>
                      <a:r>
                        <a:rPr lang="en-US" sz="2400">
                          <a:latin typeface="Times New Roman"/>
                          <a:ea typeface="Calibri"/>
                          <a:cs typeface="Times New Roman"/>
                        </a:rPr>
                        <a:t>+6kn+6n+2k+30</a:t>
                      </a:r>
                      <a:endParaRPr lang="en-US" sz="2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9282">
                <a:tc>
                  <a:txBody>
                    <a:bodyPr/>
                    <a:lstStyle/>
                    <a:p>
                      <a:pPr marL="0" marR="0" algn="ctr">
                        <a:lnSpc>
                          <a:spcPct val="115000"/>
                        </a:lnSpc>
                        <a:spcBef>
                          <a:spcPts val="0"/>
                        </a:spcBef>
                        <a:spcAft>
                          <a:spcPts val="1000"/>
                        </a:spcAft>
                      </a:pPr>
                      <a:r>
                        <a:rPr lang="en-US" sz="2400">
                          <a:latin typeface="Times New Roman"/>
                          <a:ea typeface="Calibri"/>
                          <a:cs typeface="Times New Roman"/>
                        </a:rPr>
                        <a:t>3</a:t>
                      </a:r>
                      <a:endParaRPr lang="en-US" sz="2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2400">
                          <a:latin typeface="Times New Roman"/>
                          <a:ea typeface="Calibri"/>
                          <a:cs typeface="Times New Roman"/>
                        </a:rPr>
                        <a:t>56</a:t>
                      </a:r>
                      <a:endParaRPr lang="en-US" sz="2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2400">
                          <a:latin typeface="Times New Roman"/>
                          <a:ea typeface="Calibri"/>
                          <a:cs typeface="Times New Roman"/>
                        </a:rPr>
                        <a:t>55</a:t>
                      </a:r>
                      <a:endParaRPr lang="en-US" sz="2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2400">
                          <a:latin typeface="Times New Roman"/>
                          <a:ea typeface="Calibri"/>
                          <a:cs typeface="Times New Roman"/>
                        </a:rPr>
                        <a:t>486</a:t>
                      </a:r>
                      <a:endParaRPr lang="en-US" sz="2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9282">
                <a:tc>
                  <a:txBody>
                    <a:bodyPr/>
                    <a:lstStyle/>
                    <a:p>
                      <a:pPr marL="0" marR="0" algn="ctr">
                        <a:lnSpc>
                          <a:spcPct val="115000"/>
                        </a:lnSpc>
                        <a:spcBef>
                          <a:spcPts val="0"/>
                        </a:spcBef>
                        <a:spcAft>
                          <a:spcPts val="1000"/>
                        </a:spcAft>
                      </a:pPr>
                      <a:r>
                        <a:rPr lang="en-US" sz="2400">
                          <a:latin typeface="Times New Roman"/>
                          <a:ea typeface="Calibri"/>
                          <a:cs typeface="Times New Roman"/>
                        </a:rPr>
                        <a:t>4</a:t>
                      </a:r>
                      <a:endParaRPr lang="en-US" sz="2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2400">
                          <a:latin typeface="Times New Roman"/>
                          <a:ea typeface="Calibri"/>
                          <a:cs typeface="Times New Roman"/>
                        </a:rPr>
                        <a:t>75</a:t>
                      </a:r>
                      <a:endParaRPr lang="en-US" sz="2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2400">
                          <a:latin typeface="Times New Roman"/>
                          <a:ea typeface="Calibri"/>
                          <a:cs typeface="Times New Roman"/>
                        </a:rPr>
                        <a:t>92</a:t>
                      </a:r>
                      <a:endParaRPr lang="en-US" sz="2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2400">
                          <a:latin typeface="Times New Roman"/>
                          <a:ea typeface="Calibri"/>
                          <a:cs typeface="Times New Roman"/>
                        </a:rPr>
                        <a:t>1028</a:t>
                      </a:r>
                      <a:endParaRPr lang="en-US" sz="2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9282">
                <a:tc>
                  <a:txBody>
                    <a:bodyPr/>
                    <a:lstStyle/>
                    <a:p>
                      <a:pPr marL="0" marR="0" algn="ctr">
                        <a:lnSpc>
                          <a:spcPct val="115000"/>
                        </a:lnSpc>
                        <a:spcBef>
                          <a:spcPts val="0"/>
                        </a:spcBef>
                        <a:spcAft>
                          <a:spcPts val="1000"/>
                        </a:spcAft>
                      </a:pPr>
                      <a:r>
                        <a:rPr lang="en-US" sz="2400">
                          <a:latin typeface="Times New Roman"/>
                          <a:ea typeface="Calibri"/>
                          <a:cs typeface="Times New Roman"/>
                        </a:rPr>
                        <a:t>5</a:t>
                      </a:r>
                      <a:endParaRPr lang="en-US" sz="2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2400">
                          <a:latin typeface="Times New Roman"/>
                          <a:ea typeface="Calibri"/>
                          <a:cs typeface="Times New Roman"/>
                        </a:rPr>
                        <a:t>98</a:t>
                      </a:r>
                      <a:endParaRPr lang="en-US" sz="2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2400">
                          <a:latin typeface="Times New Roman"/>
                          <a:ea typeface="Calibri"/>
                          <a:cs typeface="Times New Roman"/>
                        </a:rPr>
                        <a:t>153</a:t>
                      </a:r>
                      <a:endParaRPr lang="en-US" sz="2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2400">
                          <a:latin typeface="Times New Roman"/>
                          <a:ea typeface="Calibri"/>
                          <a:cs typeface="Times New Roman"/>
                        </a:rPr>
                        <a:t>1756</a:t>
                      </a:r>
                      <a:endParaRPr lang="en-US" sz="2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9282">
                <a:tc>
                  <a:txBody>
                    <a:bodyPr/>
                    <a:lstStyle/>
                    <a:p>
                      <a:pPr marL="0" marR="0" algn="ctr">
                        <a:lnSpc>
                          <a:spcPct val="115000"/>
                        </a:lnSpc>
                        <a:spcBef>
                          <a:spcPts val="0"/>
                        </a:spcBef>
                        <a:spcAft>
                          <a:spcPts val="1000"/>
                        </a:spcAft>
                      </a:pPr>
                      <a:r>
                        <a:rPr lang="en-US" sz="2400">
                          <a:latin typeface="Times New Roman"/>
                          <a:ea typeface="Calibri"/>
                          <a:cs typeface="Times New Roman"/>
                        </a:rPr>
                        <a:t>6</a:t>
                      </a:r>
                      <a:endParaRPr lang="en-US" sz="2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2400">
                          <a:latin typeface="Times New Roman"/>
                          <a:ea typeface="Calibri"/>
                          <a:cs typeface="Times New Roman"/>
                        </a:rPr>
                        <a:t>125</a:t>
                      </a:r>
                      <a:endParaRPr lang="en-US" sz="2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2400">
                          <a:latin typeface="Times New Roman"/>
                          <a:ea typeface="Calibri"/>
                          <a:cs typeface="Times New Roman"/>
                        </a:rPr>
                        <a:t>244</a:t>
                      </a:r>
                      <a:endParaRPr lang="en-US" sz="2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2400">
                          <a:latin typeface="Times New Roman"/>
                          <a:ea typeface="Calibri"/>
                          <a:cs typeface="Times New Roman"/>
                        </a:rPr>
                        <a:t>2772</a:t>
                      </a:r>
                      <a:endParaRPr lang="en-US" sz="2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9282">
                <a:tc>
                  <a:txBody>
                    <a:bodyPr/>
                    <a:lstStyle/>
                    <a:p>
                      <a:pPr marL="0" marR="0" algn="ctr">
                        <a:lnSpc>
                          <a:spcPct val="115000"/>
                        </a:lnSpc>
                        <a:spcBef>
                          <a:spcPts val="0"/>
                        </a:spcBef>
                        <a:spcAft>
                          <a:spcPts val="1000"/>
                        </a:spcAft>
                      </a:pPr>
                      <a:r>
                        <a:rPr lang="en-US" sz="2400">
                          <a:latin typeface="Times New Roman"/>
                          <a:ea typeface="Calibri"/>
                          <a:cs typeface="Times New Roman"/>
                        </a:rPr>
                        <a:t>7</a:t>
                      </a:r>
                      <a:endParaRPr lang="en-US" sz="2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2400">
                          <a:latin typeface="Times New Roman"/>
                          <a:ea typeface="Calibri"/>
                          <a:cs typeface="Times New Roman"/>
                        </a:rPr>
                        <a:t>156</a:t>
                      </a:r>
                      <a:endParaRPr lang="en-US" sz="2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2400">
                          <a:latin typeface="Times New Roman"/>
                          <a:ea typeface="Calibri"/>
                          <a:cs typeface="Times New Roman"/>
                        </a:rPr>
                        <a:t>371</a:t>
                      </a:r>
                      <a:endParaRPr lang="en-US" sz="2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2400">
                          <a:latin typeface="Times New Roman"/>
                          <a:ea typeface="Calibri"/>
                          <a:cs typeface="Times New Roman"/>
                        </a:rPr>
                        <a:t>4120</a:t>
                      </a:r>
                      <a:endParaRPr lang="en-US" sz="2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9282">
                <a:tc>
                  <a:txBody>
                    <a:bodyPr/>
                    <a:lstStyle/>
                    <a:p>
                      <a:pPr marL="0" marR="0" algn="ctr">
                        <a:lnSpc>
                          <a:spcPct val="115000"/>
                        </a:lnSpc>
                        <a:spcBef>
                          <a:spcPts val="0"/>
                        </a:spcBef>
                        <a:spcAft>
                          <a:spcPts val="1000"/>
                        </a:spcAft>
                      </a:pPr>
                      <a:r>
                        <a:rPr lang="en-US" sz="2400">
                          <a:latin typeface="Times New Roman"/>
                          <a:ea typeface="Calibri"/>
                          <a:cs typeface="Times New Roman"/>
                        </a:rPr>
                        <a:t>8</a:t>
                      </a:r>
                      <a:endParaRPr lang="en-US" sz="2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2400">
                          <a:latin typeface="Times New Roman"/>
                          <a:ea typeface="Calibri"/>
                          <a:cs typeface="Times New Roman"/>
                        </a:rPr>
                        <a:t>191</a:t>
                      </a:r>
                      <a:endParaRPr lang="en-US" sz="2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2400">
                          <a:latin typeface="Times New Roman"/>
                          <a:ea typeface="Calibri"/>
                          <a:cs typeface="Times New Roman"/>
                        </a:rPr>
                        <a:t>540</a:t>
                      </a:r>
                      <a:endParaRPr lang="en-US" sz="2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2400" dirty="0">
                          <a:latin typeface="Times New Roman"/>
                          <a:ea typeface="Calibri"/>
                          <a:cs typeface="Times New Roman"/>
                        </a:rPr>
                        <a:t>5860</a:t>
                      </a:r>
                      <a:endParaRPr lang="en-US" sz="24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14600" y="228600"/>
            <a:ext cx="3381055" cy="923330"/>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54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Conclusion</a:t>
            </a:r>
            <a:endParaRPr lang="en-US" sz="5400" b="1" cap="none"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6145" name="Rectangle 1"/>
          <p:cNvSpPr>
            <a:spLocks noChangeArrowheads="1"/>
          </p:cNvSpPr>
          <p:nvPr/>
        </p:nvSpPr>
        <p:spPr bwMode="auto">
          <a:xfrm>
            <a:off x="0" y="1371600"/>
            <a:ext cx="9144000" cy="283154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Here we wanted to find the all paths from source to destination vertex using DFS and also find the shortest paths from source to destination with exactly k number of edge using DFS and Dynamic programming and finally we find all pairs shortest paths using Dynamic programming for both directed and weighted graphs.</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95600" y="2286000"/>
            <a:ext cx="3224537" cy="923330"/>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54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Thank you</a:t>
            </a:r>
            <a:endParaRPr lang="en-US" sz="5400" b="1" cap="none"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alt text"/>
          <p:cNvPicPr>
            <a:picLocks noChangeAspect="1" noChangeArrowheads="1"/>
          </p:cNvPicPr>
          <p:nvPr/>
        </p:nvPicPr>
        <p:blipFill>
          <a:blip r:embed="rId2" cstate="print"/>
          <a:srcRect/>
          <a:stretch>
            <a:fillRect/>
          </a:stretch>
        </p:blipFill>
        <p:spPr bwMode="auto">
          <a:xfrm>
            <a:off x="0" y="1066800"/>
            <a:ext cx="8229600" cy="5791200"/>
          </a:xfrm>
          <a:prstGeom prst="rect">
            <a:avLst/>
          </a:prstGeom>
          <a:noFill/>
          <a:ln w="9525">
            <a:noFill/>
            <a:miter lim="800000"/>
            <a:headEnd/>
            <a:tailEnd/>
          </a:ln>
        </p:spPr>
      </p:pic>
      <p:sp>
        <p:nvSpPr>
          <p:cNvPr id="3" name="Rectangle 2"/>
          <p:cNvSpPr/>
          <p:nvPr/>
        </p:nvSpPr>
        <p:spPr>
          <a:xfrm>
            <a:off x="-1905000" y="0"/>
            <a:ext cx="13335000" cy="954107"/>
          </a:xfrm>
          <a:prstGeom prst="rect">
            <a:avLst/>
          </a:prstGeom>
          <a:noFill/>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28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Find all paths from source to destination </a:t>
            </a:r>
          </a:p>
          <a:p>
            <a:pPr algn="ctr"/>
            <a:r>
              <a:rPr lang="en-US" sz="28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on undirected graph using DFS</a:t>
            </a:r>
            <a:endParaRPr lang="en-US" sz="2800" b="1" cap="none"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cstate="print"/>
          <a:srcRect/>
          <a:stretch>
            <a:fillRect/>
          </a:stretch>
        </p:blipFill>
        <p:spPr bwMode="auto">
          <a:xfrm>
            <a:off x="0" y="914400"/>
            <a:ext cx="5562600" cy="3124200"/>
          </a:xfrm>
          <a:prstGeom prst="rect">
            <a:avLst/>
          </a:prstGeom>
          <a:noFill/>
          <a:ln w="9525">
            <a:noFill/>
            <a:miter lim="800000"/>
            <a:headEnd/>
            <a:tailEnd/>
          </a:ln>
        </p:spPr>
      </p:pic>
      <p:graphicFrame>
        <p:nvGraphicFramePr>
          <p:cNvPr id="4" name="Table 3"/>
          <p:cNvGraphicFramePr>
            <a:graphicFrameLocks noGrp="1"/>
          </p:cNvGraphicFramePr>
          <p:nvPr/>
        </p:nvGraphicFramePr>
        <p:xfrm>
          <a:off x="4191000" y="3962400"/>
          <a:ext cx="4038599" cy="2667000"/>
        </p:xfrm>
        <a:graphic>
          <a:graphicData uri="http://schemas.openxmlformats.org/drawingml/2006/table">
            <a:tbl>
              <a:tblPr/>
              <a:tblGrid>
                <a:gridCol w="807063"/>
                <a:gridCol w="807884"/>
                <a:gridCol w="807884"/>
                <a:gridCol w="807884"/>
                <a:gridCol w="807884"/>
              </a:tblGrid>
              <a:tr h="521960">
                <a:tc>
                  <a:txBody>
                    <a:bodyPr/>
                    <a:lstStyle/>
                    <a:p>
                      <a:pPr marL="0" marR="0" algn="just">
                        <a:lnSpc>
                          <a:spcPct val="115000"/>
                        </a:lnSpc>
                        <a:spcBef>
                          <a:spcPts val="0"/>
                        </a:spcBef>
                        <a:spcAft>
                          <a:spcPts val="0"/>
                        </a:spcAft>
                      </a:pPr>
                      <a:endParaRPr lang="en-US" sz="1800">
                        <a:solidFill>
                          <a:srgbClr val="000000"/>
                        </a:solidFill>
                        <a:latin typeface="Times New Roman"/>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800">
                          <a:solidFill>
                            <a:srgbClr val="000000"/>
                          </a:solidFill>
                          <a:latin typeface="Times New Roman"/>
                          <a:ea typeface="Calibri"/>
                          <a:cs typeface="Times New Roman"/>
                        </a:rPr>
                        <a:t>0</a:t>
                      </a:r>
                      <a:endParaRPr lang="en-US"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800">
                          <a:solidFill>
                            <a:srgbClr val="000000"/>
                          </a:solidFill>
                          <a:latin typeface="Times New Roman"/>
                          <a:ea typeface="Calibri"/>
                          <a:cs typeface="Times New Roman"/>
                        </a:rPr>
                        <a:t>1</a:t>
                      </a:r>
                      <a:endParaRPr lang="en-US"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800">
                          <a:solidFill>
                            <a:srgbClr val="000000"/>
                          </a:solidFill>
                          <a:latin typeface="Times New Roman"/>
                          <a:ea typeface="Calibri"/>
                          <a:cs typeface="Times New Roman"/>
                        </a:rPr>
                        <a:t>2</a:t>
                      </a:r>
                      <a:endParaRPr lang="en-US"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800">
                          <a:solidFill>
                            <a:srgbClr val="000000"/>
                          </a:solidFill>
                          <a:latin typeface="Times New Roman"/>
                          <a:ea typeface="Calibri"/>
                          <a:cs typeface="Times New Roman"/>
                        </a:rPr>
                        <a:t>3</a:t>
                      </a:r>
                      <a:endParaRPr lang="en-US"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50560">
                <a:tc>
                  <a:txBody>
                    <a:bodyPr/>
                    <a:lstStyle/>
                    <a:p>
                      <a:pPr marL="0" marR="0" algn="just">
                        <a:lnSpc>
                          <a:spcPct val="115000"/>
                        </a:lnSpc>
                        <a:spcBef>
                          <a:spcPts val="0"/>
                        </a:spcBef>
                        <a:spcAft>
                          <a:spcPts val="0"/>
                        </a:spcAft>
                      </a:pPr>
                      <a:r>
                        <a:rPr lang="en-US" sz="1800">
                          <a:solidFill>
                            <a:srgbClr val="000000"/>
                          </a:solidFill>
                          <a:latin typeface="Times New Roman"/>
                          <a:ea typeface="Calibri"/>
                          <a:cs typeface="Times New Roman"/>
                        </a:rPr>
                        <a:t>0</a:t>
                      </a:r>
                      <a:endParaRPr lang="en-US"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800">
                          <a:solidFill>
                            <a:srgbClr val="000000"/>
                          </a:solidFill>
                          <a:latin typeface="Times New Roman"/>
                          <a:ea typeface="Calibri"/>
                          <a:cs typeface="Times New Roman"/>
                        </a:rPr>
                        <a:t>0</a:t>
                      </a:r>
                      <a:endParaRPr lang="en-US"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800">
                          <a:solidFill>
                            <a:srgbClr val="000000"/>
                          </a:solidFill>
                          <a:latin typeface="Times New Roman"/>
                          <a:ea typeface="Calibri"/>
                          <a:cs typeface="Times New Roman"/>
                        </a:rPr>
                        <a:t>1</a:t>
                      </a:r>
                      <a:endParaRPr lang="en-US"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800">
                          <a:solidFill>
                            <a:srgbClr val="000000"/>
                          </a:solidFill>
                          <a:latin typeface="Times New Roman"/>
                          <a:ea typeface="Calibri"/>
                          <a:cs typeface="Times New Roman"/>
                        </a:rPr>
                        <a:t>1</a:t>
                      </a:r>
                      <a:endParaRPr lang="en-US"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800">
                          <a:solidFill>
                            <a:srgbClr val="000000"/>
                          </a:solidFill>
                          <a:latin typeface="Times New Roman"/>
                          <a:ea typeface="Calibri"/>
                          <a:cs typeface="Times New Roman"/>
                        </a:rPr>
                        <a:t>1</a:t>
                      </a:r>
                      <a:endParaRPr lang="en-US"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21960">
                <a:tc>
                  <a:txBody>
                    <a:bodyPr/>
                    <a:lstStyle/>
                    <a:p>
                      <a:pPr marL="0" marR="0" algn="just">
                        <a:lnSpc>
                          <a:spcPct val="115000"/>
                        </a:lnSpc>
                        <a:spcBef>
                          <a:spcPts val="0"/>
                        </a:spcBef>
                        <a:spcAft>
                          <a:spcPts val="0"/>
                        </a:spcAft>
                      </a:pPr>
                      <a:r>
                        <a:rPr lang="en-US" sz="1800">
                          <a:solidFill>
                            <a:srgbClr val="000000"/>
                          </a:solidFill>
                          <a:latin typeface="Times New Roman"/>
                          <a:ea typeface="Calibri"/>
                          <a:cs typeface="Times New Roman"/>
                        </a:rPr>
                        <a:t>1</a:t>
                      </a:r>
                      <a:endParaRPr lang="en-US"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800">
                          <a:solidFill>
                            <a:srgbClr val="000000"/>
                          </a:solidFill>
                          <a:latin typeface="Times New Roman"/>
                          <a:ea typeface="Calibri"/>
                          <a:cs typeface="Times New Roman"/>
                        </a:rPr>
                        <a:t>0</a:t>
                      </a:r>
                      <a:endParaRPr lang="en-US"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800">
                          <a:solidFill>
                            <a:srgbClr val="000000"/>
                          </a:solidFill>
                          <a:latin typeface="Times New Roman"/>
                          <a:ea typeface="Calibri"/>
                          <a:cs typeface="Times New Roman"/>
                        </a:rPr>
                        <a:t>0</a:t>
                      </a:r>
                      <a:endParaRPr lang="en-US"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800">
                          <a:solidFill>
                            <a:srgbClr val="000000"/>
                          </a:solidFill>
                          <a:latin typeface="Times New Roman"/>
                          <a:ea typeface="Calibri"/>
                          <a:cs typeface="Times New Roman"/>
                        </a:rPr>
                        <a:t>0</a:t>
                      </a:r>
                      <a:endParaRPr lang="en-US"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800">
                          <a:solidFill>
                            <a:srgbClr val="000000"/>
                          </a:solidFill>
                          <a:latin typeface="Times New Roman"/>
                          <a:ea typeface="Calibri"/>
                          <a:cs typeface="Times New Roman"/>
                        </a:rPr>
                        <a:t>1</a:t>
                      </a:r>
                      <a:endParaRPr lang="en-US"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21960">
                <a:tc>
                  <a:txBody>
                    <a:bodyPr/>
                    <a:lstStyle/>
                    <a:p>
                      <a:pPr marL="0" marR="0" algn="just">
                        <a:lnSpc>
                          <a:spcPct val="115000"/>
                        </a:lnSpc>
                        <a:spcBef>
                          <a:spcPts val="0"/>
                        </a:spcBef>
                        <a:spcAft>
                          <a:spcPts val="0"/>
                        </a:spcAft>
                      </a:pPr>
                      <a:r>
                        <a:rPr lang="en-US" sz="1800">
                          <a:solidFill>
                            <a:srgbClr val="000000"/>
                          </a:solidFill>
                          <a:latin typeface="Times New Roman"/>
                          <a:ea typeface="Calibri"/>
                          <a:cs typeface="Times New Roman"/>
                        </a:rPr>
                        <a:t>2</a:t>
                      </a:r>
                      <a:endParaRPr lang="en-US"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800">
                          <a:solidFill>
                            <a:srgbClr val="000000"/>
                          </a:solidFill>
                          <a:latin typeface="Times New Roman"/>
                          <a:ea typeface="Calibri"/>
                          <a:cs typeface="Times New Roman"/>
                        </a:rPr>
                        <a:t>1</a:t>
                      </a:r>
                      <a:endParaRPr lang="en-US"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800">
                          <a:solidFill>
                            <a:srgbClr val="000000"/>
                          </a:solidFill>
                          <a:latin typeface="Times New Roman"/>
                          <a:ea typeface="Calibri"/>
                          <a:cs typeface="Times New Roman"/>
                        </a:rPr>
                        <a:t>1</a:t>
                      </a:r>
                      <a:endParaRPr lang="en-US"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800">
                          <a:solidFill>
                            <a:srgbClr val="000000"/>
                          </a:solidFill>
                          <a:latin typeface="Times New Roman"/>
                          <a:ea typeface="Calibri"/>
                          <a:cs typeface="Times New Roman"/>
                        </a:rPr>
                        <a:t>0</a:t>
                      </a:r>
                      <a:endParaRPr lang="en-US"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800">
                          <a:solidFill>
                            <a:srgbClr val="000000"/>
                          </a:solidFill>
                          <a:latin typeface="Times New Roman"/>
                          <a:ea typeface="Calibri"/>
                          <a:cs typeface="Times New Roman"/>
                        </a:rPr>
                        <a:t>0</a:t>
                      </a:r>
                      <a:endParaRPr lang="en-US"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50560">
                <a:tc>
                  <a:txBody>
                    <a:bodyPr/>
                    <a:lstStyle/>
                    <a:p>
                      <a:pPr marL="0" marR="0" algn="just">
                        <a:lnSpc>
                          <a:spcPct val="115000"/>
                        </a:lnSpc>
                        <a:spcBef>
                          <a:spcPts val="0"/>
                        </a:spcBef>
                        <a:spcAft>
                          <a:spcPts val="0"/>
                        </a:spcAft>
                      </a:pPr>
                      <a:r>
                        <a:rPr lang="en-US" sz="1800">
                          <a:solidFill>
                            <a:srgbClr val="000000"/>
                          </a:solidFill>
                          <a:latin typeface="Times New Roman"/>
                          <a:ea typeface="Calibri"/>
                          <a:cs typeface="Times New Roman"/>
                        </a:rPr>
                        <a:t>3</a:t>
                      </a:r>
                      <a:endParaRPr lang="en-US"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800">
                          <a:solidFill>
                            <a:srgbClr val="000000"/>
                          </a:solidFill>
                          <a:latin typeface="Times New Roman"/>
                          <a:ea typeface="Calibri"/>
                          <a:cs typeface="Times New Roman"/>
                        </a:rPr>
                        <a:t>0</a:t>
                      </a:r>
                      <a:endParaRPr lang="en-US"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800">
                          <a:solidFill>
                            <a:srgbClr val="000000"/>
                          </a:solidFill>
                          <a:latin typeface="Times New Roman"/>
                          <a:ea typeface="Calibri"/>
                          <a:cs typeface="Times New Roman"/>
                        </a:rPr>
                        <a:t>0</a:t>
                      </a:r>
                      <a:endParaRPr lang="en-US"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800">
                          <a:solidFill>
                            <a:srgbClr val="000000"/>
                          </a:solidFill>
                          <a:latin typeface="Times New Roman"/>
                          <a:ea typeface="Calibri"/>
                          <a:cs typeface="Times New Roman"/>
                        </a:rPr>
                        <a:t>0</a:t>
                      </a:r>
                      <a:endParaRPr lang="en-US"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800" dirty="0">
                          <a:solidFill>
                            <a:srgbClr val="000000"/>
                          </a:solidFill>
                          <a:latin typeface="Times New Roman"/>
                          <a:ea typeface="Calibri"/>
                          <a:cs typeface="Times New Roman"/>
                        </a:rPr>
                        <a:t>0</a:t>
                      </a:r>
                      <a:endParaRPr lang="en-US" sz="18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6" name="Rectangle 5"/>
          <p:cNvSpPr/>
          <p:nvPr/>
        </p:nvSpPr>
        <p:spPr>
          <a:xfrm>
            <a:off x="-1905000" y="0"/>
            <a:ext cx="13335000" cy="954107"/>
          </a:xfrm>
          <a:prstGeom prst="rect">
            <a:avLst/>
          </a:prstGeom>
          <a:noFill/>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28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Find all paths from source to destination </a:t>
            </a:r>
          </a:p>
          <a:p>
            <a:pPr algn="ctr"/>
            <a:r>
              <a:rPr lang="en-US" sz="28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On directed graph using DFS</a:t>
            </a:r>
            <a:endParaRPr lang="en-US" sz="2800" b="1" cap="none"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5" descr="graph1">
            <a:hlinkClick r:id="rId2"/>
          </p:cNvPr>
          <p:cNvPicPr>
            <a:picLocks noChangeAspect="1" noChangeArrowheads="1"/>
          </p:cNvPicPr>
          <p:nvPr/>
        </p:nvPicPr>
        <p:blipFill>
          <a:blip r:embed="rId3" cstate="print"/>
          <a:srcRect/>
          <a:stretch>
            <a:fillRect/>
          </a:stretch>
        </p:blipFill>
        <p:spPr bwMode="auto">
          <a:xfrm>
            <a:off x="228600" y="1143000"/>
            <a:ext cx="4724400" cy="2971800"/>
          </a:xfrm>
          <a:prstGeom prst="rect">
            <a:avLst/>
          </a:prstGeom>
          <a:noFill/>
          <a:ln w="9525">
            <a:noFill/>
            <a:miter lim="800000"/>
            <a:headEnd/>
            <a:tailEnd/>
          </a:ln>
        </p:spPr>
      </p:pic>
      <p:sp>
        <p:nvSpPr>
          <p:cNvPr id="3074" name="Rectangle 2"/>
          <p:cNvSpPr>
            <a:spLocks noChangeArrowheads="1"/>
          </p:cNvSpPr>
          <p:nvPr/>
        </p:nvSpPr>
        <p:spPr bwMode="auto">
          <a:xfrm>
            <a:off x="3276600" y="4648200"/>
            <a:ext cx="5562600" cy="163121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For example consider the following graph. Let source ‘u’ be vertex 0, destination ‘v’ be 3 and k be 2. There are two walks of length 2, the walks are {0, 2, 3} and {0, 1, 3}. The shortest among the two is {0, 2, 3} and weight of path is 3+6 = 9.</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p:txBody>
      </p:sp>
      <p:sp>
        <p:nvSpPr>
          <p:cNvPr id="4" name="Rectangle 3"/>
          <p:cNvSpPr/>
          <p:nvPr/>
        </p:nvSpPr>
        <p:spPr>
          <a:xfrm>
            <a:off x="-1905000" y="0"/>
            <a:ext cx="13335000" cy="954107"/>
          </a:xfrm>
          <a:prstGeom prst="rect">
            <a:avLst/>
          </a:prstGeom>
          <a:noFill/>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28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Find all paths from source to destination with exactly k </a:t>
            </a:r>
          </a:p>
          <a:p>
            <a:pPr algn="ctr"/>
            <a:r>
              <a:rPr lang="en-US" sz="28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edges on directed weighted graph using DFS</a:t>
            </a:r>
            <a:endParaRPr lang="en-US" sz="2800" b="1" cap="none"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5" descr="graph1">
            <a:hlinkClick r:id="rId2"/>
          </p:cNvPr>
          <p:cNvPicPr>
            <a:picLocks noChangeAspect="1" noChangeArrowheads="1"/>
          </p:cNvPicPr>
          <p:nvPr/>
        </p:nvPicPr>
        <p:blipFill>
          <a:blip r:embed="rId3" cstate="print"/>
          <a:srcRect/>
          <a:stretch>
            <a:fillRect/>
          </a:stretch>
        </p:blipFill>
        <p:spPr bwMode="auto">
          <a:xfrm>
            <a:off x="228600" y="1143000"/>
            <a:ext cx="4724400" cy="2971800"/>
          </a:xfrm>
          <a:prstGeom prst="rect">
            <a:avLst/>
          </a:prstGeom>
          <a:noFill/>
          <a:ln w="9525">
            <a:noFill/>
            <a:miter lim="800000"/>
            <a:headEnd/>
            <a:tailEnd/>
          </a:ln>
        </p:spPr>
      </p:pic>
      <p:sp>
        <p:nvSpPr>
          <p:cNvPr id="3074" name="Rectangle 2"/>
          <p:cNvSpPr>
            <a:spLocks noChangeArrowheads="1"/>
          </p:cNvSpPr>
          <p:nvPr/>
        </p:nvSpPr>
        <p:spPr bwMode="auto">
          <a:xfrm>
            <a:off x="3276600" y="4648200"/>
            <a:ext cx="5562600" cy="163121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For example consider the following graph. Let source ‘u’ be vertex 0, destination ‘v’ be 3 and k be 2. There are two walks of length 2, the walks are {0, 2, 3} and {0, 1, 3}. The shortest among the two is {0, 2, 3} and weight of path is 3+6 = 9.</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p:txBody>
      </p:sp>
      <p:sp>
        <p:nvSpPr>
          <p:cNvPr id="4" name="Rectangle 3"/>
          <p:cNvSpPr/>
          <p:nvPr/>
        </p:nvSpPr>
        <p:spPr>
          <a:xfrm>
            <a:off x="-1905000" y="0"/>
            <a:ext cx="13335000" cy="954107"/>
          </a:xfrm>
          <a:prstGeom prst="rect">
            <a:avLst/>
          </a:prstGeom>
          <a:noFill/>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28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Find all paths from source to destination with exactly k edges </a:t>
            </a:r>
          </a:p>
          <a:p>
            <a:pPr algn="ctr"/>
            <a:r>
              <a:rPr lang="en-US" sz="28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on directed weighted graph using Dynamic Programming</a:t>
            </a:r>
            <a:endParaRPr lang="en-US" sz="2800" b="1" cap="none"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805" name="Picture 13"/>
          <p:cNvPicPr>
            <a:picLocks noChangeAspect="1" noChangeArrowheads="1"/>
          </p:cNvPicPr>
          <p:nvPr/>
        </p:nvPicPr>
        <p:blipFill>
          <a:blip r:embed="rId2" cstate="print"/>
          <a:srcRect/>
          <a:stretch>
            <a:fillRect/>
          </a:stretch>
        </p:blipFill>
        <p:spPr bwMode="auto">
          <a:xfrm>
            <a:off x="685800" y="1143000"/>
            <a:ext cx="2895600" cy="2462213"/>
          </a:xfrm>
          <a:prstGeom prst="rect">
            <a:avLst/>
          </a:prstGeom>
          <a:noFill/>
          <a:ln w="9525">
            <a:noFill/>
            <a:miter lim="800000"/>
            <a:headEnd/>
            <a:tailEnd/>
          </a:ln>
        </p:spPr>
      </p:pic>
      <p:graphicFrame>
        <p:nvGraphicFramePr>
          <p:cNvPr id="17" name="Table 16"/>
          <p:cNvGraphicFramePr>
            <a:graphicFrameLocks noGrp="1"/>
          </p:cNvGraphicFramePr>
          <p:nvPr/>
        </p:nvGraphicFramePr>
        <p:xfrm>
          <a:off x="5410200" y="4038600"/>
          <a:ext cx="3177540" cy="2590800"/>
        </p:xfrm>
        <a:graphic>
          <a:graphicData uri="http://schemas.openxmlformats.org/drawingml/2006/table">
            <a:tbl>
              <a:tblPr/>
              <a:tblGrid>
                <a:gridCol w="635000"/>
                <a:gridCol w="635635"/>
                <a:gridCol w="635635"/>
                <a:gridCol w="635635"/>
                <a:gridCol w="635635"/>
              </a:tblGrid>
              <a:tr h="518160">
                <a:tc>
                  <a:txBody>
                    <a:bodyPr/>
                    <a:lstStyle/>
                    <a:p>
                      <a:pPr marL="0" marR="0" algn="just">
                        <a:lnSpc>
                          <a:spcPct val="115000"/>
                        </a:lnSpc>
                        <a:spcBef>
                          <a:spcPts val="0"/>
                        </a:spcBef>
                        <a:spcAft>
                          <a:spcPts val="0"/>
                        </a:spcAft>
                      </a:pPr>
                      <a:endParaRPr lang="en-US" sz="1800" dirty="0">
                        <a:solidFill>
                          <a:srgbClr val="000000"/>
                        </a:solidFill>
                        <a:latin typeface="Times New Roman"/>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800">
                          <a:solidFill>
                            <a:srgbClr val="000000"/>
                          </a:solidFill>
                          <a:latin typeface="Times New Roman"/>
                          <a:ea typeface="Calibri"/>
                          <a:cs typeface="Times New Roman"/>
                        </a:rPr>
                        <a:t>a</a:t>
                      </a:r>
                      <a:endParaRPr lang="en-US"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800" dirty="0">
                          <a:solidFill>
                            <a:srgbClr val="000000"/>
                          </a:solidFill>
                          <a:latin typeface="Times New Roman"/>
                          <a:ea typeface="Calibri"/>
                          <a:cs typeface="Times New Roman"/>
                        </a:rPr>
                        <a:t>b</a:t>
                      </a:r>
                      <a:endParaRPr lang="en-US" sz="18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800" dirty="0">
                          <a:solidFill>
                            <a:srgbClr val="000000"/>
                          </a:solidFill>
                          <a:latin typeface="Times New Roman"/>
                          <a:ea typeface="Calibri"/>
                          <a:cs typeface="Times New Roman"/>
                        </a:rPr>
                        <a:t>c</a:t>
                      </a:r>
                      <a:endParaRPr lang="en-US" sz="18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800">
                          <a:solidFill>
                            <a:srgbClr val="000000"/>
                          </a:solidFill>
                          <a:latin typeface="Times New Roman"/>
                          <a:ea typeface="Calibri"/>
                          <a:cs typeface="Times New Roman"/>
                        </a:rPr>
                        <a:t>d</a:t>
                      </a:r>
                      <a:endParaRPr lang="en-US"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18160">
                <a:tc>
                  <a:txBody>
                    <a:bodyPr/>
                    <a:lstStyle/>
                    <a:p>
                      <a:pPr marL="0" marR="0" algn="just">
                        <a:lnSpc>
                          <a:spcPct val="115000"/>
                        </a:lnSpc>
                        <a:spcBef>
                          <a:spcPts val="0"/>
                        </a:spcBef>
                        <a:spcAft>
                          <a:spcPts val="0"/>
                        </a:spcAft>
                      </a:pPr>
                      <a:r>
                        <a:rPr lang="en-US" sz="1800">
                          <a:solidFill>
                            <a:srgbClr val="000000"/>
                          </a:solidFill>
                          <a:latin typeface="Times New Roman"/>
                          <a:ea typeface="Calibri"/>
                          <a:cs typeface="Times New Roman"/>
                        </a:rPr>
                        <a:t>a</a:t>
                      </a:r>
                      <a:endParaRPr lang="en-US"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800">
                          <a:solidFill>
                            <a:srgbClr val="000000"/>
                          </a:solidFill>
                          <a:latin typeface="Times New Roman"/>
                          <a:ea typeface="Calibri"/>
                          <a:cs typeface="Times New Roman"/>
                        </a:rPr>
                        <a:t>0</a:t>
                      </a:r>
                      <a:endParaRPr lang="en-US"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800">
                          <a:solidFill>
                            <a:srgbClr val="000000"/>
                          </a:solidFill>
                          <a:latin typeface="Times New Roman"/>
                          <a:ea typeface="Calibri"/>
                          <a:cs typeface="Times New Roman"/>
                        </a:rPr>
                        <a:t>1</a:t>
                      </a:r>
                      <a:endParaRPr lang="en-US"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800">
                          <a:solidFill>
                            <a:srgbClr val="000000"/>
                          </a:solidFill>
                          <a:latin typeface="Times New Roman"/>
                          <a:ea typeface="Calibri"/>
                          <a:cs typeface="Times New Roman"/>
                        </a:rPr>
                        <a:t>0</a:t>
                      </a:r>
                      <a:endParaRPr lang="en-US"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800">
                          <a:solidFill>
                            <a:srgbClr val="000000"/>
                          </a:solidFill>
                          <a:latin typeface="Times New Roman"/>
                          <a:ea typeface="Calibri"/>
                          <a:cs typeface="Times New Roman"/>
                        </a:rPr>
                        <a:t>0</a:t>
                      </a:r>
                      <a:endParaRPr lang="en-US"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18160">
                <a:tc>
                  <a:txBody>
                    <a:bodyPr/>
                    <a:lstStyle/>
                    <a:p>
                      <a:pPr marL="0" marR="0" algn="just">
                        <a:lnSpc>
                          <a:spcPct val="115000"/>
                        </a:lnSpc>
                        <a:spcBef>
                          <a:spcPts val="0"/>
                        </a:spcBef>
                        <a:spcAft>
                          <a:spcPts val="0"/>
                        </a:spcAft>
                      </a:pPr>
                      <a:r>
                        <a:rPr lang="en-US" sz="1800">
                          <a:solidFill>
                            <a:srgbClr val="000000"/>
                          </a:solidFill>
                          <a:latin typeface="Times New Roman"/>
                          <a:ea typeface="Calibri"/>
                          <a:cs typeface="Times New Roman"/>
                        </a:rPr>
                        <a:t>b</a:t>
                      </a:r>
                      <a:endParaRPr lang="en-US"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800">
                          <a:solidFill>
                            <a:srgbClr val="000000"/>
                          </a:solidFill>
                          <a:latin typeface="Times New Roman"/>
                          <a:ea typeface="Calibri"/>
                          <a:cs typeface="Times New Roman"/>
                        </a:rPr>
                        <a:t>0</a:t>
                      </a:r>
                      <a:endParaRPr lang="en-US"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800">
                          <a:solidFill>
                            <a:srgbClr val="000000"/>
                          </a:solidFill>
                          <a:latin typeface="Times New Roman"/>
                          <a:ea typeface="Calibri"/>
                          <a:cs typeface="Times New Roman"/>
                        </a:rPr>
                        <a:t>0</a:t>
                      </a:r>
                      <a:endParaRPr lang="en-US"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800">
                          <a:solidFill>
                            <a:srgbClr val="000000"/>
                          </a:solidFill>
                          <a:latin typeface="Times New Roman"/>
                          <a:ea typeface="Calibri"/>
                          <a:cs typeface="Times New Roman"/>
                        </a:rPr>
                        <a:t>0</a:t>
                      </a:r>
                      <a:endParaRPr lang="en-US"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800">
                          <a:solidFill>
                            <a:srgbClr val="000000"/>
                          </a:solidFill>
                          <a:latin typeface="Times New Roman"/>
                          <a:ea typeface="Calibri"/>
                          <a:cs typeface="Times New Roman"/>
                        </a:rPr>
                        <a:t>1</a:t>
                      </a:r>
                      <a:endParaRPr lang="en-US"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18160">
                <a:tc>
                  <a:txBody>
                    <a:bodyPr/>
                    <a:lstStyle/>
                    <a:p>
                      <a:pPr marL="0" marR="0" algn="just">
                        <a:lnSpc>
                          <a:spcPct val="115000"/>
                        </a:lnSpc>
                        <a:spcBef>
                          <a:spcPts val="0"/>
                        </a:spcBef>
                        <a:spcAft>
                          <a:spcPts val="0"/>
                        </a:spcAft>
                      </a:pPr>
                      <a:r>
                        <a:rPr lang="en-US" sz="1800">
                          <a:solidFill>
                            <a:srgbClr val="000000"/>
                          </a:solidFill>
                          <a:latin typeface="Times New Roman"/>
                          <a:ea typeface="Calibri"/>
                          <a:cs typeface="Times New Roman"/>
                        </a:rPr>
                        <a:t>c</a:t>
                      </a:r>
                      <a:endParaRPr lang="en-US"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800">
                          <a:solidFill>
                            <a:srgbClr val="000000"/>
                          </a:solidFill>
                          <a:latin typeface="Times New Roman"/>
                          <a:ea typeface="Calibri"/>
                          <a:cs typeface="Times New Roman"/>
                        </a:rPr>
                        <a:t>0</a:t>
                      </a:r>
                      <a:endParaRPr lang="en-US"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800">
                          <a:solidFill>
                            <a:srgbClr val="000000"/>
                          </a:solidFill>
                          <a:latin typeface="Times New Roman"/>
                          <a:ea typeface="Calibri"/>
                          <a:cs typeface="Times New Roman"/>
                        </a:rPr>
                        <a:t>0</a:t>
                      </a:r>
                      <a:endParaRPr lang="en-US"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800">
                          <a:solidFill>
                            <a:srgbClr val="000000"/>
                          </a:solidFill>
                          <a:latin typeface="Times New Roman"/>
                          <a:ea typeface="Calibri"/>
                          <a:cs typeface="Times New Roman"/>
                        </a:rPr>
                        <a:t>0</a:t>
                      </a:r>
                      <a:endParaRPr lang="en-US"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800">
                          <a:solidFill>
                            <a:srgbClr val="000000"/>
                          </a:solidFill>
                          <a:latin typeface="Times New Roman"/>
                          <a:ea typeface="Calibri"/>
                          <a:cs typeface="Times New Roman"/>
                        </a:rPr>
                        <a:t>0</a:t>
                      </a:r>
                      <a:endParaRPr lang="en-US"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18160">
                <a:tc>
                  <a:txBody>
                    <a:bodyPr/>
                    <a:lstStyle/>
                    <a:p>
                      <a:pPr marL="0" marR="0" algn="just">
                        <a:lnSpc>
                          <a:spcPct val="115000"/>
                        </a:lnSpc>
                        <a:spcBef>
                          <a:spcPts val="0"/>
                        </a:spcBef>
                        <a:spcAft>
                          <a:spcPts val="0"/>
                        </a:spcAft>
                      </a:pPr>
                      <a:r>
                        <a:rPr lang="en-US" sz="1800">
                          <a:solidFill>
                            <a:srgbClr val="000000"/>
                          </a:solidFill>
                          <a:latin typeface="Times New Roman"/>
                          <a:ea typeface="Calibri"/>
                          <a:cs typeface="Times New Roman"/>
                        </a:rPr>
                        <a:t>d</a:t>
                      </a:r>
                      <a:endParaRPr lang="en-US"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800">
                          <a:solidFill>
                            <a:srgbClr val="000000"/>
                          </a:solidFill>
                          <a:latin typeface="Times New Roman"/>
                          <a:ea typeface="Calibri"/>
                          <a:cs typeface="Times New Roman"/>
                        </a:rPr>
                        <a:t>1</a:t>
                      </a:r>
                      <a:endParaRPr lang="en-US"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800">
                          <a:solidFill>
                            <a:srgbClr val="000000"/>
                          </a:solidFill>
                          <a:latin typeface="Times New Roman"/>
                          <a:ea typeface="Calibri"/>
                          <a:cs typeface="Times New Roman"/>
                        </a:rPr>
                        <a:t>0</a:t>
                      </a:r>
                      <a:endParaRPr lang="en-US"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800">
                          <a:solidFill>
                            <a:srgbClr val="000000"/>
                          </a:solidFill>
                          <a:latin typeface="Times New Roman"/>
                          <a:ea typeface="Calibri"/>
                          <a:cs typeface="Times New Roman"/>
                        </a:rPr>
                        <a:t>1</a:t>
                      </a:r>
                      <a:endParaRPr lang="en-US"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800" dirty="0">
                          <a:solidFill>
                            <a:srgbClr val="000000"/>
                          </a:solidFill>
                          <a:latin typeface="Times New Roman"/>
                          <a:ea typeface="Calibri"/>
                          <a:cs typeface="Times New Roman"/>
                        </a:rPr>
                        <a:t>0</a:t>
                      </a:r>
                      <a:endParaRPr lang="en-US" sz="18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33807" name="Rectangle 15"/>
          <p:cNvSpPr>
            <a:spLocks noChangeArrowheads="1"/>
          </p:cNvSpPr>
          <p:nvPr/>
        </p:nvSpPr>
        <p:spPr bwMode="auto">
          <a:xfrm>
            <a:off x="0" y="3505200"/>
            <a:ext cx="6152646" cy="40011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The adjacency matrix for the given graph is shown below:</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p:txBody>
      </p:sp>
      <p:sp>
        <p:nvSpPr>
          <p:cNvPr id="6" name="Rectangle 5"/>
          <p:cNvSpPr/>
          <p:nvPr/>
        </p:nvSpPr>
        <p:spPr>
          <a:xfrm>
            <a:off x="276015" y="0"/>
            <a:ext cx="8038547" cy="954107"/>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28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How to get the path matrix from adjacency matrix </a:t>
            </a:r>
          </a:p>
          <a:p>
            <a:pPr algn="ctr"/>
            <a:r>
              <a:rPr lang="en-US" sz="28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using Dynamic programming</a:t>
            </a:r>
            <a:endParaRPr lang="en-US" sz="2800" b="1" cap="none"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1"/>
          <p:cNvSpPr>
            <a:spLocks noChangeArrowheads="1"/>
          </p:cNvSpPr>
          <p:nvPr/>
        </p:nvSpPr>
        <p:spPr bwMode="auto">
          <a:xfrm>
            <a:off x="0" y="741706"/>
            <a:ext cx="9144000" cy="532453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In step 1 we are finding the path through a, </a:t>
            </a:r>
            <a:r>
              <a:rPr kumimoji="0" lang="en-US" sz="2000" b="0" i="0" u="none" strike="noStrike" cap="none" normalizeH="0" baseline="0" dirty="0" err="1" smtClean="0">
                <a:ln>
                  <a:noFill/>
                </a:ln>
                <a:solidFill>
                  <a:srgbClr val="000000"/>
                </a:solidFill>
                <a:effectLst/>
                <a:latin typeface="Times New Roman" pitchFamily="18" charset="0"/>
                <a:ea typeface="Calibri" pitchFamily="34" charset="0"/>
                <a:cs typeface="Times New Roman" pitchFamily="18" charset="0"/>
              </a:rPr>
              <a:t>ath</a:t>
            </a:r>
            <a:r>
              <a:rPr kumimoji="0" lang="en-US" sz="2000" b="0"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 row and </a:t>
            </a:r>
            <a:r>
              <a:rPr kumimoji="0" lang="en-US" sz="2000" b="0" i="0" u="none" strike="noStrike" cap="none" normalizeH="0" baseline="0" dirty="0" err="1" smtClean="0">
                <a:ln>
                  <a:noFill/>
                </a:ln>
                <a:solidFill>
                  <a:srgbClr val="000000"/>
                </a:solidFill>
                <a:effectLst/>
                <a:latin typeface="Times New Roman" pitchFamily="18" charset="0"/>
                <a:ea typeface="Calibri" pitchFamily="34" charset="0"/>
                <a:cs typeface="Times New Roman" pitchFamily="18" charset="0"/>
              </a:rPr>
              <a:t>ath</a:t>
            </a:r>
            <a:r>
              <a:rPr kumimoji="0" lang="en-US" sz="2000" b="0"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 column need to be considered. In step 2 </a:t>
            </a:r>
            <a:r>
              <a:rPr kumimoji="0" lang="en-US" sz="2000" b="0" i="0" u="none" strike="noStrike" cap="none" normalizeH="0" baseline="0" dirty="0" err="1" smtClean="0">
                <a:ln>
                  <a:noFill/>
                </a:ln>
                <a:solidFill>
                  <a:srgbClr val="000000"/>
                </a:solidFill>
                <a:effectLst/>
                <a:latin typeface="Times New Roman" pitchFamily="18" charset="0"/>
                <a:ea typeface="Calibri" pitchFamily="34" charset="0"/>
                <a:cs typeface="Times New Roman" pitchFamily="18" charset="0"/>
              </a:rPr>
              <a:t>bth</a:t>
            </a:r>
            <a:r>
              <a:rPr kumimoji="0" lang="en-US" sz="2000" b="0"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 row and </a:t>
            </a:r>
            <a:r>
              <a:rPr kumimoji="0" lang="en-US" sz="2000" b="0" i="0" u="none" strike="noStrike" cap="none" normalizeH="0" baseline="0" dirty="0" err="1" smtClean="0">
                <a:ln>
                  <a:noFill/>
                </a:ln>
                <a:solidFill>
                  <a:srgbClr val="000000"/>
                </a:solidFill>
                <a:effectLst/>
                <a:latin typeface="Times New Roman" pitchFamily="18" charset="0"/>
                <a:ea typeface="Calibri" pitchFamily="34" charset="0"/>
                <a:cs typeface="Times New Roman" pitchFamily="18" charset="0"/>
              </a:rPr>
              <a:t>bth</a:t>
            </a:r>
            <a:r>
              <a:rPr kumimoji="0" lang="en-US" sz="2000" b="0"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 column need to be considered and process is continued up to n vertices in a graph. </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Step 1:  since (</a:t>
            </a:r>
            <a:r>
              <a:rPr kumimoji="0" lang="en-US" sz="2000" b="0" i="0" u="none" strike="noStrike" cap="none" normalizeH="0" baseline="0" dirty="0" err="1" smtClean="0">
                <a:ln>
                  <a:noFill/>
                </a:ln>
                <a:solidFill>
                  <a:srgbClr val="000000"/>
                </a:solidFill>
                <a:effectLst/>
                <a:latin typeface="Times New Roman" pitchFamily="18" charset="0"/>
                <a:ea typeface="Calibri" pitchFamily="34" charset="0"/>
                <a:cs typeface="Times New Roman" pitchFamily="18" charset="0"/>
              </a:rPr>
              <a:t>d,a</a:t>
            </a:r>
            <a:r>
              <a:rPr kumimoji="0" lang="en-US" sz="2000" b="0"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)=1 and (</a:t>
            </a:r>
            <a:r>
              <a:rPr kumimoji="0" lang="en-US" sz="2000" b="0" i="0" u="none" strike="noStrike" cap="none" normalizeH="0" baseline="0" dirty="0" err="1" smtClean="0">
                <a:ln>
                  <a:noFill/>
                </a:ln>
                <a:solidFill>
                  <a:srgbClr val="000000"/>
                </a:solidFill>
                <a:effectLst/>
                <a:latin typeface="Times New Roman" pitchFamily="18" charset="0"/>
                <a:ea typeface="Calibri" pitchFamily="34" charset="0"/>
                <a:cs typeface="Times New Roman" pitchFamily="18" charset="0"/>
              </a:rPr>
              <a:t>a,b</a:t>
            </a:r>
            <a:r>
              <a:rPr kumimoji="0" lang="en-US" sz="2000" b="0"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)=1 and we make (</a:t>
            </a:r>
            <a:r>
              <a:rPr kumimoji="0" lang="en-US" sz="2000" b="0" i="0" u="none" strike="noStrike" cap="none" normalizeH="0" baseline="0" dirty="0" err="1" smtClean="0">
                <a:ln>
                  <a:noFill/>
                </a:ln>
                <a:solidFill>
                  <a:srgbClr val="000000"/>
                </a:solidFill>
                <a:effectLst/>
                <a:latin typeface="Times New Roman" pitchFamily="18" charset="0"/>
                <a:ea typeface="Calibri" pitchFamily="34" charset="0"/>
                <a:cs typeface="Times New Roman" pitchFamily="18" charset="0"/>
              </a:rPr>
              <a:t>d,b</a:t>
            </a:r>
            <a:r>
              <a:rPr kumimoji="0" lang="en-US" sz="2000" b="0"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)=1.</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Step 2: since (</a:t>
            </a:r>
            <a:r>
              <a:rPr kumimoji="0" lang="en-US" sz="2000" b="0" i="0" u="none" strike="noStrike" cap="none" normalizeH="0" baseline="0" dirty="0" err="1" smtClean="0">
                <a:ln>
                  <a:noFill/>
                </a:ln>
                <a:solidFill>
                  <a:srgbClr val="000000"/>
                </a:solidFill>
                <a:effectLst/>
                <a:latin typeface="Times New Roman" pitchFamily="18" charset="0"/>
                <a:ea typeface="Calibri" pitchFamily="34" charset="0"/>
                <a:cs typeface="Times New Roman" pitchFamily="18" charset="0"/>
              </a:rPr>
              <a:t>a,b</a:t>
            </a:r>
            <a:r>
              <a:rPr kumimoji="0" lang="en-US" sz="2000" b="0"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)=1 and (</a:t>
            </a:r>
            <a:r>
              <a:rPr kumimoji="0" lang="en-US" sz="2000" b="0" i="0" u="none" strike="noStrike" cap="none" normalizeH="0" baseline="0" dirty="0" err="1" smtClean="0">
                <a:ln>
                  <a:noFill/>
                </a:ln>
                <a:solidFill>
                  <a:srgbClr val="000000"/>
                </a:solidFill>
                <a:effectLst/>
                <a:latin typeface="Times New Roman" pitchFamily="18" charset="0"/>
                <a:ea typeface="Calibri" pitchFamily="34" charset="0"/>
                <a:cs typeface="Times New Roman" pitchFamily="18" charset="0"/>
              </a:rPr>
              <a:t>b,,d</a:t>
            </a:r>
            <a:r>
              <a:rPr kumimoji="0" lang="en-US" sz="2000" b="0"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)=1 and we make (</a:t>
            </a:r>
            <a:r>
              <a:rPr kumimoji="0" lang="en-US" sz="2000" b="0" i="0" u="none" strike="noStrike" cap="none" normalizeH="0" baseline="0" dirty="0" err="1" smtClean="0">
                <a:ln>
                  <a:noFill/>
                </a:ln>
                <a:solidFill>
                  <a:srgbClr val="000000"/>
                </a:solidFill>
                <a:effectLst/>
                <a:latin typeface="Times New Roman" pitchFamily="18" charset="0"/>
                <a:ea typeface="Calibri" pitchFamily="34" charset="0"/>
                <a:cs typeface="Times New Roman" pitchFamily="18" charset="0"/>
              </a:rPr>
              <a:t>a,d</a:t>
            </a:r>
            <a:r>
              <a:rPr kumimoji="0" lang="en-US" sz="2000" b="0"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)=1.</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             since (</a:t>
            </a:r>
            <a:r>
              <a:rPr kumimoji="0" lang="en-US" sz="2000" b="0" i="0" u="none" strike="noStrike" cap="none" normalizeH="0" baseline="0" dirty="0" err="1" smtClean="0">
                <a:ln>
                  <a:noFill/>
                </a:ln>
                <a:solidFill>
                  <a:srgbClr val="000000"/>
                </a:solidFill>
                <a:effectLst/>
                <a:latin typeface="Times New Roman" pitchFamily="18" charset="0"/>
                <a:ea typeface="Calibri" pitchFamily="34" charset="0"/>
                <a:cs typeface="Times New Roman" pitchFamily="18" charset="0"/>
              </a:rPr>
              <a:t>d,b</a:t>
            </a:r>
            <a:r>
              <a:rPr kumimoji="0" lang="en-US" sz="2000" b="0"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)=1 and (</a:t>
            </a:r>
            <a:r>
              <a:rPr kumimoji="0" lang="en-US" sz="2000" b="0" i="0" u="none" strike="noStrike" cap="none" normalizeH="0" baseline="0" dirty="0" err="1" smtClean="0">
                <a:ln>
                  <a:noFill/>
                </a:ln>
                <a:solidFill>
                  <a:srgbClr val="000000"/>
                </a:solidFill>
                <a:effectLst/>
                <a:latin typeface="Times New Roman" pitchFamily="18" charset="0"/>
                <a:ea typeface="Calibri" pitchFamily="34" charset="0"/>
                <a:cs typeface="Times New Roman" pitchFamily="18" charset="0"/>
              </a:rPr>
              <a:t>b,d</a:t>
            </a:r>
            <a:r>
              <a:rPr kumimoji="0" lang="en-US" sz="2000" b="0"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)=1 and we make (</a:t>
            </a:r>
            <a:r>
              <a:rPr kumimoji="0" lang="en-US" sz="2000" b="0" i="0" u="none" strike="noStrike" cap="none" normalizeH="0" baseline="0" dirty="0" err="1" smtClean="0">
                <a:ln>
                  <a:noFill/>
                </a:ln>
                <a:solidFill>
                  <a:srgbClr val="000000"/>
                </a:solidFill>
                <a:effectLst/>
                <a:latin typeface="Times New Roman" pitchFamily="18" charset="0"/>
                <a:ea typeface="Calibri" pitchFamily="34" charset="0"/>
                <a:cs typeface="Times New Roman" pitchFamily="18" charset="0"/>
              </a:rPr>
              <a:t>d,d</a:t>
            </a:r>
            <a:r>
              <a:rPr kumimoji="0" lang="en-US" sz="2000" b="0"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)=1.</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Step 3: Note that (</a:t>
            </a:r>
            <a:r>
              <a:rPr kumimoji="0" lang="en-US" sz="2000" b="0" i="0" u="none" strike="noStrike" cap="none" normalizeH="0" baseline="0" dirty="0" err="1" smtClean="0">
                <a:ln>
                  <a:noFill/>
                </a:ln>
                <a:solidFill>
                  <a:srgbClr val="000000"/>
                </a:solidFill>
                <a:effectLst/>
                <a:latin typeface="Times New Roman" pitchFamily="18" charset="0"/>
                <a:ea typeface="Calibri" pitchFamily="34" charset="0"/>
                <a:cs typeface="Times New Roman" pitchFamily="18" charset="0"/>
              </a:rPr>
              <a:t>d,c</a:t>
            </a:r>
            <a:r>
              <a:rPr kumimoji="0" lang="en-US" sz="2000" b="0"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)=1, from vertex c there is no path to any other nod. So the values have not been altered.</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 Step 4: since (</a:t>
            </a:r>
            <a:r>
              <a:rPr kumimoji="0" lang="en-US" sz="2000" b="0" i="0" u="none" strike="noStrike" cap="none" normalizeH="0" baseline="0" dirty="0" err="1" smtClean="0">
                <a:ln>
                  <a:noFill/>
                </a:ln>
                <a:solidFill>
                  <a:srgbClr val="000000"/>
                </a:solidFill>
                <a:effectLst/>
                <a:latin typeface="Times New Roman" pitchFamily="18" charset="0"/>
                <a:ea typeface="Calibri" pitchFamily="34" charset="0"/>
                <a:cs typeface="Times New Roman" pitchFamily="18" charset="0"/>
              </a:rPr>
              <a:t>a,d</a:t>
            </a:r>
            <a:r>
              <a:rPr kumimoji="0" lang="en-US" sz="2000" b="0"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)=1 and (</a:t>
            </a:r>
            <a:r>
              <a:rPr kumimoji="0" lang="en-US" sz="2000" b="0" i="0" u="none" strike="noStrike" cap="none" normalizeH="0" baseline="0" dirty="0" err="1" smtClean="0">
                <a:ln>
                  <a:noFill/>
                </a:ln>
                <a:solidFill>
                  <a:srgbClr val="000000"/>
                </a:solidFill>
                <a:effectLst/>
                <a:latin typeface="Times New Roman" pitchFamily="18" charset="0"/>
                <a:ea typeface="Calibri" pitchFamily="34" charset="0"/>
                <a:cs typeface="Times New Roman" pitchFamily="18" charset="0"/>
              </a:rPr>
              <a:t>d,a</a:t>
            </a:r>
            <a:r>
              <a:rPr kumimoji="0" lang="en-US" sz="2000" b="0"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)=1 and we make (</a:t>
            </a:r>
            <a:r>
              <a:rPr kumimoji="0" lang="en-US" sz="2000" b="0" i="0" u="none" strike="noStrike" cap="none" normalizeH="0" baseline="0" dirty="0" err="1" smtClean="0">
                <a:ln>
                  <a:noFill/>
                </a:ln>
                <a:solidFill>
                  <a:srgbClr val="000000"/>
                </a:solidFill>
                <a:effectLst/>
                <a:latin typeface="Times New Roman" pitchFamily="18" charset="0"/>
                <a:ea typeface="Calibri" pitchFamily="34" charset="0"/>
                <a:cs typeface="Times New Roman" pitchFamily="18" charset="0"/>
              </a:rPr>
              <a:t>a,a</a:t>
            </a:r>
            <a:r>
              <a:rPr kumimoji="0" lang="en-US" sz="2000" b="0"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)=1.</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             since (</a:t>
            </a:r>
            <a:r>
              <a:rPr kumimoji="0" lang="en-US" sz="2000" b="0" i="0" u="none" strike="noStrike" cap="none" normalizeH="0" baseline="0" dirty="0" err="1" smtClean="0">
                <a:ln>
                  <a:noFill/>
                </a:ln>
                <a:solidFill>
                  <a:srgbClr val="000000"/>
                </a:solidFill>
                <a:effectLst/>
                <a:latin typeface="Times New Roman" pitchFamily="18" charset="0"/>
                <a:ea typeface="Calibri" pitchFamily="34" charset="0"/>
                <a:cs typeface="Times New Roman" pitchFamily="18" charset="0"/>
              </a:rPr>
              <a:t>a,d</a:t>
            </a:r>
            <a:r>
              <a:rPr kumimoji="0" lang="en-US" sz="2000" b="0"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)=1 and (</a:t>
            </a:r>
            <a:r>
              <a:rPr kumimoji="0" lang="en-US" sz="2000" b="0" i="0" u="none" strike="noStrike" cap="none" normalizeH="0" baseline="0" dirty="0" err="1" smtClean="0">
                <a:ln>
                  <a:noFill/>
                </a:ln>
                <a:solidFill>
                  <a:srgbClr val="000000"/>
                </a:solidFill>
                <a:effectLst/>
                <a:latin typeface="Times New Roman" pitchFamily="18" charset="0"/>
                <a:ea typeface="Calibri" pitchFamily="34" charset="0"/>
                <a:cs typeface="Times New Roman" pitchFamily="18" charset="0"/>
              </a:rPr>
              <a:t>d,b</a:t>
            </a:r>
            <a:r>
              <a:rPr kumimoji="0" lang="en-US" sz="2000" b="0"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)=1 and we make (</a:t>
            </a:r>
            <a:r>
              <a:rPr kumimoji="0" lang="en-US" sz="2000" b="0" i="0" u="none" strike="noStrike" cap="none" normalizeH="0" baseline="0" dirty="0" err="1" smtClean="0">
                <a:ln>
                  <a:noFill/>
                </a:ln>
                <a:solidFill>
                  <a:srgbClr val="000000"/>
                </a:solidFill>
                <a:effectLst/>
                <a:latin typeface="Times New Roman" pitchFamily="18" charset="0"/>
                <a:ea typeface="Calibri" pitchFamily="34" charset="0"/>
                <a:cs typeface="Times New Roman" pitchFamily="18" charset="0"/>
              </a:rPr>
              <a:t>a,b</a:t>
            </a:r>
            <a:r>
              <a:rPr kumimoji="0" lang="en-US" sz="2000" b="0"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)=1.</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             since (</a:t>
            </a:r>
            <a:r>
              <a:rPr kumimoji="0" lang="en-US" sz="2000" b="0" i="0" u="none" strike="noStrike" cap="none" normalizeH="0" baseline="0" dirty="0" err="1" smtClean="0">
                <a:ln>
                  <a:noFill/>
                </a:ln>
                <a:solidFill>
                  <a:srgbClr val="000000"/>
                </a:solidFill>
                <a:effectLst/>
                <a:latin typeface="Times New Roman" pitchFamily="18" charset="0"/>
                <a:ea typeface="Calibri" pitchFamily="34" charset="0"/>
                <a:cs typeface="Times New Roman" pitchFamily="18" charset="0"/>
              </a:rPr>
              <a:t>a,d</a:t>
            </a:r>
            <a:r>
              <a:rPr kumimoji="0" lang="en-US" sz="2000" b="0"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)=1 and (</a:t>
            </a:r>
            <a:r>
              <a:rPr kumimoji="0" lang="en-US" sz="2000" b="0" i="0" u="none" strike="noStrike" cap="none" normalizeH="0" baseline="0" dirty="0" err="1" smtClean="0">
                <a:ln>
                  <a:noFill/>
                </a:ln>
                <a:solidFill>
                  <a:srgbClr val="000000"/>
                </a:solidFill>
                <a:effectLst/>
                <a:latin typeface="Times New Roman" pitchFamily="18" charset="0"/>
                <a:ea typeface="Calibri" pitchFamily="34" charset="0"/>
                <a:cs typeface="Times New Roman" pitchFamily="18" charset="0"/>
              </a:rPr>
              <a:t>d,c</a:t>
            </a:r>
            <a:r>
              <a:rPr kumimoji="0" lang="en-US" sz="2000" b="0"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)=1 and we make (</a:t>
            </a:r>
            <a:r>
              <a:rPr kumimoji="0" lang="en-US" sz="2000" b="0" i="0" u="none" strike="noStrike" cap="none" normalizeH="0" baseline="0" dirty="0" err="1" smtClean="0">
                <a:ln>
                  <a:noFill/>
                </a:ln>
                <a:solidFill>
                  <a:srgbClr val="000000"/>
                </a:solidFill>
                <a:effectLst/>
                <a:latin typeface="Times New Roman" pitchFamily="18" charset="0"/>
                <a:ea typeface="Calibri" pitchFamily="34" charset="0"/>
                <a:cs typeface="Times New Roman" pitchFamily="18" charset="0"/>
              </a:rPr>
              <a:t>a,c</a:t>
            </a:r>
            <a:r>
              <a:rPr kumimoji="0" lang="en-US" sz="2000" b="0"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)=1.</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             since (</a:t>
            </a:r>
            <a:r>
              <a:rPr kumimoji="0" lang="en-US" sz="2000" b="0" i="0" u="none" strike="noStrike" cap="none" normalizeH="0" baseline="0" dirty="0" err="1" smtClean="0">
                <a:ln>
                  <a:noFill/>
                </a:ln>
                <a:solidFill>
                  <a:srgbClr val="000000"/>
                </a:solidFill>
                <a:effectLst/>
                <a:latin typeface="Times New Roman" pitchFamily="18" charset="0"/>
                <a:ea typeface="Calibri" pitchFamily="34" charset="0"/>
                <a:cs typeface="Times New Roman" pitchFamily="18" charset="0"/>
              </a:rPr>
              <a:t>a,d</a:t>
            </a:r>
            <a:r>
              <a:rPr kumimoji="0" lang="en-US" sz="2000" b="0"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)=1 and (</a:t>
            </a:r>
            <a:r>
              <a:rPr kumimoji="0" lang="en-US" sz="2000" b="0" i="0" u="none" strike="noStrike" cap="none" normalizeH="0" baseline="0" dirty="0" err="1" smtClean="0">
                <a:ln>
                  <a:noFill/>
                </a:ln>
                <a:solidFill>
                  <a:srgbClr val="000000"/>
                </a:solidFill>
                <a:effectLst/>
                <a:latin typeface="Times New Roman" pitchFamily="18" charset="0"/>
                <a:ea typeface="Calibri" pitchFamily="34" charset="0"/>
                <a:cs typeface="Times New Roman" pitchFamily="18" charset="0"/>
              </a:rPr>
              <a:t>d,d</a:t>
            </a:r>
            <a:r>
              <a:rPr kumimoji="0" lang="en-US" sz="2000" b="0"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)=1 and we make (</a:t>
            </a:r>
            <a:r>
              <a:rPr kumimoji="0" lang="en-US" sz="2000" b="0" i="0" u="none" strike="noStrike" cap="none" normalizeH="0" baseline="0" dirty="0" err="1" smtClean="0">
                <a:ln>
                  <a:noFill/>
                </a:ln>
                <a:solidFill>
                  <a:srgbClr val="000000"/>
                </a:solidFill>
                <a:effectLst/>
                <a:latin typeface="Times New Roman" pitchFamily="18" charset="0"/>
                <a:ea typeface="Calibri" pitchFamily="34" charset="0"/>
                <a:cs typeface="Times New Roman" pitchFamily="18" charset="0"/>
              </a:rPr>
              <a:t>a,d</a:t>
            </a:r>
            <a:r>
              <a:rPr kumimoji="0" lang="en-US" sz="2000" b="0"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)=1.</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             since (</a:t>
            </a:r>
            <a:r>
              <a:rPr kumimoji="0" lang="en-US" sz="2000" b="0" i="0" u="none" strike="noStrike" cap="none" normalizeH="0" baseline="0" dirty="0" err="1" smtClean="0">
                <a:ln>
                  <a:noFill/>
                </a:ln>
                <a:solidFill>
                  <a:srgbClr val="000000"/>
                </a:solidFill>
                <a:effectLst/>
                <a:latin typeface="Times New Roman" pitchFamily="18" charset="0"/>
                <a:ea typeface="Calibri" pitchFamily="34" charset="0"/>
                <a:cs typeface="Times New Roman" pitchFamily="18" charset="0"/>
              </a:rPr>
              <a:t>b,d</a:t>
            </a:r>
            <a:r>
              <a:rPr kumimoji="0" lang="en-US" sz="2000" b="0"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)=1 and (</a:t>
            </a:r>
            <a:r>
              <a:rPr kumimoji="0" lang="en-US" sz="2000" b="0" i="0" u="none" strike="noStrike" cap="none" normalizeH="0" baseline="0" dirty="0" err="1" smtClean="0">
                <a:ln>
                  <a:noFill/>
                </a:ln>
                <a:solidFill>
                  <a:srgbClr val="000000"/>
                </a:solidFill>
                <a:effectLst/>
                <a:latin typeface="Times New Roman" pitchFamily="18" charset="0"/>
                <a:ea typeface="Calibri" pitchFamily="34" charset="0"/>
                <a:cs typeface="Times New Roman" pitchFamily="18" charset="0"/>
              </a:rPr>
              <a:t>d,a</a:t>
            </a:r>
            <a:r>
              <a:rPr kumimoji="0" lang="en-US" sz="2000" b="0"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)=1 and we make (</a:t>
            </a:r>
            <a:r>
              <a:rPr kumimoji="0" lang="en-US" sz="2000" b="0" i="0" u="none" strike="noStrike" cap="none" normalizeH="0" baseline="0" dirty="0" err="1" smtClean="0">
                <a:ln>
                  <a:noFill/>
                </a:ln>
                <a:solidFill>
                  <a:srgbClr val="000000"/>
                </a:solidFill>
                <a:effectLst/>
                <a:latin typeface="Times New Roman" pitchFamily="18" charset="0"/>
                <a:ea typeface="Calibri" pitchFamily="34" charset="0"/>
                <a:cs typeface="Times New Roman" pitchFamily="18" charset="0"/>
              </a:rPr>
              <a:t>b,a</a:t>
            </a:r>
            <a:r>
              <a:rPr kumimoji="0" lang="en-US" sz="2000" b="0"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)=1.</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             since (</a:t>
            </a:r>
            <a:r>
              <a:rPr kumimoji="0" lang="en-US" sz="2000" b="0" i="0" u="none" strike="noStrike" cap="none" normalizeH="0" baseline="0" dirty="0" err="1" smtClean="0">
                <a:ln>
                  <a:noFill/>
                </a:ln>
                <a:solidFill>
                  <a:srgbClr val="000000"/>
                </a:solidFill>
                <a:effectLst/>
                <a:latin typeface="Times New Roman" pitchFamily="18" charset="0"/>
                <a:ea typeface="Calibri" pitchFamily="34" charset="0"/>
                <a:cs typeface="Times New Roman" pitchFamily="18" charset="0"/>
              </a:rPr>
              <a:t>b,d</a:t>
            </a:r>
            <a:r>
              <a:rPr kumimoji="0" lang="en-US" sz="2000" b="0"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)=1 and (</a:t>
            </a:r>
            <a:r>
              <a:rPr kumimoji="0" lang="en-US" sz="2000" b="0" i="0" u="none" strike="noStrike" cap="none" normalizeH="0" baseline="0" dirty="0" err="1" smtClean="0">
                <a:ln>
                  <a:noFill/>
                </a:ln>
                <a:solidFill>
                  <a:srgbClr val="000000"/>
                </a:solidFill>
                <a:effectLst/>
                <a:latin typeface="Times New Roman" pitchFamily="18" charset="0"/>
                <a:ea typeface="Calibri" pitchFamily="34" charset="0"/>
                <a:cs typeface="Times New Roman" pitchFamily="18" charset="0"/>
              </a:rPr>
              <a:t>d,b</a:t>
            </a:r>
            <a:r>
              <a:rPr kumimoji="0" lang="en-US" sz="2000" b="0"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)=1 and we make (</a:t>
            </a:r>
            <a:r>
              <a:rPr kumimoji="0" lang="en-US" sz="2000" b="0" i="0" u="none" strike="noStrike" cap="none" normalizeH="0" baseline="0" dirty="0" err="1" smtClean="0">
                <a:ln>
                  <a:noFill/>
                </a:ln>
                <a:solidFill>
                  <a:srgbClr val="000000"/>
                </a:solidFill>
                <a:effectLst/>
                <a:latin typeface="Times New Roman" pitchFamily="18" charset="0"/>
                <a:ea typeface="Calibri" pitchFamily="34" charset="0"/>
                <a:cs typeface="Times New Roman" pitchFamily="18" charset="0"/>
              </a:rPr>
              <a:t>b,b</a:t>
            </a:r>
            <a:r>
              <a:rPr kumimoji="0" lang="en-US" sz="2000" b="0"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)=1.</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             since (</a:t>
            </a:r>
            <a:r>
              <a:rPr kumimoji="0" lang="en-US" sz="2000" b="0" i="0" u="none" strike="noStrike" cap="none" normalizeH="0" baseline="0" dirty="0" err="1" smtClean="0">
                <a:ln>
                  <a:noFill/>
                </a:ln>
                <a:solidFill>
                  <a:srgbClr val="000000"/>
                </a:solidFill>
                <a:effectLst/>
                <a:latin typeface="Times New Roman" pitchFamily="18" charset="0"/>
                <a:ea typeface="Calibri" pitchFamily="34" charset="0"/>
                <a:cs typeface="Times New Roman" pitchFamily="18" charset="0"/>
              </a:rPr>
              <a:t>b,d</a:t>
            </a:r>
            <a:r>
              <a:rPr kumimoji="0" lang="en-US" sz="2000" b="0"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)=1 and (</a:t>
            </a:r>
            <a:r>
              <a:rPr kumimoji="0" lang="en-US" sz="2000" b="0" i="0" u="none" strike="noStrike" cap="none" normalizeH="0" baseline="0" dirty="0" err="1" smtClean="0">
                <a:ln>
                  <a:noFill/>
                </a:ln>
                <a:solidFill>
                  <a:srgbClr val="000000"/>
                </a:solidFill>
                <a:effectLst/>
                <a:latin typeface="Times New Roman" pitchFamily="18" charset="0"/>
                <a:ea typeface="Calibri" pitchFamily="34" charset="0"/>
                <a:cs typeface="Times New Roman" pitchFamily="18" charset="0"/>
              </a:rPr>
              <a:t>d,c</a:t>
            </a:r>
            <a:r>
              <a:rPr kumimoji="0" lang="en-US" sz="2000" b="0"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)=1 and we make (</a:t>
            </a:r>
            <a:r>
              <a:rPr kumimoji="0" lang="en-US" sz="2000" b="0" i="0" u="none" strike="noStrike" cap="none" normalizeH="0" baseline="0" dirty="0" err="1" smtClean="0">
                <a:ln>
                  <a:noFill/>
                </a:ln>
                <a:solidFill>
                  <a:srgbClr val="000000"/>
                </a:solidFill>
                <a:effectLst/>
                <a:latin typeface="Times New Roman" pitchFamily="18" charset="0"/>
                <a:ea typeface="Calibri" pitchFamily="34" charset="0"/>
                <a:cs typeface="Times New Roman" pitchFamily="18" charset="0"/>
              </a:rPr>
              <a:t>b,c</a:t>
            </a:r>
            <a:r>
              <a:rPr kumimoji="0" lang="en-US" sz="2000" b="0"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)=1.</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             since (</a:t>
            </a:r>
            <a:r>
              <a:rPr kumimoji="0" lang="en-US" sz="2000" b="0" i="0" u="none" strike="noStrike" cap="none" normalizeH="0" baseline="0" dirty="0" err="1" smtClean="0">
                <a:ln>
                  <a:noFill/>
                </a:ln>
                <a:solidFill>
                  <a:srgbClr val="000000"/>
                </a:solidFill>
                <a:effectLst/>
                <a:latin typeface="Times New Roman" pitchFamily="18" charset="0"/>
                <a:ea typeface="Calibri" pitchFamily="34" charset="0"/>
                <a:cs typeface="Times New Roman" pitchFamily="18" charset="0"/>
              </a:rPr>
              <a:t>b,d</a:t>
            </a:r>
            <a:r>
              <a:rPr kumimoji="0" lang="en-US" sz="2000" b="0"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)=1 and (</a:t>
            </a:r>
            <a:r>
              <a:rPr kumimoji="0" lang="en-US" sz="2000" b="0" i="0" u="none" strike="noStrike" cap="none" normalizeH="0" baseline="0" dirty="0" err="1" smtClean="0">
                <a:ln>
                  <a:noFill/>
                </a:ln>
                <a:solidFill>
                  <a:srgbClr val="000000"/>
                </a:solidFill>
                <a:effectLst/>
                <a:latin typeface="Times New Roman" pitchFamily="18" charset="0"/>
                <a:ea typeface="Calibri" pitchFamily="34" charset="0"/>
                <a:cs typeface="Times New Roman" pitchFamily="18" charset="0"/>
              </a:rPr>
              <a:t>d,d</a:t>
            </a:r>
            <a:r>
              <a:rPr kumimoji="0" lang="en-US" sz="2000" b="0"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)=1 and we make (</a:t>
            </a:r>
            <a:r>
              <a:rPr kumimoji="0" lang="en-US" sz="2000" b="0" i="0" u="none" strike="noStrike" cap="none" normalizeH="0" baseline="0" dirty="0" err="1" smtClean="0">
                <a:ln>
                  <a:noFill/>
                </a:ln>
                <a:solidFill>
                  <a:srgbClr val="000000"/>
                </a:solidFill>
                <a:effectLst/>
                <a:latin typeface="Times New Roman" pitchFamily="18" charset="0"/>
                <a:ea typeface="Calibri" pitchFamily="34" charset="0"/>
                <a:cs typeface="Times New Roman" pitchFamily="18" charset="0"/>
              </a:rPr>
              <a:t>b,d</a:t>
            </a:r>
            <a:r>
              <a:rPr kumimoji="0" lang="en-US" sz="2000" b="0"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)=1.</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The resultant table is shown below:</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165</TotalTime>
  <Words>3118</Words>
  <Application>Microsoft Office PowerPoint</Application>
  <PresentationFormat>On-screen Show (4:3)</PresentationFormat>
  <Paragraphs>740</Paragraphs>
  <Slides>39</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39</vt:i4>
      </vt:variant>
    </vt:vector>
  </HeadingPairs>
  <TitlesOfParts>
    <vt:vector size="41" baseType="lpstr">
      <vt:lpstr>Office Theme</vt:lpstr>
      <vt:lpstr>Worksheet</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Roopa</dc:creator>
  <cp:lastModifiedBy>Roopa</cp:lastModifiedBy>
  <cp:revision>20</cp:revision>
  <dcterms:created xsi:type="dcterms:W3CDTF">2014-12-24T16:46:58Z</dcterms:created>
  <dcterms:modified xsi:type="dcterms:W3CDTF">2015-09-25T08:50:46Z</dcterms:modified>
</cp:coreProperties>
</file>