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6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CD4A1-A3B0-4164-8ECD-9DFE85C12E95}" v="3" dt="2024-05-30T18:42:02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nysaiyyan@outlook.com" userId="fbb3737296cabf75" providerId="LiveId" clId="{D3FCD4A1-A3B0-4164-8ECD-9DFE85C12E95}"/>
    <pc:docChg chg="modSld">
      <pc:chgData name="sunnysaiyyan@outlook.com" userId="fbb3737296cabf75" providerId="LiveId" clId="{D3FCD4A1-A3B0-4164-8ECD-9DFE85C12E95}" dt="2024-05-30T18:42:53.598" v="8" actId="2711"/>
      <pc:docMkLst>
        <pc:docMk/>
      </pc:docMkLst>
      <pc:sldChg chg="modSp mod">
        <pc:chgData name="sunnysaiyyan@outlook.com" userId="fbb3737296cabf75" providerId="LiveId" clId="{D3FCD4A1-A3B0-4164-8ECD-9DFE85C12E95}" dt="2024-05-30T18:42:53.598" v="8" actId="2711"/>
        <pc:sldMkLst>
          <pc:docMk/>
          <pc:sldMk cId="1750591024" sldId="269"/>
        </pc:sldMkLst>
        <pc:spChg chg="mod">
          <ac:chgData name="sunnysaiyyan@outlook.com" userId="fbb3737296cabf75" providerId="LiveId" clId="{D3FCD4A1-A3B0-4164-8ECD-9DFE85C12E95}" dt="2024-05-30T18:42:53.598" v="8" actId="2711"/>
          <ac:spMkLst>
            <pc:docMk/>
            <pc:sldMk cId="1750591024" sldId="269"/>
            <ac:spMk id="3" creationId="{0E9A2999-FE97-BC55-7297-9515ABFE9623}"/>
          </ac:spMkLst>
        </pc:spChg>
        <pc:spChg chg="mod">
          <ac:chgData name="sunnysaiyyan@outlook.com" userId="fbb3737296cabf75" providerId="LiveId" clId="{D3FCD4A1-A3B0-4164-8ECD-9DFE85C12E95}" dt="2024-05-30T18:42:49.103" v="7" actId="2711"/>
          <ac:spMkLst>
            <pc:docMk/>
            <pc:sldMk cId="1750591024" sldId="269"/>
            <ac:spMk id="4" creationId="{26CC1FF1-8DB9-3043-FB65-EF6233AE7C42}"/>
          </ac:spMkLst>
        </pc:spChg>
      </pc:sldChg>
      <pc:sldChg chg="modSp mod">
        <pc:chgData name="sunnysaiyyan@outlook.com" userId="fbb3737296cabf75" providerId="LiveId" clId="{D3FCD4A1-A3B0-4164-8ECD-9DFE85C12E95}" dt="2024-05-30T18:42:40.869" v="6" actId="2711"/>
        <pc:sldMkLst>
          <pc:docMk/>
          <pc:sldMk cId="1547090131" sldId="270"/>
        </pc:sldMkLst>
        <pc:spChg chg="mod">
          <ac:chgData name="sunnysaiyyan@outlook.com" userId="fbb3737296cabf75" providerId="LiveId" clId="{D3FCD4A1-A3B0-4164-8ECD-9DFE85C12E95}" dt="2024-05-30T18:42:24.281" v="4" actId="2711"/>
          <ac:spMkLst>
            <pc:docMk/>
            <pc:sldMk cId="1547090131" sldId="270"/>
            <ac:spMk id="3" creationId="{A2F8B09D-53F1-3745-4B18-FCE0D931AB2D}"/>
          </ac:spMkLst>
        </pc:spChg>
        <pc:spChg chg="mod">
          <ac:chgData name="sunnysaiyyan@outlook.com" userId="fbb3737296cabf75" providerId="LiveId" clId="{D3FCD4A1-A3B0-4164-8ECD-9DFE85C12E95}" dt="2024-05-30T18:42:19.454" v="3" actId="2711"/>
          <ac:spMkLst>
            <pc:docMk/>
            <pc:sldMk cId="1547090131" sldId="270"/>
            <ac:spMk id="4" creationId="{6CC36F43-8D73-55D6-703A-05D841EC0D3C}"/>
          </ac:spMkLst>
        </pc:spChg>
        <pc:spChg chg="mod">
          <ac:chgData name="sunnysaiyyan@outlook.com" userId="fbb3737296cabf75" providerId="LiveId" clId="{D3FCD4A1-A3B0-4164-8ECD-9DFE85C12E95}" dt="2024-05-30T18:42:40.869" v="6" actId="2711"/>
          <ac:spMkLst>
            <pc:docMk/>
            <pc:sldMk cId="1547090131" sldId="270"/>
            <ac:spMk id="8" creationId="{37D26CE9-E453-C887-80A1-5BAA0CB85780}"/>
          </ac:spMkLst>
        </pc:spChg>
        <pc:spChg chg="mod">
          <ac:chgData name="sunnysaiyyan@outlook.com" userId="fbb3737296cabf75" providerId="LiveId" clId="{D3FCD4A1-A3B0-4164-8ECD-9DFE85C12E95}" dt="2024-05-30T18:42:35.558" v="5" actId="2711"/>
          <ac:spMkLst>
            <pc:docMk/>
            <pc:sldMk cId="1547090131" sldId="270"/>
            <ac:spMk id="10" creationId="{E5D9A682-8F9E-3E90-9498-247A48FF3571}"/>
          </ac:spMkLst>
        </pc:spChg>
      </pc:sldChg>
      <pc:sldChg chg="modSp">
        <pc:chgData name="sunnysaiyyan@outlook.com" userId="fbb3737296cabf75" providerId="LiveId" clId="{D3FCD4A1-A3B0-4164-8ECD-9DFE85C12E95}" dt="2024-05-30T18:42:02.852" v="2" actId="2711"/>
        <pc:sldMkLst>
          <pc:docMk/>
          <pc:sldMk cId="2754983908" sldId="271"/>
        </pc:sldMkLst>
        <pc:graphicFrameChg chg="mod">
          <ac:chgData name="sunnysaiyyan@outlook.com" userId="fbb3737296cabf75" providerId="LiveId" clId="{D3FCD4A1-A3B0-4164-8ECD-9DFE85C12E95}" dt="2024-05-30T18:42:02.852" v="2" actId="2711"/>
          <ac:graphicFrameMkLst>
            <pc:docMk/>
            <pc:sldMk cId="2754983908" sldId="271"/>
            <ac:graphicFrameMk id="4" creationId="{BF084628-2AB2-4D44-2773-C613AFBDE7A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758E0-0A40-4236-BB24-620BDC85D8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2164EE-1AE6-4E5A-B2FC-E04B020B2A6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 spcFirstLastPara="0" vert="horz" wrap="square" lIns="91440" tIns="45720" rIns="91440" bIns="45720" numCol="1" spcCol="1270" rtlCol="0" anchor="b" anchorCtr="0"/>
        <a:lstStyle/>
        <a:p>
          <a:r>
            <a:rPr lang="en-US" sz="2000" b="0" i="0" dirty="0">
              <a:solidFill>
                <a:schemeClr val="tx1"/>
              </a:solidFill>
              <a:latin typeface="Impact" panose="020B0806030902050204" pitchFamily="34" charset="0"/>
            </a:rPr>
            <a:t>Implement targeted strategies to reduce churn, such as personalized engagement programs, enhanced customer service, and competitive offerings.</a:t>
          </a:r>
          <a:endParaRPr lang="en-IN" sz="2000" dirty="0">
            <a:solidFill>
              <a:schemeClr val="tx1"/>
            </a:solidFill>
            <a:latin typeface="Impact" panose="020B0806030902050204" pitchFamily="34" charset="0"/>
          </a:endParaRPr>
        </a:p>
      </dgm:t>
    </dgm:pt>
    <dgm:pt modelId="{3A3D6BD4-79FF-4999-B7AF-A275ADEFB469}" type="parTrans" cxnId="{E4083BE0-64EE-48DD-9C87-0F7B79DD8429}">
      <dgm:prSet/>
      <dgm:spPr/>
      <dgm:t>
        <a:bodyPr/>
        <a:lstStyle/>
        <a:p>
          <a:endParaRPr lang="en-IN"/>
        </a:p>
      </dgm:t>
    </dgm:pt>
    <dgm:pt modelId="{4927FEF9-C8AC-4E67-B4AD-89F113FD7A89}" type="sibTrans" cxnId="{E4083BE0-64EE-48DD-9C87-0F7B79DD8429}">
      <dgm:prSet/>
      <dgm:spPr/>
      <dgm:t>
        <a:bodyPr/>
        <a:lstStyle/>
        <a:p>
          <a:endParaRPr lang="en-IN"/>
        </a:p>
      </dgm:t>
    </dgm:pt>
    <dgm:pt modelId="{639930BE-DD28-418D-8499-2B9ACDD1A0A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10000"/>
            <a:lumOff val="90000"/>
          </a:schemeClr>
        </a:solidFill>
        <a:ln>
          <a:noFill/>
        </a:ln>
      </dgm:spPr>
      <dgm:t>
        <a:bodyPr spcFirstLastPara="0" vert="horz" wrap="square" lIns="91440" tIns="45720" rIns="91440" bIns="45720" numCol="1" spcCol="1270" rtlCol="0" anchor="b" anchorCtr="0"/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latin typeface="Impact" panose="020B0806030902050204" pitchFamily="34" charset="0"/>
              <a:ea typeface="+mn-ea"/>
              <a:cs typeface="+mn-cs"/>
            </a:rPr>
            <a:t>By improving customer retention, the bank can capitalize on the increasing trend of customers joining and achieve sustainable growth</a:t>
          </a:r>
          <a:endParaRPr lang="en-IN" sz="2000" b="0" i="0" kern="1200" dirty="0">
            <a:solidFill>
              <a:schemeClr val="tx1"/>
            </a:solidFill>
            <a:latin typeface="Impact" panose="020B0806030902050204" pitchFamily="34" charset="0"/>
            <a:ea typeface="+mn-ea"/>
            <a:cs typeface="+mn-cs"/>
          </a:endParaRPr>
        </a:p>
      </dgm:t>
    </dgm:pt>
    <dgm:pt modelId="{D788D3D8-E97D-43AF-AB2E-7674366D1AC2}" type="parTrans" cxnId="{13B5841A-711B-4BE8-A221-2580CF465BEF}">
      <dgm:prSet/>
      <dgm:spPr/>
      <dgm:t>
        <a:bodyPr/>
        <a:lstStyle/>
        <a:p>
          <a:endParaRPr lang="en-IN"/>
        </a:p>
      </dgm:t>
    </dgm:pt>
    <dgm:pt modelId="{27387ACD-47ED-4CFB-B8FC-EF0C70BA3D7E}" type="sibTrans" cxnId="{13B5841A-711B-4BE8-A221-2580CF465BEF}">
      <dgm:prSet/>
      <dgm:spPr/>
      <dgm:t>
        <a:bodyPr/>
        <a:lstStyle/>
        <a:p>
          <a:endParaRPr lang="en-IN"/>
        </a:p>
      </dgm:t>
    </dgm:pt>
    <dgm:pt modelId="{7DA2ACDB-C786-4A50-BD64-A91824AFAD84}" type="pres">
      <dgm:prSet presAssocID="{3B6758E0-0A40-4236-BB24-620BDC85D864}" presName="linear" presStyleCnt="0">
        <dgm:presLayoutVars>
          <dgm:animLvl val="lvl"/>
          <dgm:resizeHandles val="exact"/>
        </dgm:presLayoutVars>
      </dgm:prSet>
      <dgm:spPr/>
    </dgm:pt>
    <dgm:pt modelId="{DC608D6F-ABB1-42B4-A43F-6C28350078A5}" type="pres">
      <dgm:prSet presAssocID="{412164EE-1AE6-4E5A-B2FC-E04B020B2A60}" presName="parentText" presStyleLbl="node1" presStyleIdx="0" presStyleCnt="2" custScaleX="45328" custLinFactY="-17604" custLinFactNeighborX="-25768" custLinFactNeighborY="-100000">
        <dgm:presLayoutVars>
          <dgm:chMax val="0"/>
          <dgm:bulletEnabled val="1"/>
        </dgm:presLayoutVars>
      </dgm:prSet>
      <dgm:spPr>
        <a:xfrm>
          <a:off x="0" y="164853"/>
          <a:ext cx="8128000" cy="2031120"/>
        </a:xfrm>
        <a:prstGeom prst="roundRect">
          <a:avLst/>
        </a:prstGeom>
      </dgm:spPr>
    </dgm:pt>
    <dgm:pt modelId="{0C1E51E9-BE80-4455-89C3-F2EC5F8B1C73}" type="pres">
      <dgm:prSet presAssocID="{4927FEF9-C8AC-4E67-B4AD-89F113FD7A89}" presName="spacer" presStyleCnt="0"/>
      <dgm:spPr/>
    </dgm:pt>
    <dgm:pt modelId="{435186F4-0B35-4F6F-AB76-C784D24F7D53}" type="pres">
      <dgm:prSet presAssocID="{639930BE-DD28-418D-8499-2B9ACDD1A0A0}" presName="parentText" presStyleLbl="node1" presStyleIdx="1" presStyleCnt="2" custScaleX="44672" custScaleY="98310" custLinFactY="9308" custLinFactNeighborX="27664" custLinFactNeighborY="100000">
        <dgm:presLayoutVars>
          <dgm:chMax val="0"/>
          <dgm:bulletEnabled val="1"/>
        </dgm:presLayoutVars>
      </dgm:prSet>
      <dgm:spPr>
        <a:xfrm>
          <a:off x="0" y="2709333"/>
          <a:ext cx="8128000" cy="2031120"/>
        </a:xfrm>
        <a:prstGeom prst="roundRect">
          <a:avLst/>
        </a:prstGeom>
      </dgm:spPr>
    </dgm:pt>
  </dgm:ptLst>
  <dgm:cxnLst>
    <dgm:cxn modelId="{13B5841A-711B-4BE8-A221-2580CF465BEF}" srcId="{3B6758E0-0A40-4236-BB24-620BDC85D864}" destId="{639930BE-DD28-418D-8499-2B9ACDD1A0A0}" srcOrd="1" destOrd="0" parTransId="{D788D3D8-E97D-43AF-AB2E-7674366D1AC2}" sibTransId="{27387ACD-47ED-4CFB-B8FC-EF0C70BA3D7E}"/>
    <dgm:cxn modelId="{B4B841B7-A20B-4667-A8B4-0681D9D847A9}" type="presOf" srcId="{639930BE-DD28-418D-8499-2B9ACDD1A0A0}" destId="{435186F4-0B35-4F6F-AB76-C784D24F7D53}" srcOrd="0" destOrd="0" presId="urn:microsoft.com/office/officeart/2005/8/layout/vList2"/>
    <dgm:cxn modelId="{F73514D7-CBC3-439C-9619-D4CA5DA19A3D}" type="presOf" srcId="{3B6758E0-0A40-4236-BB24-620BDC85D864}" destId="{7DA2ACDB-C786-4A50-BD64-A91824AFAD84}" srcOrd="0" destOrd="0" presId="urn:microsoft.com/office/officeart/2005/8/layout/vList2"/>
    <dgm:cxn modelId="{11EC14D8-702D-498C-9B81-DAD7BE011B4B}" type="presOf" srcId="{412164EE-1AE6-4E5A-B2FC-E04B020B2A60}" destId="{DC608D6F-ABB1-42B4-A43F-6C28350078A5}" srcOrd="0" destOrd="0" presId="urn:microsoft.com/office/officeart/2005/8/layout/vList2"/>
    <dgm:cxn modelId="{E4083BE0-64EE-48DD-9C87-0F7B79DD8429}" srcId="{3B6758E0-0A40-4236-BB24-620BDC85D864}" destId="{412164EE-1AE6-4E5A-B2FC-E04B020B2A60}" srcOrd="0" destOrd="0" parTransId="{3A3D6BD4-79FF-4999-B7AF-A275ADEFB469}" sibTransId="{4927FEF9-C8AC-4E67-B4AD-89F113FD7A89}"/>
    <dgm:cxn modelId="{1F5C7377-9323-4E95-B844-BA2A21238277}" type="presParOf" srcId="{7DA2ACDB-C786-4A50-BD64-A91824AFAD84}" destId="{DC608D6F-ABB1-42B4-A43F-6C28350078A5}" srcOrd="0" destOrd="0" presId="urn:microsoft.com/office/officeart/2005/8/layout/vList2"/>
    <dgm:cxn modelId="{9FC6CFEE-28C8-43E4-BF8E-72FF587049CD}" type="presParOf" srcId="{7DA2ACDB-C786-4A50-BD64-A91824AFAD84}" destId="{0C1E51E9-BE80-4455-89C3-F2EC5F8B1C73}" srcOrd="1" destOrd="0" presId="urn:microsoft.com/office/officeart/2005/8/layout/vList2"/>
    <dgm:cxn modelId="{4B447E5F-7364-41E2-96A2-74EDEC628110}" type="presParOf" srcId="{7DA2ACDB-C786-4A50-BD64-A91824AFAD84}" destId="{435186F4-0B35-4F6F-AB76-C784D24F7D5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08D6F-ABB1-42B4-A43F-6C28350078A5}">
      <dsp:nvSpPr>
        <dsp:cNvPr id="0" name=""/>
        <dsp:cNvSpPr/>
      </dsp:nvSpPr>
      <dsp:spPr>
        <a:xfrm>
          <a:off x="150546" y="0"/>
          <a:ext cx="4352031" cy="1673100"/>
        </a:xfrm>
        <a:prstGeom prst="roundRect">
          <a:avLst/>
        </a:prstGeom>
        <a:solidFill>
          <a:schemeClr val="bg2"/>
        </a:solidFill>
        <a:ln w="34925" cap="flat" cmpd="sng" algn="in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latin typeface="Impact" panose="020B0806030902050204" pitchFamily="34" charset="0"/>
            </a:rPr>
            <a:t>Implement targeted strategies to reduce churn, such as personalized engagement programs, enhanced customer service, and competitive offerings.</a:t>
          </a:r>
          <a:endParaRPr lang="en-IN" sz="2000" kern="1200" dirty="0">
            <a:solidFill>
              <a:schemeClr val="tx1"/>
            </a:solidFill>
            <a:latin typeface="Impact" panose="020B0806030902050204" pitchFamily="34" charset="0"/>
          </a:endParaRPr>
        </a:p>
      </dsp:txBody>
      <dsp:txXfrm>
        <a:off x="232220" y="81674"/>
        <a:ext cx="4188683" cy="1509752"/>
      </dsp:txXfrm>
    </dsp:sp>
    <dsp:sp modelId="{435186F4-0B35-4F6F-AB76-C784D24F7D53}">
      <dsp:nvSpPr>
        <dsp:cNvPr id="0" name=""/>
        <dsp:cNvSpPr/>
      </dsp:nvSpPr>
      <dsp:spPr>
        <a:xfrm>
          <a:off x="5312151" y="1936575"/>
          <a:ext cx="4289048" cy="1644824"/>
        </a:xfrm>
        <a:prstGeom prst="roundRect">
          <a:avLst/>
        </a:prstGeom>
        <a:solidFill>
          <a:schemeClr val="tx2">
            <a:lumMod val="10000"/>
            <a:lumOff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latin typeface="Impact" panose="020B0806030902050204" pitchFamily="34" charset="0"/>
              <a:ea typeface="+mn-ea"/>
              <a:cs typeface="+mn-cs"/>
            </a:rPr>
            <a:t>By improving customer retention, the bank can capitalize on the increasing trend of customers joining and achieve sustainable growth</a:t>
          </a:r>
          <a:endParaRPr lang="en-IN" sz="2000" b="0" i="0" kern="1200" dirty="0">
            <a:solidFill>
              <a:schemeClr val="tx1"/>
            </a:solidFill>
            <a:latin typeface="Impact" panose="020B0806030902050204" pitchFamily="34" charset="0"/>
            <a:ea typeface="+mn-ea"/>
            <a:cs typeface="+mn-cs"/>
          </a:endParaRPr>
        </a:p>
      </dsp:txBody>
      <dsp:txXfrm>
        <a:off x="5392445" y="2016869"/>
        <a:ext cx="4128460" cy="1484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7166-1C49-79C3-D138-83358AA61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Analytical CRM Development for a Bank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8053F-3EEB-3825-10AE-25C1B77E7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Capstone Project</a:t>
            </a:r>
          </a:p>
          <a:p>
            <a:r>
              <a:rPr lang="en-IN" dirty="0"/>
              <a:t>FROM: Roopam Srivastava</a:t>
            </a:r>
          </a:p>
          <a:p>
            <a:r>
              <a:rPr lang="en-IN" dirty="0"/>
              <a:t>BATCH: JAN-24</a:t>
            </a: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CD269DF3-5D07-D5D2-BEB5-60077CD5B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0224" y="3854276"/>
            <a:ext cx="2136648" cy="21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8B05-AB82-146B-016A-79D69BC4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423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  <a:latin typeface="Algerian" panose="04020705040A02060702" pitchFamily="82" charset="0"/>
              </a:rPr>
              <a:t>Credit Card on Customer Churn</a:t>
            </a:r>
            <a:br>
              <a:rPr lang="en-IN" sz="44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C553-B15A-12E1-FB51-0009F301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31635"/>
            <a:ext cx="4493491" cy="504305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mpact" panose="020B0806030902050204" pitchFamily="34" charset="0"/>
                <a:ea typeface="SimSun-ExtB" panose="02010609060101010101" pitchFamily="49" charset="-122"/>
              </a:rPr>
              <a:t>The </a:t>
            </a:r>
            <a:r>
              <a:rPr lang="en-US" sz="2800" dirty="0">
                <a:latin typeface="Impact" panose="020B0806030902050204" pitchFamily="34" charset="0"/>
                <a:ea typeface="SimSun-ExtB" panose="02010609060101010101" pitchFamily="49" charset="-122"/>
              </a:rPr>
              <a:t>Bar</a:t>
            </a:r>
            <a:r>
              <a:rPr lang="en-US" sz="2800" b="0" i="0" dirty="0">
                <a:effectLst/>
                <a:latin typeface="Impact" panose="020B0806030902050204" pitchFamily="34" charset="0"/>
                <a:ea typeface="SimSun-ExtB" panose="02010609060101010101" pitchFamily="49" charset="-122"/>
              </a:rPr>
              <a:t> chart shows customers by credit card status and churned/exited status.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mpact" panose="020B0806030902050204" pitchFamily="34" charset="0"/>
                <a:ea typeface="SimSun-ExtB" panose="02010609060101010101" pitchFamily="49" charset="-122"/>
              </a:rPr>
              <a:t>6K of credit card holders have exited or churned.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Impact" panose="020B0806030902050204" pitchFamily="34" charset="0"/>
                <a:ea typeface="SimSun-ExtB" panose="02010609060101010101" pitchFamily="49" charset="-122"/>
              </a:rPr>
              <a:t>1K</a:t>
            </a:r>
            <a:r>
              <a:rPr lang="en-US" sz="2800" b="0" i="0" dirty="0">
                <a:effectLst/>
                <a:latin typeface="Impact" panose="020B0806030902050204" pitchFamily="34" charset="0"/>
                <a:ea typeface="SimSun-ExtB" panose="02010609060101010101" pitchFamily="49" charset="-122"/>
              </a:rPr>
              <a:t> of non-credit card holders have churned.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Impact" panose="020B0806030902050204" pitchFamily="34" charset="0"/>
                <a:ea typeface="SimSun-ExtB" panose="02010609060101010101" pitchFamily="49" charset="-122"/>
              </a:rPr>
              <a:t>Credit card ownership significantly impacts customer retention rates.</a:t>
            </a:r>
          </a:p>
          <a:p>
            <a:endParaRPr lang="en-IN" sz="2800" dirty="0">
              <a:latin typeface="Impact" panose="020B0806030902050204" pitchFamily="34" charset="0"/>
              <a:ea typeface="SimSun-ExtB" panose="02010609060101010101" pitchFamily="49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19F58-F1AB-D2FA-1170-38FF6A48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0036"/>
            <a:ext cx="5735782" cy="50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1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8829-7770-AE5D-C104-0890D81D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57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  <a:latin typeface="Algerian" panose="04020705040A02060702" pitchFamily="82" charset="0"/>
              </a:rPr>
              <a:t>Strategies to Reduce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2999-FE97-BC55-7297-9515ABFE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128" y="2332182"/>
            <a:ext cx="4511964" cy="3581400"/>
          </a:xfrm>
        </p:spPr>
        <p:txBody>
          <a:bodyPr/>
          <a:lstStyle/>
          <a:p>
            <a:r>
              <a:rPr lang="en-US" sz="2000" u="sng" dirty="0">
                <a:latin typeface="Impact" panose="020B0806030902050204" pitchFamily="34" charset="0"/>
              </a:rPr>
              <a:t>Strategies to Reduce Churn:</a:t>
            </a:r>
          </a:p>
          <a:p>
            <a:pPr marL="0" indent="0">
              <a:buNone/>
            </a:pPr>
            <a:endParaRPr lang="en-US" u="sng" dirty="0">
              <a:latin typeface="Impact" panose="020B080603090205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Impact" panose="020B0806030902050204" pitchFamily="34" charset="0"/>
              </a:rPr>
              <a:t>Improve customer engagement.</a:t>
            </a:r>
          </a:p>
          <a:p>
            <a:pPr marL="0" indent="0">
              <a:buNone/>
            </a:pPr>
            <a:r>
              <a:rPr lang="en-US" sz="2000" dirty="0">
                <a:latin typeface="Impact" panose="020B0806030902050204" pitchFamily="34" charset="0"/>
              </a:rPr>
              <a:t>Enhance customer service.</a:t>
            </a:r>
          </a:p>
          <a:p>
            <a:pPr marL="0" indent="0">
              <a:buNone/>
            </a:pPr>
            <a:r>
              <a:rPr lang="en-US" dirty="0">
                <a:latin typeface="Impact" panose="020B0806030902050204" pitchFamily="34" charset="0"/>
              </a:rPr>
              <a:t>Competitive product offerings.</a:t>
            </a:r>
          </a:p>
          <a:p>
            <a:pPr marL="0" indent="0">
              <a:buNone/>
            </a:pPr>
            <a:r>
              <a:rPr lang="en-US" sz="2000" dirty="0">
                <a:latin typeface="Impact" panose="020B0806030902050204" pitchFamily="34" charset="0"/>
              </a:rPr>
              <a:t>Financial education.</a:t>
            </a:r>
          </a:p>
          <a:p>
            <a:pPr marL="0" indent="0">
              <a:buNone/>
            </a:pPr>
            <a:endParaRPr lang="en-US" sz="2000" u="sng" dirty="0">
              <a:latin typeface="Impact" panose="020B080603090205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CC1FF1-8DB9-3043-FB65-EF6233AE7C42}"/>
              </a:ext>
            </a:extLst>
          </p:cNvPr>
          <p:cNvSpPr txBox="1">
            <a:spLocks/>
          </p:cNvSpPr>
          <p:nvPr/>
        </p:nvSpPr>
        <p:spPr>
          <a:xfrm>
            <a:off x="1584036" y="2332182"/>
            <a:ext cx="451196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latin typeface="Impact" panose="020B0806030902050204" pitchFamily="34" charset="0"/>
              </a:rPr>
              <a:t>Reason of Churn:</a:t>
            </a:r>
          </a:p>
          <a:p>
            <a:pPr marL="0" indent="0">
              <a:buNone/>
            </a:pPr>
            <a:endParaRPr lang="en-IN" dirty="0">
              <a:latin typeface="Impact" panose="020B080603090205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Impact" panose="020B0806030902050204" pitchFamily="34" charset="0"/>
              </a:rPr>
              <a:t>Lack of engagement.</a:t>
            </a:r>
          </a:p>
          <a:p>
            <a:pPr marL="0" indent="0">
              <a:buNone/>
            </a:pPr>
            <a:r>
              <a:rPr lang="en-IN" dirty="0">
                <a:latin typeface="Impact" panose="020B0806030902050204" pitchFamily="34" charset="0"/>
              </a:rPr>
              <a:t>Poor customer service.</a:t>
            </a:r>
          </a:p>
          <a:p>
            <a:pPr marL="0" indent="0">
              <a:buNone/>
            </a:pPr>
            <a:r>
              <a:rPr lang="en-IN" dirty="0">
                <a:latin typeface="Impact" panose="020B0806030902050204" pitchFamily="34" charset="0"/>
              </a:rPr>
              <a:t>Competitive offers.</a:t>
            </a:r>
          </a:p>
        </p:txBody>
      </p:sp>
    </p:spTree>
    <p:extLst>
      <p:ext uri="{BB962C8B-B14F-4D97-AF65-F5344CB8AC3E}">
        <p14:creationId xmlns:p14="http://schemas.microsoft.com/office/powerpoint/2010/main" val="175059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B09D-53F1-3745-4B18-FCE0D931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144" y="0"/>
            <a:ext cx="3569855" cy="3581400"/>
          </a:xfrm>
        </p:spPr>
        <p:txBody>
          <a:bodyPr/>
          <a:lstStyle/>
          <a:p>
            <a:r>
              <a:rPr lang="en-US" sz="2000" dirty="0">
                <a:latin typeface="Impact" panose="020B0806030902050204" pitchFamily="34" charset="0"/>
              </a:rPr>
              <a:t>Analysis:</a:t>
            </a:r>
          </a:p>
          <a:p>
            <a:pPr marL="0" indent="0">
              <a:buNone/>
            </a:pPr>
            <a:r>
              <a:rPr lang="en-US" sz="2000" b="0" dirty="0">
                <a:latin typeface="Impact" panose="020B0806030902050204" pitchFamily="34" charset="0"/>
              </a:rPr>
              <a:t>Fluctuations in churn rates occurred, but overall, the rate has stabilized.</a:t>
            </a:r>
          </a:p>
          <a:p>
            <a:pPr marL="0" indent="0">
              <a:buNone/>
            </a:pPr>
            <a:r>
              <a:rPr lang="en-US" sz="2000" b="0" dirty="0">
                <a:latin typeface="Impact" panose="020B0806030902050204" pitchFamily="34" charset="0"/>
              </a:rPr>
              <a:t>Minor increase in 2017, but stabilized in subsequent years.</a:t>
            </a:r>
            <a:endParaRPr lang="en-IN" sz="2000" b="0" dirty="0">
              <a:latin typeface="Impact" panose="020B080603090205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C36F43-8D73-55D6-703A-05D841EC0D3C}"/>
              </a:ext>
            </a:extLst>
          </p:cNvPr>
          <p:cNvSpPr txBox="1">
            <a:spLocks/>
          </p:cNvSpPr>
          <p:nvPr/>
        </p:nvSpPr>
        <p:spPr>
          <a:xfrm>
            <a:off x="1579417" y="0"/>
            <a:ext cx="356985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Impact" panose="020B0806030902050204" pitchFamily="34" charset="0"/>
              </a:rPr>
              <a:t>Analysis:</a:t>
            </a:r>
          </a:p>
          <a:p>
            <a:pPr marL="0" indent="0">
              <a:buNone/>
            </a:pPr>
            <a:r>
              <a:rPr lang="en-US" dirty="0">
                <a:latin typeface="Impact" panose="020B0806030902050204" pitchFamily="34" charset="0"/>
              </a:rPr>
              <a:t>The increase in new customers joining the bank each year is a positive trend, indicating potential growth opportunities.</a:t>
            </a:r>
          </a:p>
          <a:p>
            <a:pPr marL="0" indent="0">
              <a:buNone/>
            </a:pPr>
            <a:r>
              <a:rPr lang="en-US" dirty="0">
                <a:latin typeface="Impact" panose="020B0806030902050204" pitchFamily="34" charset="0"/>
              </a:rPr>
              <a:t>However, the constant churn rate suggests that while new customers are joining, the bank is struggling to retain them.</a:t>
            </a:r>
            <a:endParaRPr lang="en-IN" dirty="0">
              <a:latin typeface="Impact" panose="020B080603090205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3737D-564F-3366-8F95-289043A3D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12" y="4256909"/>
            <a:ext cx="4874540" cy="2315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913BED-AF11-B180-06AE-3A56D7ED53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570" y="4157518"/>
            <a:ext cx="4577333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26CE9-E453-C887-80A1-5BAA0CB85780}"/>
              </a:ext>
            </a:extLst>
          </p:cNvPr>
          <p:cNvSpPr txBox="1"/>
          <p:nvPr/>
        </p:nvSpPr>
        <p:spPr>
          <a:xfrm>
            <a:off x="6922657" y="35001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IN" sz="1800" i="1" dirty="0">
                <a:latin typeface="Algerian" panose="04020705040A02060702" pitchFamily="82" charset="0"/>
                <a:ea typeface="+mj-ea"/>
                <a:cs typeface="+mj-cs"/>
              </a:rPr>
              <a:t>Churn Rate over Years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9A682-8F9E-3E90-9498-247A48FF3571}"/>
              </a:ext>
            </a:extLst>
          </p:cNvPr>
          <p:cNvSpPr txBox="1"/>
          <p:nvPr/>
        </p:nvSpPr>
        <p:spPr>
          <a:xfrm>
            <a:off x="411021" y="3396734"/>
            <a:ext cx="6511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IN" sz="1800" i="1" dirty="0">
                <a:latin typeface="Algerian" panose="04020705040A02060702" pitchFamily="82" charset="0"/>
                <a:ea typeface="+mj-ea"/>
                <a:cs typeface="+mj-cs"/>
              </a:rPr>
              <a:t>Customer Joining over Years</a:t>
            </a:r>
          </a:p>
        </p:txBody>
      </p:sp>
    </p:spTree>
    <p:extLst>
      <p:ext uri="{BB962C8B-B14F-4D97-AF65-F5344CB8AC3E}">
        <p14:creationId xmlns:p14="http://schemas.microsoft.com/office/powerpoint/2010/main" val="154709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5844-6A2C-DFF2-0DD7-A426D65A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20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Algerian" panose="04020705040A02060702" pitchFamily="82" charset="0"/>
              </a:rPr>
              <a:t>Recommendation:</a:t>
            </a:r>
            <a:br>
              <a:rPr lang="en-US" sz="4400" b="1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084628-2AB2-4D44-2773-C613AFBDE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24207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98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5E23-7BC5-CC56-2398-5F8B0DCE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72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Account balance And Number of products</a:t>
            </a:r>
            <a:b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1656-0DA6-E1FD-A9E8-68FA3E3FD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6982"/>
            <a:ext cx="4077855" cy="503381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Impact" panose="020B0806030902050204" pitchFamily="34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mpact" panose="020B0806030902050204" pitchFamily="34" charset="0"/>
              </a:rPr>
              <a:t>Customers with higher product usage tend to have higher total account 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mpact" panose="020B0806030902050204" pitchFamily="34" charset="0"/>
              </a:rPr>
              <a:t>Customers using 1 product contribute significantly to the total account balance.</a:t>
            </a:r>
          </a:p>
          <a:p>
            <a:r>
              <a:rPr lang="en-US" sz="2000" b="1" dirty="0">
                <a:latin typeface="Impact" panose="020B0806030902050204" pitchFamily="34" charset="0"/>
              </a:rPr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mpact" panose="020B0806030902050204" pitchFamily="34" charset="0"/>
              </a:rPr>
              <a:t>Encourage customers to use multiple products to increase overall account 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mpact" panose="020B0806030902050204" pitchFamily="34" charset="0"/>
              </a:rPr>
              <a:t>Offer incentives or rewards for customers who adopt additional banking products.</a:t>
            </a:r>
          </a:p>
          <a:p>
            <a:endParaRPr lang="en-US" dirty="0">
              <a:latin typeface="Impact" panose="020B0806030902050204" pitchFamily="34" charset="0"/>
            </a:endParaRPr>
          </a:p>
          <a:p>
            <a:endParaRPr lang="en-IN" dirty="0">
              <a:latin typeface="Impact" panose="020B080603090205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33985-74A8-D6AB-89AE-D9EF1D04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564" y="1293091"/>
            <a:ext cx="6801200" cy="53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8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D70C-4F3A-59C5-36E6-40103396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38509" cy="69041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Credit Score Wise Count Of Customers Exited.</a:t>
            </a:r>
            <a:endParaRPr lang="en-IN" sz="2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33DE-CA0A-2FC0-F769-05EDF4A8C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473" y="1376218"/>
            <a:ext cx="6516254" cy="4491182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Impact" panose="020B0806030902050204" pitchFamily="34" charset="0"/>
              </a:rPr>
              <a:t>Analysis:</a:t>
            </a:r>
            <a:endParaRPr lang="en-US" sz="2400" dirty="0">
              <a:latin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Impact" panose="020B0806030902050204" pitchFamily="34" charset="0"/>
              </a:rPr>
              <a:t>Customers with higher credit scores tend to have lower churn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Impact" panose="020B0806030902050204" pitchFamily="34" charset="0"/>
              </a:rPr>
              <a:t>The highest churn count is observed in the credit score group Fair, followed by Poor.</a:t>
            </a:r>
          </a:p>
          <a:p>
            <a:r>
              <a:rPr lang="en-US" sz="2400" b="1" dirty="0">
                <a:latin typeface="Impact" panose="020B0806030902050204" pitchFamily="34" charset="0"/>
              </a:rPr>
              <a:t>Recommendation:</a:t>
            </a:r>
            <a:endParaRPr lang="en-US" sz="2400" dirty="0">
              <a:latin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Impact" panose="020B0806030902050204" pitchFamily="34" charset="0"/>
              </a:rPr>
              <a:t>Focus retention efforts on customers in the credit score groups Fair and Poor.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Impact" panose="020B0806030902050204" pitchFamily="34" charset="0"/>
              </a:rPr>
              <a:t>Provide targeted offers or incentives to encourage loyalty and reduce churn in these segments.</a:t>
            </a:r>
            <a:endParaRPr lang="en-IN" sz="2400" dirty="0">
              <a:latin typeface="Impact" panose="020B080603090205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B4713-2488-ED0D-4215-1A6BAE57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29" y="1587574"/>
            <a:ext cx="4732072" cy="43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18-5651-FBF5-5F61-B29F2EE4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73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Algerian" panose="04020705040A02060702" pitchFamily="82" charset="0"/>
              </a:rPr>
              <a:t>Conclusion</a:t>
            </a:r>
            <a:br>
              <a:rPr lang="en-IN" sz="44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5E8D-C15A-BDF6-A1CA-C3A12BD4C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3164"/>
            <a:ext cx="9601200" cy="44542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Impact" panose="020B0806030902050204" pitchFamily="34" charset="0"/>
              </a:rPr>
              <a:t>The bank has experienced a consistent churn rate over the years, despite a steady increase in customer acquisition.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Impact" panose="020B0806030902050204" pitchFamily="34" charset="0"/>
              </a:rPr>
              <a:t>Customers with lower credit scores and those using fewer products are more likely to churn.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Impact" panose="020B0806030902050204" pitchFamily="34" charset="0"/>
              </a:rPr>
              <a:t>Age groups Old and Middle have the highest churn rates, indicating specific retention challenges.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Impact" panose="020B0806030902050204" pitchFamily="34" charset="0"/>
              </a:rPr>
              <a:t>Improving customer engagement, enhancing customer service, and offering competitive products/services are key strategies to reduce churn.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Impact" panose="020B0806030902050204" pitchFamily="34" charset="0"/>
              </a:rPr>
              <a:t>Targeted marketing and personalized offers can help retain customers in critical age and credit score groups.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Impact" panose="020B0806030902050204" pitchFamily="34" charset="0"/>
              </a:rPr>
              <a:t>Overall, by focusing on customer engagement, service enhancement, and targeted strategies for specific customer segments, the bank can reduce churn, improve customer retention, and foster long-term customer loyalty.</a:t>
            </a:r>
            <a:endParaRPr lang="en-IN" dirty="0">
              <a:solidFill>
                <a:schemeClr val="tx1"/>
              </a:solidFill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54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AB19-A76B-6EF2-1784-8EC4F105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Dashboard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B2B0EF-7C46-049C-6A1A-6E1063EFF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306" y="1357745"/>
            <a:ext cx="5073785" cy="2763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2D495-4FF0-FA04-A607-5526702A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357745"/>
            <a:ext cx="5299364" cy="2763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43B7A7-3E4F-9DB4-EBD2-3280025C7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486" y="4211782"/>
            <a:ext cx="5276850" cy="26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5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BC572-91AF-D34F-034F-D00BC4EB222B}"/>
              </a:ext>
            </a:extLst>
          </p:cNvPr>
          <p:cNvSpPr/>
          <p:nvPr/>
        </p:nvSpPr>
        <p:spPr>
          <a:xfrm>
            <a:off x="4300637" y="2967335"/>
            <a:ext cx="3590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54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64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4236-35FB-BA40-F27E-9448DA8F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10312"/>
            <a:ext cx="9601200" cy="96926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DATA SEE-THROUGH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3EAC-ABF4-CC63-108B-8CCB4244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79576"/>
            <a:ext cx="9601200" cy="5257800"/>
          </a:xfrm>
        </p:spPr>
        <p:txBody>
          <a:bodyPr>
            <a:normAutofit/>
          </a:bodyPr>
          <a:lstStyle/>
          <a:p>
            <a:pPr marL="47625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RowNumber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 The row number in the dataset, likely used for reference or indexing.</a:t>
            </a:r>
          </a:p>
          <a:p>
            <a:pPr marL="47625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CustomerId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 A unique identifier for each customer.</a:t>
            </a:r>
          </a:p>
          <a:p>
            <a:pPr marL="47625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CreditScore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A numerical representation of the customer's creditworthiness.</a:t>
            </a:r>
          </a:p>
          <a:p>
            <a:pPr marL="9334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b="1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Credit score: </a:t>
            </a:r>
          </a:p>
          <a:p>
            <a:pPr marL="139065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Excellent: 800–850</a:t>
            </a:r>
          </a:p>
          <a:p>
            <a:pPr marL="139065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Very Good: 740–799</a:t>
            </a:r>
          </a:p>
          <a:p>
            <a:pPr marL="139065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Good: 670–739</a:t>
            </a:r>
          </a:p>
          <a:p>
            <a:pPr marL="139065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Fair: 580–669</a:t>
            </a:r>
          </a:p>
          <a:p>
            <a:pPr marL="139065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Poor: 300–579</a:t>
            </a:r>
          </a:p>
          <a:p>
            <a:pPr marL="47625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GeographyID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 A numerical identifier that likely corresponds to a geographical location, such as a country or region.</a:t>
            </a:r>
          </a:p>
          <a:p>
            <a:pPr marL="47625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GenderID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 A numerical identifier for the customer's gender, where for example, '1' could represent male and '2' could represent female.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79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9375-8B83-7279-A309-02906EC5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6888"/>
            <a:ext cx="9601200" cy="1033272"/>
          </a:xfrm>
        </p:spPr>
        <p:txBody>
          <a:bodyPr/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DATA SEE-THROUGH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4AC19-6C1C-7D46-49AB-8909AB3A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60120"/>
            <a:ext cx="9601200" cy="5769864"/>
          </a:xfrm>
        </p:spPr>
        <p:txBody>
          <a:bodyPr>
            <a:normAutofit/>
          </a:bodyPr>
          <a:lstStyle/>
          <a:p>
            <a:pPr marL="47625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Age: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 The age of the customer.</a:t>
            </a:r>
            <a:endParaRPr lang="en-US" sz="1900" b="1" i="0" u="none" strike="noStrike" cap="none" dirty="0">
              <a:solidFill>
                <a:srgbClr val="000000"/>
              </a:solidFill>
              <a:latin typeface="Impact" panose="020B0806030902050204" pitchFamily="34" charset="0"/>
              <a:ea typeface="Lato"/>
              <a:cs typeface="Lato"/>
              <a:sym typeface="Lato"/>
            </a:endParaRPr>
          </a:p>
          <a:p>
            <a:pPr marL="476250" marR="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Tenure: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The number of years the customer has been with the bank.</a:t>
            </a:r>
          </a:p>
          <a:p>
            <a:pPr marL="476250" marR="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Balance: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Current balance in the customer's account.</a:t>
            </a:r>
          </a:p>
          <a:p>
            <a:pPr marL="476250" marR="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1900" b="1" i="0" u="none" strike="noStrike" cap="none" dirty="0" err="1">
                <a:solidFill>
                  <a:srgbClr val="000000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NumOfProducts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: refers to the number of products that a customer has purchased through the bank. </a:t>
            </a:r>
          </a:p>
          <a:p>
            <a:pPr marL="476250" marR="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1900" b="1" i="0" u="none" strike="noStrike" cap="none" dirty="0" err="1">
                <a:solidFill>
                  <a:srgbClr val="000000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HasCrCard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: denotes whether or not a customer has a credit card. This column is also relevant, since people with a credit card are less likely to leave the bank.</a:t>
            </a:r>
          </a:p>
          <a:p>
            <a:pPr marL="1390650" marR="0" lvl="2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1 represents credit card holder</a:t>
            </a:r>
          </a:p>
          <a:p>
            <a:pPr marL="1390650" marR="0" lvl="2" indent="-342900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0 represents non credit card holder</a:t>
            </a:r>
          </a:p>
          <a:p>
            <a:pPr marL="469900" marR="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900" b="1" i="0" u="none" strike="noStrike" cap="none" dirty="0" err="1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IsActiveMember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: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 active customers are less likely to leave the bank (as per the criteria defined by the bank for identifying the activeness).</a:t>
            </a:r>
          </a:p>
          <a:p>
            <a:pPr marL="1384300" marR="0" lvl="2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1 represents Active Member</a:t>
            </a:r>
          </a:p>
          <a:p>
            <a:pPr marL="1384300" marR="0" lvl="2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0 represents Inactive Member</a:t>
            </a:r>
          </a:p>
          <a:p>
            <a:pPr marL="0" indent="0">
              <a:buNone/>
            </a:pPr>
            <a:endParaRPr lang="en-IN" sz="2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8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C13B-3C10-EB1E-ADD5-083DB6B9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DATA SEE-THROUGH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B205-3430-91C4-4F6C-A5AEA353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b="1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Estimated Salary: </a:t>
            </a:r>
            <a:r>
              <a:rPr lang="en-US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as with balance, people with lower salaries are more likely to leave the bank compared to those with higher salaries.</a:t>
            </a:r>
          </a:p>
          <a:p>
            <a:pPr marL="469900" marR="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b="1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Exited:</a:t>
            </a:r>
            <a:r>
              <a:rPr lang="en-US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 whether or not the customer left the bank.</a:t>
            </a:r>
          </a:p>
          <a:p>
            <a:pPr marL="1384300" marR="0" lvl="2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0 represents Retain </a:t>
            </a:r>
          </a:p>
          <a:p>
            <a:pPr marL="1384300" marR="0" lvl="2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1 represents Exit</a:t>
            </a:r>
          </a:p>
          <a:p>
            <a:pPr marL="469900" marR="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b="1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Bank DOJ:</a:t>
            </a:r>
            <a:r>
              <a:rPr lang="en-US" b="0" i="0" u="none" strike="noStrike" cap="none" dirty="0">
                <a:solidFill>
                  <a:schemeClr val="dk1"/>
                </a:solidFill>
                <a:latin typeface="Impact" panose="020B0806030902050204" pitchFamily="34" charset="0"/>
                <a:ea typeface="Lato"/>
                <a:cs typeface="Lato"/>
                <a:sym typeface="Lato"/>
              </a:rPr>
              <a:t> date when the Customer associated/joined  with the bank.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12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6B5-FE1A-4A2A-5B46-83AE67D9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852" y="247650"/>
            <a:ext cx="10140696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400" dirty="0">
                <a:solidFill>
                  <a:schemeClr val="tx1"/>
                </a:solidFill>
                <a:latin typeface="Algerian" panose="04020705040A02060702" pitchFamily="82" charset="0"/>
              </a:rPr>
              <a:t>Customer Churn and its impact on business</a:t>
            </a:r>
            <a:br>
              <a:rPr lang="en-IN" sz="34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sz="3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770A-9899-A6C4-9AD7-E037A19AF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0"/>
            <a:ext cx="9802368" cy="5501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Impact" panose="020B0806030902050204" pitchFamily="34" charset="0"/>
              </a:rPr>
              <a:t>Customer churn, the rate at which customers stop using a company's products or services, is a crucial metric for banks.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Impact" panose="020B0806030902050204" pitchFamily="34" charset="0"/>
              </a:rPr>
              <a:t> It directly impacts revenue and profitability.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Impact" panose="020B0806030902050204" pitchFamily="34" charset="0"/>
              </a:rPr>
              <a:t> In this presentation, we will analyze our bank's customer churn rates, focusing on gender, recent years, customers with credit cards, number of products used, credit score-wise churn count, and geography-wise churn count.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Impact" panose="020B0806030902050204" pitchFamily="34" charset="0"/>
              </a:rPr>
              <a:t> Our goal is to identify factors contributing to churn and propose strategies to improve customer retention and satisfaction.</a:t>
            </a:r>
            <a:endParaRPr lang="en-IN" sz="2800" dirty="0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80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1532-4D6A-B78A-E7BC-AAA7B98D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latin typeface="Algerian" panose="04020705040A02060702" pitchFamily="82" charset="0"/>
              </a:rPr>
              <a:t>Churn </a:t>
            </a:r>
            <a:r>
              <a:rPr lang="en-IN" sz="4400" dirty="0" err="1">
                <a:solidFill>
                  <a:schemeClr val="tx1"/>
                </a:solidFill>
                <a:latin typeface="Algerian" panose="04020705040A02060702" pitchFamily="82" charset="0"/>
              </a:rPr>
              <a:t>Churn</a:t>
            </a:r>
            <a:r>
              <a:rPr lang="en-IN" sz="4400" dirty="0">
                <a:solidFill>
                  <a:schemeClr val="tx1"/>
                </a:solidFill>
                <a:latin typeface="Algerian" panose="04020705040A02060702" pitchFamily="82" charset="0"/>
              </a:rPr>
              <a:t> Rate Trends</a:t>
            </a:r>
            <a:r>
              <a:rPr lang="en-IN" sz="4400" dirty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1CB98A-0EB8-6A46-E3CA-77E0F5993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274" y="1600170"/>
            <a:ext cx="5214070" cy="4261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7A65A-C12A-7AA0-ECAF-8885D66ACD7A}"/>
              </a:ext>
            </a:extLst>
          </p:cNvPr>
          <p:cNvSpPr txBox="1"/>
          <p:nvPr/>
        </p:nvSpPr>
        <p:spPr>
          <a:xfrm>
            <a:off x="6455664" y="1600170"/>
            <a:ext cx="542239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Impact" panose="020B0806030902050204" pitchFamily="34" charset="0"/>
              </a:rPr>
              <a:t>Analysis:</a:t>
            </a:r>
          </a:p>
          <a:p>
            <a:pPr algn="l"/>
            <a:r>
              <a:rPr lang="en-US" sz="2800" i="0" dirty="0">
                <a:effectLst/>
                <a:latin typeface="Impact" panose="020B0806030902050204" pitchFamily="34" charset="0"/>
              </a:rPr>
              <a:t>It can be seen that there is an significant increase in the customers in year 2017 and saw a sudden decline in starting of 2018 as well as in </a:t>
            </a:r>
            <a:r>
              <a:rPr lang="en-US" sz="2800" dirty="0">
                <a:latin typeface="Impact" panose="020B0806030902050204" pitchFamily="34" charset="0"/>
              </a:rPr>
              <a:t>J</a:t>
            </a:r>
            <a:r>
              <a:rPr lang="en-US" sz="2800" i="0" dirty="0">
                <a:effectLst/>
                <a:latin typeface="Impact" panose="020B0806030902050204" pitchFamily="34" charset="0"/>
              </a:rPr>
              <a:t>an 2019.</a:t>
            </a:r>
            <a:endParaRPr lang="en-US" sz="2800" b="1" i="0" dirty="0">
              <a:effectLst/>
              <a:latin typeface="Impact" panose="020B0806030902050204" pitchFamily="34" charset="0"/>
            </a:endParaRPr>
          </a:p>
          <a:p>
            <a:pPr algn="l"/>
            <a:r>
              <a:rPr lang="en-US" sz="2800" b="1" i="0" dirty="0">
                <a:effectLst/>
                <a:latin typeface="Impact" panose="020B0806030902050204" pitchFamily="34" charset="0"/>
              </a:rPr>
              <a:t>Recommendation:</a:t>
            </a:r>
          </a:p>
          <a:p>
            <a:pPr algn="l"/>
            <a:r>
              <a:rPr lang="en-US" sz="2800" i="0" dirty="0">
                <a:effectLst/>
                <a:latin typeface="Impact" panose="020B0806030902050204" pitchFamily="34" charset="0"/>
              </a:rPr>
              <a:t>Monitor closely for emerging trends.</a:t>
            </a:r>
          </a:p>
          <a:p>
            <a:pPr algn="l"/>
            <a:r>
              <a:rPr lang="en-US" sz="2800" i="0" dirty="0">
                <a:effectLst/>
                <a:latin typeface="Impact" panose="020B0806030902050204" pitchFamily="34" charset="0"/>
              </a:rPr>
              <a:t>Implement targeted strategies for stability</a:t>
            </a:r>
            <a:r>
              <a:rPr lang="en-US" sz="2800" b="1" i="0" dirty="0">
                <a:effectLst/>
                <a:latin typeface="Impact" panose="020B0806030902050204" pitchFamily="34" charset="0"/>
              </a:rPr>
              <a:t>.</a:t>
            </a:r>
            <a:endParaRPr lang="en-US" sz="2800" i="0" dirty="0">
              <a:effectLst/>
              <a:latin typeface="Impact" panose="020B080603090205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30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F20D-D73A-A147-B0B3-C2868815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72" y="158496"/>
            <a:ext cx="9601200" cy="8321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lgerian" panose="04020705040A02060702" pitchFamily="82" charset="0"/>
              </a:rPr>
              <a:t>Churn Analysis by Age</a:t>
            </a:r>
            <a:br>
              <a:rPr lang="en-IN" sz="4400" dirty="0">
                <a:solidFill>
                  <a:schemeClr val="tx1"/>
                </a:solidFill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DFD548-2825-E22C-284A-352A9C29E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466" y="1426464"/>
            <a:ext cx="5505573" cy="4334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A46B37-5915-4F25-C6C4-F4EA10471DA5}"/>
              </a:ext>
            </a:extLst>
          </p:cNvPr>
          <p:cNvSpPr txBox="1"/>
          <p:nvPr/>
        </p:nvSpPr>
        <p:spPr>
          <a:xfrm>
            <a:off x="6693408" y="1115568"/>
            <a:ext cx="521208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effectLst/>
                <a:latin typeface="Impact" panose="020B0806030902050204" pitchFamily="34" charset="0"/>
              </a:rPr>
              <a:t>Analysis: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Impact" panose="020B0806030902050204" pitchFamily="34" charset="0"/>
              </a:rPr>
              <a:t>Age Group </a:t>
            </a:r>
            <a:r>
              <a:rPr lang="en-US" sz="2000" b="1" dirty="0">
                <a:latin typeface="Impact" panose="020B0806030902050204" pitchFamily="34" charset="0"/>
              </a:rPr>
              <a:t>Old Aged(45</a:t>
            </a:r>
            <a:r>
              <a:rPr lang="en-US" sz="2000" b="1" i="0" dirty="0">
                <a:effectLst/>
                <a:latin typeface="Impact" panose="020B0806030902050204" pitchFamily="34" charset="0"/>
              </a:rPr>
              <a:t> Churn Rate):</a:t>
            </a:r>
          </a:p>
          <a:p>
            <a:pPr algn="l"/>
            <a:endParaRPr lang="en-US" sz="2000" b="1" i="0" dirty="0">
              <a:effectLst/>
              <a:latin typeface="Impact" panose="020B080603090205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mpact" panose="020B0806030902050204" pitchFamily="34" charset="0"/>
              </a:rPr>
              <a:t>High churn rate suggests potential dissatisfaction or unmet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mpact" panose="020B0806030902050204" pitchFamily="34" charset="0"/>
              </a:rPr>
              <a:t>Reasons could include lack of personalized services or better offers from competitors.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mpact" panose="020B0806030902050204" pitchFamily="34" charset="0"/>
              </a:rPr>
              <a:t>Recommend further investigation into specific pain points or service gaps.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Impact" panose="020B0806030902050204" pitchFamily="34" charset="0"/>
              </a:rPr>
              <a:t>Age Group </a:t>
            </a:r>
            <a:r>
              <a:rPr lang="en-US" sz="2000" b="1" dirty="0">
                <a:latin typeface="Impact" panose="020B0806030902050204" pitchFamily="34" charset="0"/>
              </a:rPr>
              <a:t>Middle Aged</a:t>
            </a:r>
            <a:r>
              <a:rPr lang="en-US" sz="2000" b="1" i="0" dirty="0">
                <a:effectLst/>
                <a:latin typeface="Impact" panose="020B0806030902050204" pitchFamily="34" charset="0"/>
              </a:rPr>
              <a:t> (</a:t>
            </a:r>
            <a:r>
              <a:rPr lang="en-US" sz="2000" b="1" dirty="0">
                <a:latin typeface="Impact" panose="020B0806030902050204" pitchFamily="34" charset="0"/>
              </a:rPr>
              <a:t>20 </a:t>
            </a:r>
            <a:r>
              <a:rPr lang="en-US" sz="2000" b="1" i="0" dirty="0">
                <a:effectLst/>
                <a:latin typeface="Impact" panose="020B0806030902050204" pitchFamily="34" charset="0"/>
              </a:rPr>
              <a:t>Churn Rate):</a:t>
            </a:r>
          </a:p>
          <a:p>
            <a:pPr algn="l"/>
            <a:endParaRPr lang="en-US" sz="2000" b="1" i="0" dirty="0">
              <a:effectLst/>
              <a:latin typeface="Impact" panose="020B080603090205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mpact" panose="020B0806030902050204" pitchFamily="34" charset="0"/>
              </a:rPr>
              <a:t>Significant churn rate indicating possible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mpact" panose="020B0806030902050204" pitchFamily="34" charset="0"/>
              </a:rPr>
              <a:t>Factors may include retirement planning or changing financial priorities.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mpact" panose="020B0806030902050204" pitchFamily="34" charset="0"/>
              </a:rPr>
              <a:t>Tailor retention strategies based on understanding their financial needs and concerns.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36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76B7-7A49-D40E-3FA0-44C722DA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8618"/>
            <a:ext cx="9601200" cy="8405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Suggestions: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E93F-3E23-CCC0-4B2B-AFD8BB4C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3581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b="1" u="sng" dirty="0">
                <a:solidFill>
                  <a:schemeClr val="tx1"/>
                </a:solidFill>
                <a:latin typeface="Impact" panose="020B0806030902050204" pitchFamily="34" charset="0"/>
              </a:rPr>
              <a:t>Targeted Marketing and Communication</a:t>
            </a:r>
            <a:r>
              <a:rPr lang="en-IN" sz="2800" b="1" dirty="0">
                <a:solidFill>
                  <a:schemeClr val="tx1"/>
                </a:solidFill>
                <a:latin typeface="Impact" panose="020B0806030902050204" pitchFamily="34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Impact" panose="020B0806030902050204" pitchFamily="34" charset="0"/>
              </a:rPr>
              <a:t>Develop campaigns focused on their financial </a:t>
            </a:r>
            <a:r>
              <a:rPr lang="en-US" sz="2800" dirty="0" err="1">
                <a:solidFill>
                  <a:schemeClr val="tx1"/>
                </a:solidFill>
                <a:latin typeface="Impact" panose="020B0806030902050204" pitchFamily="34" charset="0"/>
              </a:rPr>
              <a:t>goals.Highlight</a:t>
            </a:r>
            <a:r>
              <a:rPr lang="en-US" sz="2800" dirty="0">
                <a:solidFill>
                  <a:schemeClr val="tx1"/>
                </a:solidFill>
                <a:latin typeface="Impact" panose="020B0806030902050204" pitchFamily="34" charset="0"/>
              </a:rPr>
              <a:t> services like retirement planning and investment options.</a:t>
            </a:r>
            <a:endParaRPr lang="en-IN" sz="2800" dirty="0">
              <a:latin typeface="Impact" panose="020B0806030902050204" pitchFamily="34" charset="0"/>
            </a:endParaRPr>
          </a:p>
          <a:p>
            <a:r>
              <a:rPr lang="en-US" sz="2800" b="1" u="sng" dirty="0">
                <a:solidFill>
                  <a:schemeClr val="tx1"/>
                </a:solidFill>
                <a:latin typeface="Impact" panose="020B0806030902050204" pitchFamily="34" charset="0"/>
              </a:rPr>
              <a:t>Customer Loyalty Programs: </a:t>
            </a:r>
            <a:r>
              <a:rPr lang="en-US" sz="2800" dirty="0">
                <a:solidFill>
                  <a:schemeClr val="tx1"/>
                </a:solidFill>
                <a:latin typeface="Impact" panose="020B0806030902050204" pitchFamily="34" charset="0"/>
              </a:rPr>
              <a:t>Implement programs rewarding long-term customers.</a:t>
            </a:r>
          </a:p>
          <a:p>
            <a:r>
              <a:rPr lang="en-US" sz="2800" b="1" u="sng" dirty="0">
                <a:solidFill>
                  <a:schemeClr val="tx1"/>
                </a:solidFill>
                <a:latin typeface="Impact" panose="020B0806030902050204" pitchFamily="34" charset="0"/>
              </a:rPr>
              <a:t>Product Bundling and Cross-Selling: </a:t>
            </a:r>
            <a:r>
              <a:rPr lang="en-US" sz="2800" dirty="0">
                <a:solidFill>
                  <a:schemeClr val="tx1"/>
                </a:solidFill>
                <a:latin typeface="Impact" panose="020B0806030902050204" pitchFamily="34" charset="0"/>
              </a:rPr>
              <a:t>Create bundled offerings to encourage multiple product usage.</a:t>
            </a:r>
          </a:p>
          <a:p>
            <a:r>
              <a:rPr lang="en-US" sz="2800" b="1" u="sng" dirty="0">
                <a:solidFill>
                  <a:schemeClr val="tx1"/>
                </a:solidFill>
                <a:latin typeface="Impact" panose="020B0806030902050204" pitchFamily="34" charset="0"/>
              </a:rPr>
              <a:t>Personalized Offers and Services: </a:t>
            </a:r>
            <a:r>
              <a:rPr lang="en-US" sz="2800" dirty="0">
                <a:solidFill>
                  <a:schemeClr val="tx1"/>
                </a:solidFill>
                <a:latin typeface="Impact" panose="020B0806030902050204" pitchFamily="34" charset="0"/>
              </a:rPr>
              <a:t>Offer tailored product bundles and exclusive discounts.</a:t>
            </a:r>
          </a:p>
          <a:p>
            <a:r>
              <a:rPr lang="en-US" sz="2800" b="1" u="sng" dirty="0">
                <a:solidFill>
                  <a:schemeClr val="tx1"/>
                </a:solidFill>
                <a:latin typeface="Impact" panose="020B0806030902050204" pitchFamily="34" charset="0"/>
              </a:rPr>
              <a:t>Improved Customer </a:t>
            </a:r>
            <a:r>
              <a:rPr lang="en-US" sz="2800" b="1" u="sng" dirty="0" err="1">
                <a:solidFill>
                  <a:schemeClr val="tx1"/>
                </a:solidFill>
                <a:latin typeface="Impact" panose="020B0806030902050204" pitchFamily="34" charset="0"/>
              </a:rPr>
              <a:t>Service:</a:t>
            </a:r>
            <a:r>
              <a:rPr lang="en-US" sz="2800" dirty="0" err="1">
                <a:solidFill>
                  <a:schemeClr val="tx1"/>
                </a:solidFill>
                <a:latin typeface="Impact" panose="020B0806030902050204" pitchFamily="34" charset="0"/>
              </a:rPr>
              <a:t>Enhance</a:t>
            </a:r>
            <a:r>
              <a:rPr lang="en-US" sz="2800" dirty="0">
                <a:solidFill>
                  <a:schemeClr val="tx1"/>
                </a:solidFill>
                <a:latin typeface="Impact" panose="020B0806030902050204" pitchFamily="34" charset="0"/>
              </a:rPr>
              <a:t> support for older </a:t>
            </a:r>
            <a:r>
              <a:rPr lang="en-US" sz="2800" dirty="0" err="1">
                <a:solidFill>
                  <a:schemeClr val="tx1"/>
                </a:solidFill>
                <a:latin typeface="Impact" panose="020B0806030902050204" pitchFamily="34" charset="0"/>
              </a:rPr>
              <a:t>customers.Train</a:t>
            </a:r>
            <a:r>
              <a:rPr lang="en-US" sz="2800" dirty="0">
                <a:solidFill>
                  <a:schemeClr val="tx1"/>
                </a:solidFill>
                <a:latin typeface="Impact" panose="020B0806030902050204" pitchFamily="34" charset="0"/>
              </a:rPr>
              <a:t> reps to address their unique concerns.</a:t>
            </a:r>
            <a:endParaRPr lang="en-IN" sz="2800" dirty="0">
              <a:solidFill>
                <a:schemeClr val="tx1"/>
              </a:solidFill>
              <a:latin typeface="Impact" panose="020B0806030902050204" pitchFamily="34" charset="0"/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5604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8C9F-71A2-9DB1-5D43-360BE7F6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1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Churn Analysis by Number of Products.</a:t>
            </a:r>
            <a:br>
              <a:rPr lang="en-IN" sz="3600" dirty="0">
                <a:latin typeface="Algerian" panose="04020705040A02060702" pitchFamily="82" charset="0"/>
              </a:rPr>
            </a:b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CA7A-635C-7E50-2A52-C3D3FBF9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3855"/>
            <a:ext cx="4050145" cy="505229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i="0" dirty="0">
                <a:effectLst/>
                <a:latin typeface="Impact" panose="020B0806030902050204" pitchFamily="34" charset="0"/>
              </a:rPr>
              <a:t>Key Points: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mpact" panose="020B0806030902050204" pitchFamily="34" charset="0"/>
              </a:rPr>
              <a:t>Customers using 1 product have highest churn count (1409).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mpact" panose="020B0806030902050204" pitchFamily="34" charset="0"/>
              </a:rPr>
              <a:t>Churn count decreases as the number of products used increases. Suggest product bundling to incentivize multiple product usage</a:t>
            </a:r>
          </a:p>
          <a:p>
            <a:pPr algn="l"/>
            <a:r>
              <a:rPr lang="en-US" sz="2000" b="1" i="0" dirty="0">
                <a:effectLst/>
                <a:latin typeface="Impact" panose="020B0806030902050204" pitchFamily="34" charset="0"/>
              </a:rPr>
              <a:t>Analysis: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Impact" panose="020B0806030902050204" pitchFamily="34" charset="0"/>
              </a:rPr>
              <a:t>Single-product customers may churn due to limited banking needs or perceived value.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Impact" panose="020B0806030902050204" pitchFamily="34" charset="0"/>
              </a:rPr>
              <a:t>Multiple-product users are more loyal, indicating a need to encourage product diversification.</a:t>
            </a:r>
            <a:endParaRPr lang="en-IN" sz="2000" dirty="0">
              <a:latin typeface="Impact" panose="020B0806030902050204" pitchFamily="34" charset="0"/>
            </a:endParaRPr>
          </a:p>
          <a:p>
            <a:endParaRPr lang="en-IN" dirty="0">
              <a:latin typeface="Impact" panose="020B080603090205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95376-C845-665B-7BB4-0DE8DA2BD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787" y="1139688"/>
            <a:ext cx="6458282" cy="53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356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{28B86956-EE67-4476-86D3-5AB125F80C79}tf10001105</Template>
  <TotalTime>53</TotalTime>
  <Words>1162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Franklin Gothic Book</vt:lpstr>
      <vt:lpstr>Impact</vt:lpstr>
      <vt:lpstr>Söhne</vt:lpstr>
      <vt:lpstr>Wingdings</vt:lpstr>
      <vt:lpstr>Crop</vt:lpstr>
      <vt:lpstr>Analytical CRM Development for a Bank</vt:lpstr>
      <vt:lpstr>DATA SEE-THROUGH</vt:lpstr>
      <vt:lpstr>DATA SEE-THROUGH</vt:lpstr>
      <vt:lpstr>DATA SEE-THROUGH</vt:lpstr>
      <vt:lpstr>Customer Churn and its impact on business </vt:lpstr>
      <vt:lpstr>Churn Churn Rate Trends </vt:lpstr>
      <vt:lpstr>Churn Analysis by Age </vt:lpstr>
      <vt:lpstr>Suggestions: </vt:lpstr>
      <vt:lpstr>Churn Analysis by Number of Products. </vt:lpstr>
      <vt:lpstr>Credit Card on Customer Churn </vt:lpstr>
      <vt:lpstr>Strategies to Reduce Churn</vt:lpstr>
      <vt:lpstr>PowerPoint Presentation</vt:lpstr>
      <vt:lpstr>Recommendation: </vt:lpstr>
      <vt:lpstr>Account balance And Number of products </vt:lpstr>
      <vt:lpstr>Credit Score Wise Count Of Customers Exited.</vt:lpstr>
      <vt:lpstr>Conclusion 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CRM Development for a Bank</dc:title>
  <dc:creator>sunnysaiyyan@outlook.com</dc:creator>
  <cp:lastModifiedBy>sunnysaiyyan@outlook.com</cp:lastModifiedBy>
  <cp:revision>1</cp:revision>
  <dcterms:created xsi:type="dcterms:W3CDTF">2024-05-30T17:49:15Z</dcterms:created>
  <dcterms:modified xsi:type="dcterms:W3CDTF">2024-05-30T18:42:57Z</dcterms:modified>
</cp:coreProperties>
</file>