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7"/>
  </p:notesMasterIdLst>
  <p:handoutMasterIdLst>
    <p:handoutMasterId r:id="rId38"/>
  </p:handoutMasterIdLst>
  <p:sldIdLst>
    <p:sldId id="1391" r:id="rId2"/>
    <p:sldId id="1320" r:id="rId3"/>
    <p:sldId id="1393" r:id="rId4"/>
    <p:sldId id="1394" r:id="rId5"/>
    <p:sldId id="1395" r:id="rId6"/>
    <p:sldId id="1396" r:id="rId7"/>
    <p:sldId id="1400" r:id="rId8"/>
    <p:sldId id="1397" r:id="rId9"/>
    <p:sldId id="1398" r:id="rId10"/>
    <p:sldId id="1402" r:id="rId11"/>
    <p:sldId id="1403" r:id="rId12"/>
    <p:sldId id="1407" r:id="rId13"/>
    <p:sldId id="1401" r:id="rId14"/>
    <p:sldId id="1405" r:id="rId15"/>
    <p:sldId id="1406" r:id="rId16"/>
    <p:sldId id="1408" r:id="rId17"/>
    <p:sldId id="1410" r:id="rId18"/>
    <p:sldId id="1411" r:id="rId19"/>
    <p:sldId id="1415" r:id="rId20"/>
    <p:sldId id="1416" r:id="rId21"/>
    <p:sldId id="1417" r:id="rId22"/>
    <p:sldId id="1418" r:id="rId23"/>
    <p:sldId id="1419" r:id="rId24"/>
    <p:sldId id="1420" r:id="rId25"/>
    <p:sldId id="1421" r:id="rId26"/>
    <p:sldId id="1422" r:id="rId27"/>
    <p:sldId id="1423" r:id="rId28"/>
    <p:sldId id="1424" r:id="rId29"/>
    <p:sldId id="1425" r:id="rId30"/>
    <p:sldId id="1426" r:id="rId31"/>
    <p:sldId id="1427" r:id="rId32"/>
    <p:sldId id="1409" r:id="rId33"/>
    <p:sldId id="1412" r:id="rId34"/>
    <p:sldId id="1413" r:id="rId35"/>
    <p:sldId id="1414" r:id="rId36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388273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777899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167525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557151" indent="1353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1948129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337755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2727381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117007" algn="l" defTabSz="779252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000099"/>
    <a:srgbClr val="DCDBDF"/>
    <a:srgbClr val="006600"/>
    <a:srgbClr val="666633"/>
    <a:srgbClr val="336600"/>
    <a:srgbClr val="FFFF6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19C16-0865-4F49-B065-BA7351A04221}" v="260" dt="2023-02-16T12:53:43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4306" autoAdjust="0"/>
  </p:normalViewPr>
  <p:slideViewPr>
    <p:cSldViewPr snapToGrid="0">
      <p:cViewPr varScale="1">
        <p:scale>
          <a:sx n="60" d="100"/>
          <a:sy n="60" d="100"/>
        </p:scale>
        <p:origin x="917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74" y="2550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62658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925" y="8861425"/>
            <a:ext cx="2836863" cy="481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U1.</a:t>
            </a:r>
            <a:fld id="{9B33F9C5-F45A-497A-BB3A-D08F23AAE9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5790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Enterprise Computing with Java (MCA-305)</a:t>
            </a:r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355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Bharati Vidyapeeth’s Institute of Computer Applications and Management, New Delhi-63, by Dr. Sunil Pratap Singh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BD800C83-4C79-4150-9A26-6D9FADE0E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24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38827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777899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167525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557151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1947686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223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760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298" algn="l" defTabSz="77907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8A4293-AE71-495D-828F-3934B323B756}" type="slidenum">
              <a:rPr lang="en-US" sz="1200" b="0">
                <a:cs typeface="+mn-cs"/>
              </a:rPr>
              <a:pPr algn="r" eaLnBrk="0" hangingPunct="0">
                <a:defRPr/>
              </a:pPr>
              <a:t>1</a:t>
            </a:fld>
            <a:endParaRPr lang="en-US" sz="1200" b="0" dirty="0">
              <a:cs typeface="+mn-cs"/>
            </a:endParaRPr>
          </a:p>
        </p:txBody>
      </p:sp>
      <p:sp>
        <p:nvSpPr>
          <p:cNvPr id="171013" name="Footer Placeholder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/>
              <a:t>© Bharati Vidyapeeth’s Institute of Computer Applications and Management, New Delhi-63, by Dr. Sunil Pratap Singh</a:t>
            </a:r>
          </a:p>
        </p:txBody>
      </p:sp>
      <p:sp>
        <p:nvSpPr>
          <p:cNvPr id="171014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endParaRPr lang="en-US" sz="1200" b="0"/>
          </a:p>
        </p:txBody>
      </p:sp>
      <p:sp>
        <p:nvSpPr>
          <p:cNvPr id="171015" name="Date Placeholder 9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200" b="0"/>
              <a:t>Enterprise Computing with Java (MCA-305)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B34B0-5B92-44DD-B1C3-4F0D69E8AB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74009" y="42863"/>
            <a:ext cx="1995982" cy="81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1" y="4899422"/>
            <a:ext cx="914400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Institute of Computer Applications and Management</a:t>
            </a:r>
            <a:r>
              <a:rPr lang="en-US" sz="900" baseline="0" dirty="0">
                <a:solidFill>
                  <a:schemeClr val="bg1"/>
                </a:solidFill>
                <a:latin typeface="Arial" charset="0"/>
              </a:rPr>
              <a:t> (GGS IP University)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New Delhi,</a:t>
            </a:r>
            <a:r>
              <a:rPr lang="en-US" sz="900" baseline="0" dirty="0">
                <a:solidFill>
                  <a:schemeClr val="bg1"/>
                </a:solidFill>
                <a:latin typeface="Arial" charset="0"/>
              </a:rPr>
              <a:t> India</a:t>
            </a:r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6" name="Group 36"/>
          <p:cNvGrpSpPr>
            <a:grpSpLocks/>
          </p:cNvGrpSpPr>
          <p:nvPr userDrawn="1"/>
        </p:nvGrpSpPr>
        <p:grpSpPr bwMode="auto">
          <a:xfrm>
            <a:off x="0" y="956073"/>
            <a:ext cx="9144000" cy="153590"/>
            <a:chOff x="0" y="803"/>
            <a:chExt cx="5760" cy="129"/>
          </a:xfrm>
        </p:grpSpPr>
        <p:sp>
          <p:nvSpPr>
            <p:cNvPr id="7" name="Rectangle 31"/>
            <p:cNvSpPr>
              <a:spLocks noChangeArrowheads="1"/>
            </p:cNvSpPr>
            <p:nvPr userDrawn="1"/>
          </p:nvSpPr>
          <p:spPr bwMode="auto">
            <a:xfrm>
              <a:off x="0" y="803"/>
              <a:ext cx="5760" cy="91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5"/>
            <p:cNvSpPr>
              <a:spLocks noChangeArrowheads="1"/>
            </p:cNvSpPr>
            <p:nvPr userDrawn="1"/>
          </p:nvSpPr>
          <p:spPr bwMode="auto">
            <a:xfrm>
              <a:off x="0" y="905"/>
              <a:ext cx="5760" cy="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9185" y="2007396"/>
            <a:ext cx="6400800" cy="2037160"/>
          </a:xfrm>
        </p:spPr>
        <p:txBody>
          <a:bodyPr/>
          <a:lstStyle>
            <a:lvl1pPr marL="0" indent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4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46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938" y="205982"/>
            <a:ext cx="2176097" cy="4473178"/>
          </a:xfrm>
          <a:prstGeom prst="rect">
            <a:avLst/>
          </a:prstGeom>
        </p:spPr>
        <p:txBody>
          <a:bodyPr vert="eaVert"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254" y="205982"/>
            <a:ext cx="6392008" cy="4473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301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52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27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760812"/>
            <a:ext cx="4284785" cy="1901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2776542"/>
            <a:ext cx="4284785" cy="1902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19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79131" y="4899423"/>
            <a:ext cx="7904285" cy="2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Bharati Vidyapeeth’s Institute of Computer Applications and Management, New Delhi-63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7536474" y="4894660"/>
            <a:ext cx="145805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A6B1CB2-903B-4B35-95DC-58CD022C002B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554" y="17159"/>
            <a:ext cx="7643446" cy="498872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 sz="31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700">
                <a:latin typeface="Calibri" pitchFamily="34" charset="0"/>
                <a:cs typeface="Calibri" pitchFamily="34" charset="0"/>
              </a:defRPr>
            </a:lvl3pPr>
            <a:lvl4pPr>
              <a:defRPr sz="17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417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3305179"/>
            <a:ext cx="7772400" cy="1021556"/>
          </a:xfrm>
          <a:prstGeom prst="rect">
            <a:avLst/>
          </a:prstGeom>
        </p:spPr>
        <p:txBody>
          <a:bodyPr lIns="77907" tIns="38953" rIns="77907" bIns="38953"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538" indent="0">
              <a:buNone/>
              <a:defRPr sz="1500"/>
            </a:lvl2pPr>
            <a:lvl3pPr marL="779074" indent="0">
              <a:buNone/>
              <a:defRPr sz="1400"/>
            </a:lvl3pPr>
            <a:lvl4pPr marL="1168612" indent="0">
              <a:buNone/>
              <a:defRPr sz="1200"/>
            </a:lvl4pPr>
            <a:lvl5pPr marL="1558149" indent="0">
              <a:buNone/>
              <a:defRPr sz="1200"/>
            </a:lvl5pPr>
            <a:lvl6pPr marL="1947686" indent="0">
              <a:buNone/>
              <a:defRPr sz="1200"/>
            </a:lvl6pPr>
            <a:lvl7pPr marL="2337223" indent="0">
              <a:buNone/>
              <a:defRPr sz="1200"/>
            </a:lvl7pPr>
            <a:lvl8pPr marL="2726760" indent="0">
              <a:buNone/>
              <a:defRPr sz="1200"/>
            </a:lvl8pPr>
            <a:lvl9pPr marL="311629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7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54" y="760814"/>
            <a:ext cx="4283320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760814"/>
            <a:ext cx="4284785" cy="3918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9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066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151338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538" indent="0">
              <a:buNone/>
              <a:defRPr sz="1700" b="1"/>
            </a:lvl2pPr>
            <a:lvl3pPr marL="779074" indent="0">
              <a:buNone/>
              <a:defRPr sz="1500" b="1"/>
            </a:lvl3pPr>
            <a:lvl4pPr marL="1168612" indent="0">
              <a:buNone/>
              <a:defRPr sz="1400" b="1"/>
            </a:lvl4pPr>
            <a:lvl5pPr marL="1558149" indent="0">
              <a:buNone/>
              <a:defRPr sz="1400" b="1"/>
            </a:lvl5pPr>
            <a:lvl6pPr marL="1947686" indent="0">
              <a:buNone/>
              <a:defRPr sz="1400" b="1"/>
            </a:lvl6pPr>
            <a:lvl7pPr marL="2337223" indent="0">
              <a:buNone/>
              <a:defRPr sz="1400" b="1"/>
            </a:lvl7pPr>
            <a:lvl8pPr marL="2726760" indent="0">
              <a:buNone/>
              <a:defRPr sz="1400" b="1"/>
            </a:lvl8pPr>
            <a:lvl9pPr marL="311629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1631156"/>
            <a:ext cx="4041531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1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77907" tIns="38953" rIns="77907" bIns="38953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26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435" cy="871538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04792"/>
            <a:ext cx="5111262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435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8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3600453"/>
            <a:ext cx="5486400" cy="425054"/>
          </a:xfrm>
          <a:prstGeom prst="rect">
            <a:avLst/>
          </a:prstGeom>
        </p:spPr>
        <p:txBody>
          <a:bodyPr lIns="77907" tIns="38953" rIns="77907" bIns="38953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538" indent="0">
              <a:buNone/>
              <a:defRPr sz="2400"/>
            </a:lvl2pPr>
            <a:lvl3pPr marL="779074" indent="0">
              <a:buNone/>
              <a:defRPr sz="2000"/>
            </a:lvl3pPr>
            <a:lvl4pPr marL="1168612" indent="0">
              <a:buNone/>
              <a:defRPr sz="1700"/>
            </a:lvl4pPr>
            <a:lvl5pPr marL="1558149" indent="0">
              <a:buNone/>
              <a:defRPr sz="1700"/>
            </a:lvl5pPr>
            <a:lvl6pPr marL="1947686" indent="0">
              <a:buNone/>
              <a:defRPr sz="1700"/>
            </a:lvl6pPr>
            <a:lvl7pPr marL="2337223" indent="0">
              <a:buNone/>
              <a:defRPr sz="1700"/>
            </a:lvl7pPr>
            <a:lvl8pPr marL="2726760" indent="0">
              <a:buNone/>
              <a:defRPr sz="1700"/>
            </a:lvl8pPr>
            <a:lvl9pPr marL="3116298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4025507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538" indent="0">
              <a:buNone/>
              <a:defRPr sz="1000"/>
            </a:lvl2pPr>
            <a:lvl3pPr marL="779074" indent="0">
              <a:buNone/>
              <a:defRPr sz="900"/>
            </a:lvl3pPr>
            <a:lvl4pPr marL="1168612" indent="0">
              <a:buNone/>
              <a:defRPr sz="800"/>
            </a:lvl4pPr>
            <a:lvl5pPr marL="1558149" indent="0">
              <a:buNone/>
              <a:defRPr sz="800"/>
            </a:lvl5pPr>
            <a:lvl6pPr marL="1947686" indent="0">
              <a:buNone/>
              <a:defRPr sz="800"/>
            </a:lvl6pPr>
            <a:lvl7pPr marL="2337223" indent="0">
              <a:buNone/>
              <a:defRPr sz="800"/>
            </a:lvl7pPr>
            <a:lvl8pPr marL="2726760" indent="0">
              <a:buNone/>
              <a:defRPr sz="800"/>
            </a:lvl8pPr>
            <a:lvl9pPr marL="311629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3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254" y="760810"/>
            <a:ext cx="8708781" cy="39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07" tIns="38953" rIns="77907" bIns="38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34"/>
          <p:cNvSpPr>
            <a:spLocks noChangeArrowheads="1"/>
          </p:cNvSpPr>
          <p:nvPr userDrawn="1"/>
        </p:nvSpPr>
        <p:spPr bwMode="auto">
          <a:xfrm>
            <a:off x="0" y="4885135"/>
            <a:ext cx="9144000" cy="25836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29" name="Text Box 35"/>
          <p:cNvSpPr txBox="1">
            <a:spLocks noChangeArrowheads="1"/>
          </p:cNvSpPr>
          <p:nvPr userDrawn="1"/>
        </p:nvSpPr>
        <p:spPr bwMode="auto">
          <a:xfrm>
            <a:off x="79131" y="4899423"/>
            <a:ext cx="8398120" cy="21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©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Bharati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Vidyapeeth’s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Institute of Computer Applications and Management, New Delhi-63</a:t>
            </a:r>
          </a:p>
        </p:txBody>
      </p:sp>
      <p:sp>
        <p:nvSpPr>
          <p:cNvPr id="1030" name="Text Box 36"/>
          <p:cNvSpPr txBox="1">
            <a:spLocks noChangeArrowheads="1"/>
          </p:cNvSpPr>
          <p:nvPr userDrawn="1"/>
        </p:nvSpPr>
        <p:spPr bwMode="auto">
          <a:xfrm>
            <a:off x="8355623" y="4898231"/>
            <a:ext cx="756138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        </a:t>
            </a:r>
            <a:fld id="{7BC114B6-CE80-4BD5-993F-F40388ADC9E8}" type="slidenum">
              <a:rPr lang="en-US" sz="900" smtClean="0">
                <a:solidFill>
                  <a:schemeClr val="bg1"/>
                </a:solidFill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Text Box 37"/>
          <p:cNvSpPr txBox="1">
            <a:spLocks noChangeArrowheads="1"/>
          </p:cNvSpPr>
          <p:nvPr userDrawn="1"/>
        </p:nvSpPr>
        <p:spPr bwMode="auto">
          <a:xfrm>
            <a:off x="1613388" y="840582"/>
            <a:ext cx="7413381" cy="4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07" tIns="38953" rIns="77907" bIns="38953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IN" b="0"/>
          </a:p>
        </p:txBody>
      </p:sp>
      <p:sp>
        <p:nvSpPr>
          <p:cNvPr id="1032" name="Rectangle 40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3" name="Rectangle 41"/>
          <p:cNvSpPr>
            <a:spLocks noChangeArrowheads="1"/>
          </p:cNvSpPr>
          <p:nvPr userDrawn="1"/>
        </p:nvSpPr>
        <p:spPr bwMode="auto">
          <a:xfrm>
            <a:off x="0" y="631032"/>
            <a:ext cx="9144000" cy="3214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4" name="Rectangle 43"/>
          <p:cNvSpPr>
            <a:spLocks noChangeArrowheads="1"/>
          </p:cNvSpPr>
          <p:nvPr userDrawn="1"/>
        </p:nvSpPr>
        <p:spPr bwMode="auto">
          <a:xfrm>
            <a:off x="1496158" y="0"/>
            <a:ext cx="7647842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6" name="Rectangle 45"/>
          <p:cNvSpPr>
            <a:spLocks noChangeArrowheads="1"/>
          </p:cNvSpPr>
          <p:nvPr userDrawn="1"/>
        </p:nvSpPr>
        <p:spPr bwMode="auto">
          <a:xfrm>
            <a:off x="1333500" y="0"/>
            <a:ext cx="7810500" cy="52268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pPr algn="ctr"/>
            <a:endParaRPr lang="en-IN" b="0">
              <a:solidFill>
                <a:srgbClr val="FEF800"/>
              </a:solidFill>
            </a:endParaRPr>
          </a:p>
        </p:txBody>
      </p:sp>
      <p:sp>
        <p:nvSpPr>
          <p:cNvPr id="1037" name="Rectangle 46"/>
          <p:cNvSpPr>
            <a:spLocks noChangeArrowheads="1"/>
          </p:cNvSpPr>
          <p:nvPr userDrawn="1"/>
        </p:nvSpPr>
        <p:spPr bwMode="auto">
          <a:xfrm>
            <a:off x="0" y="520303"/>
            <a:ext cx="9144000" cy="10834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sp>
        <p:nvSpPr>
          <p:cNvPr id="1039" name="Rectangle 48"/>
          <p:cNvSpPr>
            <a:spLocks noChangeArrowheads="1"/>
          </p:cNvSpPr>
          <p:nvPr userDrawn="1"/>
        </p:nvSpPr>
        <p:spPr bwMode="auto">
          <a:xfrm>
            <a:off x="0" y="574476"/>
            <a:ext cx="9144000" cy="54174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07" tIns="38953" rIns="77907" bIns="38953" anchor="ctr"/>
          <a:lstStyle/>
          <a:p>
            <a:endParaRPr lang="en-US"/>
          </a:p>
        </p:txBody>
      </p:sp>
      <p:pic>
        <p:nvPicPr>
          <p:cNvPr id="1042" name="Picture 5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970" y="10217"/>
            <a:ext cx="1190855" cy="4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  <p:sldLayoutId id="2147484690" r:id="rId12"/>
    <p:sldLayoutId id="2147484691" r:id="rId13"/>
    <p:sldLayoutId id="214748469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5pPr>
      <a:lvl6pPr marL="389538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6pPr>
      <a:lvl7pPr marL="779074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7pPr>
      <a:lvl8pPr marL="1168612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8pPr>
      <a:lvl9pPr marL="1558149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imes New Roman" pitchFamily="18" charset="0"/>
        </a:defRPr>
      </a:lvl9pPr>
    </p:titleStyle>
    <p:bodyStyle>
      <a:lvl1pPr marL="290867" indent="-290867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1790" indent="-24216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972712" indent="-19346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900">
          <a:solidFill>
            <a:srgbClr val="993300"/>
          </a:solidFill>
          <a:latin typeface="+mn-lt"/>
          <a:cs typeface="+mn-cs"/>
        </a:defRPr>
      </a:lvl3pPr>
      <a:lvl4pPr marL="1362338" indent="-19346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rgbClr val="000099"/>
          </a:solidFill>
          <a:latin typeface="+mn-lt"/>
          <a:cs typeface="+mn-cs"/>
        </a:defRPr>
      </a:lvl4pPr>
      <a:lvl5pPr marL="1751964" indent="-19346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5pPr>
      <a:lvl6pPr marL="2142455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6pPr>
      <a:lvl7pPr marL="2531992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7pPr>
      <a:lvl8pPr marL="2921529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8pPr>
      <a:lvl9pPr marL="3311066" indent="-194769" algn="l" rtl="0" fontAlgn="base">
        <a:spcBef>
          <a:spcPct val="20000"/>
        </a:spcBef>
        <a:spcAft>
          <a:spcPct val="0"/>
        </a:spcAft>
        <a:buBlip>
          <a:blip r:embed="rId18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3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74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12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149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686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223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76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29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81000" y="1087483"/>
            <a:ext cx="8323385" cy="37976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MINOR PROJECT - I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ON</a:t>
            </a:r>
            <a:br>
              <a:rPr lang="en-US" sz="32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3600" b="1" dirty="0">
                <a:solidFill>
                  <a:srgbClr val="0000CC"/>
                </a:solidFill>
                <a:latin typeface="+mn-lt"/>
                <a:cs typeface="Arial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+mn-lt"/>
                <a:cs typeface="Arial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Arial" charset="0"/>
              </a:rPr>
              <a:t>HOSPITAL MANAGEMENT SYSTEM</a:t>
            </a:r>
            <a:b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charset="0"/>
              </a:rPr>
              <a:t>(MCA – I SEMESTER; BATCH 2022-24)</a:t>
            </a:r>
            <a:br>
              <a:rPr lang="en-US" sz="4400" b="1" dirty="0">
                <a:solidFill>
                  <a:srgbClr val="0000CC"/>
                </a:solidFill>
                <a:latin typeface="+mn-lt"/>
                <a:cs typeface="Arial" charset="0"/>
              </a:rPr>
            </a:br>
            <a:br>
              <a:rPr lang="en-US" sz="3100" b="1" dirty="0">
                <a:solidFill>
                  <a:schemeClr val="tx1"/>
                </a:solidFill>
                <a:latin typeface="+mn-lt"/>
                <a:cs typeface="Arial" charset="0"/>
              </a:rPr>
            </a:br>
            <a:endParaRPr lang="en-US" b="1" i="1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-5861" y="3779547"/>
            <a:ext cx="3828561" cy="103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Internal Guide</a:t>
            </a:r>
          </a:p>
          <a:p>
            <a:pPr algn="ctr"/>
            <a:r>
              <a:rPr lang="en-US" sz="1600" dirty="0">
                <a:solidFill>
                  <a:srgbClr val="000099"/>
                </a:solidFill>
                <a:latin typeface="Arial" charset="0"/>
              </a:rPr>
              <a:t>MS. PARUL ARORA </a:t>
            </a:r>
          </a:p>
          <a:p>
            <a:pPr algn="ctr"/>
            <a:r>
              <a:rPr lang="en-US" sz="1600">
                <a:solidFill>
                  <a:srgbClr val="000099"/>
                </a:solidFill>
                <a:latin typeface="Arial" charset="0"/>
              </a:rPr>
              <a:t>&amp;DR. </a:t>
            </a:r>
            <a:r>
              <a:rPr lang="en-US" sz="1600" dirty="0">
                <a:solidFill>
                  <a:srgbClr val="000099"/>
                </a:solidFill>
                <a:latin typeface="Arial" charset="0"/>
              </a:rPr>
              <a:t>RITIKA WASON</a:t>
            </a:r>
            <a:br>
              <a:rPr lang="en-US" sz="1600" dirty="0">
                <a:solidFill>
                  <a:srgbClr val="000099"/>
                </a:solidFill>
                <a:latin typeface="Arial" charset="0"/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(Asst./Assoc. Prof., BVICAM, New Delhi)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65870" y="4429565"/>
            <a:ext cx="120097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dirty="0">
                <a:solidFill>
                  <a:schemeClr val="accent6">
                    <a:lumMod val="75000"/>
                  </a:schemeClr>
                </a:solidFill>
              </a:rPr>
              <a:t>17-02-2023</a:t>
            </a:r>
            <a:endParaRPr lang="en-IN" sz="1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5439" y="3779547"/>
            <a:ext cx="3828561" cy="127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</a:rPr>
              <a:t>Presentation by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Arial" charset="0"/>
              </a:rPr>
              <a:t>Harshit Chamoli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Arial" charset="0"/>
              </a:rPr>
              <a:t>Jyoti Sharma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latin typeface="Arial" charset="0"/>
              </a:rPr>
              <a:t>Roopansh Sethi</a:t>
            </a:r>
          </a:p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pic>
        <p:nvPicPr>
          <p:cNvPr id="1026" name="Picture 2" descr="Guru Gobind Singh Indraprastha Universit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8" y="3120372"/>
            <a:ext cx="1209489" cy="10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Data Flow Diagram (Level - 1)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731C96-F38C-CFCC-FB5E-0D05B9CAAD75}"/>
              </a:ext>
            </a:extLst>
          </p:cNvPr>
          <p:cNvSpPr/>
          <p:nvPr/>
        </p:nvSpPr>
        <p:spPr bwMode="auto">
          <a:xfrm>
            <a:off x="3449256" y="826866"/>
            <a:ext cx="2115273" cy="4224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imes New Roman"/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74395C-BA47-1B15-A446-509306C3822C}"/>
              </a:ext>
            </a:extLst>
          </p:cNvPr>
          <p:cNvSpPr/>
          <p:nvPr/>
        </p:nvSpPr>
        <p:spPr bwMode="auto">
          <a:xfrm>
            <a:off x="3910435" y="1758267"/>
            <a:ext cx="1333981" cy="6684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chemeClr val="tx1"/>
                </a:solidFill>
                <a:latin typeface="Times New Roman"/>
              </a:rPr>
              <a:t>ID AND PASSWORD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4708DD-DC78-8536-AE5A-1A4662815666}"/>
              </a:ext>
            </a:extLst>
          </p:cNvPr>
          <p:cNvCxnSpPr/>
          <p:nvPr/>
        </p:nvCxnSpPr>
        <p:spPr bwMode="auto">
          <a:xfrm flipH="1">
            <a:off x="4533660" y="1315173"/>
            <a:ext cx="4340" cy="371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E9F3F0-48D4-CA62-365B-DFBB499E3C37}"/>
              </a:ext>
            </a:extLst>
          </p:cNvPr>
          <p:cNvCxnSpPr/>
          <p:nvPr/>
        </p:nvCxnSpPr>
        <p:spPr bwMode="auto">
          <a:xfrm flipH="1">
            <a:off x="3560664" y="2309873"/>
            <a:ext cx="387749" cy="350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CC229F-ED52-5F19-4006-399E8BEF6CBE}"/>
              </a:ext>
            </a:extLst>
          </p:cNvPr>
          <p:cNvCxnSpPr/>
          <p:nvPr/>
        </p:nvCxnSpPr>
        <p:spPr bwMode="auto">
          <a:xfrm>
            <a:off x="5157004" y="2332057"/>
            <a:ext cx="473116" cy="35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24F639-4E19-0E5D-B854-5B45AEC1B501}"/>
              </a:ext>
            </a:extLst>
          </p:cNvPr>
          <p:cNvCxnSpPr/>
          <p:nvPr/>
        </p:nvCxnSpPr>
        <p:spPr bwMode="auto">
          <a:xfrm>
            <a:off x="5807597" y="3127336"/>
            <a:ext cx="17364" cy="408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EFBB3-7ACB-1597-90F0-74F68F6F99EA}"/>
              </a:ext>
            </a:extLst>
          </p:cNvPr>
          <p:cNvCxnSpPr/>
          <p:nvPr/>
        </p:nvCxnSpPr>
        <p:spPr bwMode="auto">
          <a:xfrm flipH="1">
            <a:off x="2779855" y="3127817"/>
            <a:ext cx="11573" cy="408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E4F12D5-3CB2-102B-3D94-BB16F0B9B214}"/>
              </a:ext>
            </a:extLst>
          </p:cNvPr>
          <p:cNvSpPr/>
          <p:nvPr/>
        </p:nvSpPr>
        <p:spPr bwMode="auto">
          <a:xfrm>
            <a:off x="2083805" y="2803605"/>
            <a:ext cx="1753565" cy="2850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imes New Roman"/>
              </a:rPr>
              <a:t>RECEPTION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B44746-16E9-7C95-458C-8BD13C66117C}"/>
              </a:ext>
            </a:extLst>
          </p:cNvPr>
          <p:cNvSpPr/>
          <p:nvPr/>
        </p:nvSpPr>
        <p:spPr bwMode="auto">
          <a:xfrm>
            <a:off x="4955773" y="2781902"/>
            <a:ext cx="1753565" cy="3067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imes New Roman"/>
              </a:rPr>
              <a:t>DIAGNOSTICS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A49F8-6D08-12D9-8B1F-CF78B8D3540E}"/>
              </a:ext>
            </a:extLst>
          </p:cNvPr>
          <p:cNvSpPr/>
          <p:nvPr/>
        </p:nvSpPr>
        <p:spPr bwMode="auto">
          <a:xfrm>
            <a:off x="2004229" y="3606599"/>
            <a:ext cx="1753565" cy="2850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/>
              </a:rPr>
              <a:t>TABLE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D75E4C-7DE5-28B6-5C41-E6DF10C606C7}"/>
              </a:ext>
            </a:extLst>
          </p:cNvPr>
          <p:cNvSpPr/>
          <p:nvPr/>
        </p:nvSpPr>
        <p:spPr bwMode="auto">
          <a:xfrm>
            <a:off x="4984709" y="3628301"/>
            <a:ext cx="1753565" cy="2850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/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98497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Entity-Relationship (E-R) Diagram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91CDA89-50C6-1273-4B67-CCAEBE6D8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1" y="823640"/>
            <a:ext cx="6658112" cy="38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1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Title of Diagram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Depending upon the Nature of Project, Draw the Following Diagrams: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Control Flow diagrams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State Diagrams/Sequence Diagrams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Class Diagrams</a:t>
            </a:r>
          </a:p>
          <a:p>
            <a:pPr lvl="1"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Collaboration Diagrams/Activity Diagrams</a:t>
            </a:r>
          </a:p>
        </p:txBody>
      </p:sp>
    </p:spTree>
    <p:extLst>
      <p:ext uri="{BB962C8B-B14F-4D97-AF65-F5344CB8AC3E}">
        <p14:creationId xmlns:p14="http://schemas.microsoft.com/office/powerpoint/2010/main" val="140542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159000"/>
            <a:ext cx="8305800" cy="6604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  <a:defRPr/>
            </a:pPr>
            <a:r>
              <a:rPr lang="en-US" sz="4000" b="1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91249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- 1: 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CF9F3-DB82-25CE-E435-6AE39B40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764380"/>
            <a:ext cx="6972300" cy="39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- 2: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F9DF5-3481-DB9C-3CEC-D4BE94E29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815578"/>
            <a:ext cx="68072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202AE-EAB2-DABF-1C29-70B0DD067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750886"/>
            <a:ext cx="70866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2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0794A-0BB8-EA00-9091-E5FC3F583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87" y="711200"/>
            <a:ext cx="7153625" cy="40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9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CD1EE-9D23-A088-CFE0-27243ADD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8" y="812800"/>
            <a:ext cx="6863644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9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CD1EE-9D23-A088-CFE0-27243ADD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8" y="812800"/>
            <a:ext cx="6863644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>
                <a:cs typeface="Times New Roman" pitchFamily="18" charset="0"/>
              </a:rPr>
              <a:t>Contents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marL="290830" indent="-290830"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000" dirty="0"/>
              <a:t>Introduction</a:t>
            </a:r>
            <a:endParaRPr lang="en-US"/>
          </a:p>
          <a:p>
            <a:pPr marL="290830" indent="-290830"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000" dirty="0"/>
              <a:t>Features</a:t>
            </a:r>
            <a:endParaRPr lang="en-IN" sz="1600" dirty="0"/>
          </a:p>
          <a:p>
            <a:pPr marL="290830" indent="-290830"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000" dirty="0"/>
              <a:t>Technologies</a:t>
            </a:r>
            <a:endParaRPr lang="en-IN" sz="1600" dirty="0"/>
          </a:p>
          <a:p>
            <a:pPr marL="290830" indent="-290830"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000" dirty="0"/>
              <a:t>Objectives</a:t>
            </a:r>
            <a:endParaRPr lang="en-IN" sz="1600" dirty="0"/>
          </a:p>
          <a:p>
            <a:pPr marL="290830" indent="-290830"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000" dirty="0">
                <a:latin typeface="Calibri"/>
                <a:cs typeface="Calibri"/>
              </a:rPr>
              <a:t>Data Flow Diagram (0</a:t>
            </a:r>
            <a:r>
              <a:rPr lang="en-US" dirty="0">
                <a:latin typeface="Calibri"/>
                <a:cs typeface="Calibri"/>
              </a:rPr>
              <a:t> AND 1</a:t>
            </a:r>
            <a:r>
              <a:rPr lang="en-US" sz="2000" dirty="0">
                <a:latin typeface="Calibri"/>
                <a:cs typeface="Calibri"/>
              </a:rPr>
              <a:t> level DFD)</a:t>
            </a:r>
          </a:p>
          <a:p>
            <a:pPr marL="290830" indent="-290830" algn="just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000" dirty="0"/>
              <a:t>Module</a:t>
            </a:r>
            <a:endParaRPr lang="en-IN" sz="1600" dirty="0"/>
          </a:p>
          <a:p>
            <a:pPr marL="290830" indent="-290830" algn="just">
              <a:lnSpc>
                <a:spcPct val="110000"/>
              </a:lnSpc>
              <a:spcBef>
                <a:spcPts val="500"/>
              </a:spcBef>
              <a:defRPr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5586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4DA84-636B-43FD-1B76-9619141E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" y="830745"/>
            <a:ext cx="6983896" cy="39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5F673-94E5-1F0E-3180-8616155D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849795"/>
            <a:ext cx="6997148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22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8C5A8-7E3D-40FC-F36F-6DE5795F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78" y="895090"/>
            <a:ext cx="6665843" cy="37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7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EFA7E-194F-49C7-13A3-1D078496F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3" y="824120"/>
            <a:ext cx="7089913" cy="39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518F-D93C-B591-FC74-CD892DF0A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836543"/>
            <a:ext cx="6997148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83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14458-0252-9AEC-BC57-AE16958B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854764"/>
            <a:ext cx="6917635" cy="38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6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23994-715D-6865-15B8-B05C0F393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29090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0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9490D-D577-E4DA-3BDE-3589DEEFD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53" y="834887"/>
            <a:ext cx="6882294" cy="38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2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64F35-381F-FCFE-87A6-5C9101A67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54" y="808383"/>
            <a:ext cx="7000092" cy="39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9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0EAF6-1D15-350D-B0B7-2011E3A24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2" y="892606"/>
            <a:ext cx="6670261" cy="37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3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Covid-19 pandemic has created a multitude of acute challenges for health care delivery organizations and at this point  every hospital needs a robust hospital management software in which the person  can rely upon.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Hospital Management System developed by us  will not only store the data of patients and healthcare providers but also provide a user friendly GUI and  easy search options so that they can access their data rapidly which will help the hospital to function in a finer manner.</a:t>
            </a:r>
          </a:p>
        </p:txBody>
      </p:sp>
    </p:spTree>
    <p:extLst>
      <p:ext uri="{BB962C8B-B14F-4D97-AF65-F5344CB8AC3E}">
        <p14:creationId xmlns:p14="http://schemas.microsoft.com/office/powerpoint/2010/main" val="2344738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7924D-8608-9051-3DC3-6C93D8BA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14" y="755374"/>
            <a:ext cx="6952971" cy="39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8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Screenshot - 17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86AAE-2B11-270D-C411-D77344FB9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32" y="786588"/>
            <a:ext cx="6858736" cy="38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21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Testing of the Project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Depending upon the Nature of Project, Design and Present the Test Cases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31617"/>
              </p:ext>
            </p:extLst>
          </p:nvPr>
        </p:nvGraphicFramePr>
        <p:xfrm>
          <a:off x="622300" y="1387880"/>
          <a:ext cx="7886702" cy="2952820"/>
        </p:xfrm>
        <a:graphic>
          <a:graphicData uri="http://schemas.openxmlformats.org/drawingml/2006/table">
            <a:tbl>
              <a:tblPr firstRow="1" firstCol="1" bandRow="1"/>
              <a:tblGrid>
                <a:gridCol w="48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15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Id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5080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Test Case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Description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5080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Test Case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Input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Test Results</a:t>
                      </a:r>
                      <a:endParaRPr lang="en-IN" sz="13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Status</a:t>
                      </a:r>
                      <a:endParaRPr lang="en-IN" sz="13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Corrective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Measure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Expected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Actual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48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1 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Admin can successfully create the report/diagnostics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All the fields asked in the create report page are filled properly.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report is created successfully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report is created</a:t>
                      </a:r>
                    </a:p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successfully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29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All the reports that are successfully created should be displayed here.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No input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Successfully created reports are displayed.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Successfully created reports are displayed.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8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300" b="1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Admin can update the reports 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All the fields asked are updated 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Updating done successfully 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9074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Updating done successfully </a:t>
                      </a:r>
                    </a:p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3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Pass</a:t>
                      </a:r>
                    </a:p>
                  </a:txBody>
                  <a:tcPr marL="50672" marR="506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None</a:t>
                      </a:r>
                    </a:p>
                  </a:txBody>
                  <a:tcPr marL="40350" marR="40350" marT="27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503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Conclusion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97310"/>
            <a:ext cx="8708781" cy="415409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An IDE based application developed for Hospital management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JAVA and SQL Programming is used for System Development.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Waterfall model of SDLC has been followed for development of the project.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The developed application has following features:</a:t>
            </a:r>
            <a:endParaRPr lang="en-US" sz="1800" dirty="0">
              <a:solidFill>
                <a:srgbClr val="0000CC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rgbClr val="0000CC"/>
                </a:solidFill>
              </a:rPr>
              <a:t>Responsive user-friendly interfaces to interact with the system.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rgbClr val="0000CC"/>
                </a:solidFill>
              </a:rPr>
              <a:t>Three-tier architecture.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sz="1800" dirty="0">
                <a:solidFill>
                  <a:srgbClr val="0000CC"/>
                </a:solidFill>
              </a:rPr>
              <a:t>Other features as per the project’s nature.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endParaRPr lang="en-US" sz="2200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  <a:p>
            <a:pPr lvl="1"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37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Future Scope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Multi-language support can be provided for different regional customer 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The developed project may be converted to a software application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dirty="0"/>
              <a:t>Different modules for different patients affected with the same disease for the survey purpose</a:t>
            </a:r>
          </a:p>
        </p:txBody>
      </p:sp>
    </p:spTree>
    <p:extLst>
      <p:ext uri="{BB962C8B-B14F-4D97-AF65-F5344CB8AC3E}">
        <p14:creationId xmlns:p14="http://schemas.microsoft.com/office/powerpoint/2010/main" val="249854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Bibliography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>
                <a:solidFill>
                  <a:srgbClr val="0000CC"/>
                </a:solidFill>
              </a:rPr>
              <a:t>Books: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800" dirty="0"/>
              <a:t>BOOK 1 – Introduction to programming  using java BY Decker and </a:t>
            </a:r>
            <a:r>
              <a:rPr lang="en-US" sz="1800" dirty="0" err="1"/>
              <a:t>Hirshfield</a:t>
            </a:r>
            <a:r>
              <a:rPr lang="en-US" sz="1800" dirty="0"/>
              <a:t> 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800" dirty="0"/>
              <a:t>BOOK  2 – SQL the programming language of oracle BY </a:t>
            </a:r>
            <a:r>
              <a:rPr lang="en-US" sz="1800" dirty="0" err="1"/>
              <a:t>ivan</a:t>
            </a:r>
            <a:r>
              <a:rPr lang="en-US" sz="1800" dirty="0"/>
              <a:t> </a:t>
            </a:r>
            <a:r>
              <a:rPr lang="en-US" sz="1800" dirty="0" err="1"/>
              <a:t>bayross</a:t>
            </a:r>
            <a:endParaRPr lang="en-US" sz="1800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b="1" dirty="0">
                <a:solidFill>
                  <a:srgbClr val="0000CC"/>
                </a:solidFill>
              </a:rPr>
              <a:t>Websites: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200" dirty="0"/>
              <a:t>WWW.JAVAT POINT 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200" dirty="0"/>
              <a:t>WWW.MYSQL.COM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200" dirty="0"/>
              <a:t>NETBEANS.APACHE.ORG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</a:pPr>
            <a:r>
              <a:rPr lang="en-US" sz="1200" dirty="0"/>
              <a:t>WWW.W3SCHOOLS.COM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1600" b="1" dirty="0">
                <a:solidFill>
                  <a:srgbClr val="0000CC"/>
                </a:solidFill>
                <a:ea typeface="Calibri" panose="020F0502020204030204" pitchFamily="34" charset="0"/>
              </a:rPr>
              <a:t>Aim: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1400" dirty="0">
                <a:solidFill>
                  <a:schemeClr val="bg1"/>
                </a:solidFill>
                <a:ea typeface="Calibri" panose="020F0502020204030204" pitchFamily="34" charset="0"/>
              </a:rPr>
              <a:t> </a:t>
            </a:r>
            <a:r>
              <a:rPr lang="en-US" sz="1400" dirty="0"/>
              <a:t>Our project </a:t>
            </a:r>
            <a:r>
              <a:rPr lang="en-US" sz="1400" b="1" dirty="0"/>
              <a:t>“Hospital Management System”</a:t>
            </a:r>
            <a:r>
              <a:rPr lang="en-US" sz="1400" dirty="0"/>
              <a:t> is developed in JAVA language, which includes methods which helps the user to add, edit, view, search and delete the patient‘s details. </a:t>
            </a:r>
            <a:endParaRPr lang="en-US" sz="1400" dirty="0">
              <a:ea typeface="Calibri" panose="020F0502020204030204" pitchFamily="34" charset="0"/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1600" b="1" dirty="0">
                <a:solidFill>
                  <a:srgbClr val="0000CC"/>
                </a:solidFill>
                <a:ea typeface="Calibri" panose="020F0502020204030204" pitchFamily="34" charset="0"/>
              </a:rPr>
              <a:t>Objectives: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This system has a great graphic interface which helps the user to understand the functionality of the software.</a:t>
            </a:r>
            <a:endParaRPr lang="en-IN" sz="1400" dirty="0"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ea typeface="Calibri" panose="020F0502020204030204" pitchFamily="34" charset="0"/>
              </a:rPr>
              <a:t> To maintain the data of patient‘s without any complications </a:t>
            </a:r>
            <a:br>
              <a:rPr lang="en-IN" sz="1400" dirty="0">
                <a:ea typeface="Calibri" panose="020F0502020204030204" pitchFamily="34" charset="0"/>
              </a:rPr>
            </a:br>
            <a:r>
              <a:rPr lang="en-IN" sz="1400" dirty="0">
                <a:ea typeface="Calibri" panose="020F0502020204030204" pitchFamily="34" charset="0"/>
              </a:rPr>
              <a:t> and in a systematic manner.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ea typeface="Calibri" panose="020F0502020204030204" pitchFamily="34" charset="0"/>
              </a:rPr>
              <a:t> Data accessibility is much faster in case of emergency.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ea typeface="Calibri" panose="020F0502020204030204" pitchFamily="34" charset="0"/>
              </a:rPr>
              <a:t> Easy to amend data which will help the hospital to keep accurate records.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ea typeface="Calibri" panose="020F0502020204030204" pitchFamily="34" charset="0"/>
              </a:rPr>
              <a:t> It contains the patient’s information like Patient’s name, disease, admit</a:t>
            </a:r>
            <a:br>
              <a:rPr lang="en-IN" sz="1400" dirty="0">
                <a:ea typeface="Calibri" panose="020F0502020204030204" pitchFamily="34" charset="0"/>
              </a:rPr>
            </a:br>
            <a:r>
              <a:rPr lang="en-IN" sz="1400" dirty="0">
                <a:ea typeface="Calibri" panose="020F0502020204030204" pitchFamily="34" charset="0"/>
              </a:rPr>
              <a:t> date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Our project‘s aim at managing the data of hospital easily and provide the complete solution for hospital and health care services.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ea typeface="Calibri" panose="020F0502020204030204" pitchFamily="34" charset="0"/>
            </a:endParaRPr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>
              <a:ea typeface="Calibri" panose="020F0502020204030204" pitchFamily="34" charset="0"/>
            </a:endParaRPr>
          </a:p>
          <a:p>
            <a:pPr lvl="1"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7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Methodology and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Methodology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Waterfall Model of SDLC</a:t>
            </a:r>
          </a:p>
          <a:p>
            <a:pPr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Technology used for Project Development: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Integrated Development Environment (IDE):</a:t>
            </a:r>
            <a:r>
              <a:rPr lang="en-US" dirty="0"/>
              <a:t> NETBEANS IDE 8.2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Database: </a:t>
            </a:r>
            <a:r>
              <a:rPr lang="en-US" dirty="0"/>
              <a:t> MySQL 8.0</a:t>
            </a:r>
          </a:p>
        </p:txBody>
      </p:sp>
    </p:spTree>
    <p:extLst>
      <p:ext uri="{BB962C8B-B14F-4D97-AF65-F5344CB8AC3E}">
        <p14:creationId xmlns:p14="http://schemas.microsoft.com/office/powerpoint/2010/main" val="335551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Project Modules and My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54" y="647700"/>
            <a:ext cx="8708781" cy="4239986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Project Modules: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Login screen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Reception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Diagnosis</a:t>
            </a:r>
          </a:p>
          <a:p>
            <a:pPr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sz="2200" dirty="0">
                <a:solidFill>
                  <a:srgbClr val="0000CC"/>
                </a:solidFill>
              </a:rPr>
              <a:t>My Role in the Project: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Design of GUI (User Interface)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Design of Database Schema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dirty="0"/>
              <a:t>Development of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15217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197100"/>
            <a:ext cx="8178800" cy="736600"/>
          </a:xfr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b="1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90968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3A49-F58F-7535-E57B-566406DA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2" y="1484209"/>
            <a:ext cx="6489700" cy="27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5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2" y="7142"/>
            <a:ext cx="7643446" cy="498872"/>
          </a:xfrm>
        </p:spPr>
        <p:txBody>
          <a:bodyPr/>
          <a:lstStyle/>
          <a:p>
            <a:pPr>
              <a:defRPr/>
            </a:pPr>
            <a:r>
              <a:rPr lang="en-US" sz="3400" dirty="0"/>
              <a:t>Data Flow Diagram (Level - 0)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41B585-6817-085E-30D6-BDAD839C512A}"/>
              </a:ext>
            </a:extLst>
          </p:cNvPr>
          <p:cNvSpPr/>
          <p:nvPr/>
        </p:nvSpPr>
        <p:spPr bwMode="auto">
          <a:xfrm>
            <a:off x="749099" y="1005912"/>
            <a:ext cx="2238254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/>
              </a:rPr>
              <a:t>RECEPTION MODULE</a:t>
            </a:r>
            <a:endParaRPr 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716F1-17C9-A32B-BD3E-A04612F6A54D}"/>
              </a:ext>
            </a:extLst>
          </p:cNvPr>
          <p:cNvSpPr/>
          <p:nvPr/>
        </p:nvSpPr>
        <p:spPr bwMode="auto">
          <a:xfrm>
            <a:off x="5936004" y="1049317"/>
            <a:ext cx="2238254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/>
              </a:rPr>
              <a:t>DIAGNOSIS MODULE</a:t>
            </a:r>
            <a:endParaRPr 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04A3BE-A5A2-30EB-469C-86B30E32D862}"/>
              </a:ext>
            </a:extLst>
          </p:cNvPr>
          <p:cNvSpPr/>
          <p:nvPr/>
        </p:nvSpPr>
        <p:spPr bwMode="auto">
          <a:xfrm>
            <a:off x="3006163" y="2004228"/>
            <a:ext cx="2708475" cy="104461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</a:rPr>
              <a:t>HOSPITAL MANAGEMENT SYSTEM</a:t>
            </a:r>
            <a:endParaRPr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9529F-5FAB-C20B-975E-1377BBC0AB40}"/>
              </a:ext>
            </a:extLst>
          </p:cNvPr>
          <p:cNvSpPr/>
          <p:nvPr/>
        </p:nvSpPr>
        <p:spPr bwMode="auto">
          <a:xfrm>
            <a:off x="2946481" y="4165439"/>
            <a:ext cx="3222102" cy="5020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Times New Roman"/>
              </a:rPr>
              <a:t>DATABASE</a:t>
            </a:r>
            <a:endParaRPr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D1B687-7A4C-0540-7C61-0412B833D03A}"/>
              </a:ext>
            </a:extLst>
          </p:cNvPr>
          <p:cNvCxnSpPr/>
          <p:nvPr/>
        </p:nvCxnSpPr>
        <p:spPr bwMode="auto">
          <a:xfrm>
            <a:off x="2409343" y="3975541"/>
            <a:ext cx="4249355" cy="24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00D7D-AE1B-8427-A8F6-8AFDCCA86D9A}"/>
              </a:ext>
            </a:extLst>
          </p:cNvPr>
          <p:cNvCxnSpPr>
            <a:cxnSpLocks/>
          </p:cNvCxnSpPr>
          <p:nvPr/>
        </p:nvCxnSpPr>
        <p:spPr bwMode="auto">
          <a:xfrm flipV="1">
            <a:off x="2409342" y="4795898"/>
            <a:ext cx="4249355" cy="11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8C72A8-5875-EE16-90E7-7A0C2176092A}"/>
              </a:ext>
            </a:extLst>
          </p:cNvPr>
          <p:cNvCxnSpPr/>
          <p:nvPr/>
        </p:nvCxnSpPr>
        <p:spPr bwMode="auto">
          <a:xfrm>
            <a:off x="2552218" y="1948164"/>
            <a:ext cx="473116" cy="35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8A92C-39D4-93BF-414C-4481B208D39C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024" y="1904758"/>
            <a:ext cx="532434" cy="36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E6BE6-E4A7-E1B2-2E6A-0DA2CEE9B89D}"/>
              </a:ext>
            </a:extLst>
          </p:cNvPr>
          <p:cNvCxnSpPr>
            <a:cxnSpLocks/>
          </p:cNvCxnSpPr>
          <p:nvPr/>
        </p:nvCxnSpPr>
        <p:spPr bwMode="auto">
          <a:xfrm>
            <a:off x="4447571" y="3149038"/>
            <a:ext cx="2896" cy="784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84025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C_HR_1410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_MC_HR_141004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_MC_HR_141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MC_HR_141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15539</TotalTime>
  <Words>791</Words>
  <Application>Microsoft Office PowerPoint</Application>
  <PresentationFormat>On-screen Show (16:9)</PresentationFormat>
  <Paragraphs>147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Presentation_MC_HR_141004</vt:lpstr>
      <vt:lpstr>MINOR PROJECT - I ON   HOSPITAL MANAGEMENT SYSTEM (MCA – I SEMESTER; BATCH 2022-24)  </vt:lpstr>
      <vt:lpstr>Contents</vt:lpstr>
      <vt:lpstr>Problem Description</vt:lpstr>
      <vt:lpstr>Aim and Objectives</vt:lpstr>
      <vt:lpstr>Methodology and Technology Used</vt:lpstr>
      <vt:lpstr>Project Modules and My Role</vt:lpstr>
      <vt:lpstr>PowerPoint Presentation</vt:lpstr>
      <vt:lpstr>Use Case Diagram</vt:lpstr>
      <vt:lpstr>Data Flow Diagram (Level - 0)</vt:lpstr>
      <vt:lpstr>Data Flow Diagram (Level - 1)</vt:lpstr>
      <vt:lpstr>Entity-Relationship (E-R) Diagram</vt:lpstr>
      <vt:lpstr>Title of Diagram</vt:lpstr>
      <vt:lpstr>PowerPoint Presentation</vt:lpstr>
      <vt:lpstr>Screenshot - 1: Login page</vt:lpstr>
      <vt:lpstr>Screenshot - 2: code</vt:lpstr>
      <vt:lpstr>Screenshot - 3</vt:lpstr>
      <vt:lpstr>Screenshot - 4</vt:lpstr>
      <vt:lpstr>Screenshot - 5</vt:lpstr>
      <vt:lpstr>Screenshot - 5</vt:lpstr>
      <vt:lpstr>Screenshot - 6</vt:lpstr>
      <vt:lpstr>Screenshot - 7</vt:lpstr>
      <vt:lpstr>Screenshot - 8</vt:lpstr>
      <vt:lpstr>Screenshot - 9</vt:lpstr>
      <vt:lpstr>Screenshot - 10</vt:lpstr>
      <vt:lpstr>Screenshot - 11</vt:lpstr>
      <vt:lpstr>Screenshot - 12</vt:lpstr>
      <vt:lpstr>Screenshot - 13</vt:lpstr>
      <vt:lpstr>Screenshot - 14</vt:lpstr>
      <vt:lpstr>Screenshot - 15</vt:lpstr>
      <vt:lpstr>Screenshot - 16</vt:lpstr>
      <vt:lpstr>Screenshot - 17</vt:lpstr>
      <vt:lpstr>Testing of the Project</vt:lpstr>
      <vt:lpstr>Conclusion</vt:lpstr>
      <vt:lpstr>Future Scope</vt:lpstr>
      <vt:lpstr>Bibliography</vt:lpstr>
    </vt:vector>
  </TitlesOfParts>
  <Company>Capital 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Extreme Programming</dc:title>
  <dc:creator>Dr. Sunil Pratap Singh</dc:creator>
  <cp:lastModifiedBy>Roopansh sethi</cp:lastModifiedBy>
  <cp:revision>2340</cp:revision>
  <cp:lastPrinted>2018-05-30T05:31:50Z</cp:lastPrinted>
  <dcterms:created xsi:type="dcterms:W3CDTF">2000-01-06T15:07:49Z</dcterms:created>
  <dcterms:modified xsi:type="dcterms:W3CDTF">2023-02-16T13:50:56Z</dcterms:modified>
</cp:coreProperties>
</file>