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20190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5F34-1944-442A-A787-AD7B3D58B7FD}"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93724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334222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176286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1320269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556264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865594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370085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1996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50701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37439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25F34-1944-442A-A787-AD7B3D58B7FD}"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851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25F34-1944-442A-A787-AD7B3D58B7FD}"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170800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5F34-1944-442A-A787-AD7B3D58B7FD}"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41778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5F34-1944-442A-A787-AD7B3D58B7FD}"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58544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5F34-1944-442A-A787-AD7B3D58B7FD}"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44825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5F34-1944-442A-A787-AD7B3D58B7FD}"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415585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525F34-1944-442A-A787-AD7B3D58B7FD}" type="datetimeFigureOut">
              <a:rPr lang="en-US" smtClean="0"/>
              <a:t>11/16/2019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1324E-AA9E-4774-91BF-DF397236B7D5}" type="slidenum">
              <a:rPr lang="en-US" smtClean="0"/>
              <a:t>‹#›</a:t>
            </a:fld>
            <a:endParaRPr lang="en-US"/>
          </a:p>
        </p:txBody>
      </p:sp>
    </p:spTree>
    <p:extLst>
      <p:ext uri="{BB962C8B-B14F-4D97-AF65-F5344CB8AC3E}">
        <p14:creationId xmlns:p14="http://schemas.microsoft.com/office/powerpoint/2010/main" val="553902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D431-3D25-436B-9A2A-5E98FFD7964D}"/>
              </a:ext>
            </a:extLst>
          </p:cNvPr>
          <p:cNvSpPr>
            <a:spLocks noGrp="1"/>
          </p:cNvSpPr>
          <p:nvPr>
            <p:ph type="ctrTitle"/>
          </p:nvPr>
        </p:nvSpPr>
        <p:spPr/>
        <p:txBody>
          <a:bodyPr>
            <a:noAutofit/>
          </a:bodyPr>
          <a:lstStyle/>
          <a:p>
            <a:r>
              <a:rPr lang="en-US" sz="4600" b="1" i="1" dirty="0"/>
              <a:t>Categorical Analysis of  Restaurants in LA Downtown and  their Online Delivery System</a:t>
            </a:r>
            <a:endParaRPr lang="en-US" sz="4600" dirty="0"/>
          </a:p>
        </p:txBody>
      </p:sp>
      <p:sp>
        <p:nvSpPr>
          <p:cNvPr id="3" name="Subtitle 2">
            <a:extLst>
              <a:ext uri="{FF2B5EF4-FFF2-40B4-BE49-F238E27FC236}">
                <a16:creationId xmlns:a16="http://schemas.microsoft.com/office/drawing/2014/main" id="{A53D8C52-171A-4E5C-B886-9C95E8E582A4}"/>
              </a:ext>
            </a:extLst>
          </p:cNvPr>
          <p:cNvSpPr>
            <a:spLocks noGrp="1"/>
          </p:cNvSpPr>
          <p:nvPr>
            <p:ph type="subTitle" idx="1"/>
          </p:nvPr>
        </p:nvSpPr>
        <p:spPr>
          <a:xfrm>
            <a:off x="4515377" y="4859867"/>
            <a:ext cx="6987645" cy="1388534"/>
          </a:xfrm>
        </p:spPr>
        <p:txBody>
          <a:bodyPr/>
          <a:lstStyle/>
          <a:p>
            <a:r>
              <a:rPr lang="en-US" b="1" dirty="0" err="1"/>
              <a:t>Roopashree</a:t>
            </a:r>
            <a:r>
              <a:rPr lang="en-US" b="1" dirty="0"/>
              <a:t> Bhat</a:t>
            </a:r>
          </a:p>
        </p:txBody>
      </p:sp>
    </p:spTree>
    <p:extLst>
      <p:ext uri="{BB962C8B-B14F-4D97-AF65-F5344CB8AC3E}">
        <p14:creationId xmlns:p14="http://schemas.microsoft.com/office/powerpoint/2010/main" val="288706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7419-30F1-49FB-A80E-94E213FF5729}"/>
              </a:ext>
            </a:extLst>
          </p:cNvPr>
          <p:cNvSpPr>
            <a:spLocks noGrp="1"/>
          </p:cNvSpPr>
          <p:nvPr>
            <p:ph type="title"/>
          </p:nvPr>
        </p:nvSpPr>
        <p:spPr>
          <a:xfrm>
            <a:off x="1484311" y="-553720"/>
            <a:ext cx="10018713" cy="1752599"/>
          </a:xfrm>
        </p:spPr>
        <p:txBody>
          <a:bodyPr/>
          <a:lstStyle/>
          <a:p>
            <a:r>
              <a:rPr lang="en-US" b="1" i="1" dirty="0"/>
              <a:t>Background and Objective</a:t>
            </a:r>
            <a:endParaRPr lang="en-US" dirty="0"/>
          </a:p>
        </p:txBody>
      </p:sp>
      <p:sp>
        <p:nvSpPr>
          <p:cNvPr id="3" name="Content Placeholder 2">
            <a:extLst>
              <a:ext uri="{FF2B5EF4-FFF2-40B4-BE49-F238E27FC236}">
                <a16:creationId xmlns:a16="http://schemas.microsoft.com/office/drawing/2014/main" id="{1B54A2B0-6B2A-4872-B30F-EC39BAC5E940}"/>
              </a:ext>
            </a:extLst>
          </p:cNvPr>
          <p:cNvSpPr>
            <a:spLocks noGrp="1"/>
          </p:cNvSpPr>
          <p:nvPr>
            <p:ph idx="1"/>
          </p:nvPr>
        </p:nvSpPr>
        <p:spPr>
          <a:xfrm>
            <a:off x="1484310" y="822961"/>
            <a:ext cx="10018713" cy="4968240"/>
          </a:xfrm>
        </p:spPr>
        <p:txBody>
          <a:bodyPr>
            <a:normAutofit/>
          </a:bodyPr>
          <a:lstStyle/>
          <a:p>
            <a:pPr marL="0" indent="0" algn="just">
              <a:buNone/>
            </a:pPr>
            <a:r>
              <a:rPr lang="en-US" sz="2200" dirty="0"/>
              <a:t>Due to increasing population, traffic and drastic increase in demand for online food delivery both commercial as well as residential areas, the focus of this project is:</a:t>
            </a:r>
          </a:p>
          <a:p>
            <a:endParaRPr lang="en-US" sz="2200" dirty="0"/>
          </a:p>
          <a:p>
            <a:pPr lvl="0" algn="just"/>
            <a:r>
              <a:rPr lang="en-US" sz="2200" dirty="0"/>
              <a:t>To analyze all restaurant venues and extract their major delivery providers if any, to get information on major competitors  and other potential information which may be beneficial for future deliver providers</a:t>
            </a:r>
          </a:p>
          <a:p>
            <a:pPr algn="just"/>
            <a:endParaRPr lang="en-US" sz="2200" dirty="0"/>
          </a:p>
          <a:p>
            <a:pPr algn="just"/>
            <a:r>
              <a:rPr lang="en-US" sz="2200" dirty="0"/>
              <a:t>To analyze and categorize different cuisines which might provide valuable input for online delivery providers and to new startups planning to open new restaurants</a:t>
            </a:r>
          </a:p>
        </p:txBody>
      </p:sp>
    </p:spTree>
    <p:extLst>
      <p:ext uri="{BB962C8B-B14F-4D97-AF65-F5344CB8AC3E}">
        <p14:creationId xmlns:p14="http://schemas.microsoft.com/office/powerpoint/2010/main" val="19996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Data Acquisition</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1056640"/>
            <a:ext cx="10018713" cy="5506719"/>
          </a:xfrm>
        </p:spPr>
        <p:txBody>
          <a:bodyPr>
            <a:noAutofit/>
          </a:bodyPr>
          <a:lstStyle/>
          <a:p>
            <a:pPr lvl="0" algn="just"/>
            <a:r>
              <a:rPr lang="en-US" sz="2200" dirty="0"/>
              <a:t>Geo spatial data of Los Angeles county was provided by datasets of LA county in this link http://boundaries.latimes.com/set/la-county-neighborhoods-v5/  in form a JSON file</a:t>
            </a:r>
          </a:p>
          <a:p>
            <a:pPr algn="just"/>
            <a:endParaRPr lang="en-US" sz="2200" dirty="0"/>
          </a:p>
          <a:p>
            <a:pPr lvl="0" algn="just"/>
            <a:r>
              <a:rPr lang="en-US" sz="2200" dirty="0"/>
              <a:t>JSON file was extracted and converted into Data frame Information such as region, Neighborhood and their respective coordinates was extracted</a:t>
            </a:r>
          </a:p>
          <a:p>
            <a:pPr algn="just"/>
            <a:endParaRPr lang="en-US" sz="2200" dirty="0"/>
          </a:p>
          <a:p>
            <a:pPr lvl="0" algn="just"/>
            <a:r>
              <a:rPr lang="en-US" sz="2200" dirty="0" err="1"/>
              <a:t>Dataframe</a:t>
            </a:r>
            <a:r>
              <a:rPr lang="en-US" sz="2200" dirty="0"/>
              <a:t> is further filtered to get data corresponding to central-LA region and within this only 4 main Downtown  Neighborhoods namely Chinatown, Downtown, Pico-Union, Westlake  are chosen</a:t>
            </a:r>
          </a:p>
          <a:p>
            <a:pPr algn="just"/>
            <a:endParaRPr lang="en-US" sz="2200" dirty="0"/>
          </a:p>
          <a:p>
            <a:pPr lvl="0" algn="just"/>
            <a:r>
              <a:rPr lang="en-US" sz="2200" dirty="0"/>
              <a:t>Foursquare location API was used to process the above neighborhoods to get various restaurant venues. The obtained JSON response was processed to get delivery provider information and  cuisine category</a:t>
            </a:r>
          </a:p>
          <a:p>
            <a:endParaRPr lang="en-US" sz="2200" dirty="0"/>
          </a:p>
        </p:txBody>
      </p:sp>
    </p:spTree>
    <p:extLst>
      <p:ext uri="{BB962C8B-B14F-4D97-AF65-F5344CB8AC3E}">
        <p14:creationId xmlns:p14="http://schemas.microsoft.com/office/powerpoint/2010/main" val="154419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err="1"/>
              <a:t>Dataframe</a:t>
            </a:r>
            <a:r>
              <a:rPr lang="en-US" b="1" i="1" dirty="0"/>
              <a:t> Structure (Sample)</a:t>
            </a:r>
            <a:endParaRPr lang="en-US" dirty="0"/>
          </a:p>
        </p:txBody>
      </p:sp>
      <p:pic>
        <p:nvPicPr>
          <p:cNvPr id="1026" name="Picture 2">
            <a:extLst>
              <a:ext uri="{FF2B5EF4-FFF2-40B4-BE49-F238E27FC236}">
                <a16:creationId xmlns:a16="http://schemas.microsoft.com/office/drawing/2014/main" id="{26B438DD-848C-4B79-B3DE-493A376945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0" t="1341" r="710" b="766"/>
          <a:stretch/>
        </p:blipFill>
        <p:spPr bwMode="auto">
          <a:xfrm>
            <a:off x="1757680" y="1016001"/>
            <a:ext cx="10018713" cy="48767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429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Preprocessing and Data Analysis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878840"/>
            <a:ext cx="10018713" cy="5100320"/>
          </a:xfrm>
        </p:spPr>
        <p:txBody>
          <a:bodyPr>
            <a:normAutofit/>
          </a:bodyPr>
          <a:lstStyle/>
          <a:p>
            <a:pPr lvl="0" algn="just"/>
            <a:r>
              <a:rPr lang="en-US" sz="2200" dirty="0"/>
              <a:t>All column data is checked for Null values and irreverent data is dropped</a:t>
            </a:r>
          </a:p>
          <a:p>
            <a:pPr lvl="0" algn="just"/>
            <a:endParaRPr lang="en-US" sz="2200" dirty="0"/>
          </a:p>
          <a:p>
            <a:pPr lvl="0" algn="just"/>
            <a:r>
              <a:rPr lang="en-US" sz="2200" dirty="0"/>
              <a:t>Categorical data is converted into numeric using one-hot encoding </a:t>
            </a:r>
          </a:p>
          <a:p>
            <a:pPr lvl="0" algn="just"/>
            <a:endParaRPr lang="en-US" sz="2200" dirty="0"/>
          </a:p>
          <a:p>
            <a:pPr lvl="0" algn="just"/>
            <a:r>
              <a:rPr lang="en-US" sz="2200" dirty="0"/>
              <a:t>Restaurant Categories are grouped and analyzed with respect to total count of venues </a:t>
            </a:r>
          </a:p>
          <a:p>
            <a:pPr algn="just"/>
            <a:endParaRPr lang="en-US" sz="2200" dirty="0"/>
          </a:p>
          <a:p>
            <a:pPr algn="just"/>
            <a:r>
              <a:rPr lang="en-US" sz="2200" dirty="0"/>
              <a:t>Delivery Provider option within each neighborhood is also grouped and analyzed</a:t>
            </a:r>
          </a:p>
        </p:txBody>
      </p:sp>
    </p:spTree>
    <p:extLst>
      <p:ext uri="{BB962C8B-B14F-4D97-AF65-F5344CB8AC3E}">
        <p14:creationId xmlns:p14="http://schemas.microsoft.com/office/powerpoint/2010/main" val="261820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Data Analysis Bar Plot</a:t>
            </a:r>
            <a:endParaRPr lang="en-US" dirty="0"/>
          </a:p>
        </p:txBody>
      </p:sp>
      <p:pic>
        <p:nvPicPr>
          <p:cNvPr id="2050" name="Picture 2">
            <a:extLst>
              <a:ext uri="{FF2B5EF4-FFF2-40B4-BE49-F238E27FC236}">
                <a16:creationId xmlns:a16="http://schemas.microsoft.com/office/drawing/2014/main" id="{4E778F08-036C-4E70-9354-FA3BED06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184" y="1164393"/>
            <a:ext cx="5319438" cy="488219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3">
            <a:extLst>
              <a:ext uri="{FF2B5EF4-FFF2-40B4-BE49-F238E27FC236}">
                <a16:creationId xmlns:a16="http://schemas.microsoft.com/office/drawing/2014/main" id="{80360941-5A72-4ADB-9AC1-7198DF71E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495" y="1164393"/>
            <a:ext cx="4650104" cy="488219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3004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Clustering of Restaurants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878840"/>
            <a:ext cx="10018713" cy="1752599"/>
          </a:xfrm>
        </p:spPr>
        <p:txBody>
          <a:bodyPr>
            <a:normAutofit/>
          </a:bodyPr>
          <a:lstStyle/>
          <a:p>
            <a:pPr lvl="0"/>
            <a:r>
              <a:rPr lang="en-US" sz="2200" dirty="0"/>
              <a:t>K-Means clustering was employed to cluster into 10 clusters</a:t>
            </a:r>
          </a:p>
          <a:p>
            <a:pPr lvl="0"/>
            <a:r>
              <a:rPr lang="en-US" sz="2200" dirty="0"/>
              <a:t>Merged </a:t>
            </a:r>
            <a:r>
              <a:rPr lang="en-US" sz="2200" dirty="0" err="1"/>
              <a:t>Dataframe</a:t>
            </a:r>
            <a:r>
              <a:rPr lang="en-US" sz="2200" dirty="0"/>
              <a:t> including Cluster labels</a:t>
            </a:r>
          </a:p>
        </p:txBody>
      </p:sp>
      <p:pic>
        <p:nvPicPr>
          <p:cNvPr id="3074" name="Picture 2">
            <a:extLst>
              <a:ext uri="{FF2B5EF4-FFF2-40B4-BE49-F238E27FC236}">
                <a16:creationId xmlns:a16="http://schemas.microsoft.com/office/drawing/2014/main" id="{679F05F4-FD1F-4D39-AFAA-18F343B4F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85" y="2418080"/>
            <a:ext cx="9434037" cy="3749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024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Results and Discussions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635001"/>
            <a:ext cx="10018713" cy="919480"/>
          </a:xfrm>
        </p:spPr>
        <p:txBody>
          <a:bodyPr>
            <a:normAutofit/>
          </a:bodyPr>
          <a:lstStyle/>
          <a:p>
            <a:pPr marL="0" lvl="0" indent="0">
              <a:buNone/>
            </a:pPr>
            <a:r>
              <a:rPr lang="en-US" dirty="0"/>
              <a:t>	Properties of clusters and its future potential is summarized below</a:t>
            </a:r>
          </a:p>
        </p:txBody>
      </p:sp>
      <p:pic>
        <p:nvPicPr>
          <p:cNvPr id="4098" name="Picture 2">
            <a:extLst>
              <a:ext uri="{FF2B5EF4-FFF2-40B4-BE49-F238E27FC236}">
                <a16:creationId xmlns:a16="http://schemas.microsoft.com/office/drawing/2014/main" id="{220E79AF-9C33-4535-8560-641DE9F9E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40" y="1554481"/>
            <a:ext cx="9560559" cy="4267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262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Conclusion</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767080"/>
            <a:ext cx="10260650" cy="5979160"/>
          </a:xfrm>
        </p:spPr>
        <p:txBody>
          <a:bodyPr>
            <a:normAutofit fontScale="55000" lnSpcReduction="20000"/>
          </a:bodyPr>
          <a:lstStyle/>
          <a:p>
            <a:pPr lvl="0" algn="just"/>
            <a:r>
              <a:rPr lang="en-US" sz="3600" dirty="0"/>
              <a:t>To start a new delivery provider service to current restaurants, Chinese, Korean, American and Mexican restaurants will prove to be highly beneficial due to their large numbers and due to lack of any current major delivery provider competitors</a:t>
            </a:r>
          </a:p>
          <a:p>
            <a:pPr algn="just"/>
            <a:endParaRPr lang="en-US" sz="3600" dirty="0"/>
          </a:p>
          <a:p>
            <a:pPr lvl="0" algn="just"/>
            <a:r>
              <a:rPr lang="en-US" sz="3600" dirty="0"/>
              <a:t>French Restaurants will be moderately beneficial as some French restaurants are already using </a:t>
            </a:r>
            <a:r>
              <a:rPr lang="en-US" sz="3600" dirty="0" err="1"/>
              <a:t>grubhub</a:t>
            </a:r>
            <a:r>
              <a:rPr lang="en-US" sz="3600" dirty="0"/>
              <a:t> service provider and the rest may follow them too</a:t>
            </a:r>
          </a:p>
          <a:p>
            <a:pPr algn="just"/>
            <a:endParaRPr lang="en-US" sz="3600" dirty="0"/>
          </a:p>
          <a:p>
            <a:pPr lvl="0" algn="just"/>
            <a:r>
              <a:rPr lang="en-US" sz="3600" dirty="0"/>
              <a:t> Cluster 0 corresponding to miscellaneous cuisines may be profitable as they don’t have current delivery provider but might be challenging as multiple cuisines need to be supported</a:t>
            </a:r>
          </a:p>
          <a:p>
            <a:pPr algn="just"/>
            <a:endParaRPr lang="en-US" sz="3600" dirty="0"/>
          </a:p>
          <a:p>
            <a:pPr lvl="0" algn="just"/>
            <a:r>
              <a:rPr lang="en-US" sz="3600" dirty="0"/>
              <a:t> Cluster 1 restaurants will be least profitable as they have existing provider and also complex due to multiple categories</a:t>
            </a:r>
          </a:p>
          <a:p>
            <a:pPr algn="just"/>
            <a:endParaRPr lang="en-US" sz="3600" dirty="0"/>
          </a:p>
          <a:p>
            <a:pPr lvl="0" algn="just"/>
            <a:r>
              <a:rPr lang="en-US" sz="3600" dirty="0"/>
              <a:t>From perspective of providing new cuisines / specialties in the location Chinese / Korean / French / Mexican / American may not be beneficial as they are already present in large numbers. Indian, Japanese, Peruvian, Vietnamese are in very few numbers. Starting these cuisines may be beneficial </a:t>
            </a:r>
          </a:p>
          <a:p>
            <a:pPr lvl="0"/>
            <a:endParaRPr lang="en-US" dirty="0"/>
          </a:p>
        </p:txBody>
      </p:sp>
    </p:spTree>
    <p:extLst>
      <p:ext uri="{BB962C8B-B14F-4D97-AF65-F5344CB8AC3E}">
        <p14:creationId xmlns:p14="http://schemas.microsoft.com/office/powerpoint/2010/main" val="1626060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434</TotalTime>
  <Words>463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Categorical Analysis of  Restaurants in LA Downtown and  their Online Delivery System</vt:lpstr>
      <vt:lpstr>Background and Objective</vt:lpstr>
      <vt:lpstr>Data Acquisition</vt:lpstr>
      <vt:lpstr>Dataframe Structure (Sample)</vt:lpstr>
      <vt:lpstr>Preprocessing and Data Analysis</vt:lpstr>
      <vt:lpstr>Data Analysis Bar Plot</vt:lpstr>
      <vt:lpstr>Clustering of Restaurants</vt:lpstr>
      <vt:lpstr>Results and 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Analysis of  Restaurants in LA Downtown and  their Online Delivery System</dc:title>
  <dc:creator>Samaga, Gurukiran</dc:creator>
  <cp:lastModifiedBy>Samaga, Gurukiran</cp:lastModifiedBy>
  <cp:revision>53</cp:revision>
  <dcterms:created xsi:type="dcterms:W3CDTF">2019-11-16T21:48:51Z</dcterms:created>
  <dcterms:modified xsi:type="dcterms:W3CDTF">2019-11-17T05:05:50Z</dcterms:modified>
</cp:coreProperties>
</file>