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8" r:id="rId18"/>
    <p:sldId id="273" r:id="rId19"/>
    <p:sldId id="274" r:id="rId20"/>
    <p:sldId id="275" r:id="rId21"/>
    <p:sldId id="276" r:id="rId22"/>
    <p:sldId id="277" r:id="rId23"/>
    <p:sldId id="279" r:id="rId24"/>
    <p:sldId id="280" r:id="rId25"/>
    <p:sldId id="281" r:id="rId26"/>
    <p:sldId id="283" r:id="rId27"/>
    <p:sldId id="284" r:id="rId28"/>
    <p:sldId id="285" r:id="rId29"/>
    <p:sldId id="308" r:id="rId30"/>
    <p:sldId id="286" r:id="rId31"/>
    <p:sldId id="309" r:id="rId32"/>
    <p:sldId id="287" r:id="rId33"/>
    <p:sldId id="288" r:id="rId34"/>
    <p:sldId id="310" r:id="rId35"/>
    <p:sldId id="289" r:id="rId36"/>
    <p:sldId id="290" r:id="rId37"/>
    <p:sldId id="291" r:id="rId38"/>
    <p:sldId id="292" r:id="rId39"/>
    <p:sldId id="293" r:id="rId40"/>
    <p:sldId id="296" r:id="rId41"/>
    <p:sldId id="297" r:id="rId42"/>
    <p:sldId id="298" r:id="rId43"/>
    <p:sldId id="299" r:id="rId44"/>
    <p:sldId id="311" r:id="rId45"/>
    <p:sldId id="300" r:id="rId46"/>
    <p:sldId id="307" r:id="rId47"/>
    <p:sldId id="306" r:id="rId48"/>
    <p:sldId id="301" r:id="rId49"/>
    <p:sldId id="302" r:id="rId50"/>
    <p:sldId id="303" r:id="rId51"/>
    <p:sldId id="304" r:id="rId52"/>
    <p:sldId id="312" r:id="rId53"/>
    <p:sldId id="313" r:id="rId54"/>
    <p:sldId id="314" r:id="rId55"/>
    <p:sldId id="315" r:id="rId56"/>
    <p:sldId id="316" r:id="rId57"/>
    <p:sldId id="317" r:id="rId58"/>
    <p:sldId id="318" r:id="rId59"/>
    <p:sldId id="319" r:id="rId60"/>
    <p:sldId id="321" r:id="rId61"/>
    <p:sldId id="305" r:id="rId62"/>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Franklin Gothic Book" panose="020B05030201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Franklin Gothic Book" panose="020B05030201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Franklin Gothic Book" panose="020B05030201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Franklin Gothic Book" panose="020B05030201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Franklin Gothic Book" panose="020B05030201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Franklin Gothic Book" panose="020B05030201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Franklin Gothic Book" panose="020B05030201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Franklin Gothic Book" panose="020B05030201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Franklin Gothic Book" panose="020B05030201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08" d="100"/>
          <a:sy n="108" d="100"/>
        </p:scale>
        <p:origin x="71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CDB7F8F-DD7A-4D01-82D1-383BAAE59C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2003E3E4-514E-4BC0-9342-C40D4C106E7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FFF5B7AF-70ED-4D60-93B1-05330355468E}" type="datetimeFigureOut">
              <a:rPr lang="en-US"/>
              <a:pPr>
                <a:defRPr/>
              </a:pPr>
              <a:t>12/4/2017</a:t>
            </a:fld>
            <a:endParaRPr lang="en-US"/>
          </a:p>
        </p:txBody>
      </p:sp>
      <p:sp>
        <p:nvSpPr>
          <p:cNvPr id="4" name="Slide Image Placeholder 3">
            <a:extLst>
              <a:ext uri="{FF2B5EF4-FFF2-40B4-BE49-F238E27FC236}">
                <a16:creationId xmlns:a16="http://schemas.microsoft.com/office/drawing/2014/main" id="{A81C06DF-2524-4F0F-8A95-CC0038262A7A}"/>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C5FD94E-2689-42B7-9957-5DD0B8A8343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1A48A22-DD9E-42D9-9B21-DA6965138DD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D4A73ED1-D9AA-4404-A979-95C662D64EEB}"/>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FBF68DE8-63DA-4800-A1AD-A9224DFCCB0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archwinit.techtarget.com/definition/enterpris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Sign"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De-perimeterisation#cite_note-1"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0496CCF-9432-4BD3-8F2E-8B7A5B5DAFF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815AB6D-7D8E-4F60-91C3-106844C330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AU" altLang="en-US"/>
              <a:t>A PBX (private branch exchange) is a telephone system within an </a:t>
            </a:r>
            <a:r>
              <a:rPr lang="en-AU" altLang="en-US" u="sng">
                <a:hlinkClick r:id="rId3"/>
              </a:rPr>
              <a:t>enterprise</a:t>
            </a:r>
            <a:r>
              <a:rPr lang="en-AU" altLang="en-US"/>
              <a:t> that switches calls between enterprise users on local lines while allowing all users to share a certain number of external phone lines. </a:t>
            </a:r>
            <a:endParaRPr lang="en-US" altLang="en-US"/>
          </a:p>
        </p:txBody>
      </p:sp>
      <p:sp>
        <p:nvSpPr>
          <p:cNvPr id="9220" name="Slide Number Placeholder 3">
            <a:extLst>
              <a:ext uri="{FF2B5EF4-FFF2-40B4-BE49-F238E27FC236}">
                <a16:creationId xmlns:a16="http://schemas.microsoft.com/office/drawing/2014/main" id="{99F9FADC-A739-4606-9F08-CC11407164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ranklin Gothic Book" panose="020B0503020102020204" pitchFamily="34" charset="0"/>
                <a:cs typeface="Arial" panose="020B0604020202020204" pitchFamily="34" charset="0"/>
              </a:defRPr>
            </a:lvl1pPr>
            <a:lvl2pPr marL="742950" indent="-285750">
              <a:defRPr>
                <a:solidFill>
                  <a:schemeClr val="tx1"/>
                </a:solidFill>
                <a:latin typeface="Franklin Gothic Book" panose="020B0503020102020204" pitchFamily="34" charset="0"/>
                <a:cs typeface="Arial" panose="020B0604020202020204" pitchFamily="34" charset="0"/>
              </a:defRPr>
            </a:lvl2pPr>
            <a:lvl3pPr marL="1143000" indent="-228600">
              <a:defRPr>
                <a:solidFill>
                  <a:schemeClr val="tx1"/>
                </a:solidFill>
                <a:latin typeface="Franklin Gothic Book" panose="020B0503020102020204" pitchFamily="34" charset="0"/>
                <a:cs typeface="Arial" panose="020B0604020202020204" pitchFamily="34" charset="0"/>
              </a:defRPr>
            </a:lvl3pPr>
            <a:lvl4pPr marL="1600200" indent="-228600">
              <a:defRPr>
                <a:solidFill>
                  <a:schemeClr val="tx1"/>
                </a:solidFill>
                <a:latin typeface="Franklin Gothic Book" panose="020B0503020102020204" pitchFamily="34" charset="0"/>
                <a:cs typeface="Arial" panose="020B0604020202020204" pitchFamily="34" charset="0"/>
              </a:defRPr>
            </a:lvl4pPr>
            <a:lvl5pPr marL="2057400" indent="-228600">
              <a:defRPr>
                <a:solidFill>
                  <a:schemeClr val="tx1"/>
                </a:solidFill>
                <a:latin typeface="Franklin Gothic Book" panose="020B05030201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fld id="{A0EDF34E-5F3E-4CCF-B9E8-AFAB880F6743}" type="slidenum">
              <a:rPr lang="en-US" altLang="en-US">
                <a:latin typeface="Calibri" panose="020F0502020204030204" pitchFamily="34" charset="0"/>
              </a:rPr>
              <a:pPr/>
              <a:t>2</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1683635D-14DB-41FF-8519-CC7F7E0A2F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724C7AAA-EAF9-4B72-825A-907075B2822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a:t>signage</a:t>
            </a:r>
            <a:r>
              <a:rPr lang="en-US" altLang="en-US"/>
              <a:t> is the design or use of </a:t>
            </a:r>
            <a:r>
              <a:rPr lang="en-US" altLang="en-US">
                <a:hlinkClick r:id="rId3" tooltip="Sign"/>
              </a:rPr>
              <a:t>signs</a:t>
            </a:r>
            <a:r>
              <a:rPr lang="en-US" altLang="en-US"/>
              <a:t> and symbols to communicate a message to a specific group( LED panel display)</a:t>
            </a:r>
          </a:p>
        </p:txBody>
      </p:sp>
      <p:sp>
        <p:nvSpPr>
          <p:cNvPr id="19460" name="Slide Number Placeholder 3">
            <a:extLst>
              <a:ext uri="{FF2B5EF4-FFF2-40B4-BE49-F238E27FC236}">
                <a16:creationId xmlns:a16="http://schemas.microsoft.com/office/drawing/2014/main" id="{62A0F420-BFB1-4005-BD7E-52948D6C37C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ranklin Gothic Book" panose="020B0503020102020204" pitchFamily="34" charset="0"/>
                <a:cs typeface="Arial" panose="020B0604020202020204" pitchFamily="34" charset="0"/>
              </a:defRPr>
            </a:lvl1pPr>
            <a:lvl2pPr marL="742950" indent="-285750">
              <a:defRPr>
                <a:solidFill>
                  <a:schemeClr val="tx1"/>
                </a:solidFill>
                <a:latin typeface="Franklin Gothic Book" panose="020B0503020102020204" pitchFamily="34" charset="0"/>
                <a:cs typeface="Arial" panose="020B0604020202020204" pitchFamily="34" charset="0"/>
              </a:defRPr>
            </a:lvl2pPr>
            <a:lvl3pPr marL="1143000" indent="-228600">
              <a:defRPr>
                <a:solidFill>
                  <a:schemeClr val="tx1"/>
                </a:solidFill>
                <a:latin typeface="Franklin Gothic Book" panose="020B0503020102020204" pitchFamily="34" charset="0"/>
                <a:cs typeface="Arial" panose="020B0604020202020204" pitchFamily="34" charset="0"/>
              </a:defRPr>
            </a:lvl3pPr>
            <a:lvl4pPr marL="1600200" indent="-228600">
              <a:defRPr>
                <a:solidFill>
                  <a:schemeClr val="tx1"/>
                </a:solidFill>
                <a:latin typeface="Franklin Gothic Book" panose="020B0503020102020204" pitchFamily="34" charset="0"/>
                <a:cs typeface="Arial" panose="020B0604020202020204" pitchFamily="34" charset="0"/>
              </a:defRPr>
            </a:lvl4pPr>
            <a:lvl5pPr marL="2057400" indent="-228600">
              <a:defRPr>
                <a:solidFill>
                  <a:schemeClr val="tx1"/>
                </a:solidFill>
                <a:latin typeface="Franklin Gothic Book" panose="020B05030201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fld id="{2F86074E-58BF-48E5-9A65-50DBF15AE237}" type="slidenum">
              <a:rPr lang="en-US" altLang="en-US">
                <a:latin typeface="Calibri" panose="020F0502020204030204" pitchFamily="34" charset="0"/>
              </a:rPr>
              <a:pPr/>
              <a:t>11</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08AFA43C-7384-4B08-8905-562DC15EFEE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1E324FBF-6A60-43EA-9ECE-26FFACFC04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Amazon elastic compute cloud, Mosso (Rackspace)</a:t>
            </a:r>
          </a:p>
        </p:txBody>
      </p:sp>
      <p:sp>
        <p:nvSpPr>
          <p:cNvPr id="23556" name="Slide Number Placeholder 3">
            <a:extLst>
              <a:ext uri="{FF2B5EF4-FFF2-40B4-BE49-F238E27FC236}">
                <a16:creationId xmlns:a16="http://schemas.microsoft.com/office/drawing/2014/main" id="{3505D5B8-36F6-4AFF-86BB-909D856CE69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ranklin Gothic Book" panose="020B0503020102020204" pitchFamily="34" charset="0"/>
                <a:cs typeface="Arial" panose="020B0604020202020204" pitchFamily="34" charset="0"/>
              </a:defRPr>
            </a:lvl1pPr>
            <a:lvl2pPr marL="742950" indent="-285750">
              <a:defRPr>
                <a:solidFill>
                  <a:schemeClr val="tx1"/>
                </a:solidFill>
                <a:latin typeface="Franklin Gothic Book" panose="020B0503020102020204" pitchFamily="34" charset="0"/>
                <a:cs typeface="Arial" panose="020B0604020202020204" pitchFamily="34" charset="0"/>
              </a:defRPr>
            </a:lvl2pPr>
            <a:lvl3pPr marL="1143000" indent="-228600">
              <a:defRPr>
                <a:solidFill>
                  <a:schemeClr val="tx1"/>
                </a:solidFill>
                <a:latin typeface="Franklin Gothic Book" panose="020B0503020102020204" pitchFamily="34" charset="0"/>
                <a:cs typeface="Arial" panose="020B0604020202020204" pitchFamily="34" charset="0"/>
              </a:defRPr>
            </a:lvl3pPr>
            <a:lvl4pPr marL="1600200" indent="-228600">
              <a:defRPr>
                <a:solidFill>
                  <a:schemeClr val="tx1"/>
                </a:solidFill>
                <a:latin typeface="Franklin Gothic Book" panose="020B0503020102020204" pitchFamily="34" charset="0"/>
                <a:cs typeface="Arial" panose="020B0604020202020204" pitchFamily="34" charset="0"/>
              </a:defRPr>
            </a:lvl4pPr>
            <a:lvl5pPr marL="2057400" indent="-228600">
              <a:defRPr>
                <a:solidFill>
                  <a:schemeClr val="tx1"/>
                </a:solidFill>
                <a:latin typeface="Franklin Gothic Book" panose="020B05030201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fld id="{2C4A12A1-BE23-428F-8B61-98486EBF417C}" type="slidenum">
              <a:rPr lang="en-US" altLang="en-US">
                <a:latin typeface="Calibri" panose="020F0502020204030204" pitchFamily="34" charset="0"/>
              </a:rPr>
              <a:pPr/>
              <a:t>14</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895565C9-B364-4219-B482-6458DCF8E81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34A8E20A-DC7B-4372-A314-F010C75FF2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Resilient(quickly recover)</a:t>
            </a:r>
          </a:p>
        </p:txBody>
      </p:sp>
      <p:sp>
        <p:nvSpPr>
          <p:cNvPr id="31748" name="Slide Number Placeholder 3">
            <a:extLst>
              <a:ext uri="{FF2B5EF4-FFF2-40B4-BE49-F238E27FC236}">
                <a16:creationId xmlns:a16="http://schemas.microsoft.com/office/drawing/2014/main" id="{8EB65138-4CF7-4137-B2EE-AADEF35F6B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ranklin Gothic Book" panose="020B0503020102020204" pitchFamily="34" charset="0"/>
                <a:cs typeface="Arial" panose="020B0604020202020204" pitchFamily="34" charset="0"/>
              </a:defRPr>
            </a:lvl1pPr>
            <a:lvl2pPr marL="742950" indent="-285750">
              <a:defRPr>
                <a:solidFill>
                  <a:schemeClr val="tx1"/>
                </a:solidFill>
                <a:latin typeface="Franklin Gothic Book" panose="020B0503020102020204" pitchFamily="34" charset="0"/>
                <a:cs typeface="Arial" panose="020B0604020202020204" pitchFamily="34" charset="0"/>
              </a:defRPr>
            </a:lvl2pPr>
            <a:lvl3pPr marL="1143000" indent="-228600">
              <a:defRPr>
                <a:solidFill>
                  <a:schemeClr val="tx1"/>
                </a:solidFill>
                <a:latin typeface="Franklin Gothic Book" panose="020B0503020102020204" pitchFamily="34" charset="0"/>
                <a:cs typeface="Arial" panose="020B0604020202020204" pitchFamily="34" charset="0"/>
              </a:defRPr>
            </a:lvl3pPr>
            <a:lvl4pPr marL="1600200" indent="-228600">
              <a:defRPr>
                <a:solidFill>
                  <a:schemeClr val="tx1"/>
                </a:solidFill>
                <a:latin typeface="Franklin Gothic Book" panose="020B0503020102020204" pitchFamily="34" charset="0"/>
                <a:cs typeface="Arial" panose="020B0604020202020204" pitchFamily="34" charset="0"/>
              </a:defRPr>
            </a:lvl4pPr>
            <a:lvl5pPr marL="2057400" indent="-228600">
              <a:defRPr>
                <a:solidFill>
                  <a:schemeClr val="tx1"/>
                </a:solidFill>
                <a:latin typeface="Franklin Gothic Book" panose="020B05030201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fld id="{73C699E2-FC1B-4F05-A880-A73208980F9E}" type="slidenum">
              <a:rPr lang="en-US" altLang="en-US">
                <a:latin typeface="Calibri" panose="020F0502020204030204" pitchFamily="34" charset="0"/>
              </a:rPr>
              <a:pPr/>
              <a:t>21</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137ECA18-5487-46FE-B3FA-0D75240BB34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D37EC60C-0229-4210-8E5F-29D6B4333F4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b="1"/>
              <a:t>Chief information officer</a:t>
            </a:r>
            <a:r>
              <a:rPr lang="en-US" altLang="en-US"/>
              <a:t> (</a:t>
            </a:r>
            <a:r>
              <a:rPr lang="en-US" altLang="en-US" b="1"/>
              <a:t>CIO</a:t>
            </a:r>
            <a:r>
              <a:rPr lang="en-US" altLang="en-US"/>
              <a:t>),</a:t>
            </a:r>
          </a:p>
        </p:txBody>
      </p:sp>
      <p:sp>
        <p:nvSpPr>
          <p:cNvPr id="50180" name="Slide Number Placeholder 3">
            <a:extLst>
              <a:ext uri="{FF2B5EF4-FFF2-40B4-BE49-F238E27FC236}">
                <a16:creationId xmlns:a16="http://schemas.microsoft.com/office/drawing/2014/main" id="{7538E6CF-B9D9-453E-BDAE-03C44BDCD61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ranklin Gothic Book" panose="020B0503020102020204" pitchFamily="34" charset="0"/>
                <a:cs typeface="Arial" panose="020B0604020202020204" pitchFamily="34" charset="0"/>
              </a:defRPr>
            </a:lvl1pPr>
            <a:lvl2pPr marL="742950" indent="-285750">
              <a:defRPr>
                <a:solidFill>
                  <a:schemeClr val="tx1"/>
                </a:solidFill>
                <a:latin typeface="Franklin Gothic Book" panose="020B0503020102020204" pitchFamily="34" charset="0"/>
                <a:cs typeface="Arial" panose="020B0604020202020204" pitchFamily="34" charset="0"/>
              </a:defRPr>
            </a:lvl2pPr>
            <a:lvl3pPr marL="1143000" indent="-228600">
              <a:defRPr>
                <a:solidFill>
                  <a:schemeClr val="tx1"/>
                </a:solidFill>
                <a:latin typeface="Franklin Gothic Book" panose="020B0503020102020204" pitchFamily="34" charset="0"/>
                <a:cs typeface="Arial" panose="020B0604020202020204" pitchFamily="34" charset="0"/>
              </a:defRPr>
            </a:lvl3pPr>
            <a:lvl4pPr marL="1600200" indent="-228600">
              <a:defRPr>
                <a:solidFill>
                  <a:schemeClr val="tx1"/>
                </a:solidFill>
                <a:latin typeface="Franklin Gothic Book" panose="020B0503020102020204" pitchFamily="34" charset="0"/>
                <a:cs typeface="Arial" panose="020B0604020202020204" pitchFamily="34" charset="0"/>
              </a:defRPr>
            </a:lvl4pPr>
            <a:lvl5pPr marL="2057400" indent="-228600">
              <a:defRPr>
                <a:solidFill>
                  <a:schemeClr val="tx1"/>
                </a:solidFill>
                <a:latin typeface="Franklin Gothic Book" panose="020B05030201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fld id="{D3B5F571-E572-459B-8BE1-D0A1924CF3FC}" type="slidenum">
              <a:rPr lang="en-US" altLang="en-US">
                <a:latin typeface="Calibri" panose="020F0502020204030204" pitchFamily="34" charset="0"/>
              </a:rPr>
              <a:pPr/>
              <a:t>38</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4FE641FD-A978-47F6-9EA0-A2B6F94EAB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A7E2338C-5F43-4B86-97E8-D4190791AF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AU" altLang="en-US"/>
              <a:t> </a:t>
            </a:r>
            <a:r>
              <a:rPr lang="en-AU" altLang="en-US" b="1"/>
              <a:t>de-perimeterisation</a:t>
            </a:r>
            <a:r>
              <a:rPr lang="en-AU" altLang="en-US" baseline="30000">
                <a:hlinkClick r:id="rId3"/>
              </a:rPr>
              <a:t>[1]</a:t>
            </a:r>
            <a:r>
              <a:rPr lang="en-AU" altLang="en-US"/>
              <a:t> is the removal of a boundary between an organisation and the outside world.</a:t>
            </a:r>
            <a:endParaRPr lang="en-US" altLang="en-US"/>
          </a:p>
        </p:txBody>
      </p:sp>
      <p:sp>
        <p:nvSpPr>
          <p:cNvPr id="72708" name="Slide Number Placeholder 3">
            <a:extLst>
              <a:ext uri="{FF2B5EF4-FFF2-40B4-BE49-F238E27FC236}">
                <a16:creationId xmlns:a16="http://schemas.microsoft.com/office/drawing/2014/main" id="{D4BFFF62-34F1-4648-8273-34E2646F70F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ranklin Gothic Book" panose="020B0503020102020204" pitchFamily="34" charset="0"/>
                <a:cs typeface="Arial" panose="020B0604020202020204" pitchFamily="34" charset="0"/>
              </a:defRPr>
            </a:lvl1pPr>
            <a:lvl2pPr marL="742950" indent="-285750">
              <a:defRPr>
                <a:solidFill>
                  <a:schemeClr val="tx1"/>
                </a:solidFill>
                <a:latin typeface="Franklin Gothic Book" panose="020B0503020102020204" pitchFamily="34" charset="0"/>
                <a:cs typeface="Arial" panose="020B0604020202020204" pitchFamily="34" charset="0"/>
              </a:defRPr>
            </a:lvl2pPr>
            <a:lvl3pPr marL="1143000" indent="-228600">
              <a:defRPr>
                <a:solidFill>
                  <a:schemeClr val="tx1"/>
                </a:solidFill>
                <a:latin typeface="Franklin Gothic Book" panose="020B0503020102020204" pitchFamily="34" charset="0"/>
                <a:cs typeface="Arial" panose="020B0604020202020204" pitchFamily="34" charset="0"/>
              </a:defRPr>
            </a:lvl3pPr>
            <a:lvl4pPr marL="1600200" indent="-228600">
              <a:defRPr>
                <a:solidFill>
                  <a:schemeClr val="tx1"/>
                </a:solidFill>
                <a:latin typeface="Franklin Gothic Book" panose="020B0503020102020204" pitchFamily="34" charset="0"/>
                <a:cs typeface="Arial" panose="020B0604020202020204" pitchFamily="34" charset="0"/>
              </a:defRPr>
            </a:lvl4pPr>
            <a:lvl5pPr marL="2057400" indent="-228600">
              <a:defRPr>
                <a:solidFill>
                  <a:schemeClr val="tx1"/>
                </a:solidFill>
                <a:latin typeface="Franklin Gothic Book" panose="020B05030201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fld id="{8BC9C84A-1A2D-4870-9F43-976F66C5AD4B}" type="slidenum">
              <a:rPr lang="en-US" altLang="en-US">
                <a:latin typeface="Calibri" panose="020F0502020204030204" pitchFamily="34" charset="0"/>
              </a:rPr>
              <a:pPr/>
              <a:t>59</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670E99B6-4E8C-47C6-97BA-3728AECC81BF}"/>
              </a:ext>
            </a:extLst>
          </p:cNvPr>
          <p:cNvGrpSpPr>
            <a:grpSpLocks/>
          </p:cNvGrpSpPr>
          <p:nvPr/>
        </p:nvGrpSpPr>
        <p:grpSpPr bwMode="auto">
          <a:xfrm>
            <a:off x="752475" y="744538"/>
            <a:ext cx="10674350" cy="5349875"/>
            <a:chOff x="752858" y="744469"/>
            <a:chExt cx="10674117" cy="5349671"/>
          </a:xfrm>
        </p:grpSpPr>
        <p:sp>
          <p:nvSpPr>
            <p:cNvPr id="5" name="Freeform 6">
              <a:extLst>
                <a:ext uri="{FF2B5EF4-FFF2-40B4-BE49-F238E27FC236}">
                  <a16:creationId xmlns:a16="http://schemas.microsoft.com/office/drawing/2014/main" id="{AE9C5906-3614-4B2A-978B-D6DDC5968418}"/>
                </a:ext>
              </a:extLst>
            </p:cNvPr>
            <p:cNvSpPr>
              <a:spLocks/>
            </p:cNvSpPr>
            <p:nvPr/>
          </p:nvSpPr>
          <p:spPr bwMode="auto">
            <a:xfrm>
              <a:off x="8151962" y="1685652"/>
              <a:ext cx="3275013" cy="4408488"/>
            </a:xfrm>
            <a:custGeom>
              <a:avLst/>
              <a:gdLst>
                <a:gd name="T0" fmla="*/ 2869239 w 10000"/>
                <a:gd name="T1" fmla="*/ 0 h 10000"/>
                <a:gd name="T2" fmla="*/ 3275013 w 10000"/>
                <a:gd name="T3" fmla="*/ 0 h 10000"/>
                <a:gd name="T4" fmla="*/ 3275013 w 10000"/>
                <a:gd name="T5" fmla="*/ 4408488 h 10000"/>
                <a:gd name="T6" fmla="*/ 0 w 10000"/>
                <a:gd name="T7" fmla="*/ 4408488 h 10000"/>
                <a:gd name="T8" fmla="*/ 0 w 10000"/>
                <a:gd name="T9" fmla="*/ 4023186 h 10000"/>
                <a:gd name="T10" fmla="*/ 2869239 w 10000"/>
                <a:gd name="T11" fmla="*/ 4023627 h 10000"/>
                <a:gd name="T12" fmla="*/ 2869239 w 10000"/>
                <a:gd name="T13" fmla="*/ 0 h 10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 name="Freeform 6">
              <a:extLst>
                <a:ext uri="{FF2B5EF4-FFF2-40B4-BE49-F238E27FC236}">
                  <a16:creationId xmlns:a16="http://schemas.microsoft.com/office/drawing/2014/main" id="{74818713-68CA-4505-A2A2-5F584ED0A842}"/>
                </a:ext>
              </a:extLst>
            </p:cNvPr>
            <p:cNvSpPr>
              <a:spLocks/>
            </p:cNvSpPr>
            <p:nvPr/>
          </p:nvSpPr>
          <p:spPr bwMode="auto">
            <a:xfrm flipH="1" flipV="1">
              <a:off x="752858" y="744469"/>
              <a:ext cx="3275668" cy="4408488"/>
            </a:xfrm>
            <a:custGeom>
              <a:avLst/>
              <a:gdLst>
                <a:gd name="T0" fmla="*/ 2869894 w 10002"/>
                <a:gd name="T1" fmla="*/ 0 h 10000"/>
                <a:gd name="T2" fmla="*/ 3275668 w 10002"/>
                <a:gd name="T3" fmla="*/ 0 h 10000"/>
                <a:gd name="T4" fmla="*/ 3275668 w 10002"/>
                <a:gd name="T5" fmla="*/ 4408488 h 10000"/>
                <a:gd name="T6" fmla="*/ 655 w 10002"/>
                <a:gd name="T7" fmla="*/ 4408488 h 10000"/>
                <a:gd name="T8" fmla="*/ 0 w 10002"/>
                <a:gd name="T9" fmla="*/ 4022745 h 10000"/>
                <a:gd name="T10" fmla="*/ 2869894 w 10002"/>
                <a:gd name="T11" fmla="*/ 4024068 h 10000"/>
                <a:gd name="T12" fmla="*/ 2869894 w 10002"/>
                <a:gd name="T13" fmla="*/ 0 h 10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3">
            <a:extLst>
              <a:ext uri="{FF2B5EF4-FFF2-40B4-BE49-F238E27FC236}">
                <a16:creationId xmlns:a16="http://schemas.microsoft.com/office/drawing/2014/main" id="{98477357-E3DD-4A95-9F05-F79F35EE06C3}"/>
              </a:ext>
            </a:extLst>
          </p:cNvPr>
          <p:cNvSpPr>
            <a:spLocks noGrp="1"/>
          </p:cNvSpPr>
          <p:nvPr>
            <p:ph type="dt" sz="half" idx="10"/>
          </p:nvPr>
        </p:nvSpPr>
        <p:spPr>
          <a:xfrm>
            <a:off x="752475" y="6453188"/>
            <a:ext cx="1608138" cy="404812"/>
          </a:xfrm>
        </p:spPr>
        <p:txBody>
          <a:bodyPr/>
          <a:lstStyle>
            <a:lvl1pPr>
              <a:defRPr baseline="0">
                <a:solidFill>
                  <a:schemeClr val="tx2"/>
                </a:solidFill>
              </a:defRPr>
            </a:lvl1pPr>
          </a:lstStyle>
          <a:p>
            <a:pPr>
              <a:defRPr/>
            </a:pPr>
            <a:fld id="{9DE6E199-7006-4031-A334-A44DDF808E4D}" type="datetimeFigureOut">
              <a:rPr lang="en-US"/>
              <a:pPr>
                <a:defRPr/>
              </a:pPr>
              <a:t>12/4/2017</a:t>
            </a:fld>
            <a:endParaRPr lang="en-US"/>
          </a:p>
        </p:txBody>
      </p:sp>
      <p:sp>
        <p:nvSpPr>
          <p:cNvPr id="8" name="Footer Placeholder 4">
            <a:extLst>
              <a:ext uri="{FF2B5EF4-FFF2-40B4-BE49-F238E27FC236}">
                <a16:creationId xmlns:a16="http://schemas.microsoft.com/office/drawing/2014/main" id="{2C430B96-92B4-4316-BC77-58F51237616E}"/>
              </a:ext>
            </a:extLst>
          </p:cNvPr>
          <p:cNvSpPr>
            <a:spLocks noGrp="1"/>
          </p:cNvSpPr>
          <p:nvPr>
            <p:ph type="ftr" sz="quarter" idx="11"/>
          </p:nvPr>
        </p:nvSpPr>
        <p:spPr>
          <a:xfrm>
            <a:off x="2584450" y="6453188"/>
            <a:ext cx="7023100" cy="404812"/>
          </a:xfrm>
        </p:spPr>
        <p:txBody>
          <a:bodyPr/>
          <a:lstStyle>
            <a:lvl1pPr algn="ctr">
              <a:defRPr baseline="0">
                <a:solidFill>
                  <a:schemeClr val="tx2"/>
                </a:solidFill>
              </a:defRPr>
            </a:lvl1pPr>
          </a:lstStyle>
          <a:p>
            <a:pPr>
              <a:defRPr/>
            </a:pPr>
            <a:endParaRPr lang="en-US"/>
          </a:p>
        </p:txBody>
      </p:sp>
      <p:sp>
        <p:nvSpPr>
          <p:cNvPr id="9" name="Slide Number Placeholder 5">
            <a:extLst>
              <a:ext uri="{FF2B5EF4-FFF2-40B4-BE49-F238E27FC236}">
                <a16:creationId xmlns:a16="http://schemas.microsoft.com/office/drawing/2014/main" id="{8AA446AA-F8EF-4D5E-B62E-06B9EE96DFBE}"/>
              </a:ext>
            </a:extLst>
          </p:cNvPr>
          <p:cNvSpPr>
            <a:spLocks noGrp="1"/>
          </p:cNvSpPr>
          <p:nvPr>
            <p:ph type="sldNum" sz="quarter" idx="12"/>
          </p:nvPr>
        </p:nvSpPr>
        <p:spPr>
          <a:xfrm>
            <a:off x="9831388" y="6453188"/>
            <a:ext cx="1595437" cy="404812"/>
          </a:xfrm>
        </p:spPr>
        <p:txBody>
          <a:bodyPr/>
          <a:lstStyle>
            <a:lvl1pPr>
              <a:defRPr smtClean="0"/>
            </a:lvl1pPr>
          </a:lstStyle>
          <a:p>
            <a:pPr>
              <a:defRPr/>
            </a:pPr>
            <a:fld id="{56D83A45-F2CB-45C6-A1DB-51C229015263}" type="slidenum">
              <a:rPr lang="en-US" altLang="en-US"/>
              <a:pPr>
                <a:defRPr/>
              </a:pPr>
              <a:t>‹#›</a:t>
            </a:fld>
            <a:endParaRPr lang="en-US" altLang="en-US"/>
          </a:p>
        </p:txBody>
      </p:sp>
    </p:spTree>
    <p:extLst>
      <p:ext uri="{BB962C8B-B14F-4D97-AF65-F5344CB8AC3E}">
        <p14:creationId xmlns:p14="http://schemas.microsoft.com/office/powerpoint/2010/main" val="111128916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B2277-727F-4688-A74A-8CABCFBACE42}"/>
              </a:ext>
            </a:extLst>
          </p:cNvPr>
          <p:cNvSpPr>
            <a:spLocks noGrp="1"/>
          </p:cNvSpPr>
          <p:nvPr>
            <p:ph type="dt" sz="half" idx="10"/>
          </p:nvPr>
        </p:nvSpPr>
        <p:spPr/>
        <p:txBody>
          <a:bodyPr/>
          <a:lstStyle>
            <a:lvl1pPr>
              <a:defRPr/>
            </a:lvl1pPr>
          </a:lstStyle>
          <a:p>
            <a:pPr>
              <a:defRPr/>
            </a:pPr>
            <a:fld id="{12DB2699-C412-4FA1-B1DC-F336E89DA327}" type="datetimeFigureOut">
              <a:rPr lang="en-US"/>
              <a:pPr>
                <a:defRPr/>
              </a:pPr>
              <a:t>12/4/2017</a:t>
            </a:fld>
            <a:endParaRPr lang="en-US"/>
          </a:p>
        </p:txBody>
      </p:sp>
      <p:sp>
        <p:nvSpPr>
          <p:cNvPr id="5" name="Footer Placeholder 4">
            <a:extLst>
              <a:ext uri="{FF2B5EF4-FFF2-40B4-BE49-F238E27FC236}">
                <a16:creationId xmlns:a16="http://schemas.microsoft.com/office/drawing/2014/main" id="{D8D2EA1D-0E32-471B-A273-339944DEC81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292C61E-2683-457D-BA7D-CC2E649C8878}"/>
              </a:ext>
            </a:extLst>
          </p:cNvPr>
          <p:cNvSpPr>
            <a:spLocks noGrp="1"/>
          </p:cNvSpPr>
          <p:nvPr>
            <p:ph type="sldNum" sz="quarter" idx="12"/>
          </p:nvPr>
        </p:nvSpPr>
        <p:spPr/>
        <p:txBody>
          <a:bodyPr/>
          <a:lstStyle>
            <a:lvl1pPr>
              <a:defRPr/>
            </a:lvl1pPr>
          </a:lstStyle>
          <a:p>
            <a:pPr>
              <a:defRPr/>
            </a:pPr>
            <a:fld id="{91A688EB-AD16-4521-8425-0F6AB08E52F4}" type="slidenum">
              <a:rPr lang="en-US" altLang="en-US"/>
              <a:pPr>
                <a:defRPr/>
              </a:pPr>
              <a:t>‹#›</a:t>
            </a:fld>
            <a:endParaRPr lang="en-US" altLang="en-US"/>
          </a:p>
        </p:txBody>
      </p:sp>
    </p:spTree>
    <p:extLst>
      <p:ext uri="{BB962C8B-B14F-4D97-AF65-F5344CB8AC3E}">
        <p14:creationId xmlns:p14="http://schemas.microsoft.com/office/powerpoint/2010/main" val="2897693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5A4911-F475-481A-8851-D0CC481A481E}"/>
              </a:ext>
            </a:extLst>
          </p:cNvPr>
          <p:cNvSpPr>
            <a:spLocks noGrp="1"/>
          </p:cNvSpPr>
          <p:nvPr>
            <p:ph type="dt" sz="half" idx="10"/>
          </p:nvPr>
        </p:nvSpPr>
        <p:spPr/>
        <p:txBody>
          <a:bodyPr/>
          <a:lstStyle>
            <a:lvl1pPr>
              <a:defRPr/>
            </a:lvl1pPr>
          </a:lstStyle>
          <a:p>
            <a:pPr>
              <a:defRPr/>
            </a:pPr>
            <a:fld id="{3122ECFF-2433-4CD9-B049-76ED655AED55}" type="datetimeFigureOut">
              <a:rPr lang="en-US"/>
              <a:pPr>
                <a:defRPr/>
              </a:pPr>
              <a:t>12/4/2017</a:t>
            </a:fld>
            <a:endParaRPr lang="en-US"/>
          </a:p>
        </p:txBody>
      </p:sp>
      <p:sp>
        <p:nvSpPr>
          <p:cNvPr id="5" name="Footer Placeholder 4">
            <a:extLst>
              <a:ext uri="{FF2B5EF4-FFF2-40B4-BE49-F238E27FC236}">
                <a16:creationId xmlns:a16="http://schemas.microsoft.com/office/drawing/2014/main" id="{6C29B34A-6D9B-446A-806A-AD26E5136A0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9A93835-FBD2-4497-86C1-82C841395E93}"/>
              </a:ext>
            </a:extLst>
          </p:cNvPr>
          <p:cNvSpPr>
            <a:spLocks noGrp="1"/>
          </p:cNvSpPr>
          <p:nvPr>
            <p:ph type="sldNum" sz="quarter" idx="12"/>
          </p:nvPr>
        </p:nvSpPr>
        <p:spPr/>
        <p:txBody>
          <a:bodyPr/>
          <a:lstStyle>
            <a:lvl1pPr>
              <a:defRPr/>
            </a:lvl1pPr>
          </a:lstStyle>
          <a:p>
            <a:pPr>
              <a:defRPr/>
            </a:pPr>
            <a:fld id="{8EC355EA-3A15-41AA-8138-945D4088D335}" type="slidenum">
              <a:rPr lang="en-US" altLang="en-US"/>
              <a:pPr>
                <a:defRPr/>
              </a:pPr>
              <a:t>‹#›</a:t>
            </a:fld>
            <a:endParaRPr lang="en-US" altLang="en-US"/>
          </a:p>
        </p:txBody>
      </p:sp>
    </p:spTree>
    <p:extLst>
      <p:ext uri="{BB962C8B-B14F-4D97-AF65-F5344CB8AC3E}">
        <p14:creationId xmlns:p14="http://schemas.microsoft.com/office/powerpoint/2010/main" val="3202875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E9782EA-05BE-4004-A37E-E8E050A14AA4}"/>
              </a:ext>
            </a:extLst>
          </p:cNvPr>
          <p:cNvSpPr>
            <a:spLocks noGrp="1"/>
          </p:cNvSpPr>
          <p:nvPr>
            <p:ph type="dt" sz="half" idx="10"/>
          </p:nvPr>
        </p:nvSpPr>
        <p:spPr/>
        <p:txBody>
          <a:bodyPr/>
          <a:lstStyle>
            <a:lvl1pPr>
              <a:defRPr/>
            </a:lvl1pPr>
          </a:lstStyle>
          <a:p>
            <a:pPr>
              <a:defRPr/>
            </a:pPr>
            <a:fld id="{3BA03187-623C-4AA1-B298-74C4ABF24A28}" type="datetimeFigureOut">
              <a:rPr lang="en-US"/>
              <a:pPr>
                <a:defRPr/>
              </a:pPr>
              <a:t>12/4/2017</a:t>
            </a:fld>
            <a:endParaRPr lang="en-US"/>
          </a:p>
        </p:txBody>
      </p:sp>
      <p:sp>
        <p:nvSpPr>
          <p:cNvPr id="5" name="Footer Placeholder 4">
            <a:extLst>
              <a:ext uri="{FF2B5EF4-FFF2-40B4-BE49-F238E27FC236}">
                <a16:creationId xmlns:a16="http://schemas.microsoft.com/office/drawing/2014/main" id="{A0D1F97B-0FF2-4070-A0C6-9FDF3AFE5C1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9174800-FEFA-472F-B11C-5350F0E0D2A5}"/>
              </a:ext>
            </a:extLst>
          </p:cNvPr>
          <p:cNvSpPr>
            <a:spLocks noGrp="1"/>
          </p:cNvSpPr>
          <p:nvPr>
            <p:ph type="sldNum" sz="quarter" idx="12"/>
          </p:nvPr>
        </p:nvSpPr>
        <p:spPr/>
        <p:txBody>
          <a:bodyPr/>
          <a:lstStyle>
            <a:lvl1pPr>
              <a:defRPr/>
            </a:lvl1pPr>
          </a:lstStyle>
          <a:p>
            <a:pPr>
              <a:defRPr/>
            </a:pPr>
            <a:fld id="{99A8F283-68A8-4A0B-A67F-85BEB45F26FA}" type="slidenum">
              <a:rPr lang="en-US" altLang="en-US"/>
              <a:pPr>
                <a:defRPr/>
              </a:pPr>
              <a:t>‹#›</a:t>
            </a:fld>
            <a:endParaRPr lang="en-US" altLang="en-US"/>
          </a:p>
        </p:txBody>
      </p:sp>
    </p:spTree>
    <p:extLst>
      <p:ext uri="{BB962C8B-B14F-4D97-AF65-F5344CB8AC3E}">
        <p14:creationId xmlns:p14="http://schemas.microsoft.com/office/powerpoint/2010/main" val="3201247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Freeform 7" title="Crop Mark">
            <a:extLst>
              <a:ext uri="{FF2B5EF4-FFF2-40B4-BE49-F238E27FC236}">
                <a16:creationId xmlns:a16="http://schemas.microsoft.com/office/drawing/2014/main" id="{BD4D8FFE-8E14-47A4-8D45-752FF84727FE}"/>
              </a:ext>
            </a:extLst>
          </p:cNvPr>
          <p:cNvSpPr/>
          <p:nvPr/>
        </p:nvSpPr>
        <p:spPr bwMode="auto">
          <a:xfrm>
            <a:off x="8151813" y="1685925"/>
            <a:ext cx="3275012"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Date Placeholder 3">
            <a:extLst>
              <a:ext uri="{FF2B5EF4-FFF2-40B4-BE49-F238E27FC236}">
                <a16:creationId xmlns:a16="http://schemas.microsoft.com/office/drawing/2014/main" id="{48C67E89-ACBC-45E9-8505-3A6CBE68ACD6}"/>
              </a:ext>
            </a:extLst>
          </p:cNvPr>
          <p:cNvSpPr>
            <a:spLocks noGrp="1"/>
          </p:cNvSpPr>
          <p:nvPr>
            <p:ph type="dt" sz="half" idx="10"/>
          </p:nvPr>
        </p:nvSpPr>
        <p:spPr>
          <a:xfrm>
            <a:off x="738188" y="6453188"/>
            <a:ext cx="1622425" cy="404812"/>
          </a:xfrm>
        </p:spPr>
        <p:txBody>
          <a:bodyPr/>
          <a:lstStyle>
            <a:lvl1pPr>
              <a:defRPr>
                <a:solidFill>
                  <a:schemeClr val="tx2"/>
                </a:solidFill>
              </a:defRPr>
            </a:lvl1pPr>
          </a:lstStyle>
          <a:p>
            <a:pPr>
              <a:defRPr/>
            </a:pPr>
            <a:fld id="{5695A1D7-B50E-4104-82C4-6379D4E9627D}" type="datetimeFigureOut">
              <a:rPr lang="en-US"/>
              <a:pPr>
                <a:defRPr/>
              </a:pPr>
              <a:t>12/4/2017</a:t>
            </a:fld>
            <a:endParaRPr lang="en-US"/>
          </a:p>
        </p:txBody>
      </p:sp>
      <p:sp>
        <p:nvSpPr>
          <p:cNvPr id="6" name="Footer Placeholder 4">
            <a:extLst>
              <a:ext uri="{FF2B5EF4-FFF2-40B4-BE49-F238E27FC236}">
                <a16:creationId xmlns:a16="http://schemas.microsoft.com/office/drawing/2014/main" id="{7FC85218-33C1-4697-8708-4008FD622D5C}"/>
              </a:ext>
            </a:extLst>
          </p:cNvPr>
          <p:cNvSpPr>
            <a:spLocks noGrp="1"/>
          </p:cNvSpPr>
          <p:nvPr>
            <p:ph type="ftr" sz="quarter" idx="11"/>
          </p:nvPr>
        </p:nvSpPr>
        <p:spPr>
          <a:xfrm>
            <a:off x="2584450" y="6453188"/>
            <a:ext cx="7023100" cy="404812"/>
          </a:xfrm>
        </p:spPr>
        <p:txBody>
          <a:bodyPr/>
          <a:lstStyle>
            <a:lvl1pPr algn="ctr">
              <a:defRPr>
                <a:solidFill>
                  <a:schemeClr val="tx2"/>
                </a:solidFill>
              </a:defRPr>
            </a:lvl1pPr>
          </a:lstStyle>
          <a:p>
            <a:pPr>
              <a:defRPr/>
            </a:pPr>
            <a:endParaRPr lang="en-US"/>
          </a:p>
        </p:txBody>
      </p:sp>
      <p:sp>
        <p:nvSpPr>
          <p:cNvPr id="7" name="Slide Number Placeholder 5">
            <a:extLst>
              <a:ext uri="{FF2B5EF4-FFF2-40B4-BE49-F238E27FC236}">
                <a16:creationId xmlns:a16="http://schemas.microsoft.com/office/drawing/2014/main" id="{BE2E2E0B-5801-46E0-AEFE-CC0B7FBBBFBB}"/>
              </a:ext>
            </a:extLst>
          </p:cNvPr>
          <p:cNvSpPr>
            <a:spLocks noGrp="1"/>
          </p:cNvSpPr>
          <p:nvPr>
            <p:ph type="sldNum" sz="quarter" idx="12"/>
          </p:nvPr>
        </p:nvSpPr>
        <p:spPr>
          <a:xfrm>
            <a:off x="9831388" y="6453188"/>
            <a:ext cx="1595437" cy="404812"/>
          </a:xfrm>
        </p:spPr>
        <p:txBody>
          <a:bodyPr/>
          <a:lstStyle>
            <a:lvl1pPr>
              <a:defRPr smtClean="0"/>
            </a:lvl1pPr>
          </a:lstStyle>
          <a:p>
            <a:pPr>
              <a:defRPr/>
            </a:pPr>
            <a:fld id="{0AFA0FEF-F0BF-42C5-A3ED-C44916F36232}" type="slidenum">
              <a:rPr lang="en-US" altLang="en-US"/>
              <a:pPr>
                <a:defRPr/>
              </a:pPr>
              <a:t>‹#›</a:t>
            </a:fld>
            <a:endParaRPr lang="en-US" altLang="en-US"/>
          </a:p>
        </p:txBody>
      </p:sp>
    </p:spTree>
    <p:extLst>
      <p:ext uri="{BB962C8B-B14F-4D97-AF65-F5344CB8AC3E}">
        <p14:creationId xmlns:p14="http://schemas.microsoft.com/office/powerpoint/2010/main" val="16964004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80F7FD5A-C8A3-42BC-A706-F929D816068F}"/>
              </a:ext>
            </a:extLst>
          </p:cNvPr>
          <p:cNvSpPr>
            <a:spLocks noGrp="1"/>
          </p:cNvSpPr>
          <p:nvPr>
            <p:ph type="dt" sz="half" idx="10"/>
          </p:nvPr>
        </p:nvSpPr>
        <p:spPr/>
        <p:txBody>
          <a:bodyPr/>
          <a:lstStyle>
            <a:lvl1pPr>
              <a:defRPr/>
            </a:lvl1pPr>
          </a:lstStyle>
          <a:p>
            <a:pPr>
              <a:defRPr/>
            </a:pPr>
            <a:fld id="{F779334A-A924-47C2-BC8C-5BA5C8A10A27}" type="datetimeFigureOut">
              <a:rPr lang="en-US"/>
              <a:pPr>
                <a:defRPr/>
              </a:pPr>
              <a:t>12/4/2017</a:t>
            </a:fld>
            <a:endParaRPr lang="en-US"/>
          </a:p>
        </p:txBody>
      </p:sp>
      <p:sp>
        <p:nvSpPr>
          <p:cNvPr id="6" name="Footer Placeholder 4">
            <a:extLst>
              <a:ext uri="{FF2B5EF4-FFF2-40B4-BE49-F238E27FC236}">
                <a16:creationId xmlns:a16="http://schemas.microsoft.com/office/drawing/2014/main" id="{8D2CB14E-5E2A-487E-84B2-73BCAB3D6F2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BD0EC8D-FF65-4915-A918-3E439625CA1D}"/>
              </a:ext>
            </a:extLst>
          </p:cNvPr>
          <p:cNvSpPr>
            <a:spLocks noGrp="1"/>
          </p:cNvSpPr>
          <p:nvPr>
            <p:ph type="sldNum" sz="quarter" idx="12"/>
          </p:nvPr>
        </p:nvSpPr>
        <p:spPr/>
        <p:txBody>
          <a:bodyPr/>
          <a:lstStyle>
            <a:lvl1pPr>
              <a:defRPr/>
            </a:lvl1pPr>
          </a:lstStyle>
          <a:p>
            <a:pPr>
              <a:defRPr/>
            </a:pPr>
            <a:fld id="{9796CF82-892F-45C0-8F40-78A5F293DE2B}" type="slidenum">
              <a:rPr lang="en-US" altLang="en-US"/>
              <a:pPr>
                <a:defRPr/>
              </a:pPr>
              <a:t>‹#›</a:t>
            </a:fld>
            <a:endParaRPr lang="en-US" altLang="en-US"/>
          </a:p>
        </p:txBody>
      </p:sp>
    </p:spTree>
    <p:extLst>
      <p:ext uri="{BB962C8B-B14F-4D97-AF65-F5344CB8AC3E}">
        <p14:creationId xmlns:p14="http://schemas.microsoft.com/office/powerpoint/2010/main" val="142556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75D9B4E3-46A3-4131-9673-2988DFEBCE73}"/>
              </a:ext>
            </a:extLst>
          </p:cNvPr>
          <p:cNvSpPr>
            <a:spLocks noGrp="1"/>
          </p:cNvSpPr>
          <p:nvPr>
            <p:ph type="dt" sz="half" idx="10"/>
          </p:nvPr>
        </p:nvSpPr>
        <p:spPr/>
        <p:txBody>
          <a:bodyPr/>
          <a:lstStyle>
            <a:lvl1pPr>
              <a:defRPr/>
            </a:lvl1pPr>
          </a:lstStyle>
          <a:p>
            <a:pPr>
              <a:defRPr/>
            </a:pPr>
            <a:fld id="{AB12FC76-A5F0-44B5-9035-6AC8B06D48A1}" type="datetimeFigureOut">
              <a:rPr lang="en-US"/>
              <a:pPr>
                <a:defRPr/>
              </a:pPr>
              <a:t>12/4/2017</a:t>
            </a:fld>
            <a:endParaRPr lang="en-US"/>
          </a:p>
        </p:txBody>
      </p:sp>
      <p:sp>
        <p:nvSpPr>
          <p:cNvPr id="8" name="Footer Placeholder 4">
            <a:extLst>
              <a:ext uri="{FF2B5EF4-FFF2-40B4-BE49-F238E27FC236}">
                <a16:creationId xmlns:a16="http://schemas.microsoft.com/office/drawing/2014/main" id="{49C17203-B049-436A-B807-422F492F34E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31E91521-1E45-43BC-AA86-48F742F9D4C5}"/>
              </a:ext>
            </a:extLst>
          </p:cNvPr>
          <p:cNvSpPr>
            <a:spLocks noGrp="1"/>
          </p:cNvSpPr>
          <p:nvPr>
            <p:ph type="sldNum" sz="quarter" idx="12"/>
          </p:nvPr>
        </p:nvSpPr>
        <p:spPr/>
        <p:txBody>
          <a:bodyPr/>
          <a:lstStyle>
            <a:lvl1pPr>
              <a:defRPr/>
            </a:lvl1pPr>
          </a:lstStyle>
          <a:p>
            <a:pPr>
              <a:defRPr/>
            </a:pPr>
            <a:fld id="{CDB3F418-4DF9-458E-A2B0-A6FEB225636F}" type="slidenum">
              <a:rPr lang="en-US" altLang="en-US"/>
              <a:pPr>
                <a:defRPr/>
              </a:pPr>
              <a:t>‹#›</a:t>
            </a:fld>
            <a:endParaRPr lang="en-US" altLang="en-US"/>
          </a:p>
        </p:txBody>
      </p:sp>
    </p:spTree>
    <p:extLst>
      <p:ext uri="{BB962C8B-B14F-4D97-AF65-F5344CB8AC3E}">
        <p14:creationId xmlns:p14="http://schemas.microsoft.com/office/powerpoint/2010/main" val="2315540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0635D2C8-B5A9-4FE7-84D6-D0BC773D777E}"/>
              </a:ext>
            </a:extLst>
          </p:cNvPr>
          <p:cNvSpPr>
            <a:spLocks noGrp="1"/>
          </p:cNvSpPr>
          <p:nvPr>
            <p:ph type="dt" sz="half" idx="10"/>
          </p:nvPr>
        </p:nvSpPr>
        <p:spPr/>
        <p:txBody>
          <a:bodyPr/>
          <a:lstStyle>
            <a:lvl1pPr>
              <a:defRPr/>
            </a:lvl1pPr>
          </a:lstStyle>
          <a:p>
            <a:pPr>
              <a:defRPr/>
            </a:pPr>
            <a:fld id="{9E7E94C3-CE5A-4C11-85EC-3D07C6DAB606}" type="datetimeFigureOut">
              <a:rPr lang="en-US"/>
              <a:pPr>
                <a:defRPr/>
              </a:pPr>
              <a:t>12/4/2017</a:t>
            </a:fld>
            <a:endParaRPr lang="en-US"/>
          </a:p>
        </p:txBody>
      </p:sp>
      <p:sp>
        <p:nvSpPr>
          <p:cNvPr id="4" name="Footer Placeholder 4">
            <a:extLst>
              <a:ext uri="{FF2B5EF4-FFF2-40B4-BE49-F238E27FC236}">
                <a16:creationId xmlns:a16="http://schemas.microsoft.com/office/drawing/2014/main" id="{9E46C35C-EC4D-4C46-BD35-0D6DD12B93F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99716D5-19B0-47A9-ABC5-AE58DC6AD302}"/>
              </a:ext>
            </a:extLst>
          </p:cNvPr>
          <p:cNvSpPr>
            <a:spLocks noGrp="1"/>
          </p:cNvSpPr>
          <p:nvPr>
            <p:ph type="sldNum" sz="quarter" idx="12"/>
          </p:nvPr>
        </p:nvSpPr>
        <p:spPr/>
        <p:txBody>
          <a:bodyPr/>
          <a:lstStyle>
            <a:lvl1pPr>
              <a:defRPr/>
            </a:lvl1pPr>
          </a:lstStyle>
          <a:p>
            <a:pPr>
              <a:defRPr/>
            </a:pPr>
            <a:fld id="{53B22DEB-47BF-401F-B376-AD81DDDB4E98}" type="slidenum">
              <a:rPr lang="en-US" altLang="en-US"/>
              <a:pPr>
                <a:defRPr/>
              </a:pPr>
              <a:t>‹#›</a:t>
            </a:fld>
            <a:endParaRPr lang="en-US" altLang="en-US"/>
          </a:p>
        </p:txBody>
      </p:sp>
    </p:spTree>
    <p:extLst>
      <p:ext uri="{BB962C8B-B14F-4D97-AF65-F5344CB8AC3E}">
        <p14:creationId xmlns:p14="http://schemas.microsoft.com/office/powerpoint/2010/main" val="1231653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1ABB2F5-9EE4-4E94-B62B-BF396C88BD56}"/>
              </a:ext>
            </a:extLst>
          </p:cNvPr>
          <p:cNvSpPr>
            <a:spLocks noGrp="1"/>
          </p:cNvSpPr>
          <p:nvPr>
            <p:ph type="dt" sz="half" idx="10"/>
          </p:nvPr>
        </p:nvSpPr>
        <p:spPr/>
        <p:txBody>
          <a:bodyPr/>
          <a:lstStyle>
            <a:lvl1pPr>
              <a:defRPr/>
            </a:lvl1pPr>
          </a:lstStyle>
          <a:p>
            <a:pPr>
              <a:defRPr/>
            </a:pPr>
            <a:fld id="{2412F815-4E8F-42E2-9052-58B1A8D47350}" type="datetimeFigureOut">
              <a:rPr lang="en-US"/>
              <a:pPr>
                <a:defRPr/>
              </a:pPr>
              <a:t>12/4/2017</a:t>
            </a:fld>
            <a:endParaRPr lang="en-US"/>
          </a:p>
        </p:txBody>
      </p:sp>
      <p:sp>
        <p:nvSpPr>
          <p:cNvPr id="3" name="Footer Placeholder 4">
            <a:extLst>
              <a:ext uri="{FF2B5EF4-FFF2-40B4-BE49-F238E27FC236}">
                <a16:creationId xmlns:a16="http://schemas.microsoft.com/office/drawing/2014/main" id="{943099C6-846E-4D76-9B8F-EBCF49CA244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D35E01A8-5859-4C44-85CE-B04B3404A60A}"/>
              </a:ext>
            </a:extLst>
          </p:cNvPr>
          <p:cNvSpPr>
            <a:spLocks noGrp="1"/>
          </p:cNvSpPr>
          <p:nvPr>
            <p:ph type="sldNum" sz="quarter" idx="12"/>
          </p:nvPr>
        </p:nvSpPr>
        <p:spPr/>
        <p:txBody>
          <a:bodyPr/>
          <a:lstStyle>
            <a:lvl1pPr>
              <a:defRPr/>
            </a:lvl1pPr>
          </a:lstStyle>
          <a:p>
            <a:pPr>
              <a:defRPr/>
            </a:pPr>
            <a:fld id="{82736E73-2E4D-4179-9B4D-6AEF79A425CD}" type="slidenum">
              <a:rPr lang="en-US" altLang="en-US"/>
              <a:pPr>
                <a:defRPr/>
              </a:pPr>
              <a:t>‹#›</a:t>
            </a:fld>
            <a:endParaRPr lang="en-US" altLang="en-US"/>
          </a:p>
        </p:txBody>
      </p:sp>
    </p:spTree>
    <p:extLst>
      <p:ext uri="{BB962C8B-B14F-4D97-AF65-F5344CB8AC3E}">
        <p14:creationId xmlns:p14="http://schemas.microsoft.com/office/powerpoint/2010/main" val="965237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title="Background Shape">
            <a:extLst>
              <a:ext uri="{FF2B5EF4-FFF2-40B4-BE49-F238E27FC236}">
                <a16:creationId xmlns:a16="http://schemas.microsoft.com/office/drawing/2014/main" id="{650E2E2D-0949-4AC9-B0A8-4B3DA01DF4E4}"/>
              </a:ext>
            </a:extLst>
          </p:cNvPr>
          <p:cNvSpPr/>
          <p:nvPr/>
        </p:nvSpPr>
        <p:spPr>
          <a:xfrm>
            <a:off x="0" y="0"/>
            <a:ext cx="530383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title="Divider Bar">
            <a:extLst>
              <a:ext uri="{FF2B5EF4-FFF2-40B4-BE49-F238E27FC236}">
                <a16:creationId xmlns:a16="http://schemas.microsoft.com/office/drawing/2014/main" id="{242B1942-E376-42EC-8964-F28BC603AF59}"/>
              </a:ext>
            </a:extLst>
          </p:cNvPr>
          <p:cNvSpPr/>
          <p:nvPr/>
        </p:nvSpPr>
        <p:spPr>
          <a:xfrm>
            <a:off x="5303838"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Date Placeholder 4">
            <a:extLst>
              <a:ext uri="{FF2B5EF4-FFF2-40B4-BE49-F238E27FC236}">
                <a16:creationId xmlns:a16="http://schemas.microsoft.com/office/drawing/2014/main" id="{E3A00EA1-D2A8-44ED-8830-B9BE33A6B8DD}"/>
              </a:ext>
            </a:extLst>
          </p:cNvPr>
          <p:cNvSpPr>
            <a:spLocks noGrp="1"/>
          </p:cNvSpPr>
          <p:nvPr>
            <p:ph type="dt" sz="half" idx="10"/>
          </p:nvPr>
        </p:nvSpPr>
        <p:spPr>
          <a:xfrm>
            <a:off x="723900" y="6453188"/>
            <a:ext cx="1204913" cy="404812"/>
          </a:xfrm>
        </p:spPr>
        <p:txBody>
          <a:bodyPr/>
          <a:lstStyle>
            <a:lvl1pPr>
              <a:defRPr>
                <a:solidFill>
                  <a:schemeClr val="tx2"/>
                </a:solidFill>
              </a:defRPr>
            </a:lvl1pPr>
          </a:lstStyle>
          <a:p>
            <a:pPr>
              <a:defRPr/>
            </a:pPr>
            <a:fld id="{4AF41E0A-7A10-4930-9BDB-06F54EB5AE83}" type="datetimeFigureOut">
              <a:rPr lang="en-US"/>
              <a:pPr>
                <a:defRPr/>
              </a:pPr>
              <a:t>12/4/2017</a:t>
            </a:fld>
            <a:endParaRPr lang="en-US"/>
          </a:p>
        </p:txBody>
      </p:sp>
      <p:sp>
        <p:nvSpPr>
          <p:cNvPr id="8" name="Footer Placeholder 5">
            <a:extLst>
              <a:ext uri="{FF2B5EF4-FFF2-40B4-BE49-F238E27FC236}">
                <a16:creationId xmlns:a16="http://schemas.microsoft.com/office/drawing/2014/main" id="{47B73505-2BB6-48D6-8349-0221734E37DA}"/>
              </a:ext>
            </a:extLst>
          </p:cNvPr>
          <p:cNvSpPr>
            <a:spLocks noGrp="1"/>
          </p:cNvSpPr>
          <p:nvPr>
            <p:ph type="ftr" sz="quarter" idx="11"/>
          </p:nvPr>
        </p:nvSpPr>
        <p:spPr>
          <a:xfrm>
            <a:off x="2206625" y="6453188"/>
            <a:ext cx="2373313" cy="404812"/>
          </a:xfrm>
        </p:spPr>
        <p:txBody>
          <a:bodyPr/>
          <a:lstStyle>
            <a:lvl1pPr>
              <a:defRPr>
                <a:solidFill>
                  <a:schemeClr val="tx2"/>
                </a:solidFill>
              </a:defRPr>
            </a:lvl1pPr>
          </a:lstStyle>
          <a:p>
            <a:pPr>
              <a:defRPr/>
            </a:pPr>
            <a:endParaRPr lang="en-US"/>
          </a:p>
        </p:txBody>
      </p:sp>
      <p:sp>
        <p:nvSpPr>
          <p:cNvPr id="9" name="Slide Number Placeholder 6">
            <a:extLst>
              <a:ext uri="{FF2B5EF4-FFF2-40B4-BE49-F238E27FC236}">
                <a16:creationId xmlns:a16="http://schemas.microsoft.com/office/drawing/2014/main" id="{BAB5FA9E-70EC-4BBA-B294-9F3FBAF76AD2}"/>
              </a:ext>
            </a:extLst>
          </p:cNvPr>
          <p:cNvSpPr>
            <a:spLocks noGrp="1"/>
          </p:cNvSpPr>
          <p:nvPr>
            <p:ph type="sldNum" sz="quarter" idx="12"/>
          </p:nvPr>
        </p:nvSpPr>
        <p:spPr>
          <a:xfrm>
            <a:off x="9883775" y="6453188"/>
            <a:ext cx="1595438" cy="404812"/>
          </a:xfrm>
        </p:spPr>
        <p:txBody>
          <a:bodyPr/>
          <a:lstStyle>
            <a:lvl1pPr>
              <a:defRPr smtClean="0"/>
            </a:lvl1pPr>
          </a:lstStyle>
          <a:p>
            <a:pPr>
              <a:defRPr/>
            </a:pPr>
            <a:fld id="{F40D2162-6C34-4035-B699-7AAAE1B28044}" type="slidenum">
              <a:rPr lang="en-US" altLang="en-US"/>
              <a:pPr>
                <a:defRPr/>
              </a:pPr>
              <a:t>‹#›</a:t>
            </a:fld>
            <a:endParaRPr lang="en-US" altLang="en-US"/>
          </a:p>
        </p:txBody>
      </p:sp>
    </p:spTree>
    <p:extLst>
      <p:ext uri="{BB962C8B-B14F-4D97-AF65-F5344CB8AC3E}">
        <p14:creationId xmlns:p14="http://schemas.microsoft.com/office/powerpoint/2010/main" val="3543127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title="Background Shape">
            <a:extLst>
              <a:ext uri="{FF2B5EF4-FFF2-40B4-BE49-F238E27FC236}">
                <a16:creationId xmlns:a16="http://schemas.microsoft.com/office/drawing/2014/main" id="{0BB022C7-E0CD-44C2-8A3F-F480E28F42E4}"/>
              </a:ext>
            </a:extLst>
          </p:cNvPr>
          <p:cNvSpPr/>
          <p:nvPr/>
        </p:nvSpPr>
        <p:spPr>
          <a:xfrm>
            <a:off x="0" y="0"/>
            <a:ext cx="530383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title="Divider Bar">
            <a:extLst>
              <a:ext uri="{FF2B5EF4-FFF2-40B4-BE49-F238E27FC236}">
                <a16:creationId xmlns:a16="http://schemas.microsoft.com/office/drawing/2014/main" id="{D9DEDC82-EA4F-4A5B-A899-EED0156A482B}"/>
              </a:ext>
            </a:extLst>
          </p:cNvPr>
          <p:cNvSpPr/>
          <p:nvPr/>
        </p:nvSpPr>
        <p:spPr>
          <a:xfrm>
            <a:off x="5303838"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rtlCol="0">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Date Placeholder 4">
            <a:extLst>
              <a:ext uri="{FF2B5EF4-FFF2-40B4-BE49-F238E27FC236}">
                <a16:creationId xmlns:a16="http://schemas.microsoft.com/office/drawing/2014/main" id="{E9EA3A07-B8C9-4EEC-881A-5B395E7E3EE6}"/>
              </a:ext>
            </a:extLst>
          </p:cNvPr>
          <p:cNvSpPr>
            <a:spLocks noGrp="1"/>
          </p:cNvSpPr>
          <p:nvPr>
            <p:ph type="dt" sz="half" idx="10"/>
          </p:nvPr>
        </p:nvSpPr>
        <p:spPr>
          <a:xfrm>
            <a:off x="723900" y="6453188"/>
            <a:ext cx="1204913" cy="404812"/>
          </a:xfrm>
        </p:spPr>
        <p:txBody>
          <a:bodyPr/>
          <a:lstStyle>
            <a:lvl1pPr>
              <a:defRPr>
                <a:solidFill>
                  <a:schemeClr val="tx2"/>
                </a:solidFill>
              </a:defRPr>
            </a:lvl1pPr>
          </a:lstStyle>
          <a:p>
            <a:pPr>
              <a:defRPr/>
            </a:pPr>
            <a:fld id="{24272F57-A2D5-4137-87FA-F5C6E669B104}" type="datetimeFigureOut">
              <a:rPr lang="en-US"/>
              <a:pPr>
                <a:defRPr/>
              </a:pPr>
              <a:t>12/4/2017</a:t>
            </a:fld>
            <a:endParaRPr lang="en-US"/>
          </a:p>
        </p:txBody>
      </p:sp>
      <p:sp>
        <p:nvSpPr>
          <p:cNvPr id="8" name="Footer Placeholder 5">
            <a:extLst>
              <a:ext uri="{FF2B5EF4-FFF2-40B4-BE49-F238E27FC236}">
                <a16:creationId xmlns:a16="http://schemas.microsoft.com/office/drawing/2014/main" id="{8BFD56A0-57B8-4119-8593-DEB774A643A5}"/>
              </a:ext>
            </a:extLst>
          </p:cNvPr>
          <p:cNvSpPr>
            <a:spLocks noGrp="1"/>
          </p:cNvSpPr>
          <p:nvPr>
            <p:ph type="ftr" sz="quarter" idx="11"/>
          </p:nvPr>
        </p:nvSpPr>
        <p:spPr>
          <a:xfrm>
            <a:off x="2206625" y="6453188"/>
            <a:ext cx="2373313" cy="404812"/>
          </a:xfrm>
        </p:spPr>
        <p:txBody>
          <a:bodyPr/>
          <a:lstStyle>
            <a:lvl1pPr>
              <a:defRPr>
                <a:solidFill>
                  <a:schemeClr val="tx2"/>
                </a:solidFill>
              </a:defRPr>
            </a:lvl1pPr>
          </a:lstStyle>
          <a:p>
            <a:pPr>
              <a:defRPr/>
            </a:pPr>
            <a:endParaRPr lang="en-US"/>
          </a:p>
        </p:txBody>
      </p:sp>
      <p:sp>
        <p:nvSpPr>
          <p:cNvPr id="9" name="Slide Number Placeholder 6">
            <a:extLst>
              <a:ext uri="{FF2B5EF4-FFF2-40B4-BE49-F238E27FC236}">
                <a16:creationId xmlns:a16="http://schemas.microsoft.com/office/drawing/2014/main" id="{6146342E-B910-440E-9DD7-07920308399E}"/>
              </a:ext>
            </a:extLst>
          </p:cNvPr>
          <p:cNvSpPr>
            <a:spLocks noGrp="1"/>
          </p:cNvSpPr>
          <p:nvPr>
            <p:ph type="sldNum" sz="quarter" idx="12"/>
          </p:nvPr>
        </p:nvSpPr>
        <p:spPr>
          <a:xfrm>
            <a:off x="9883775" y="6453188"/>
            <a:ext cx="1595438" cy="404812"/>
          </a:xfrm>
        </p:spPr>
        <p:txBody>
          <a:bodyPr/>
          <a:lstStyle>
            <a:lvl1pPr>
              <a:defRPr smtClean="0"/>
            </a:lvl1pPr>
          </a:lstStyle>
          <a:p>
            <a:pPr>
              <a:defRPr/>
            </a:pPr>
            <a:fld id="{BFB113A8-1E5D-4ECD-BFCC-8898EFF725A5}" type="slidenum">
              <a:rPr lang="en-US" altLang="en-US"/>
              <a:pPr>
                <a:defRPr/>
              </a:pPr>
              <a:t>‹#›</a:t>
            </a:fld>
            <a:endParaRPr lang="en-US" altLang="en-US"/>
          </a:p>
        </p:txBody>
      </p:sp>
    </p:spTree>
    <p:extLst>
      <p:ext uri="{BB962C8B-B14F-4D97-AF65-F5344CB8AC3E}">
        <p14:creationId xmlns:p14="http://schemas.microsoft.com/office/powerpoint/2010/main" val="4210534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33A57ED-9E07-4339-A661-D394053E993B}"/>
              </a:ext>
            </a:extLst>
          </p:cNvPr>
          <p:cNvSpPr>
            <a:spLocks noGrp="1"/>
          </p:cNvSpPr>
          <p:nvPr>
            <p:ph type="title"/>
          </p:nvPr>
        </p:nvSpPr>
        <p:spPr bwMode="auto">
          <a:xfrm>
            <a:off x="1371600" y="685800"/>
            <a:ext cx="9601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79C4B0F-22B3-43C4-B293-6D6D5E995D91}"/>
              </a:ext>
            </a:extLst>
          </p:cNvPr>
          <p:cNvSpPr>
            <a:spLocks noGrp="1"/>
          </p:cNvSpPr>
          <p:nvPr>
            <p:ph type="body" idx="1"/>
          </p:nvPr>
        </p:nvSpPr>
        <p:spPr bwMode="auto">
          <a:xfrm>
            <a:off x="1371600" y="2286000"/>
            <a:ext cx="96012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4D8A6208-945B-48C8-94D0-F8670B871CBE}"/>
              </a:ext>
            </a:extLst>
          </p:cNvPr>
          <p:cNvSpPr>
            <a:spLocks noGrp="1"/>
          </p:cNvSpPr>
          <p:nvPr>
            <p:ph type="dt" sz="half" idx="2"/>
          </p:nvPr>
        </p:nvSpPr>
        <p:spPr>
          <a:xfrm>
            <a:off x="1390650" y="6453188"/>
            <a:ext cx="1204913" cy="404812"/>
          </a:xfrm>
          <a:prstGeom prst="rect">
            <a:avLst/>
          </a:prstGeom>
        </p:spPr>
        <p:txBody>
          <a:bodyPr vert="horz" lIns="91440" tIns="45720" rIns="91440" bIns="45720" rtlCol="0" anchor="ctr"/>
          <a:lstStyle>
            <a:lvl1pPr algn="l" eaLnBrk="1" fontAlgn="auto" hangingPunct="1">
              <a:spcBef>
                <a:spcPts val="0"/>
              </a:spcBef>
              <a:spcAft>
                <a:spcPts val="0"/>
              </a:spcAft>
              <a:defRPr sz="1200" baseline="0">
                <a:solidFill>
                  <a:schemeClr val="tx2"/>
                </a:solidFill>
                <a:latin typeface="+mn-lt"/>
                <a:cs typeface="+mn-cs"/>
              </a:defRPr>
            </a:lvl1pPr>
          </a:lstStyle>
          <a:p>
            <a:pPr>
              <a:defRPr/>
            </a:pPr>
            <a:fld id="{4BD81AD6-633A-4086-BDE1-28ACEBB88661}" type="datetimeFigureOut">
              <a:rPr lang="en-US"/>
              <a:pPr>
                <a:defRPr/>
              </a:pPr>
              <a:t>12/4/2017</a:t>
            </a:fld>
            <a:endParaRPr lang="en-US"/>
          </a:p>
        </p:txBody>
      </p:sp>
      <p:sp>
        <p:nvSpPr>
          <p:cNvPr id="5" name="Footer Placeholder 4">
            <a:extLst>
              <a:ext uri="{FF2B5EF4-FFF2-40B4-BE49-F238E27FC236}">
                <a16:creationId xmlns:a16="http://schemas.microsoft.com/office/drawing/2014/main" id="{787935F2-BBFB-4B8F-B9A6-D0DC87710F7E}"/>
              </a:ext>
            </a:extLst>
          </p:cNvPr>
          <p:cNvSpPr>
            <a:spLocks noGrp="1"/>
          </p:cNvSpPr>
          <p:nvPr>
            <p:ph type="ftr" sz="quarter" idx="3"/>
          </p:nvPr>
        </p:nvSpPr>
        <p:spPr>
          <a:xfrm>
            <a:off x="2894013" y="6453188"/>
            <a:ext cx="6280150" cy="404812"/>
          </a:xfrm>
          <a:prstGeom prst="rect">
            <a:avLst/>
          </a:prstGeom>
        </p:spPr>
        <p:txBody>
          <a:bodyPr vert="horz" lIns="91440" tIns="45720" rIns="91440" bIns="45720" rtlCol="0" anchor="ctr"/>
          <a:lstStyle>
            <a:lvl1pPr algn="l" eaLnBrk="1" fontAlgn="auto" hangingPunct="1">
              <a:spcBef>
                <a:spcPts val="0"/>
              </a:spcBef>
              <a:spcAft>
                <a:spcPts val="0"/>
              </a:spcAft>
              <a:defRPr sz="1200" baseline="0">
                <a:solidFill>
                  <a:schemeClr val="tx2"/>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8B6F83B5-D259-433B-BD26-C182EB171FEF}"/>
              </a:ext>
            </a:extLst>
          </p:cNvPr>
          <p:cNvSpPr>
            <a:spLocks noGrp="1"/>
          </p:cNvSpPr>
          <p:nvPr>
            <p:ph type="sldNum" sz="quarter" idx="4"/>
          </p:nvPr>
        </p:nvSpPr>
        <p:spPr>
          <a:xfrm>
            <a:off x="9472613" y="6453188"/>
            <a:ext cx="1597025" cy="404812"/>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chemeClr val="tx2"/>
                </a:solidFill>
              </a:defRPr>
            </a:lvl1pPr>
          </a:lstStyle>
          <a:p>
            <a:pPr>
              <a:defRPr/>
            </a:pPr>
            <a:fld id="{874C206B-0A37-4912-8033-CDE9D2157885}" type="slidenum">
              <a:rPr lang="en-US" altLang="en-US"/>
              <a:pPr>
                <a:defRPr/>
              </a:pPr>
              <a:t>‹#›</a:t>
            </a:fld>
            <a:endParaRPr lang="en-US" altLang="en-US"/>
          </a:p>
        </p:txBody>
      </p:sp>
      <p:sp>
        <p:nvSpPr>
          <p:cNvPr id="9" name="Rectangle 8" title="Side bar">
            <a:extLst>
              <a:ext uri="{FF2B5EF4-FFF2-40B4-BE49-F238E27FC236}">
                <a16:creationId xmlns:a16="http://schemas.microsoft.com/office/drawing/2014/main" id="{3354BC95-ABFE-42C2-888D-02CB8BA78AD6}"/>
              </a:ext>
            </a:extLst>
          </p:cNvPr>
          <p:cNvSpPr/>
          <p:nvPr/>
        </p:nvSpPr>
        <p:spPr>
          <a:xfrm>
            <a:off x="477838"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28" r:id="rId1"/>
    <p:sldLayoutId id="2147483721" r:id="rId2"/>
    <p:sldLayoutId id="2147483729" r:id="rId3"/>
    <p:sldLayoutId id="2147483722" r:id="rId4"/>
    <p:sldLayoutId id="2147483723" r:id="rId5"/>
    <p:sldLayoutId id="2147483724" r:id="rId6"/>
    <p:sldLayoutId id="2147483725" r:id="rId7"/>
    <p:sldLayoutId id="2147483730" r:id="rId8"/>
    <p:sldLayoutId id="2147483731" r:id="rId9"/>
    <p:sldLayoutId id="2147483726" r:id="rId10"/>
    <p:sldLayoutId id="2147483727" r:id="rId11"/>
  </p:sldLayoutIdLst>
  <p:txStyles>
    <p:titleStyle>
      <a:lvl1pPr algn="l" rtl="0" eaLnBrk="0" fontAlgn="base" hangingPunct="0">
        <a:lnSpc>
          <a:spcPct val="89000"/>
        </a:lnSpc>
        <a:spcBef>
          <a:spcPct val="0"/>
        </a:spcBef>
        <a:spcAft>
          <a:spcPct val="0"/>
        </a:spcAft>
        <a:defRPr sz="4400" kern="1200">
          <a:solidFill>
            <a:schemeClr val="tx2"/>
          </a:solidFill>
          <a:latin typeface="+mj-lt"/>
          <a:ea typeface="+mj-ea"/>
          <a:cs typeface="+mj-cs"/>
        </a:defRPr>
      </a:lvl1pPr>
      <a:lvl2pPr algn="l"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2pPr>
      <a:lvl3pPr algn="l"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3pPr>
      <a:lvl4pPr algn="l"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4pPr>
      <a:lvl5pPr algn="l"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5pPr>
      <a:lvl6pPr marL="457200" algn="l" rtl="0" fontAlgn="base">
        <a:lnSpc>
          <a:spcPct val="89000"/>
        </a:lnSpc>
        <a:spcBef>
          <a:spcPct val="0"/>
        </a:spcBef>
        <a:spcAft>
          <a:spcPct val="0"/>
        </a:spcAft>
        <a:defRPr sz="4400">
          <a:solidFill>
            <a:schemeClr val="tx2"/>
          </a:solidFill>
          <a:latin typeface="Franklin Gothic Book" panose="020B0503020102020204" pitchFamily="34" charset="0"/>
        </a:defRPr>
      </a:lvl6pPr>
      <a:lvl7pPr marL="914400" algn="l" rtl="0" fontAlgn="base">
        <a:lnSpc>
          <a:spcPct val="89000"/>
        </a:lnSpc>
        <a:spcBef>
          <a:spcPct val="0"/>
        </a:spcBef>
        <a:spcAft>
          <a:spcPct val="0"/>
        </a:spcAft>
        <a:defRPr sz="4400">
          <a:solidFill>
            <a:schemeClr val="tx2"/>
          </a:solidFill>
          <a:latin typeface="Franklin Gothic Book" panose="020B0503020102020204" pitchFamily="34" charset="0"/>
        </a:defRPr>
      </a:lvl7pPr>
      <a:lvl8pPr marL="1371600" algn="l" rtl="0" fontAlgn="base">
        <a:lnSpc>
          <a:spcPct val="89000"/>
        </a:lnSpc>
        <a:spcBef>
          <a:spcPct val="0"/>
        </a:spcBef>
        <a:spcAft>
          <a:spcPct val="0"/>
        </a:spcAft>
        <a:defRPr sz="4400">
          <a:solidFill>
            <a:schemeClr val="tx2"/>
          </a:solidFill>
          <a:latin typeface="Franklin Gothic Book" panose="020B0503020102020204" pitchFamily="34" charset="0"/>
        </a:defRPr>
      </a:lvl8pPr>
      <a:lvl9pPr marL="1828800" algn="l" rtl="0" fontAlgn="base">
        <a:lnSpc>
          <a:spcPct val="89000"/>
        </a:lnSpc>
        <a:spcBef>
          <a:spcPct val="0"/>
        </a:spcBef>
        <a:spcAft>
          <a:spcPct val="0"/>
        </a:spcAft>
        <a:defRPr sz="4400">
          <a:solidFill>
            <a:schemeClr val="tx2"/>
          </a:solidFill>
          <a:latin typeface="Franklin Gothic Book" panose="020B0503020102020204" pitchFamily="34" charset="0"/>
        </a:defRPr>
      </a:lvl9pPr>
    </p:titleStyle>
    <p:bodyStyle>
      <a:lvl1pPr marL="382588" indent="-382588" algn="l" rtl="0" eaLnBrk="0" fontAlgn="base" hangingPunct="0">
        <a:lnSpc>
          <a:spcPct val="94000"/>
        </a:lnSpc>
        <a:spcBef>
          <a:spcPts val="1000"/>
        </a:spcBef>
        <a:spcAft>
          <a:spcPts val="200"/>
        </a:spcAft>
        <a:buFont typeface="Franklin Gothic Book" panose="020B0503020102020204" pitchFamily="34" charset="0"/>
        <a:buChar char="■"/>
        <a:defRPr sz="2000" kern="1200">
          <a:solidFill>
            <a:schemeClr val="tx2"/>
          </a:solidFill>
          <a:latin typeface="+mn-lt"/>
          <a:ea typeface="+mn-ea"/>
          <a:cs typeface="+mn-cs"/>
        </a:defRPr>
      </a:lvl1pPr>
      <a:lvl2pPr marL="914400" indent="-382588" algn="l" rtl="0" eaLnBrk="0" fontAlgn="base" hangingPunct="0">
        <a:lnSpc>
          <a:spcPct val="94000"/>
        </a:lnSpc>
        <a:spcBef>
          <a:spcPts val="500"/>
        </a:spcBef>
        <a:spcAft>
          <a:spcPts val="200"/>
        </a:spcAft>
        <a:buFont typeface="Franklin Gothic Book" panose="020B0503020102020204" pitchFamily="34" charset="0"/>
        <a:buChar char="–"/>
        <a:defRPr sz="2000" i="1" kern="1200">
          <a:solidFill>
            <a:schemeClr val="tx2"/>
          </a:solidFill>
          <a:latin typeface="+mn-lt"/>
          <a:ea typeface="+mn-ea"/>
          <a:cs typeface="+mn-cs"/>
        </a:defRPr>
      </a:lvl2pPr>
      <a:lvl3pPr marL="1371600" indent="-382588" algn="l" rtl="0" eaLnBrk="0" fontAlgn="base" hangingPunct="0">
        <a:lnSpc>
          <a:spcPct val="94000"/>
        </a:lnSpc>
        <a:spcBef>
          <a:spcPts val="500"/>
        </a:spcBef>
        <a:spcAft>
          <a:spcPts val="200"/>
        </a:spcAft>
        <a:buFont typeface="Franklin Gothic Book" panose="020B0503020102020204" pitchFamily="34" charset="0"/>
        <a:buChar char="■"/>
        <a:defRPr kern="1200">
          <a:solidFill>
            <a:schemeClr val="tx2"/>
          </a:solidFill>
          <a:latin typeface="+mn-lt"/>
          <a:ea typeface="+mn-ea"/>
          <a:cs typeface="+mn-cs"/>
        </a:defRPr>
      </a:lvl3pPr>
      <a:lvl4pPr marL="1828800" indent="-382588" algn="l" rtl="0" eaLnBrk="0" fontAlgn="base" hangingPunct="0">
        <a:lnSpc>
          <a:spcPct val="94000"/>
        </a:lnSpc>
        <a:spcBef>
          <a:spcPts val="500"/>
        </a:spcBef>
        <a:spcAft>
          <a:spcPts val="200"/>
        </a:spcAft>
        <a:buFont typeface="Franklin Gothic Book" panose="020B0503020102020204" pitchFamily="34" charset="0"/>
        <a:buChar char="–"/>
        <a:defRPr i="1" kern="1200">
          <a:solidFill>
            <a:schemeClr val="tx2"/>
          </a:solidFill>
          <a:latin typeface="+mn-lt"/>
          <a:ea typeface="+mn-ea"/>
          <a:cs typeface="+mn-cs"/>
        </a:defRPr>
      </a:lvl4pPr>
      <a:lvl5pPr marL="2286000" indent="-382588" algn="l" rtl="0" eaLnBrk="0" fontAlgn="base" hangingPunct="0">
        <a:lnSpc>
          <a:spcPct val="94000"/>
        </a:lnSpc>
        <a:spcBef>
          <a:spcPts val="500"/>
        </a:spcBef>
        <a:spcAft>
          <a:spcPts val="200"/>
        </a:spcAft>
        <a:buFont typeface="Franklin Gothic Book" panose="020B0503020102020204" pitchFamily="34" charset="0"/>
        <a:buChar char="■"/>
        <a:defRPr sz="1600" kern="120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www.ibm.com/cloud-computing/us/e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FFCD-7895-4B4C-9FF4-2ABA173935EE}"/>
              </a:ext>
            </a:extLst>
          </p:cNvPr>
          <p:cNvSpPr>
            <a:spLocks noGrp="1"/>
          </p:cNvSpPr>
          <p:nvPr>
            <p:ph type="ctrTitle"/>
          </p:nvPr>
        </p:nvSpPr>
        <p:spPr>
          <a:xfrm>
            <a:off x="1914525" y="1789113"/>
            <a:ext cx="8361363" cy="2097087"/>
          </a:xfrm>
        </p:spPr>
        <p:txBody>
          <a:bodyPr rtlCol="0"/>
          <a:lstStyle/>
          <a:p>
            <a:pPr eaLnBrk="1" fontAlgn="auto" hangingPunct="1">
              <a:spcAft>
                <a:spcPts val="0"/>
              </a:spcAft>
              <a:defRPr/>
            </a:pPr>
            <a:r>
              <a:rPr lang="en-US" dirty="0"/>
              <a:t>Cloud Service Models</a:t>
            </a:r>
          </a:p>
        </p:txBody>
      </p:sp>
      <p:sp>
        <p:nvSpPr>
          <p:cNvPr id="7171" name="Subtitle 2">
            <a:extLst>
              <a:ext uri="{FF2B5EF4-FFF2-40B4-BE49-F238E27FC236}">
                <a16:creationId xmlns:a16="http://schemas.microsoft.com/office/drawing/2014/main" id="{AB768F28-31CF-42E0-9621-09052FF612DB}"/>
              </a:ext>
            </a:extLst>
          </p:cNvPr>
          <p:cNvSpPr>
            <a:spLocks noGrp="1"/>
          </p:cNvSpPr>
          <p:nvPr>
            <p:ph type="subTitle" idx="1"/>
          </p:nvPr>
        </p:nvSpPr>
        <p:spPr>
          <a:xfrm>
            <a:off x="2679700" y="3956050"/>
            <a:ext cx="6832600" cy="1085850"/>
          </a:xfrm>
        </p:spPr>
        <p:txBody>
          <a:bodyPr/>
          <a:lstStyle/>
          <a:p>
            <a:pPr eaLnBrk="1" hangingPunct="1">
              <a:spcBef>
                <a:spcPct val="0"/>
              </a:spcBef>
              <a:spcAft>
                <a:spcPct val="0"/>
              </a:spcAft>
            </a:pPr>
            <a:endParaRPr lang="en-US" altLang="en-US"/>
          </a:p>
          <a:p>
            <a:pPr eaLnBrk="1" hangingPunct="1">
              <a:spcBef>
                <a:spcPct val="0"/>
              </a:spcBef>
              <a:spcAft>
                <a:spcPct val="0"/>
              </a:spcAft>
            </a:pPr>
            <a:r>
              <a:rPr lang="en-US" altLang="en-US"/>
              <a:t>Narendra Maharjan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D4877005-44AC-441A-86EA-3BD31D71DFBD}"/>
              </a:ext>
            </a:extLst>
          </p:cNvPr>
          <p:cNvSpPr>
            <a:spLocks noGrp="1"/>
          </p:cNvSpPr>
          <p:nvPr>
            <p:ph type="title"/>
          </p:nvPr>
        </p:nvSpPr>
        <p:spPr/>
        <p:txBody>
          <a:bodyPr/>
          <a:lstStyle/>
          <a:p>
            <a:pPr eaLnBrk="1" hangingPunct="1"/>
            <a:r>
              <a:rPr lang="en-US" altLang="en-US"/>
              <a:t>Unified Communications</a:t>
            </a:r>
          </a:p>
        </p:txBody>
      </p:sp>
      <p:sp>
        <p:nvSpPr>
          <p:cNvPr id="17411" name="Content Placeholder 2">
            <a:extLst>
              <a:ext uri="{FF2B5EF4-FFF2-40B4-BE49-F238E27FC236}">
                <a16:creationId xmlns:a16="http://schemas.microsoft.com/office/drawing/2014/main" id="{E55C3BEA-D674-4341-A56C-3D764F9A1056}"/>
              </a:ext>
            </a:extLst>
          </p:cNvPr>
          <p:cNvSpPr>
            <a:spLocks noGrp="1"/>
          </p:cNvSpPr>
          <p:nvPr>
            <p:ph idx="1"/>
          </p:nvPr>
        </p:nvSpPr>
        <p:spPr>
          <a:xfrm>
            <a:off x="1371600" y="1476375"/>
            <a:ext cx="9601200" cy="4391025"/>
          </a:xfrm>
        </p:spPr>
        <p:txBody>
          <a:bodyPr/>
          <a:lstStyle/>
          <a:p>
            <a:pPr eaLnBrk="1" hangingPunct="1"/>
            <a:r>
              <a:rPr lang="en-US" altLang="en-US" sz="3200" b="1"/>
              <a:t>Unified communications</a:t>
            </a:r>
            <a:r>
              <a:rPr lang="en-US" altLang="en-US" sz="3200"/>
              <a:t> (</a:t>
            </a:r>
            <a:r>
              <a:rPr lang="en-US" altLang="en-US" sz="3200" b="1"/>
              <a:t>UC</a:t>
            </a:r>
            <a:r>
              <a:rPr lang="en-US" altLang="en-US" sz="3200"/>
              <a:t>) is a business term describing the integration of enterprise communication services.</a:t>
            </a:r>
          </a:p>
          <a:p>
            <a:pPr eaLnBrk="1" hangingPunct="1"/>
            <a:r>
              <a:rPr lang="en-US" altLang="en-US" sz="3200"/>
              <a:t>communications integrated to optimize business processes and increase user productivity.</a:t>
            </a:r>
          </a:p>
          <a:p>
            <a:pPr eaLnBrk="1" hangingPunct="1"/>
            <a:r>
              <a:rPr lang="en-US" altLang="en-US" sz="3200"/>
              <a:t>Unified communications is an evolving set of technologies that automates and unifies human and device communications in a common context and experience. </a:t>
            </a:r>
            <a:endParaRPr lang="en-US" altLang="en-US" sz="4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93EE9B9A-0B4F-43F4-8ED8-E3BBDFC38AC1}"/>
              </a:ext>
            </a:extLst>
          </p:cNvPr>
          <p:cNvSpPr>
            <a:spLocks noGrp="1"/>
          </p:cNvSpPr>
          <p:nvPr>
            <p:ph type="title"/>
          </p:nvPr>
        </p:nvSpPr>
        <p:spPr/>
        <p:txBody>
          <a:bodyPr/>
          <a:lstStyle/>
          <a:p>
            <a:pPr eaLnBrk="1" hangingPunct="1"/>
            <a:r>
              <a:rPr lang="en-US" altLang="en-US"/>
              <a:t>Unified Communications</a:t>
            </a:r>
          </a:p>
        </p:txBody>
      </p:sp>
      <p:sp>
        <p:nvSpPr>
          <p:cNvPr id="18435" name="Content Placeholder 2">
            <a:extLst>
              <a:ext uri="{FF2B5EF4-FFF2-40B4-BE49-F238E27FC236}">
                <a16:creationId xmlns:a16="http://schemas.microsoft.com/office/drawing/2014/main" id="{7E5302A8-2591-42A9-BC52-71FFE205DB7F}"/>
              </a:ext>
            </a:extLst>
          </p:cNvPr>
          <p:cNvSpPr>
            <a:spLocks noGrp="1"/>
          </p:cNvSpPr>
          <p:nvPr>
            <p:ph idx="1"/>
          </p:nvPr>
        </p:nvSpPr>
        <p:spPr>
          <a:xfrm>
            <a:off x="1371600" y="1562100"/>
            <a:ext cx="9601200" cy="4305300"/>
          </a:xfrm>
        </p:spPr>
        <p:txBody>
          <a:bodyPr/>
          <a:lstStyle/>
          <a:p>
            <a:pPr eaLnBrk="1" hangingPunct="1"/>
            <a:r>
              <a:rPr lang="en-US" altLang="en-US" sz="3600"/>
              <a:t>In its broadest sense, UC can encompass all forms of communications that are exchanged via a network to include other forms of communications such as Internet Protocol Television (IPTV)and digital signage Communications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B976ABC3-4E62-476C-833F-5A4F801EB757}"/>
              </a:ext>
            </a:extLst>
          </p:cNvPr>
          <p:cNvSpPr>
            <a:spLocks noGrp="1"/>
          </p:cNvSpPr>
          <p:nvPr>
            <p:ph type="title"/>
          </p:nvPr>
        </p:nvSpPr>
        <p:spPr/>
        <p:txBody>
          <a:bodyPr/>
          <a:lstStyle/>
          <a:p>
            <a:pPr eaLnBrk="1" hangingPunct="1"/>
            <a:r>
              <a:rPr lang="en-US" altLang="en-US"/>
              <a:t>IaaS: Modern on demand Computing</a:t>
            </a:r>
          </a:p>
        </p:txBody>
      </p:sp>
      <p:sp>
        <p:nvSpPr>
          <p:cNvPr id="20483" name="Content Placeholder 2">
            <a:extLst>
              <a:ext uri="{FF2B5EF4-FFF2-40B4-BE49-F238E27FC236}">
                <a16:creationId xmlns:a16="http://schemas.microsoft.com/office/drawing/2014/main" id="{53DDA4F3-E564-4F2A-8F4A-8D587F4175B3}"/>
              </a:ext>
            </a:extLst>
          </p:cNvPr>
          <p:cNvSpPr>
            <a:spLocks noGrp="1"/>
          </p:cNvSpPr>
          <p:nvPr>
            <p:ph idx="1"/>
          </p:nvPr>
        </p:nvSpPr>
        <p:spPr>
          <a:xfrm>
            <a:off x="1371600" y="1547813"/>
            <a:ext cx="9601200" cy="4319587"/>
          </a:xfrm>
        </p:spPr>
        <p:txBody>
          <a:bodyPr/>
          <a:lstStyle/>
          <a:p>
            <a:pPr eaLnBrk="1" hangingPunct="1"/>
            <a:r>
              <a:rPr lang="en-US" altLang="en-US" sz="2800"/>
              <a:t>On-demand computing is an increasingly popular enterprise model in which computing resources are made available to the user as needed.</a:t>
            </a:r>
          </a:p>
          <a:p>
            <a:pPr eaLnBrk="1" hangingPunct="1"/>
            <a:r>
              <a:rPr lang="en-US" altLang="en-US" sz="2800"/>
              <a:t>The on-demand model evolved to overcome the challenge of being able to meet fluctuating resource demands efficiently.</a:t>
            </a:r>
          </a:p>
          <a:p>
            <a:pPr eaLnBrk="1" hangingPunct="1"/>
            <a:r>
              <a:rPr lang="en-US" altLang="en-US" sz="2800"/>
              <a:t>Demand for computing resources can vary drastically from one time to another, maintaining sufficient resources to meet peak requirements can be costly.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6B47A215-E376-4EB9-BC58-A36407E06978}"/>
              </a:ext>
            </a:extLst>
          </p:cNvPr>
          <p:cNvSpPr>
            <a:spLocks noGrp="1"/>
          </p:cNvSpPr>
          <p:nvPr>
            <p:ph type="title"/>
          </p:nvPr>
        </p:nvSpPr>
        <p:spPr/>
        <p:txBody>
          <a:bodyPr/>
          <a:lstStyle/>
          <a:p>
            <a:pPr eaLnBrk="1" hangingPunct="1"/>
            <a:r>
              <a:rPr lang="en-US" altLang="en-US"/>
              <a:t>IaaS: Modern on demand Computing</a:t>
            </a:r>
          </a:p>
        </p:txBody>
      </p:sp>
      <p:sp>
        <p:nvSpPr>
          <p:cNvPr id="21507" name="Content Placeholder 2">
            <a:extLst>
              <a:ext uri="{FF2B5EF4-FFF2-40B4-BE49-F238E27FC236}">
                <a16:creationId xmlns:a16="http://schemas.microsoft.com/office/drawing/2014/main" id="{679DB510-636C-4670-B30B-D4C84E30EF89}"/>
              </a:ext>
            </a:extLst>
          </p:cNvPr>
          <p:cNvSpPr>
            <a:spLocks noGrp="1"/>
          </p:cNvSpPr>
          <p:nvPr>
            <p:ph idx="1"/>
          </p:nvPr>
        </p:nvSpPr>
        <p:spPr>
          <a:xfrm>
            <a:off x="1371600" y="1535113"/>
            <a:ext cx="9601200" cy="4332287"/>
          </a:xfrm>
        </p:spPr>
        <p:txBody>
          <a:bodyPr/>
          <a:lstStyle/>
          <a:p>
            <a:pPr eaLnBrk="1" hangingPunct="1"/>
            <a:r>
              <a:rPr lang="en-US" altLang="en-US"/>
              <a:t>Concepts such as clustered computing, grid computing, utility computing etc. may all seem very similar to the concept of on-demand computing but they can be better understood if one think of them as building blocks.</a:t>
            </a:r>
          </a:p>
          <a:p>
            <a:pPr eaLnBrk="1" hangingPunct="1"/>
            <a:r>
              <a:rPr lang="en-US" altLang="en-US"/>
              <a:t>That evolved over time and with techno –evolution to achieve the modern cloud computing model we think of and use today. Eg. amazon elastic cloud.</a:t>
            </a:r>
          </a:p>
        </p:txBody>
      </p:sp>
      <p:pic>
        <p:nvPicPr>
          <p:cNvPr id="21508" name="Picture 3">
            <a:extLst>
              <a:ext uri="{FF2B5EF4-FFF2-40B4-BE49-F238E27FC236}">
                <a16:creationId xmlns:a16="http://schemas.microsoft.com/office/drawing/2014/main" id="{0A9E3992-FA39-40CA-B10C-78A9A94BCA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233738"/>
            <a:ext cx="5767388" cy="362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4A6E32B4-0F97-46B2-A484-EF837EE553A8}"/>
              </a:ext>
            </a:extLst>
          </p:cNvPr>
          <p:cNvSpPr>
            <a:spLocks noGrp="1"/>
          </p:cNvSpPr>
          <p:nvPr>
            <p:ph type="title"/>
          </p:nvPr>
        </p:nvSpPr>
        <p:spPr/>
        <p:txBody>
          <a:bodyPr/>
          <a:lstStyle/>
          <a:p>
            <a:pPr eaLnBrk="1" hangingPunct="1"/>
            <a:r>
              <a:rPr lang="en-US" altLang="en-US"/>
              <a:t>Amazon’s Elastic Cloud</a:t>
            </a:r>
          </a:p>
        </p:txBody>
      </p:sp>
      <p:sp>
        <p:nvSpPr>
          <p:cNvPr id="22531" name="Content Placeholder 2">
            <a:extLst>
              <a:ext uri="{FF2B5EF4-FFF2-40B4-BE49-F238E27FC236}">
                <a16:creationId xmlns:a16="http://schemas.microsoft.com/office/drawing/2014/main" id="{40FBA441-0941-42F3-82D4-2FC9089FC084}"/>
              </a:ext>
            </a:extLst>
          </p:cNvPr>
          <p:cNvSpPr>
            <a:spLocks noGrp="1"/>
          </p:cNvSpPr>
          <p:nvPr>
            <p:ph idx="1"/>
          </p:nvPr>
        </p:nvSpPr>
        <p:spPr>
          <a:xfrm>
            <a:off x="1371600" y="1547813"/>
            <a:ext cx="9601200" cy="4319587"/>
          </a:xfrm>
        </p:spPr>
        <p:txBody>
          <a:bodyPr/>
          <a:lstStyle/>
          <a:p>
            <a:pPr eaLnBrk="1" hangingPunct="1"/>
            <a:r>
              <a:rPr lang="en-US" altLang="en-US" sz="2400"/>
              <a:t>This is a web service that provides resizable computing capacity in the cloud. It is designed to make web-scale computing easier for developers.</a:t>
            </a:r>
          </a:p>
          <a:p>
            <a:pPr eaLnBrk="1" hangingPunct="1"/>
            <a:r>
              <a:rPr lang="en-US" altLang="en-US" sz="2400"/>
              <a:t>Amazon EC2 presents a true virtual computing environment, allowing clients to use a web-based interface to obtain and manage services needed to launch one or more instances of a variety of operating systems.</a:t>
            </a:r>
          </a:p>
          <a:p>
            <a:pPr eaLnBrk="1" hangingPunct="1"/>
            <a:r>
              <a:rPr lang="en-AU" altLang="en-US" sz="2400"/>
              <a:t>In order to use Amazon EC2, clients first need to create an Amazon Machine Image (AMI). This image contains the applications, libraries, data, and associated configuration settings used in the virtual </a:t>
            </a:r>
            <a:r>
              <a:rPr lang="en-US" altLang="en-US" sz="2400"/>
              <a:t>computing environment.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6121AE26-9EBE-473F-A552-637CB01DF929}"/>
              </a:ext>
            </a:extLst>
          </p:cNvPr>
          <p:cNvSpPr>
            <a:spLocks noGrp="1"/>
          </p:cNvSpPr>
          <p:nvPr>
            <p:ph type="title"/>
          </p:nvPr>
        </p:nvSpPr>
        <p:spPr/>
        <p:txBody>
          <a:bodyPr/>
          <a:lstStyle/>
          <a:p>
            <a:pPr eaLnBrk="1" hangingPunct="1"/>
            <a:r>
              <a:rPr lang="en-US" altLang="en-US"/>
              <a:t>Amazon’s Elastic Cloud</a:t>
            </a:r>
          </a:p>
        </p:txBody>
      </p:sp>
      <p:sp>
        <p:nvSpPr>
          <p:cNvPr id="24579" name="Content Placeholder 2">
            <a:extLst>
              <a:ext uri="{FF2B5EF4-FFF2-40B4-BE49-F238E27FC236}">
                <a16:creationId xmlns:a16="http://schemas.microsoft.com/office/drawing/2014/main" id="{6C36BDB3-BDA5-47B8-A166-A7049CF91147}"/>
              </a:ext>
            </a:extLst>
          </p:cNvPr>
          <p:cNvSpPr>
            <a:spLocks noGrp="1"/>
          </p:cNvSpPr>
          <p:nvPr>
            <p:ph idx="1"/>
          </p:nvPr>
        </p:nvSpPr>
        <p:spPr/>
        <p:txBody>
          <a:bodyPr/>
          <a:lstStyle/>
          <a:p>
            <a:pPr eaLnBrk="1" hangingPunct="1"/>
            <a:r>
              <a:rPr lang="en-US" altLang="en-US" sz="2800"/>
              <a:t>Assignment:</a:t>
            </a:r>
          </a:p>
          <a:p>
            <a:pPr lvl="1" eaLnBrk="1" hangingPunct="1"/>
            <a:r>
              <a:rPr lang="en-US" altLang="en-US" sz="2800"/>
              <a:t>Write report on Amazon EC2.</a:t>
            </a:r>
          </a:p>
          <a:p>
            <a:pPr lvl="1" eaLnBrk="1" hangingPunct="1"/>
            <a:r>
              <a:rPr lang="en-US" altLang="en-US" sz="2800"/>
              <a:t>Introduction, uses procedure, advantages and disadvantages and so on.</a:t>
            </a:r>
          </a:p>
          <a:p>
            <a:pPr lvl="1" eaLnBrk="1" hangingPunct="1"/>
            <a:r>
              <a:rPr lang="en-US" altLang="en-US" sz="2800"/>
              <a:t>At least 2 printed A4 pages with Times new Roman font size 12.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AFCB60C7-598C-4147-931A-C3E53B53FA7E}"/>
              </a:ext>
            </a:extLst>
          </p:cNvPr>
          <p:cNvSpPr>
            <a:spLocks noGrp="1"/>
          </p:cNvSpPr>
          <p:nvPr>
            <p:ph type="title"/>
          </p:nvPr>
        </p:nvSpPr>
        <p:spPr/>
        <p:txBody>
          <a:bodyPr/>
          <a:lstStyle/>
          <a:p>
            <a:pPr eaLnBrk="1" hangingPunct="1"/>
            <a:r>
              <a:rPr lang="en-US" altLang="en-US" b="1"/>
              <a:t>Amazon EC2 Service Characteristics</a:t>
            </a:r>
            <a:endParaRPr lang="en-US" altLang="en-US"/>
          </a:p>
        </p:txBody>
      </p:sp>
      <p:sp>
        <p:nvSpPr>
          <p:cNvPr id="25603" name="Content Placeholder 2">
            <a:extLst>
              <a:ext uri="{FF2B5EF4-FFF2-40B4-BE49-F238E27FC236}">
                <a16:creationId xmlns:a16="http://schemas.microsoft.com/office/drawing/2014/main" id="{BEEB9713-2C67-4566-9B64-9AE1CFB18F45}"/>
              </a:ext>
            </a:extLst>
          </p:cNvPr>
          <p:cNvSpPr>
            <a:spLocks noGrp="1"/>
          </p:cNvSpPr>
          <p:nvPr>
            <p:ph idx="1"/>
          </p:nvPr>
        </p:nvSpPr>
        <p:spPr>
          <a:xfrm>
            <a:off x="1371600" y="1620838"/>
            <a:ext cx="9601200" cy="4246562"/>
          </a:xfrm>
        </p:spPr>
        <p:txBody>
          <a:bodyPr/>
          <a:lstStyle/>
          <a:p>
            <a:pPr eaLnBrk="1" hangingPunct="1"/>
            <a:r>
              <a:rPr lang="en-US" altLang="en-US" sz="2800" b="1"/>
              <a:t>Dynamic Scalability</a:t>
            </a:r>
          </a:p>
          <a:p>
            <a:pPr eaLnBrk="1" hangingPunct="1"/>
            <a:r>
              <a:rPr lang="en-US" altLang="en-US" sz="2800" b="1"/>
              <a:t>Full Control of Instances</a:t>
            </a:r>
          </a:p>
          <a:p>
            <a:pPr eaLnBrk="1" hangingPunct="1"/>
            <a:r>
              <a:rPr lang="en-US" altLang="en-US" sz="2800" b="1"/>
              <a:t>Configuration Flexibility</a:t>
            </a:r>
          </a:p>
          <a:p>
            <a:pPr eaLnBrk="1" hangingPunct="1"/>
            <a:r>
              <a:rPr lang="en-AU" altLang="en-US" sz="2800" b="1"/>
              <a:t>Integration with Other Amazon Web Services</a:t>
            </a:r>
          </a:p>
          <a:p>
            <a:pPr eaLnBrk="1" hangingPunct="1"/>
            <a:r>
              <a:rPr lang="en-US" altLang="en-US" sz="2800" b="1"/>
              <a:t>Reliable and Resilient Performance</a:t>
            </a:r>
          </a:p>
          <a:p>
            <a:pPr eaLnBrk="1" hangingPunct="1"/>
            <a:r>
              <a:rPr lang="en-US" altLang="en-US" sz="2800" b="1"/>
              <a:t>Elastic IP Addressing</a:t>
            </a:r>
            <a:endParaRPr lang="en-US" alt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76DEAD60-3115-4617-8E01-94BACDEC00B1}"/>
              </a:ext>
            </a:extLst>
          </p:cNvPr>
          <p:cNvSpPr>
            <a:spLocks noGrp="1"/>
          </p:cNvSpPr>
          <p:nvPr>
            <p:ph type="title"/>
          </p:nvPr>
        </p:nvSpPr>
        <p:spPr/>
        <p:txBody>
          <a:bodyPr/>
          <a:lstStyle/>
          <a:p>
            <a:pPr eaLnBrk="1" hangingPunct="1"/>
            <a:r>
              <a:rPr lang="en-US" altLang="en-US" b="1"/>
              <a:t>Amazon EC2 Service Characteristics</a:t>
            </a:r>
            <a:endParaRPr lang="en-US" altLang="en-US"/>
          </a:p>
        </p:txBody>
      </p:sp>
      <p:sp>
        <p:nvSpPr>
          <p:cNvPr id="26627" name="Content Placeholder 2">
            <a:extLst>
              <a:ext uri="{FF2B5EF4-FFF2-40B4-BE49-F238E27FC236}">
                <a16:creationId xmlns:a16="http://schemas.microsoft.com/office/drawing/2014/main" id="{3ABE0FDA-2647-4F99-AAC3-F72B884663A7}"/>
              </a:ext>
            </a:extLst>
          </p:cNvPr>
          <p:cNvSpPr>
            <a:spLocks noGrp="1"/>
          </p:cNvSpPr>
          <p:nvPr>
            <p:ph idx="1"/>
          </p:nvPr>
        </p:nvSpPr>
        <p:spPr>
          <a:xfrm>
            <a:off x="1371600" y="1620838"/>
            <a:ext cx="9601200" cy="4246562"/>
          </a:xfrm>
        </p:spPr>
        <p:txBody>
          <a:bodyPr/>
          <a:lstStyle/>
          <a:p>
            <a:pPr eaLnBrk="1" hangingPunct="1"/>
            <a:r>
              <a:rPr lang="en-US" altLang="en-US" sz="2800" b="1"/>
              <a:t>Dynamic Scalability</a:t>
            </a:r>
          </a:p>
          <a:p>
            <a:pPr lvl="1" eaLnBrk="1" hangingPunct="1"/>
            <a:r>
              <a:rPr lang="en-AU" altLang="en-US" sz="2800"/>
              <a:t>Amazon EC2 enables users to increase or decrease capacity in a few minutes. Users can invoke a single instance, hundreds of instances, or even </a:t>
            </a:r>
            <a:r>
              <a:rPr lang="en-US" altLang="en-US" sz="2800"/>
              <a:t>thousands of instances simultaneously.</a:t>
            </a:r>
          </a:p>
          <a:p>
            <a:pPr lvl="1" eaLnBrk="1" hangingPunct="1"/>
            <a:r>
              <a:rPr lang="en-AU" altLang="en-US" sz="2800"/>
              <a:t>This type of dynamic scalability is very attractive to enterprise customers because it allows them to meet their customers’ demands without having to overbuild their infrastructure.</a:t>
            </a:r>
            <a:endParaRPr lang="en-US" altLang="en-US" sz="96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49273743-B7ED-4C7C-B0D7-D67DDD0DD3C5}"/>
              </a:ext>
            </a:extLst>
          </p:cNvPr>
          <p:cNvSpPr>
            <a:spLocks noGrp="1"/>
          </p:cNvSpPr>
          <p:nvPr>
            <p:ph type="title"/>
          </p:nvPr>
        </p:nvSpPr>
        <p:spPr/>
        <p:txBody>
          <a:bodyPr/>
          <a:lstStyle/>
          <a:p>
            <a:pPr eaLnBrk="1" hangingPunct="1"/>
            <a:r>
              <a:rPr lang="en-US" altLang="en-US" b="1"/>
              <a:t>Amazon EC2 Service Characteristics</a:t>
            </a:r>
            <a:endParaRPr lang="en-US" altLang="en-US"/>
          </a:p>
        </p:txBody>
      </p:sp>
      <p:sp>
        <p:nvSpPr>
          <p:cNvPr id="27651" name="Content Placeholder 2">
            <a:extLst>
              <a:ext uri="{FF2B5EF4-FFF2-40B4-BE49-F238E27FC236}">
                <a16:creationId xmlns:a16="http://schemas.microsoft.com/office/drawing/2014/main" id="{5A7D5F66-4E61-4E51-9301-9842FA8753EE}"/>
              </a:ext>
            </a:extLst>
          </p:cNvPr>
          <p:cNvSpPr>
            <a:spLocks noGrp="1"/>
          </p:cNvSpPr>
          <p:nvPr>
            <p:ph idx="1"/>
          </p:nvPr>
        </p:nvSpPr>
        <p:spPr>
          <a:xfrm>
            <a:off x="1371600" y="1620838"/>
            <a:ext cx="9601200" cy="4246562"/>
          </a:xfrm>
        </p:spPr>
        <p:txBody>
          <a:bodyPr/>
          <a:lstStyle/>
          <a:p>
            <a:pPr eaLnBrk="1" hangingPunct="1"/>
            <a:r>
              <a:rPr lang="en-US" altLang="en-US" sz="2800" b="1"/>
              <a:t>Full Control of Instances</a:t>
            </a:r>
          </a:p>
          <a:p>
            <a:pPr lvl="1" eaLnBrk="1" hangingPunct="1"/>
            <a:r>
              <a:rPr lang="en-AU" altLang="en-US" sz="2800"/>
              <a:t>Users have root access to each instance and can interact with them as one would with any machine. Instances can be rebooted remotely using web service APIs.</a:t>
            </a:r>
          </a:p>
          <a:p>
            <a:pPr lvl="1" eaLnBrk="1" hangingPunct="1"/>
            <a:r>
              <a:rPr lang="en-AU" altLang="en-US" sz="2800"/>
              <a:t>Once users have set up their account and uploaded their AMI to the Amazon S3 service, they just need to </a:t>
            </a:r>
            <a:r>
              <a:rPr lang="en-US" altLang="en-US" sz="2800"/>
              <a:t>boot that instance.</a:t>
            </a:r>
            <a:endParaRPr lang="en-US" altLang="en-US" sz="88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589FE237-55CF-46CA-9CE9-0F19A8496ED6}"/>
              </a:ext>
            </a:extLst>
          </p:cNvPr>
          <p:cNvSpPr>
            <a:spLocks noGrp="1"/>
          </p:cNvSpPr>
          <p:nvPr>
            <p:ph type="title"/>
          </p:nvPr>
        </p:nvSpPr>
        <p:spPr/>
        <p:txBody>
          <a:bodyPr/>
          <a:lstStyle/>
          <a:p>
            <a:pPr eaLnBrk="1" hangingPunct="1"/>
            <a:r>
              <a:rPr lang="en-US" altLang="en-US" b="1"/>
              <a:t>Amazon EC2 Service Characteristics</a:t>
            </a:r>
            <a:endParaRPr lang="en-US" altLang="en-US"/>
          </a:p>
        </p:txBody>
      </p:sp>
      <p:sp>
        <p:nvSpPr>
          <p:cNvPr id="28675" name="Content Placeholder 2">
            <a:extLst>
              <a:ext uri="{FF2B5EF4-FFF2-40B4-BE49-F238E27FC236}">
                <a16:creationId xmlns:a16="http://schemas.microsoft.com/office/drawing/2014/main" id="{15CC3D53-ACD2-4694-9031-DEC8E8D566CE}"/>
              </a:ext>
            </a:extLst>
          </p:cNvPr>
          <p:cNvSpPr>
            <a:spLocks noGrp="1"/>
          </p:cNvSpPr>
          <p:nvPr>
            <p:ph idx="1"/>
          </p:nvPr>
        </p:nvSpPr>
        <p:spPr>
          <a:xfrm>
            <a:off x="1371600" y="1620838"/>
            <a:ext cx="9601200" cy="4246562"/>
          </a:xfrm>
        </p:spPr>
        <p:txBody>
          <a:bodyPr/>
          <a:lstStyle/>
          <a:p>
            <a:pPr eaLnBrk="1" hangingPunct="1"/>
            <a:r>
              <a:rPr lang="en-US" altLang="en-US" sz="2800" b="1"/>
              <a:t>Configuration Flexibility</a:t>
            </a:r>
          </a:p>
          <a:p>
            <a:pPr lvl="1" eaLnBrk="1" hangingPunct="1"/>
            <a:r>
              <a:rPr lang="en-AU" altLang="en-US" sz="2800"/>
              <a:t>Configuration settings can vary widely among users.</a:t>
            </a:r>
          </a:p>
          <a:p>
            <a:pPr lvl="1" eaLnBrk="1" hangingPunct="1"/>
            <a:r>
              <a:rPr lang="en-US" altLang="en-US" sz="2800"/>
              <a:t>They have the choice </a:t>
            </a:r>
            <a:r>
              <a:rPr lang="en-AU" altLang="en-US" sz="2800"/>
              <a:t>of multiple instance types, operating systems, and software packages. Amazon EC2 allows them to select a configuration of memory, CPU, and instance storage that is optimal for their choice of operating system and </a:t>
            </a:r>
            <a:r>
              <a:rPr lang="en-US" altLang="en-US" sz="2800"/>
              <a:t>application.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53B7551B-92D3-48DD-A21A-8E47D4E1E667}"/>
              </a:ext>
            </a:extLst>
          </p:cNvPr>
          <p:cNvSpPr>
            <a:spLocks noGrp="1"/>
          </p:cNvSpPr>
          <p:nvPr>
            <p:ph type="title"/>
          </p:nvPr>
        </p:nvSpPr>
        <p:spPr/>
        <p:txBody>
          <a:bodyPr/>
          <a:lstStyle/>
          <a:p>
            <a:pPr eaLnBrk="1" hangingPunct="1"/>
            <a:r>
              <a:rPr lang="en-US" altLang="en-US"/>
              <a:t>Communication as a Service</a:t>
            </a:r>
          </a:p>
        </p:txBody>
      </p:sp>
      <p:sp>
        <p:nvSpPr>
          <p:cNvPr id="8195" name="Content Placeholder 2">
            <a:extLst>
              <a:ext uri="{FF2B5EF4-FFF2-40B4-BE49-F238E27FC236}">
                <a16:creationId xmlns:a16="http://schemas.microsoft.com/office/drawing/2014/main" id="{A1B8F7AB-D761-4F55-8BC9-2223C1C16CD1}"/>
              </a:ext>
            </a:extLst>
          </p:cNvPr>
          <p:cNvSpPr>
            <a:spLocks noGrp="1"/>
          </p:cNvSpPr>
          <p:nvPr>
            <p:ph idx="1"/>
          </p:nvPr>
        </p:nvSpPr>
        <p:spPr>
          <a:xfrm>
            <a:off x="1371600" y="1328738"/>
            <a:ext cx="9601200" cy="4538662"/>
          </a:xfrm>
        </p:spPr>
        <p:txBody>
          <a:bodyPr/>
          <a:lstStyle/>
          <a:p>
            <a:pPr eaLnBrk="1" hangingPunct="1"/>
            <a:r>
              <a:rPr lang="en-US" altLang="en-US" sz="2400"/>
              <a:t>What is Cloud communication?</a:t>
            </a:r>
          </a:p>
          <a:p>
            <a:pPr lvl="1" eaLnBrk="1" hangingPunct="1"/>
            <a:r>
              <a:rPr lang="en-AU" altLang="en-US" sz="2400" b="1" i="0"/>
              <a:t>Cloud communications</a:t>
            </a:r>
            <a:r>
              <a:rPr lang="en-AU" altLang="en-US" sz="2400" i="0"/>
              <a:t> are Internet-based voice and data communications where telecommunications applications, switching and storage are hosted by a third-party outside of the organization using them, and they are accessed over the public Internet. </a:t>
            </a:r>
          </a:p>
          <a:p>
            <a:pPr lvl="1" eaLnBrk="1" hangingPunct="1"/>
            <a:r>
              <a:rPr lang="en-AU" altLang="en-US" sz="2400" i="0"/>
              <a:t>Cloud communications providers deliver voice and data communications applications and services, hosting them on servers that the providers own and maintain, giving their customers access to the “cloud.”</a:t>
            </a:r>
          </a:p>
          <a:p>
            <a:pPr lvl="1" eaLnBrk="1" hangingPunct="1"/>
            <a:r>
              <a:rPr lang="en-AU" altLang="en-US" sz="2400" i="0"/>
              <a:t>customers have a more cost-effective, reliable and secure communications environment, without the headaches associated with more conventional PBX system deployment.</a:t>
            </a:r>
            <a:endParaRPr lang="en-US"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81CD6C97-1F0E-4B8E-96C5-A064E9005442}"/>
              </a:ext>
            </a:extLst>
          </p:cNvPr>
          <p:cNvSpPr>
            <a:spLocks noGrp="1"/>
          </p:cNvSpPr>
          <p:nvPr>
            <p:ph type="title"/>
          </p:nvPr>
        </p:nvSpPr>
        <p:spPr/>
        <p:txBody>
          <a:bodyPr/>
          <a:lstStyle/>
          <a:p>
            <a:pPr eaLnBrk="1" hangingPunct="1"/>
            <a:r>
              <a:rPr lang="en-US" altLang="en-US" b="1"/>
              <a:t>Amazon EC2 Service Characteristics</a:t>
            </a:r>
            <a:endParaRPr lang="en-US" altLang="en-US"/>
          </a:p>
        </p:txBody>
      </p:sp>
      <p:sp>
        <p:nvSpPr>
          <p:cNvPr id="29699" name="Content Placeholder 2">
            <a:extLst>
              <a:ext uri="{FF2B5EF4-FFF2-40B4-BE49-F238E27FC236}">
                <a16:creationId xmlns:a16="http://schemas.microsoft.com/office/drawing/2014/main" id="{6045E7D6-4033-421A-9543-9E27158949EA}"/>
              </a:ext>
            </a:extLst>
          </p:cNvPr>
          <p:cNvSpPr>
            <a:spLocks noGrp="1"/>
          </p:cNvSpPr>
          <p:nvPr>
            <p:ph idx="1"/>
          </p:nvPr>
        </p:nvSpPr>
        <p:spPr>
          <a:xfrm>
            <a:off x="1371600" y="1620838"/>
            <a:ext cx="9601200" cy="4926012"/>
          </a:xfrm>
        </p:spPr>
        <p:txBody>
          <a:bodyPr/>
          <a:lstStyle/>
          <a:p>
            <a:pPr eaLnBrk="1" hangingPunct="1"/>
            <a:r>
              <a:rPr lang="en-AU" altLang="en-US" sz="2400" b="1"/>
              <a:t>Integration with Other Amazon Web Services</a:t>
            </a:r>
          </a:p>
          <a:p>
            <a:pPr lvl="1" eaLnBrk="1" hangingPunct="1"/>
            <a:r>
              <a:rPr lang="en-AU" altLang="en-US" sz="2400" i="0"/>
              <a:t>Amazon EC2 works in conjunction with a variety of other Amazon web services. For Eg</a:t>
            </a:r>
          </a:p>
          <a:p>
            <a:pPr lvl="2" eaLnBrk="1" hangingPunct="1"/>
            <a:r>
              <a:rPr lang="en-US" altLang="en-US" sz="2400" b="1"/>
              <a:t>Amazon S3 </a:t>
            </a:r>
            <a:r>
              <a:rPr lang="en-AU" altLang="en-US" sz="2400"/>
              <a:t>provides a web services interface that allows users to store and retrieve any amount of data from the Internet at any time, anywhere.</a:t>
            </a:r>
          </a:p>
          <a:p>
            <a:pPr lvl="2" eaLnBrk="1" hangingPunct="1"/>
            <a:r>
              <a:rPr lang="en-US" altLang="en-US" sz="2400" b="1"/>
              <a:t>Amazon SimpleDB </a:t>
            </a:r>
            <a:r>
              <a:rPr lang="en-AU" altLang="en-US" sz="2400"/>
              <a:t>is another web-based service, designed for running queries on structured data stored with the Amazon Simple Storage Service (Amazon S3) in real time.</a:t>
            </a:r>
          </a:p>
          <a:p>
            <a:pPr lvl="2" eaLnBrk="1" hangingPunct="1"/>
            <a:r>
              <a:rPr lang="en-US" altLang="en-US" sz="2400" b="1"/>
              <a:t>Amazon Simple Queue Service (Amazon SQS) </a:t>
            </a:r>
            <a:r>
              <a:rPr lang="en-US" altLang="en-US" sz="2400"/>
              <a:t>is a reliable, scalable, </a:t>
            </a:r>
            <a:r>
              <a:rPr lang="en-AU" altLang="en-US" sz="2400"/>
              <a:t>hosted queue for storing messages as they pass between computers.</a:t>
            </a:r>
          </a:p>
          <a:p>
            <a:pPr lvl="2" eaLnBrk="1" hangingPunct="1"/>
            <a:r>
              <a:rPr lang="en-US" altLang="en-US" sz="2400" b="1"/>
              <a:t>Amazon CloudFront </a:t>
            </a:r>
            <a:r>
              <a:rPr lang="en-AU" altLang="en-US" sz="2400"/>
              <a:t>is a web service for content delivery.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79D3CEB4-1B10-475D-B691-F5E1C32B1CFB}"/>
              </a:ext>
            </a:extLst>
          </p:cNvPr>
          <p:cNvSpPr>
            <a:spLocks noGrp="1"/>
          </p:cNvSpPr>
          <p:nvPr>
            <p:ph type="title"/>
          </p:nvPr>
        </p:nvSpPr>
        <p:spPr/>
        <p:txBody>
          <a:bodyPr/>
          <a:lstStyle/>
          <a:p>
            <a:pPr eaLnBrk="1" hangingPunct="1"/>
            <a:r>
              <a:rPr lang="en-US" altLang="en-US" b="1"/>
              <a:t>Amazon EC2 Service Characteristics</a:t>
            </a:r>
            <a:endParaRPr lang="en-US" altLang="en-US"/>
          </a:p>
        </p:txBody>
      </p:sp>
      <p:sp>
        <p:nvSpPr>
          <p:cNvPr id="30723" name="Content Placeholder 2">
            <a:extLst>
              <a:ext uri="{FF2B5EF4-FFF2-40B4-BE49-F238E27FC236}">
                <a16:creationId xmlns:a16="http://schemas.microsoft.com/office/drawing/2014/main" id="{C4659206-77D9-498A-B429-114CF02FF95E}"/>
              </a:ext>
            </a:extLst>
          </p:cNvPr>
          <p:cNvSpPr>
            <a:spLocks noGrp="1"/>
          </p:cNvSpPr>
          <p:nvPr>
            <p:ph idx="1"/>
          </p:nvPr>
        </p:nvSpPr>
        <p:spPr>
          <a:xfrm>
            <a:off x="1371600" y="1620838"/>
            <a:ext cx="9601200" cy="4946650"/>
          </a:xfrm>
        </p:spPr>
        <p:txBody>
          <a:bodyPr/>
          <a:lstStyle/>
          <a:p>
            <a:pPr eaLnBrk="1" hangingPunct="1"/>
            <a:r>
              <a:rPr lang="en-US" altLang="en-US" sz="2800" b="1"/>
              <a:t>Reliable and Resilient Performance</a:t>
            </a:r>
          </a:p>
          <a:p>
            <a:pPr lvl="1" eaLnBrk="1" hangingPunct="1"/>
            <a:r>
              <a:rPr lang="en-US" altLang="en-US" sz="2400" b="1"/>
              <a:t>Amazon Elastic Block Store (EBS) </a:t>
            </a:r>
            <a:r>
              <a:rPr lang="en-AU" altLang="en-US" sz="2400"/>
              <a:t>is yet another Amazon EC2 feature that provides users powerful features to build failure-resilient applications. </a:t>
            </a:r>
            <a:r>
              <a:rPr lang="en-US" altLang="en-US" sz="2400"/>
              <a:t>Amazon </a:t>
            </a:r>
            <a:r>
              <a:rPr lang="en-AU" altLang="en-US" sz="2400"/>
              <a:t>EBS volumes are automatically replicated on the back end. The service provides users with the ability to create point-in-time snapshots of their data volumes, which are stored using the Amazon S3 service.</a:t>
            </a:r>
            <a:endParaRPr lang="en-US" altLang="en-US" sz="8800" b="1"/>
          </a:p>
          <a:p>
            <a:pPr lvl="1" eaLnBrk="1" hangingPunct="1"/>
            <a:r>
              <a:rPr lang="en-AU" altLang="en-US" sz="2400"/>
              <a:t>Amazon EC2 provides users with the ability to place one or more instances </a:t>
            </a:r>
            <a:r>
              <a:rPr lang="en-US" altLang="en-US" sz="2400"/>
              <a:t>in multiple locations. Availability Zones are distinct </a:t>
            </a:r>
            <a:r>
              <a:rPr lang="en-AU" altLang="en-US" sz="2400"/>
              <a:t>locations that are engineered to be insulated from failures in other Availability Zones and provide inexpensive, low-latency network connectivity to other Availability Zones in the same Region.</a:t>
            </a:r>
            <a:endParaRPr lang="en-US" altLang="en-US" sz="2400"/>
          </a:p>
          <a:p>
            <a:pPr lvl="1" eaLnBrk="1" hangingPunct="1"/>
            <a:endParaRPr lang="en-US" altLang="en-US" sz="28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ADCD13AB-7248-47BE-B50D-86CF19FCED1E}"/>
              </a:ext>
            </a:extLst>
          </p:cNvPr>
          <p:cNvSpPr>
            <a:spLocks noGrp="1"/>
          </p:cNvSpPr>
          <p:nvPr>
            <p:ph type="title"/>
          </p:nvPr>
        </p:nvSpPr>
        <p:spPr/>
        <p:txBody>
          <a:bodyPr/>
          <a:lstStyle/>
          <a:p>
            <a:pPr eaLnBrk="1" hangingPunct="1"/>
            <a:r>
              <a:rPr lang="en-US" altLang="en-US" b="1"/>
              <a:t>Amazon EC2 Service Characteristics</a:t>
            </a:r>
            <a:endParaRPr lang="en-US" altLang="en-US"/>
          </a:p>
        </p:txBody>
      </p:sp>
      <p:sp>
        <p:nvSpPr>
          <p:cNvPr id="32771" name="Content Placeholder 2">
            <a:extLst>
              <a:ext uri="{FF2B5EF4-FFF2-40B4-BE49-F238E27FC236}">
                <a16:creationId xmlns:a16="http://schemas.microsoft.com/office/drawing/2014/main" id="{C9F04D40-4835-4FF5-8045-32F584CB3991}"/>
              </a:ext>
            </a:extLst>
          </p:cNvPr>
          <p:cNvSpPr>
            <a:spLocks noGrp="1"/>
          </p:cNvSpPr>
          <p:nvPr>
            <p:ph idx="1"/>
          </p:nvPr>
        </p:nvSpPr>
        <p:spPr>
          <a:xfrm>
            <a:off x="1371600" y="1620838"/>
            <a:ext cx="9601200" cy="4592637"/>
          </a:xfrm>
        </p:spPr>
        <p:txBody>
          <a:bodyPr/>
          <a:lstStyle/>
          <a:p>
            <a:pPr eaLnBrk="1" hangingPunct="1"/>
            <a:r>
              <a:rPr lang="en-US" altLang="en-US" sz="2800" b="1"/>
              <a:t>Elastic IP Addressing</a:t>
            </a:r>
          </a:p>
          <a:p>
            <a:pPr lvl="1" eaLnBrk="1" hangingPunct="1"/>
            <a:r>
              <a:rPr lang="en-AU" altLang="en-US" sz="2800"/>
              <a:t>Elastic IP (EIP) addresses are static IP addresses designed for dynamic cloud </a:t>
            </a:r>
            <a:r>
              <a:rPr lang="en-US" altLang="en-US" sz="2800"/>
              <a:t>computing.</a:t>
            </a:r>
          </a:p>
          <a:p>
            <a:pPr lvl="1" eaLnBrk="1" hangingPunct="1"/>
            <a:r>
              <a:rPr lang="en-AU" altLang="en-US" sz="2800"/>
              <a:t>An Elastic IP address is associated with your account and not with a particular instance, and you control that address until you choose </a:t>
            </a:r>
            <a:r>
              <a:rPr lang="en-US" altLang="en-US" sz="2800"/>
              <a:t>explicitly to release it.</a:t>
            </a:r>
          </a:p>
          <a:p>
            <a:pPr lvl="1" eaLnBrk="1" hangingPunct="1"/>
            <a:r>
              <a:rPr lang="en-AU" altLang="en-US" sz="2800"/>
              <a:t>A significant feature of Elastic IP addressing is that each IP address can be reassigned to a different instance when needed.</a:t>
            </a:r>
            <a:endParaRPr lang="en-US" altLang="en-US" sz="13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07FBD78A-C3AB-4154-9DD1-6B47B2EADC1C}"/>
              </a:ext>
            </a:extLst>
          </p:cNvPr>
          <p:cNvSpPr>
            <a:spLocks noGrp="1"/>
          </p:cNvSpPr>
          <p:nvPr>
            <p:ph type="title"/>
          </p:nvPr>
        </p:nvSpPr>
        <p:spPr/>
        <p:txBody>
          <a:bodyPr/>
          <a:lstStyle/>
          <a:p>
            <a:pPr eaLnBrk="1" hangingPunct="1"/>
            <a:r>
              <a:rPr lang="en-US" altLang="en-US"/>
              <a:t>Monitoring as a service (MaaS)</a:t>
            </a:r>
          </a:p>
        </p:txBody>
      </p:sp>
      <p:sp>
        <p:nvSpPr>
          <p:cNvPr id="33795" name="Content Placeholder 2">
            <a:extLst>
              <a:ext uri="{FF2B5EF4-FFF2-40B4-BE49-F238E27FC236}">
                <a16:creationId xmlns:a16="http://schemas.microsoft.com/office/drawing/2014/main" id="{2284272A-D83E-44E8-AF40-4AA61BD66C97}"/>
              </a:ext>
            </a:extLst>
          </p:cNvPr>
          <p:cNvSpPr>
            <a:spLocks noGrp="1"/>
          </p:cNvSpPr>
          <p:nvPr>
            <p:ph idx="1"/>
          </p:nvPr>
        </p:nvSpPr>
        <p:spPr>
          <a:xfrm>
            <a:off x="1371600" y="1682750"/>
            <a:ext cx="9601200" cy="4551363"/>
          </a:xfrm>
        </p:spPr>
        <p:txBody>
          <a:bodyPr/>
          <a:lstStyle/>
          <a:p>
            <a:pPr eaLnBrk="1" hangingPunct="1"/>
            <a:r>
              <a:rPr lang="en-AU" altLang="en-US" sz="2800"/>
              <a:t>Monitoring as a service (MaaS) is one of many cloud delivery models under anything as a service (XaaS). </a:t>
            </a:r>
          </a:p>
          <a:p>
            <a:pPr eaLnBrk="1" hangingPunct="1"/>
            <a:r>
              <a:rPr lang="en-AU" altLang="en-US" sz="2800"/>
              <a:t>It is a framework that facilitates the deployment of monitoring functionalities for various other services and applications within the cloud. </a:t>
            </a:r>
          </a:p>
          <a:p>
            <a:pPr eaLnBrk="1" hangingPunct="1"/>
            <a:r>
              <a:rPr lang="en-AU" altLang="en-US" sz="2800"/>
              <a:t>The most common application for MaaS is online state monitoring, which continuously tracks certain states of applications, networks, systems, instances or any element that may be deployable within the cloud.</a:t>
            </a:r>
            <a:endParaRPr lang="en-US" altLang="en-US" sz="2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1D8BD51D-ED69-40EF-94D6-3DC422CFA52E}"/>
              </a:ext>
            </a:extLst>
          </p:cNvPr>
          <p:cNvSpPr>
            <a:spLocks noGrp="1"/>
          </p:cNvSpPr>
          <p:nvPr>
            <p:ph type="title"/>
          </p:nvPr>
        </p:nvSpPr>
        <p:spPr/>
        <p:txBody>
          <a:bodyPr/>
          <a:lstStyle/>
          <a:p>
            <a:pPr eaLnBrk="1" hangingPunct="1"/>
            <a:r>
              <a:rPr lang="en-US" altLang="en-US"/>
              <a:t>Monitoring as a service (MaaS)</a:t>
            </a:r>
          </a:p>
        </p:txBody>
      </p:sp>
      <p:sp>
        <p:nvSpPr>
          <p:cNvPr id="34819" name="Content Placeholder 2">
            <a:extLst>
              <a:ext uri="{FF2B5EF4-FFF2-40B4-BE49-F238E27FC236}">
                <a16:creationId xmlns:a16="http://schemas.microsoft.com/office/drawing/2014/main" id="{3F865C7E-998F-44E0-8765-CE702055EB94}"/>
              </a:ext>
            </a:extLst>
          </p:cNvPr>
          <p:cNvSpPr>
            <a:spLocks noGrp="1"/>
          </p:cNvSpPr>
          <p:nvPr>
            <p:ph idx="1"/>
          </p:nvPr>
        </p:nvSpPr>
        <p:spPr>
          <a:xfrm>
            <a:off x="1371600" y="1662113"/>
            <a:ext cx="9601200" cy="4468812"/>
          </a:xfrm>
        </p:spPr>
        <p:txBody>
          <a:bodyPr/>
          <a:lstStyle/>
          <a:p>
            <a:pPr eaLnBrk="1" hangingPunct="1"/>
            <a:r>
              <a:rPr lang="en-AU" altLang="en-US" sz="2400"/>
              <a:t>MaaS offerings consist of multiple tools and applications meant to monitor a certain aspect of an application, server, system or any other IT component. </a:t>
            </a:r>
          </a:p>
          <a:p>
            <a:pPr eaLnBrk="1" hangingPunct="1"/>
            <a:r>
              <a:rPr lang="en-AU" altLang="en-US" sz="2400"/>
              <a:t>The tools being offered by MaaS providers may vary in some ways, but there are very basic monitoring schemes that have become ad hoc standards simply because of their benefits.</a:t>
            </a:r>
          </a:p>
          <a:p>
            <a:pPr eaLnBrk="1" hangingPunct="1"/>
            <a:r>
              <a:rPr lang="en-AU" altLang="en-US" sz="2400"/>
              <a:t>State monitoring is one of them, and has become the most widely used feature. It is the overall monitoring of a component in relation to a set metric or standard. In state monitoring, a certain aspect of a component is constantly evaluated, and results are usually displayed in real time or periodically updated as a report. </a:t>
            </a:r>
          </a:p>
          <a:p>
            <a:pPr eaLnBrk="1" hangingPunct="1"/>
            <a:r>
              <a:rPr lang="en-AU" altLang="en-US" sz="2400"/>
              <a:t>Examples: LogicMonitor, Amazon CloudWatch, Aternity etc.</a:t>
            </a:r>
            <a:endParaRPr lang="en-US"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2D915FD7-8843-4939-BA4E-E084C4041E23}"/>
              </a:ext>
            </a:extLst>
          </p:cNvPr>
          <p:cNvSpPr>
            <a:spLocks noGrp="1"/>
          </p:cNvSpPr>
          <p:nvPr>
            <p:ph type="title"/>
          </p:nvPr>
        </p:nvSpPr>
        <p:spPr/>
        <p:txBody>
          <a:bodyPr/>
          <a:lstStyle/>
          <a:p>
            <a:pPr eaLnBrk="1" hangingPunct="1"/>
            <a:r>
              <a:rPr lang="en-US" altLang="en-US"/>
              <a:t>Protection Against Internal and External Threats</a:t>
            </a:r>
          </a:p>
        </p:txBody>
      </p:sp>
      <p:sp>
        <p:nvSpPr>
          <p:cNvPr id="35843" name="Content Placeholder 2">
            <a:extLst>
              <a:ext uri="{FF2B5EF4-FFF2-40B4-BE49-F238E27FC236}">
                <a16:creationId xmlns:a16="http://schemas.microsoft.com/office/drawing/2014/main" id="{46D3B507-F744-4D87-B277-8C81264EAB8C}"/>
              </a:ext>
            </a:extLst>
          </p:cNvPr>
          <p:cNvSpPr>
            <a:spLocks noGrp="1"/>
          </p:cNvSpPr>
          <p:nvPr>
            <p:ph idx="1"/>
          </p:nvPr>
        </p:nvSpPr>
        <p:spPr>
          <a:xfrm>
            <a:off x="1371600" y="1974850"/>
            <a:ext cx="9601200" cy="4446588"/>
          </a:xfrm>
        </p:spPr>
        <p:txBody>
          <a:bodyPr/>
          <a:lstStyle/>
          <a:p>
            <a:pPr eaLnBrk="1" hangingPunct="1"/>
            <a:r>
              <a:rPr lang="en-US" altLang="en-US" sz="2800"/>
              <a:t>Security Operations Centers(SOC) </a:t>
            </a:r>
            <a:r>
              <a:rPr lang="en-AU" altLang="en-US" sz="2800"/>
              <a:t>based security monitoring services can improve the effectiveness of a customer security infrastructure by actively analyzing logs and alerts from infrastructure devices around the clock and in real time.</a:t>
            </a:r>
          </a:p>
          <a:p>
            <a:pPr eaLnBrk="1" hangingPunct="1"/>
            <a:r>
              <a:rPr lang="en-AU" altLang="en-US" sz="2800"/>
              <a:t>Typical services provided by many MaaS vendors </a:t>
            </a:r>
            <a:r>
              <a:rPr lang="en-US" altLang="en-US" sz="2800"/>
              <a:t>are described below.</a:t>
            </a:r>
          </a:p>
          <a:p>
            <a:pPr lvl="1" eaLnBrk="1" hangingPunct="1"/>
            <a:r>
              <a:rPr lang="en-AU" altLang="en-US" sz="2800"/>
              <a:t>An </a:t>
            </a:r>
            <a:r>
              <a:rPr lang="en-AU" altLang="en-US" sz="2800" b="1"/>
              <a:t>early detection </a:t>
            </a:r>
            <a:r>
              <a:rPr lang="en-AU" altLang="en-US" sz="2800"/>
              <a:t>service detects and reports new security vulnerabilities shortly after they appear. Generally, the threats are correlated with thirdparty sources, and an alert or report is issued to customers.</a:t>
            </a:r>
            <a:endParaRPr lang="en-US" altLang="en-US"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F85FC8B4-380D-49BA-AE50-C85FD7F2E49E}"/>
              </a:ext>
            </a:extLst>
          </p:cNvPr>
          <p:cNvSpPr>
            <a:spLocks noGrp="1"/>
          </p:cNvSpPr>
          <p:nvPr>
            <p:ph type="title"/>
          </p:nvPr>
        </p:nvSpPr>
        <p:spPr/>
        <p:txBody>
          <a:bodyPr/>
          <a:lstStyle/>
          <a:p>
            <a:pPr eaLnBrk="1" hangingPunct="1"/>
            <a:r>
              <a:rPr lang="en-US" altLang="en-US"/>
              <a:t>Protection Against Internal and External Threats</a:t>
            </a:r>
          </a:p>
        </p:txBody>
      </p:sp>
      <p:sp>
        <p:nvSpPr>
          <p:cNvPr id="3" name="Content Placeholder 2">
            <a:extLst>
              <a:ext uri="{FF2B5EF4-FFF2-40B4-BE49-F238E27FC236}">
                <a16:creationId xmlns:a16="http://schemas.microsoft.com/office/drawing/2014/main" id="{9EE4BB9A-562A-44D9-BADB-E110F20F5A6D}"/>
              </a:ext>
            </a:extLst>
          </p:cNvPr>
          <p:cNvSpPr>
            <a:spLocks noGrp="1"/>
          </p:cNvSpPr>
          <p:nvPr>
            <p:ph idx="1"/>
          </p:nvPr>
        </p:nvSpPr>
        <p:spPr>
          <a:xfrm>
            <a:off x="1371600" y="1974850"/>
            <a:ext cx="9601200" cy="4633913"/>
          </a:xfrm>
        </p:spPr>
        <p:txBody>
          <a:bodyPr rtlCol="0">
            <a:normAutofit lnSpcReduction="10000"/>
          </a:bodyPr>
          <a:lstStyle/>
          <a:p>
            <a:pPr marL="384048" indent="-384048" eaLnBrk="1" fontAlgn="auto" hangingPunct="1">
              <a:defRPr/>
            </a:pPr>
            <a:r>
              <a:rPr lang="en-AU" sz="2400" dirty="0"/>
              <a:t>services provided by </a:t>
            </a:r>
            <a:r>
              <a:rPr lang="en-US" sz="2400" dirty="0"/>
              <a:t>Mass contd...</a:t>
            </a:r>
          </a:p>
          <a:p>
            <a:pPr lvl="1" indent="-384048" eaLnBrk="1" fontAlgn="auto" hangingPunct="1">
              <a:defRPr/>
            </a:pPr>
            <a:r>
              <a:rPr lang="en-AU" sz="2400" b="1" dirty="0"/>
              <a:t>Platform, control, and services monitoring </a:t>
            </a:r>
            <a:r>
              <a:rPr lang="en-AU" sz="2400" dirty="0"/>
              <a:t>is often implemented as a dashboard interface and makes it possible to know the operational status of the platform being monitored at any time.</a:t>
            </a:r>
          </a:p>
          <a:p>
            <a:pPr lvl="1" indent="-384048" eaLnBrk="1" fontAlgn="auto" hangingPunct="1">
              <a:defRPr/>
            </a:pPr>
            <a:r>
              <a:rPr lang="en-AU" sz="2400" b="1" dirty="0"/>
              <a:t>Intelligent log centralization and analysis </a:t>
            </a:r>
            <a:r>
              <a:rPr lang="en-AU" sz="2400" dirty="0"/>
              <a:t>is a monitoring solution based mainly on the correlation and matching of log entries.</a:t>
            </a:r>
          </a:p>
          <a:p>
            <a:pPr lvl="1" indent="-384048" eaLnBrk="1" fontAlgn="auto" hangingPunct="1">
              <a:defRPr/>
            </a:pPr>
            <a:r>
              <a:rPr lang="en-AU" sz="2400" b="1" i="0" dirty="0"/>
              <a:t>Vulnerabilities detection and management </a:t>
            </a:r>
            <a:r>
              <a:rPr lang="en-AU" sz="2400" i="0" dirty="0"/>
              <a:t>enables automated verification which </a:t>
            </a:r>
            <a:r>
              <a:rPr lang="en-AU" sz="2400" dirty="0"/>
              <a:t>periodically performs a series of automated tests for the purpose of identifying system weaknesses that may be exposed over the Internet, including the possibility of unauthorized access to administrative services, the existence of services that have not been updated, the detection of vulnerabilities such as </a:t>
            </a:r>
            <a:r>
              <a:rPr lang="en-US" sz="2400" dirty="0"/>
              <a:t>phishing, etc.</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972B80C6-5C5B-4675-9AA6-BF794BC67676}"/>
              </a:ext>
            </a:extLst>
          </p:cNvPr>
          <p:cNvSpPr>
            <a:spLocks noGrp="1"/>
          </p:cNvSpPr>
          <p:nvPr>
            <p:ph type="title"/>
          </p:nvPr>
        </p:nvSpPr>
        <p:spPr/>
        <p:txBody>
          <a:bodyPr/>
          <a:lstStyle/>
          <a:p>
            <a:pPr eaLnBrk="1" hangingPunct="1"/>
            <a:r>
              <a:rPr lang="en-US" altLang="en-US"/>
              <a:t>Protection Against Internal and External Threats</a:t>
            </a:r>
          </a:p>
        </p:txBody>
      </p:sp>
      <p:sp>
        <p:nvSpPr>
          <p:cNvPr id="37891" name="Content Placeholder 2">
            <a:extLst>
              <a:ext uri="{FF2B5EF4-FFF2-40B4-BE49-F238E27FC236}">
                <a16:creationId xmlns:a16="http://schemas.microsoft.com/office/drawing/2014/main" id="{0CD089A8-84F0-47E3-B41D-1E11B1FF8A5F}"/>
              </a:ext>
            </a:extLst>
          </p:cNvPr>
          <p:cNvSpPr>
            <a:spLocks noGrp="1"/>
          </p:cNvSpPr>
          <p:nvPr>
            <p:ph idx="1"/>
          </p:nvPr>
        </p:nvSpPr>
        <p:spPr>
          <a:xfrm>
            <a:off x="1371600" y="1974850"/>
            <a:ext cx="9601200" cy="4633913"/>
          </a:xfrm>
        </p:spPr>
        <p:txBody>
          <a:bodyPr/>
          <a:lstStyle/>
          <a:p>
            <a:pPr eaLnBrk="1" hangingPunct="1"/>
            <a:r>
              <a:rPr lang="en-AU" altLang="en-US" sz="2800"/>
              <a:t>services provided by </a:t>
            </a:r>
            <a:r>
              <a:rPr lang="en-US" altLang="en-US" sz="2800"/>
              <a:t>Mass contd...</a:t>
            </a:r>
          </a:p>
          <a:p>
            <a:pPr lvl="1" eaLnBrk="1" hangingPunct="1"/>
            <a:r>
              <a:rPr lang="en-AU" altLang="en-US" sz="3200" b="1" i="0"/>
              <a:t>Continuous System Patching/Upgrade and Fortification</a:t>
            </a:r>
          </a:p>
          <a:p>
            <a:pPr lvl="1" eaLnBrk="1" hangingPunct="1"/>
            <a:r>
              <a:rPr lang="en-AU" altLang="en-US" sz="2800"/>
              <a:t>Quick intervention when a threat is detected is crucial to mitigating the </a:t>
            </a:r>
            <a:r>
              <a:rPr lang="en-US" altLang="en-US" sz="2800"/>
              <a:t>effects of a threat. </a:t>
            </a:r>
            <a:r>
              <a:rPr lang="en-AU" altLang="en-US" sz="2800"/>
              <a:t>When a detected threat is analyzed, it often requires forensic analysis to determine what it is, how much effort it will take to fix the problem, and what effects are likely to be seen.</a:t>
            </a:r>
            <a:endParaRPr lang="en-US" altLang="en-US" sz="8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74698056-82AC-4D42-AE94-53DA9BBB167C}"/>
              </a:ext>
            </a:extLst>
          </p:cNvPr>
          <p:cNvSpPr>
            <a:spLocks noGrp="1"/>
          </p:cNvSpPr>
          <p:nvPr>
            <p:ph type="title"/>
          </p:nvPr>
        </p:nvSpPr>
        <p:spPr/>
        <p:txBody>
          <a:bodyPr/>
          <a:lstStyle/>
          <a:p>
            <a:pPr eaLnBrk="1" hangingPunct="1"/>
            <a:r>
              <a:rPr lang="en-US" altLang="en-US"/>
              <a:t>The Traditional On-Premises Model </a:t>
            </a:r>
          </a:p>
        </p:txBody>
      </p:sp>
      <p:sp>
        <p:nvSpPr>
          <p:cNvPr id="38915" name="Content Placeholder 2">
            <a:extLst>
              <a:ext uri="{FF2B5EF4-FFF2-40B4-BE49-F238E27FC236}">
                <a16:creationId xmlns:a16="http://schemas.microsoft.com/office/drawing/2014/main" id="{0EAFC627-300E-44AF-B355-A12AAD2BEEBF}"/>
              </a:ext>
            </a:extLst>
          </p:cNvPr>
          <p:cNvSpPr>
            <a:spLocks noGrp="1"/>
          </p:cNvSpPr>
          <p:nvPr>
            <p:ph idx="1"/>
          </p:nvPr>
        </p:nvSpPr>
        <p:spPr>
          <a:xfrm>
            <a:off x="1371600" y="1682750"/>
            <a:ext cx="9601200" cy="4184650"/>
          </a:xfrm>
        </p:spPr>
        <p:txBody>
          <a:bodyPr/>
          <a:lstStyle/>
          <a:p>
            <a:pPr eaLnBrk="1" hangingPunct="1"/>
            <a:r>
              <a:rPr lang="en-AU" altLang="en-US" sz="2400"/>
              <a:t>The traditional approach of building and running on-premises applications has always been complex, expensive, and risky.</a:t>
            </a:r>
          </a:p>
          <a:p>
            <a:pPr eaLnBrk="1" hangingPunct="1"/>
            <a:r>
              <a:rPr lang="en-US" altLang="en-US" sz="2400"/>
              <a:t>Each application was </a:t>
            </a:r>
            <a:r>
              <a:rPr lang="en-AU" altLang="en-US" sz="2400"/>
              <a:t>designed to meet specific business requirements. Each solution required a specific set of hardware, an operating system, a database, often a middleware package, email and web servers, etc.</a:t>
            </a:r>
          </a:p>
          <a:p>
            <a:pPr eaLnBrk="1" hangingPunct="1"/>
            <a:r>
              <a:rPr lang="en-AU" altLang="en-US" sz="2400"/>
              <a:t>a team of developers had to navigate complex programming development platforms to build their applications. Additionally, a team of network, database, and system management experts was needed to keep everything up and running.</a:t>
            </a:r>
            <a:endParaRPr lang="en-US" alt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a:extLst>
              <a:ext uri="{FF2B5EF4-FFF2-40B4-BE49-F238E27FC236}">
                <a16:creationId xmlns:a16="http://schemas.microsoft.com/office/drawing/2014/main" id="{D92BB84F-3212-4E85-AAD2-F7A4244A0C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7088" y="931863"/>
            <a:ext cx="10931525" cy="4681537"/>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ECEAFD2D-0BE0-4F3A-941C-FCBAD0E60395}"/>
              </a:ext>
            </a:extLst>
          </p:cNvPr>
          <p:cNvSpPr>
            <a:spLocks noGrp="1"/>
          </p:cNvSpPr>
          <p:nvPr>
            <p:ph type="title"/>
          </p:nvPr>
        </p:nvSpPr>
        <p:spPr/>
        <p:txBody>
          <a:bodyPr/>
          <a:lstStyle/>
          <a:p>
            <a:pPr eaLnBrk="1" hangingPunct="1"/>
            <a:r>
              <a:rPr lang="en-US" altLang="en-US"/>
              <a:t>Communication as a Service</a:t>
            </a:r>
          </a:p>
        </p:txBody>
      </p:sp>
      <p:sp>
        <p:nvSpPr>
          <p:cNvPr id="10243" name="Content Placeholder 2">
            <a:extLst>
              <a:ext uri="{FF2B5EF4-FFF2-40B4-BE49-F238E27FC236}">
                <a16:creationId xmlns:a16="http://schemas.microsoft.com/office/drawing/2014/main" id="{7566A9FE-6CD4-45D9-89C1-F11E7F801AC1}"/>
              </a:ext>
            </a:extLst>
          </p:cNvPr>
          <p:cNvSpPr>
            <a:spLocks noGrp="1"/>
          </p:cNvSpPr>
          <p:nvPr>
            <p:ph idx="1"/>
          </p:nvPr>
        </p:nvSpPr>
        <p:spPr>
          <a:xfrm>
            <a:off x="1371600" y="1719263"/>
            <a:ext cx="9601200" cy="4148137"/>
          </a:xfrm>
        </p:spPr>
        <p:txBody>
          <a:bodyPr/>
          <a:lstStyle/>
          <a:p>
            <a:pPr eaLnBrk="1" hangingPunct="1"/>
            <a:r>
              <a:rPr lang="en-AU" altLang="en-US" sz="2800" b="1"/>
              <a:t>Cloud communications</a:t>
            </a:r>
            <a:r>
              <a:rPr lang="en-AU" altLang="en-US" sz="2800"/>
              <a:t> </a:t>
            </a:r>
            <a:r>
              <a:rPr lang="en-AU" altLang="en-US" sz="2800" b="1"/>
              <a:t>contd.</a:t>
            </a:r>
          </a:p>
          <a:p>
            <a:pPr lvl="1" eaLnBrk="1" hangingPunct="1"/>
            <a:r>
              <a:rPr lang="en-AU" altLang="en-US" sz="2800"/>
              <a:t>Services include distributed call centres and economical teleworking.</a:t>
            </a:r>
          </a:p>
          <a:p>
            <a:pPr lvl="1" eaLnBrk="1" hangingPunct="1"/>
            <a:r>
              <a:rPr lang="en-AU" altLang="en-US" sz="2800"/>
              <a:t>For a small or medium-sized business, the capital investment to set up VoIP infrastructure in-house could be too high compared to the potential return, but cloud telephony could offer the same services on a lower-cost subscription basis.</a:t>
            </a:r>
          </a:p>
          <a:p>
            <a:pPr lvl="1" eaLnBrk="1" hangingPunct="1"/>
            <a:r>
              <a:rPr lang="en-AU" altLang="en-US" sz="2800"/>
              <a:t>Examples: BluIP, Nextiva etc.</a:t>
            </a:r>
            <a:endParaRPr lang="en-US" altLang="en-US" sz="2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4DE58C9C-4B3D-42E2-9326-A85886CA1AD4}"/>
              </a:ext>
            </a:extLst>
          </p:cNvPr>
          <p:cNvSpPr>
            <a:spLocks noGrp="1"/>
          </p:cNvSpPr>
          <p:nvPr>
            <p:ph type="title"/>
          </p:nvPr>
        </p:nvSpPr>
        <p:spPr/>
        <p:txBody>
          <a:bodyPr/>
          <a:lstStyle/>
          <a:p>
            <a:pPr eaLnBrk="1" hangingPunct="1"/>
            <a:r>
              <a:rPr lang="en-US" altLang="en-US"/>
              <a:t>The new Cloud Model (PaaS)</a:t>
            </a:r>
          </a:p>
        </p:txBody>
      </p:sp>
      <p:sp>
        <p:nvSpPr>
          <p:cNvPr id="40963" name="Content Placeholder 2">
            <a:extLst>
              <a:ext uri="{FF2B5EF4-FFF2-40B4-BE49-F238E27FC236}">
                <a16:creationId xmlns:a16="http://schemas.microsoft.com/office/drawing/2014/main" id="{EED61D24-699D-47A2-AADE-E77C6A986F84}"/>
              </a:ext>
            </a:extLst>
          </p:cNvPr>
          <p:cNvSpPr>
            <a:spLocks noGrp="1"/>
          </p:cNvSpPr>
          <p:nvPr>
            <p:ph idx="1"/>
          </p:nvPr>
        </p:nvSpPr>
        <p:spPr>
          <a:xfrm>
            <a:off x="1371600" y="1808163"/>
            <a:ext cx="9601200" cy="4059237"/>
          </a:xfrm>
        </p:spPr>
        <p:txBody>
          <a:bodyPr/>
          <a:lstStyle/>
          <a:p>
            <a:pPr eaLnBrk="1" hangingPunct="1"/>
            <a:r>
              <a:rPr lang="en-AU" altLang="en-US" sz="2800"/>
              <a:t>PaaS offers a faster, more cost-effective model for application development </a:t>
            </a:r>
            <a:r>
              <a:rPr lang="en-US" altLang="en-US" sz="2800"/>
              <a:t>and delivery.</a:t>
            </a:r>
          </a:p>
          <a:p>
            <a:pPr eaLnBrk="1" hangingPunct="1"/>
            <a:r>
              <a:rPr lang="en-AU" altLang="en-US" sz="2800"/>
              <a:t>PaaS is based on a metering or subscription model, so users pay only for </a:t>
            </a:r>
            <a:r>
              <a:rPr lang="en-US" altLang="en-US" sz="2800"/>
              <a:t>what they use.</a:t>
            </a:r>
          </a:p>
          <a:p>
            <a:pPr eaLnBrk="1" hangingPunct="1"/>
            <a:r>
              <a:rPr lang="en-AU" altLang="en-US" sz="2800"/>
              <a:t>PaaS offerings include workflow facilities for application design, application development, testing, deployment, and hosting, as well as application services such as virtual offices, team collaboration, database integration, security, scalability, storage, persistence, state management, </a:t>
            </a:r>
            <a:r>
              <a:rPr lang="en-US" altLang="en-US" sz="2800"/>
              <a:t>dashboard instrumentation, etc.</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a:extLst>
              <a:ext uri="{FF2B5EF4-FFF2-40B4-BE49-F238E27FC236}">
                <a16:creationId xmlns:a16="http://schemas.microsoft.com/office/drawing/2014/main" id="{8ECAAF05-663B-4345-858F-55C54404CA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22488" y="212725"/>
            <a:ext cx="8491537" cy="6408738"/>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40B76B33-3BDA-4C64-BC00-A90329739711}"/>
              </a:ext>
            </a:extLst>
          </p:cNvPr>
          <p:cNvSpPr>
            <a:spLocks noGrp="1"/>
          </p:cNvSpPr>
          <p:nvPr>
            <p:ph type="title"/>
          </p:nvPr>
        </p:nvSpPr>
        <p:spPr/>
        <p:txBody>
          <a:bodyPr/>
          <a:lstStyle/>
          <a:p>
            <a:pPr eaLnBrk="1" hangingPunct="1"/>
            <a:r>
              <a:rPr lang="en-US" altLang="en-US" b="1"/>
              <a:t>Key Characteristics of PaaS</a:t>
            </a:r>
            <a:endParaRPr lang="en-US" altLang="en-US"/>
          </a:p>
        </p:txBody>
      </p:sp>
      <p:sp>
        <p:nvSpPr>
          <p:cNvPr id="43011" name="Content Placeholder 2">
            <a:extLst>
              <a:ext uri="{FF2B5EF4-FFF2-40B4-BE49-F238E27FC236}">
                <a16:creationId xmlns:a16="http://schemas.microsoft.com/office/drawing/2014/main" id="{6B73CE49-33ED-4F1B-8FDD-CBEE8AE46342}"/>
              </a:ext>
            </a:extLst>
          </p:cNvPr>
          <p:cNvSpPr>
            <a:spLocks noGrp="1"/>
          </p:cNvSpPr>
          <p:nvPr>
            <p:ph idx="1"/>
          </p:nvPr>
        </p:nvSpPr>
        <p:spPr>
          <a:xfrm>
            <a:off x="1371600" y="1682750"/>
            <a:ext cx="9601200" cy="4843463"/>
          </a:xfrm>
        </p:spPr>
        <p:txBody>
          <a:bodyPr/>
          <a:lstStyle/>
          <a:p>
            <a:pPr eaLnBrk="1" hangingPunct="1"/>
            <a:r>
              <a:rPr lang="en-US" altLang="en-US" sz="2200" b="1"/>
              <a:t>Runtime Framework:</a:t>
            </a:r>
            <a:r>
              <a:rPr lang="en-US" altLang="en-US" sz="2200"/>
              <a:t> </a:t>
            </a:r>
          </a:p>
          <a:p>
            <a:pPr lvl="1" eaLnBrk="1" hangingPunct="1"/>
            <a:r>
              <a:rPr lang="en-AU" altLang="en-US" sz="2200" i="0"/>
              <a:t> The PaaS runtime framework executes end-user code according to policies set by the application owner and cloud provider.</a:t>
            </a:r>
          </a:p>
          <a:p>
            <a:pPr lvl="1" eaLnBrk="1" hangingPunct="1"/>
            <a:r>
              <a:rPr lang="en-AU" altLang="en-US" sz="2200" i="0"/>
              <a:t>PaaS runtime frameworks come in many flavors, some based on traditional application runtimes, others based on 4GL and visual programming concepts.</a:t>
            </a:r>
            <a:endParaRPr lang="en-US" altLang="en-US" sz="2200"/>
          </a:p>
          <a:p>
            <a:pPr eaLnBrk="1" hangingPunct="1"/>
            <a:r>
              <a:rPr lang="en-US" altLang="en-US" sz="2200" b="1"/>
              <a:t>Abstraction:</a:t>
            </a:r>
          </a:p>
          <a:p>
            <a:pPr lvl="1" eaLnBrk="1" hangingPunct="1"/>
            <a:r>
              <a:rPr lang="en-AU" altLang="en-US" sz="2200" i="0"/>
              <a:t>Platform-oriented cloud platforms are distinguished by the higher level of abstraction they provide.</a:t>
            </a:r>
          </a:p>
          <a:p>
            <a:pPr lvl="1" eaLnBrk="1" hangingPunct="1"/>
            <a:r>
              <a:rPr lang="en-AU" altLang="en-US" sz="2200" i="0"/>
              <a:t>with PaaS, the focus is on the applications that the cloud must support. </a:t>
            </a:r>
          </a:p>
          <a:p>
            <a:pPr lvl="1" eaLnBrk="1" hangingPunct="1"/>
            <a:r>
              <a:rPr lang="en-AU" altLang="en-US" sz="2200" i="0"/>
              <a:t>a PaaS cloud provides the user a way to deploy their applications into a seemingly limitless pool of computing resources, eliminating the complexity of deployment and infrastructure configuration.</a:t>
            </a:r>
            <a:endParaRPr lang="en-US" altLang="en-US" sz="2200"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C01D2F0D-A366-4A4E-B3B8-F47503A6E1FB}"/>
              </a:ext>
            </a:extLst>
          </p:cNvPr>
          <p:cNvSpPr>
            <a:spLocks noGrp="1"/>
          </p:cNvSpPr>
          <p:nvPr>
            <p:ph type="title"/>
          </p:nvPr>
        </p:nvSpPr>
        <p:spPr/>
        <p:txBody>
          <a:bodyPr/>
          <a:lstStyle/>
          <a:p>
            <a:pPr eaLnBrk="1" hangingPunct="1"/>
            <a:r>
              <a:rPr lang="en-US" altLang="en-US" b="1"/>
              <a:t>Key Characteristics of PaaS</a:t>
            </a:r>
            <a:endParaRPr lang="en-US" altLang="en-US"/>
          </a:p>
        </p:txBody>
      </p:sp>
      <p:sp>
        <p:nvSpPr>
          <p:cNvPr id="44035" name="Content Placeholder 2">
            <a:extLst>
              <a:ext uri="{FF2B5EF4-FFF2-40B4-BE49-F238E27FC236}">
                <a16:creationId xmlns:a16="http://schemas.microsoft.com/office/drawing/2014/main" id="{AC1467C6-9B9B-45DD-822F-C4AD9248CE99}"/>
              </a:ext>
            </a:extLst>
          </p:cNvPr>
          <p:cNvSpPr>
            <a:spLocks noGrp="1"/>
          </p:cNvSpPr>
          <p:nvPr>
            <p:ph idx="1"/>
          </p:nvPr>
        </p:nvSpPr>
        <p:spPr>
          <a:xfrm>
            <a:off x="1371600" y="1682750"/>
            <a:ext cx="9601200" cy="4821238"/>
          </a:xfrm>
        </p:spPr>
        <p:txBody>
          <a:bodyPr/>
          <a:lstStyle/>
          <a:p>
            <a:pPr eaLnBrk="1" hangingPunct="1"/>
            <a:r>
              <a:rPr lang="en-US" altLang="en-US" sz="2400" b="1"/>
              <a:t>Automation:</a:t>
            </a:r>
          </a:p>
          <a:p>
            <a:pPr lvl="1" eaLnBrk="1" hangingPunct="1"/>
            <a:r>
              <a:rPr lang="en-AU" altLang="en-US" sz="2400"/>
              <a:t>PaaS environments automate the process of deploying applications to infrastructure, configuring application components, provisioning and configuring supporting technology like load balancers and databases, and managing system change based on policies set by the user.</a:t>
            </a:r>
            <a:endParaRPr lang="en-US" altLang="en-US" sz="2400" b="1"/>
          </a:p>
          <a:p>
            <a:pPr eaLnBrk="1" hangingPunct="1"/>
            <a:r>
              <a:rPr lang="en-US" altLang="en-US" sz="2400" b="1"/>
              <a:t>Cloud Services:</a:t>
            </a:r>
            <a:r>
              <a:rPr lang="en-US" altLang="en-US" sz="2400"/>
              <a:t> </a:t>
            </a:r>
          </a:p>
          <a:p>
            <a:pPr lvl="1" eaLnBrk="1" hangingPunct="1"/>
            <a:r>
              <a:rPr lang="en-AU" altLang="en-US" sz="2400"/>
              <a:t>PaaS offerings provide developers and architects with services and APIs that help simplify the job of delivering elastically scalable, highly available cloud applications. </a:t>
            </a:r>
          </a:p>
          <a:p>
            <a:pPr lvl="1" eaLnBrk="1" hangingPunct="1"/>
            <a:r>
              <a:rPr lang="en-AU" altLang="en-US" sz="2400"/>
              <a:t>These cloud services provide a wide variety of capabilities, and in many instances are key differentiators among competing PaaS offerings.</a:t>
            </a:r>
            <a:endParaRPr lang="en-US" alt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a:extLst>
              <a:ext uri="{FF2B5EF4-FFF2-40B4-BE49-F238E27FC236}">
                <a16:creationId xmlns:a16="http://schemas.microsoft.com/office/drawing/2014/main" id="{E356BBF3-CE4B-4BAF-BBB3-EA2F2BC770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03425" y="525463"/>
            <a:ext cx="7956550" cy="596741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48E3446C-27E2-48FA-8154-BE47FD20F4C2}"/>
              </a:ext>
            </a:extLst>
          </p:cNvPr>
          <p:cNvSpPr>
            <a:spLocks noGrp="1"/>
          </p:cNvSpPr>
          <p:nvPr>
            <p:ph type="title"/>
          </p:nvPr>
        </p:nvSpPr>
        <p:spPr/>
        <p:txBody>
          <a:bodyPr/>
          <a:lstStyle/>
          <a:p>
            <a:pPr eaLnBrk="1" hangingPunct="1"/>
            <a:r>
              <a:rPr lang="en-US" altLang="en-US"/>
              <a:t>SaaS Implementation Issues</a:t>
            </a:r>
          </a:p>
        </p:txBody>
      </p:sp>
      <p:sp>
        <p:nvSpPr>
          <p:cNvPr id="46083" name="Content Placeholder 2">
            <a:extLst>
              <a:ext uri="{FF2B5EF4-FFF2-40B4-BE49-F238E27FC236}">
                <a16:creationId xmlns:a16="http://schemas.microsoft.com/office/drawing/2014/main" id="{B07D5D88-52DF-45CB-AE98-E1C8BA2F316C}"/>
              </a:ext>
            </a:extLst>
          </p:cNvPr>
          <p:cNvSpPr>
            <a:spLocks noGrp="1"/>
          </p:cNvSpPr>
          <p:nvPr>
            <p:ph idx="1"/>
          </p:nvPr>
        </p:nvSpPr>
        <p:spPr>
          <a:xfrm>
            <a:off x="1371600" y="1577975"/>
            <a:ext cx="9601200" cy="4289425"/>
          </a:xfrm>
        </p:spPr>
        <p:txBody>
          <a:bodyPr/>
          <a:lstStyle/>
          <a:p>
            <a:pPr eaLnBrk="1" hangingPunct="1"/>
            <a:r>
              <a:rPr lang="en-US" altLang="en-US" b="1"/>
              <a:t>Security</a:t>
            </a:r>
          </a:p>
          <a:p>
            <a:pPr eaLnBrk="1" hangingPunct="1"/>
            <a:r>
              <a:rPr lang="en-US" altLang="en-US" b="1"/>
              <a:t> Integration Inefficiencies</a:t>
            </a:r>
          </a:p>
          <a:p>
            <a:pPr eaLnBrk="1" hangingPunct="1"/>
            <a:r>
              <a:rPr lang="en-US" altLang="en-US" b="1"/>
              <a:t> Network Limits</a:t>
            </a:r>
          </a:p>
          <a:p>
            <a:pPr eaLnBrk="1" hangingPunct="1"/>
            <a:r>
              <a:rPr lang="en-US" altLang="en-US" b="1"/>
              <a:t>Dealing with Data</a:t>
            </a:r>
          </a:p>
          <a:p>
            <a:pPr eaLnBrk="1" hangingPunct="1"/>
            <a:r>
              <a:rPr lang="en-US" altLang="en-US" b="1"/>
              <a:t>Starting From Scratch</a:t>
            </a:r>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6B84D95D-CFA8-4ADA-8F08-B335BCC5A9AE}"/>
              </a:ext>
            </a:extLst>
          </p:cNvPr>
          <p:cNvSpPr>
            <a:spLocks noGrp="1"/>
          </p:cNvSpPr>
          <p:nvPr>
            <p:ph type="title"/>
          </p:nvPr>
        </p:nvSpPr>
        <p:spPr/>
        <p:txBody>
          <a:bodyPr/>
          <a:lstStyle/>
          <a:p>
            <a:pPr eaLnBrk="1" hangingPunct="1"/>
            <a:r>
              <a:rPr lang="en-US" altLang="en-US"/>
              <a:t>SaaS Implementation Issues</a:t>
            </a:r>
          </a:p>
        </p:txBody>
      </p:sp>
      <p:sp>
        <p:nvSpPr>
          <p:cNvPr id="47107" name="Content Placeholder 2">
            <a:extLst>
              <a:ext uri="{FF2B5EF4-FFF2-40B4-BE49-F238E27FC236}">
                <a16:creationId xmlns:a16="http://schemas.microsoft.com/office/drawing/2014/main" id="{8E7B5109-095B-409A-A785-CC75580449BD}"/>
              </a:ext>
            </a:extLst>
          </p:cNvPr>
          <p:cNvSpPr>
            <a:spLocks noGrp="1"/>
          </p:cNvSpPr>
          <p:nvPr>
            <p:ph idx="1"/>
          </p:nvPr>
        </p:nvSpPr>
        <p:spPr>
          <a:xfrm>
            <a:off x="1371600" y="1577975"/>
            <a:ext cx="9601200" cy="4289425"/>
          </a:xfrm>
        </p:spPr>
        <p:txBody>
          <a:bodyPr/>
          <a:lstStyle/>
          <a:p>
            <a:pPr eaLnBrk="1" hangingPunct="1"/>
            <a:r>
              <a:rPr lang="en-US" altLang="en-US" b="1"/>
              <a:t>Security</a:t>
            </a:r>
          </a:p>
          <a:p>
            <a:pPr lvl="1" eaLnBrk="1" hangingPunct="1"/>
            <a:r>
              <a:rPr lang="en-AU" altLang="en-US" i="0"/>
              <a:t>Security remains a top concern for any organization considering a move to the cloud. Some companies delay adoption until they’re confident off-premises security solutions can measure up to local defenses while others charge ahead and hope providers are ready for the challenge.</a:t>
            </a:r>
            <a:endParaRPr lang="en-US" altLang="en-US" b="1"/>
          </a:p>
          <a:p>
            <a:pPr eaLnBrk="1" hangingPunct="1"/>
            <a:r>
              <a:rPr lang="en-US" altLang="en-US" b="1"/>
              <a:t> Integration Inefficiencies</a:t>
            </a:r>
          </a:p>
          <a:p>
            <a:pPr lvl="1" eaLnBrk="1" hangingPunct="1"/>
            <a:r>
              <a:rPr lang="en-AU" altLang="en-US" b="1" i="0"/>
              <a:t> </a:t>
            </a:r>
            <a:r>
              <a:rPr lang="en-AU" altLang="en-US" i="0"/>
              <a:t>How will new cloud systems work with legacy solutions? This question is top of mind for many IT admins and C-suite executives on the road to cloud implementation but ignores a critical factor: employee integration. If users aren’t ready to onboard the new cloud system, they can sink almost any investment through lack of adoption, or by using cloud services which aren’t approved by local IT. </a:t>
            </a:r>
            <a:endParaRPr lang="en-US" altLang="en-US"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75753138-0E7B-4B6B-81F3-D44A8B0E11F9}"/>
              </a:ext>
            </a:extLst>
          </p:cNvPr>
          <p:cNvSpPr>
            <a:spLocks noGrp="1"/>
          </p:cNvSpPr>
          <p:nvPr>
            <p:ph type="title"/>
          </p:nvPr>
        </p:nvSpPr>
        <p:spPr/>
        <p:txBody>
          <a:bodyPr/>
          <a:lstStyle/>
          <a:p>
            <a:pPr eaLnBrk="1" hangingPunct="1"/>
            <a:r>
              <a:rPr lang="en-US" altLang="en-US"/>
              <a:t>SaaS Implementation Issues</a:t>
            </a:r>
          </a:p>
        </p:txBody>
      </p:sp>
      <p:sp>
        <p:nvSpPr>
          <p:cNvPr id="48131" name="Content Placeholder 2">
            <a:extLst>
              <a:ext uri="{FF2B5EF4-FFF2-40B4-BE49-F238E27FC236}">
                <a16:creationId xmlns:a16="http://schemas.microsoft.com/office/drawing/2014/main" id="{C48DAA4E-261E-475F-AE63-6C4FE31E3A01}"/>
              </a:ext>
            </a:extLst>
          </p:cNvPr>
          <p:cNvSpPr>
            <a:spLocks noGrp="1"/>
          </p:cNvSpPr>
          <p:nvPr>
            <p:ph idx="1"/>
          </p:nvPr>
        </p:nvSpPr>
        <p:spPr>
          <a:xfrm>
            <a:off x="1371600" y="1577975"/>
            <a:ext cx="9601200" cy="4289425"/>
          </a:xfrm>
        </p:spPr>
        <p:txBody>
          <a:bodyPr/>
          <a:lstStyle/>
          <a:p>
            <a:pPr eaLnBrk="1" hangingPunct="1"/>
            <a:r>
              <a:rPr lang="en-US" altLang="en-US" b="1"/>
              <a:t> Network Limits</a:t>
            </a:r>
          </a:p>
          <a:p>
            <a:pPr lvl="1" eaLnBrk="1" hangingPunct="1"/>
            <a:r>
              <a:rPr lang="en-AU" altLang="en-US" i="0"/>
              <a:t>Networks also pose a problem for cloud integration. Why? Because companies are often hyper-focused on cloud resources as the end goal but may forget that in order to effectively access data analytics, disaster recovery or collaboration tools, their network connection must be ready to handle the bandwidth.</a:t>
            </a:r>
            <a:endParaRPr lang="en-US" altLang="en-US" b="1"/>
          </a:p>
          <a:p>
            <a:pPr eaLnBrk="1" hangingPunct="1"/>
            <a:r>
              <a:rPr lang="en-US" altLang="en-US" b="1"/>
              <a:t>Dealing with Data</a:t>
            </a:r>
          </a:p>
          <a:p>
            <a:pPr lvl="1" eaLnBrk="1" hangingPunct="1"/>
            <a:r>
              <a:rPr lang="en-AU" altLang="en-US" i="0"/>
              <a:t>As noted by Cloud Tech, big data continues to be a big draw for companies moving to the cloud. With even small and midsize firms generating massive amounts of data moment to moment, there’s vast potential for insight and action. However, there’s a catch: If the velocity and volume of data proves too much to handle, companies could end up losing more than they gain.</a:t>
            </a:r>
            <a:endParaRPr lang="en-US" altLang="en-US"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DF5D80A8-7CFB-4C5F-ADF9-FDE5CDC478EE}"/>
              </a:ext>
            </a:extLst>
          </p:cNvPr>
          <p:cNvSpPr>
            <a:spLocks noGrp="1"/>
          </p:cNvSpPr>
          <p:nvPr>
            <p:ph type="title"/>
          </p:nvPr>
        </p:nvSpPr>
        <p:spPr/>
        <p:txBody>
          <a:bodyPr/>
          <a:lstStyle/>
          <a:p>
            <a:pPr eaLnBrk="1" hangingPunct="1"/>
            <a:r>
              <a:rPr lang="en-US" altLang="en-US"/>
              <a:t>SaaS Implementation Issues</a:t>
            </a:r>
          </a:p>
        </p:txBody>
      </p:sp>
      <p:sp>
        <p:nvSpPr>
          <p:cNvPr id="49155" name="Content Placeholder 2">
            <a:extLst>
              <a:ext uri="{FF2B5EF4-FFF2-40B4-BE49-F238E27FC236}">
                <a16:creationId xmlns:a16="http://schemas.microsoft.com/office/drawing/2014/main" id="{F920F1AA-EF13-4E54-A451-984C37D197F8}"/>
              </a:ext>
            </a:extLst>
          </p:cNvPr>
          <p:cNvSpPr>
            <a:spLocks noGrp="1"/>
          </p:cNvSpPr>
          <p:nvPr>
            <p:ph idx="1"/>
          </p:nvPr>
        </p:nvSpPr>
        <p:spPr>
          <a:xfrm>
            <a:off x="1371600" y="1577975"/>
            <a:ext cx="9601200" cy="4289425"/>
          </a:xfrm>
        </p:spPr>
        <p:txBody>
          <a:bodyPr/>
          <a:lstStyle/>
          <a:p>
            <a:pPr eaLnBrk="1" hangingPunct="1"/>
            <a:r>
              <a:rPr lang="en-US" altLang="en-US" sz="2800" b="1"/>
              <a:t>Starting From Scratch</a:t>
            </a:r>
          </a:p>
          <a:p>
            <a:pPr lvl="1" eaLnBrk="1" hangingPunct="1"/>
            <a:r>
              <a:rPr lang="en-AU" altLang="en-US" sz="2800" i="0"/>
              <a:t>The final implementation challenge? Developing a set of best practices to govern this new environment. CIO Insight recommends that companies start by targeting the “five essentials” of cloud computing: on-demand self-service, broad network access, resource pooling, rapid elasticity and measured services.</a:t>
            </a:r>
            <a:endParaRPr lang="en-US" altLang="en-US" sz="2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A1CA0EF9-5F29-468E-9E2E-11579F675CB9}"/>
              </a:ext>
            </a:extLst>
          </p:cNvPr>
          <p:cNvSpPr>
            <a:spLocks noGrp="1"/>
          </p:cNvSpPr>
          <p:nvPr>
            <p:ph type="title"/>
          </p:nvPr>
        </p:nvSpPr>
        <p:spPr/>
        <p:txBody>
          <a:bodyPr/>
          <a:lstStyle/>
          <a:p>
            <a:pPr eaLnBrk="1" hangingPunct="1"/>
            <a:r>
              <a:rPr lang="en-US" altLang="en-US"/>
              <a:t>Maturity level of SaaS Architecture</a:t>
            </a:r>
          </a:p>
        </p:txBody>
      </p:sp>
      <p:sp>
        <p:nvSpPr>
          <p:cNvPr id="51203" name="Content Placeholder 2">
            <a:extLst>
              <a:ext uri="{FF2B5EF4-FFF2-40B4-BE49-F238E27FC236}">
                <a16:creationId xmlns:a16="http://schemas.microsoft.com/office/drawing/2014/main" id="{F48D2555-6FA5-403A-98C2-460E6311D3D5}"/>
              </a:ext>
            </a:extLst>
          </p:cNvPr>
          <p:cNvSpPr>
            <a:spLocks noGrp="1"/>
          </p:cNvSpPr>
          <p:nvPr>
            <p:ph idx="1"/>
          </p:nvPr>
        </p:nvSpPr>
        <p:spPr>
          <a:xfrm>
            <a:off x="1371600" y="1538288"/>
            <a:ext cx="9601200" cy="4329112"/>
          </a:xfrm>
        </p:spPr>
        <p:txBody>
          <a:bodyPr/>
          <a:lstStyle/>
          <a:p>
            <a:pPr eaLnBrk="1" hangingPunct="1"/>
            <a:r>
              <a:rPr lang="en-US" altLang="en-US" sz="2400"/>
              <a:t>According to Microsoft, SaaS </a:t>
            </a:r>
            <a:r>
              <a:rPr lang="en-AU" altLang="en-US" sz="2400"/>
              <a:t>architectures can be classified into one of four maturity levels:</a:t>
            </a:r>
          </a:p>
          <a:p>
            <a:pPr lvl="1" eaLnBrk="1" hangingPunct="1"/>
            <a:r>
              <a:rPr lang="en-AU" altLang="en-US" sz="2400" i="0"/>
              <a:t>SaaS Architectural Maturity Level 1—Ad-Hoc/Custom.</a:t>
            </a:r>
          </a:p>
          <a:p>
            <a:pPr lvl="1" eaLnBrk="1" hangingPunct="1"/>
            <a:r>
              <a:rPr lang="en-AU" altLang="en-US" sz="2400" i="0"/>
              <a:t>SaaS Architectural Maturity Level 2—Configurability.</a:t>
            </a:r>
          </a:p>
          <a:p>
            <a:pPr lvl="1" eaLnBrk="1" hangingPunct="1"/>
            <a:r>
              <a:rPr lang="en-AU" altLang="en-US" sz="2400" i="0"/>
              <a:t>SaaS Architectural Maturity Level 2—</a:t>
            </a:r>
            <a:r>
              <a:rPr lang="en-US" altLang="en-US" sz="2400" i="0"/>
              <a:t>Multitenant Efficiency.</a:t>
            </a:r>
            <a:r>
              <a:rPr lang="en-AU" altLang="en-US" sz="2400" i="0"/>
              <a:t>.</a:t>
            </a:r>
          </a:p>
          <a:p>
            <a:pPr lvl="1" eaLnBrk="1" hangingPunct="1"/>
            <a:r>
              <a:rPr lang="en-AU" altLang="en-US" sz="2400" i="0"/>
              <a:t>SaaS Architectural Maturity Level 2—</a:t>
            </a:r>
            <a:r>
              <a:rPr lang="en-US" altLang="en-US" sz="2400" i="0"/>
              <a:t>Scalable</a:t>
            </a:r>
            <a:r>
              <a:rPr lang="en-AU" altLang="en-US" sz="2400" i="0"/>
              <a:t>.</a:t>
            </a:r>
            <a:endParaRPr lang="en-US"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A4BF9D05-AFF4-41D8-A490-1206536838BC}"/>
              </a:ext>
            </a:extLst>
          </p:cNvPr>
          <p:cNvSpPr>
            <a:spLocks noGrp="1"/>
          </p:cNvSpPr>
          <p:nvPr>
            <p:ph type="title"/>
          </p:nvPr>
        </p:nvSpPr>
        <p:spPr/>
        <p:txBody>
          <a:bodyPr/>
          <a:lstStyle/>
          <a:p>
            <a:pPr eaLnBrk="1" hangingPunct="1"/>
            <a:r>
              <a:rPr lang="en-US" altLang="en-US"/>
              <a:t>Communication as a Service</a:t>
            </a:r>
          </a:p>
        </p:txBody>
      </p:sp>
      <p:sp>
        <p:nvSpPr>
          <p:cNvPr id="11267" name="Content Placeholder 2">
            <a:extLst>
              <a:ext uri="{FF2B5EF4-FFF2-40B4-BE49-F238E27FC236}">
                <a16:creationId xmlns:a16="http://schemas.microsoft.com/office/drawing/2014/main" id="{C15115F0-DCB6-4F0F-B61C-1D9B81CEEF79}"/>
              </a:ext>
            </a:extLst>
          </p:cNvPr>
          <p:cNvSpPr>
            <a:spLocks noGrp="1"/>
          </p:cNvSpPr>
          <p:nvPr>
            <p:ph idx="1"/>
          </p:nvPr>
        </p:nvSpPr>
        <p:spPr>
          <a:xfrm>
            <a:off x="1371600" y="1719263"/>
            <a:ext cx="9601200" cy="4148137"/>
          </a:xfrm>
        </p:spPr>
        <p:txBody>
          <a:bodyPr/>
          <a:lstStyle/>
          <a:p>
            <a:pPr eaLnBrk="1" hangingPunct="1"/>
            <a:r>
              <a:rPr lang="en-AU" altLang="en-US" sz="2800"/>
              <a:t>Communications as a Service (CaaS) provides Software as a Service (SaaS) for communications.</a:t>
            </a:r>
          </a:p>
          <a:p>
            <a:pPr eaLnBrk="1" hangingPunct="1"/>
            <a:r>
              <a:rPr lang="en-AU" altLang="en-US" sz="2800"/>
              <a:t>There is no standard specification as to what is included in CaaS. Implementations vary. </a:t>
            </a:r>
          </a:p>
          <a:p>
            <a:pPr eaLnBrk="1" hangingPunct="1"/>
            <a:r>
              <a:rPr lang="en-AU" altLang="en-US" sz="2800"/>
              <a:t>CaaS could include unified communications, broadcasting, individual calls (voice and video), conferencing (voice and video), voice over IP (VoIP), messaging, and so on</a:t>
            </a:r>
            <a:endParaRPr lang="en-US" altLang="en-US" sz="2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BB8E2F38-E9A8-4953-8E4E-4C9EDD84BE58}"/>
              </a:ext>
            </a:extLst>
          </p:cNvPr>
          <p:cNvSpPr>
            <a:spLocks noGrp="1"/>
          </p:cNvSpPr>
          <p:nvPr>
            <p:ph type="title"/>
          </p:nvPr>
        </p:nvSpPr>
        <p:spPr/>
        <p:txBody>
          <a:bodyPr/>
          <a:lstStyle/>
          <a:p>
            <a:pPr eaLnBrk="1" hangingPunct="1"/>
            <a:r>
              <a:rPr lang="en-US" altLang="en-US"/>
              <a:t>Maturity level of SaaS Architecture</a:t>
            </a:r>
          </a:p>
        </p:txBody>
      </p:sp>
      <p:sp>
        <p:nvSpPr>
          <p:cNvPr id="52227" name="Content Placeholder 2">
            <a:extLst>
              <a:ext uri="{FF2B5EF4-FFF2-40B4-BE49-F238E27FC236}">
                <a16:creationId xmlns:a16="http://schemas.microsoft.com/office/drawing/2014/main" id="{187516BE-115E-4CA0-A1B6-254BB11792ED}"/>
              </a:ext>
            </a:extLst>
          </p:cNvPr>
          <p:cNvSpPr>
            <a:spLocks noGrp="1"/>
          </p:cNvSpPr>
          <p:nvPr>
            <p:ph idx="1"/>
          </p:nvPr>
        </p:nvSpPr>
        <p:spPr>
          <a:xfrm>
            <a:off x="1371600" y="1538288"/>
            <a:ext cx="9601200" cy="4329112"/>
          </a:xfrm>
        </p:spPr>
        <p:txBody>
          <a:bodyPr/>
          <a:lstStyle/>
          <a:p>
            <a:pPr eaLnBrk="1" hangingPunct="1"/>
            <a:r>
              <a:rPr lang="en-AU" altLang="en-US" sz="3200"/>
              <a:t>SaaS Architectural Maturity Level 1—Ad-Hoc/Custom.</a:t>
            </a:r>
          </a:p>
          <a:p>
            <a:pPr lvl="1" eaLnBrk="1" hangingPunct="1"/>
            <a:r>
              <a:rPr lang="en-US" altLang="en-US" sz="2800"/>
              <a:t>The </a:t>
            </a:r>
            <a:r>
              <a:rPr lang="en-AU" altLang="en-US" sz="2800"/>
              <a:t>first level of maturity is actually no maturity at all.</a:t>
            </a:r>
            <a:endParaRPr lang="en-US" altLang="en-US" sz="2800"/>
          </a:p>
          <a:p>
            <a:pPr lvl="1" eaLnBrk="1" hangingPunct="1"/>
            <a:r>
              <a:rPr lang="en-US" altLang="en-US" sz="2800"/>
              <a:t>Each customer </a:t>
            </a:r>
            <a:r>
              <a:rPr lang="en-AU" altLang="en-US" sz="2800"/>
              <a:t>has a unique, customized version of the hosted application.</a:t>
            </a:r>
          </a:p>
          <a:p>
            <a:pPr lvl="1" eaLnBrk="1" hangingPunct="1"/>
            <a:r>
              <a:rPr lang="en-US" altLang="en-US" sz="2800"/>
              <a:t>Migrating a </a:t>
            </a:r>
            <a:r>
              <a:rPr lang="en-AU" altLang="en-US" sz="2800"/>
              <a:t>traditional non-networked or client-server application to this level of SaaS maturity typically requires the least development effort and reduces operating costs by consolidating server hardware and </a:t>
            </a:r>
            <a:r>
              <a:rPr lang="en-US" altLang="en-US" sz="2800"/>
              <a:t>administration.</a:t>
            </a:r>
            <a:endParaRPr lang="en-AU" altLang="en-US" sz="13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C26BA595-BB69-4B00-A978-E7F00809185A}"/>
              </a:ext>
            </a:extLst>
          </p:cNvPr>
          <p:cNvSpPr>
            <a:spLocks noGrp="1"/>
          </p:cNvSpPr>
          <p:nvPr>
            <p:ph type="title"/>
          </p:nvPr>
        </p:nvSpPr>
        <p:spPr/>
        <p:txBody>
          <a:bodyPr/>
          <a:lstStyle/>
          <a:p>
            <a:pPr eaLnBrk="1" hangingPunct="1"/>
            <a:r>
              <a:rPr lang="en-US" altLang="en-US"/>
              <a:t>Maturity level of SaaS Architecture</a:t>
            </a:r>
          </a:p>
        </p:txBody>
      </p:sp>
      <p:sp>
        <p:nvSpPr>
          <p:cNvPr id="53251" name="Content Placeholder 2">
            <a:extLst>
              <a:ext uri="{FF2B5EF4-FFF2-40B4-BE49-F238E27FC236}">
                <a16:creationId xmlns:a16="http://schemas.microsoft.com/office/drawing/2014/main" id="{B32CE4A3-E483-46A7-BC32-13D4C1E28042}"/>
              </a:ext>
            </a:extLst>
          </p:cNvPr>
          <p:cNvSpPr>
            <a:spLocks noGrp="1"/>
          </p:cNvSpPr>
          <p:nvPr>
            <p:ph idx="1"/>
          </p:nvPr>
        </p:nvSpPr>
        <p:spPr>
          <a:xfrm>
            <a:off x="1371600" y="1538288"/>
            <a:ext cx="9601200" cy="4329112"/>
          </a:xfrm>
        </p:spPr>
        <p:txBody>
          <a:bodyPr/>
          <a:lstStyle/>
          <a:p>
            <a:pPr eaLnBrk="1" hangingPunct="1"/>
            <a:r>
              <a:rPr lang="en-AU" altLang="en-US" sz="3200"/>
              <a:t>SaaS Architectural Maturity Level 2—Configurability.</a:t>
            </a:r>
          </a:p>
          <a:p>
            <a:pPr lvl="1" eaLnBrk="1" hangingPunct="1"/>
            <a:r>
              <a:rPr lang="en-US" altLang="en-US" sz="2800"/>
              <a:t>The second </a:t>
            </a:r>
            <a:r>
              <a:rPr lang="en-AU" altLang="en-US" sz="2800"/>
              <a:t>level of SaaS maturity provides greater program flexibility through configuration metadata. </a:t>
            </a:r>
          </a:p>
          <a:p>
            <a:pPr lvl="1" eaLnBrk="1" hangingPunct="1"/>
            <a:r>
              <a:rPr lang="en-AU" altLang="en-US" sz="2800"/>
              <a:t>At this level, many customers can use separate instances of the same application. </a:t>
            </a:r>
          </a:p>
          <a:p>
            <a:pPr lvl="1" eaLnBrk="1" hangingPunct="1"/>
            <a:r>
              <a:rPr lang="en-AU" altLang="en-US" sz="2800"/>
              <a:t>This allows a vendor to meet the varying needs of each customer by using detailed configuration options. It also allows the vendor to ease the maintenance burden by being able to update a common code base.</a:t>
            </a:r>
            <a:endParaRPr lang="en-AU" altLang="en-US" sz="66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B0DFB4CD-5952-46CE-9411-BC4CDB0B3E5A}"/>
              </a:ext>
            </a:extLst>
          </p:cNvPr>
          <p:cNvSpPr>
            <a:spLocks noGrp="1"/>
          </p:cNvSpPr>
          <p:nvPr>
            <p:ph type="title"/>
          </p:nvPr>
        </p:nvSpPr>
        <p:spPr/>
        <p:txBody>
          <a:bodyPr/>
          <a:lstStyle/>
          <a:p>
            <a:pPr eaLnBrk="1" hangingPunct="1"/>
            <a:r>
              <a:rPr lang="en-US" altLang="en-US"/>
              <a:t>Maturity level of SaaS Architecture</a:t>
            </a:r>
          </a:p>
        </p:txBody>
      </p:sp>
      <p:sp>
        <p:nvSpPr>
          <p:cNvPr id="54275" name="Content Placeholder 2">
            <a:extLst>
              <a:ext uri="{FF2B5EF4-FFF2-40B4-BE49-F238E27FC236}">
                <a16:creationId xmlns:a16="http://schemas.microsoft.com/office/drawing/2014/main" id="{DC0539B3-ECBA-429F-96F3-E8248E6E8CAB}"/>
              </a:ext>
            </a:extLst>
          </p:cNvPr>
          <p:cNvSpPr>
            <a:spLocks noGrp="1"/>
          </p:cNvSpPr>
          <p:nvPr>
            <p:ph idx="1"/>
          </p:nvPr>
        </p:nvSpPr>
        <p:spPr>
          <a:xfrm>
            <a:off x="1371600" y="1538288"/>
            <a:ext cx="9601200" cy="4329112"/>
          </a:xfrm>
        </p:spPr>
        <p:txBody>
          <a:bodyPr/>
          <a:lstStyle/>
          <a:p>
            <a:pPr eaLnBrk="1" hangingPunct="1"/>
            <a:r>
              <a:rPr lang="en-AU" altLang="en-US" sz="3200"/>
              <a:t>SaaS Architectural Maturity Level 3—Multitenant Efficiency.</a:t>
            </a:r>
          </a:p>
          <a:p>
            <a:pPr lvl="1" eaLnBrk="1" hangingPunct="1"/>
            <a:r>
              <a:rPr lang="en-AU" altLang="en-US" sz="2800"/>
              <a:t>The third maturity level adds multitenancy to the second level. </a:t>
            </a:r>
          </a:p>
          <a:p>
            <a:pPr lvl="1" eaLnBrk="1" hangingPunct="1"/>
            <a:r>
              <a:rPr lang="en-AU" altLang="en-US" sz="2800"/>
              <a:t>This results in a single program instance that has the capability to serve all of the vendor’s customers. </a:t>
            </a:r>
          </a:p>
          <a:p>
            <a:pPr lvl="1" eaLnBrk="1" hangingPunct="1"/>
            <a:r>
              <a:rPr lang="en-AU" altLang="en-US" sz="2800"/>
              <a:t>This approach enables more efficient use of server resources without any apparent difference to the end user, but ultimately this level is limited in its ability to scale </a:t>
            </a:r>
            <a:r>
              <a:rPr lang="en-US" altLang="en-US" sz="2800"/>
              <a:t>massively..</a:t>
            </a:r>
            <a:endParaRPr lang="en-AU" altLang="en-US" sz="2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E17F81A4-07CA-4A21-B869-6581ED07D114}"/>
              </a:ext>
            </a:extLst>
          </p:cNvPr>
          <p:cNvSpPr>
            <a:spLocks noGrp="1"/>
          </p:cNvSpPr>
          <p:nvPr>
            <p:ph type="title"/>
          </p:nvPr>
        </p:nvSpPr>
        <p:spPr/>
        <p:txBody>
          <a:bodyPr/>
          <a:lstStyle/>
          <a:p>
            <a:pPr eaLnBrk="1" hangingPunct="1"/>
            <a:r>
              <a:rPr lang="en-US" altLang="en-US"/>
              <a:t>Maturity level of SaaS Architecture</a:t>
            </a:r>
          </a:p>
        </p:txBody>
      </p:sp>
      <p:sp>
        <p:nvSpPr>
          <p:cNvPr id="55299" name="Content Placeholder 2">
            <a:extLst>
              <a:ext uri="{FF2B5EF4-FFF2-40B4-BE49-F238E27FC236}">
                <a16:creationId xmlns:a16="http://schemas.microsoft.com/office/drawing/2014/main" id="{A9CEE687-F571-4AA8-BDC5-A73D790807E1}"/>
              </a:ext>
            </a:extLst>
          </p:cNvPr>
          <p:cNvSpPr>
            <a:spLocks noGrp="1"/>
          </p:cNvSpPr>
          <p:nvPr>
            <p:ph idx="1"/>
          </p:nvPr>
        </p:nvSpPr>
        <p:spPr>
          <a:xfrm>
            <a:off x="1371600" y="1538288"/>
            <a:ext cx="9601200" cy="4329112"/>
          </a:xfrm>
        </p:spPr>
        <p:txBody>
          <a:bodyPr/>
          <a:lstStyle/>
          <a:p>
            <a:pPr eaLnBrk="1" hangingPunct="1"/>
            <a:r>
              <a:rPr lang="en-AU" altLang="en-US" sz="3200"/>
              <a:t>SaaS Architectural Maturity Level 4—Scalable</a:t>
            </a:r>
          </a:p>
          <a:p>
            <a:pPr lvl="1" eaLnBrk="1" hangingPunct="1"/>
            <a:r>
              <a:rPr lang="en-US" altLang="en-US" sz="2400"/>
              <a:t>At the fourth </a:t>
            </a:r>
            <a:r>
              <a:rPr lang="en-AU" altLang="en-US" sz="2400"/>
              <a:t>SaaS maturity level, scalability is added by using a multitiered architecture. </a:t>
            </a:r>
          </a:p>
          <a:p>
            <a:pPr lvl="1" eaLnBrk="1" hangingPunct="1"/>
            <a:r>
              <a:rPr lang="en-AU" altLang="en-US" sz="2400"/>
              <a:t>This architecture is capable of supporting a load-balanced farm of identical application instances running on a variable number of servers, sometimes in the hundreds or even thousands. </a:t>
            </a:r>
          </a:p>
          <a:p>
            <a:pPr lvl="1" eaLnBrk="1" hangingPunct="1"/>
            <a:r>
              <a:rPr lang="en-AU" altLang="en-US" sz="2400"/>
              <a:t>System capacity can be dynamically increased or decreased to match load demand by adding or removing servers, with no need for further alteration of application software architecture.</a:t>
            </a:r>
            <a:endParaRPr lang="en-AU" altLang="en-US" sz="6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a:extLst>
              <a:ext uri="{FF2B5EF4-FFF2-40B4-BE49-F238E27FC236}">
                <a16:creationId xmlns:a16="http://schemas.microsoft.com/office/drawing/2014/main" id="{E07E48FC-AEE1-4956-99D1-9C959B5869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93863" y="327025"/>
            <a:ext cx="8158162" cy="6116638"/>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F6C08AA5-B78D-4B33-87BE-6576F05A4A83}"/>
              </a:ext>
            </a:extLst>
          </p:cNvPr>
          <p:cNvSpPr>
            <a:spLocks noGrp="1"/>
          </p:cNvSpPr>
          <p:nvPr>
            <p:ph type="title"/>
          </p:nvPr>
        </p:nvSpPr>
        <p:spPr/>
        <p:txBody>
          <a:bodyPr/>
          <a:lstStyle/>
          <a:p>
            <a:pPr eaLnBrk="1" hangingPunct="1"/>
            <a:r>
              <a:rPr lang="en-US" altLang="en-US" b="1"/>
              <a:t>Key Characteristics of SaaS</a:t>
            </a:r>
            <a:endParaRPr lang="en-US" altLang="en-US"/>
          </a:p>
        </p:txBody>
      </p:sp>
      <p:sp>
        <p:nvSpPr>
          <p:cNvPr id="3" name="Content Placeholder 2">
            <a:extLst>
              <a:ext uri="{FF2B5EF4-FFF2-40B4-BE49-F238E27FC236}">
                <a16:creationId xmlns:a16="http://schemas.microsoft.com/office/drawing/2014/main" id="{B11B1A8B-4FC1-414A-A013-8EC08A1661E4}"/>
              </a:ext>
            </a:extLst>
          </p:cNvPr>
          <p:cNvSpPr>
            <a:spLocks noGrp="1"/>
          </p:cNvSpPr>
          <p:nvPr>
            <p:ph idx="1"/>
          </p:nvPr>
        </p:nvSpPr>
        <p:spPr>
          <a:xfrm>
            <a:off x="1371600" y="1620838"/>
            <a:ext cx="9601200" cy="4246562"/>
          </a:xfrm>
        </p:spPr>
        <p:txBody>
          <a:bodyPr rtlCol="0">
            <a:normAutofit/>
          </a:bodyPr>
          <a:lstStyle/>
          <a:p>
            <a:pPr marL="384048" indent="-384048" eaLnBrk="1" fontAlgn="auto" hangingPunct="1">
              <a:defRPr/>
            </a:pPr>
            <a:r>
              <a:rPr lang="en-US" sz="3200" dirty="0"/>
              <a:t>Network-based management and access to commercially available software from central locations rather than at each customer’s site, enabling customers to access applications remotely via the Internet.</a:t>
            </a:r>
          </a:p>
          <a:p>
            <a:pPr marL="0" indent="0" eaLnBrk="1" fontAlgn="auto" hangingPunct="1">
              <a:buFont typeface="Franklin Gothic Book" panose="020B0503020102020204" pitchFamily="34" charset="0"/>
              <a:buNone/>
              <a:defRPr/>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5342DC33-34D9-4CB6-BFB0-1615FDF25DF0}"/>
              </a:ext>
            </a:extLst>
          </p:cNvPr>
          <p:cNvSpPr>
            <a:spLocks noGrp="1"/>
          </p:cNvSpPr>
          <p:nvPr>
            <p:ph type="title"/>
          </p:nvPr>
        </p:nvSpPr>
        <p:spPr/>
        <p:txBody>
          <a:bodyPr/>
          <a:lstStyle/>
          <a:p>
            <a:pPr eaLnBrk="1" hangingPunct="1"/>
            <a:r>
              <a:rPr lang="en-US" altLang="en-US" b="1"/>
              <a:t>Key Characteristics of SaaS contd.</a:t>
            </a:r>
            <a:endParaRPr lang="en-US" altLang="en-US"/>
          </a:p>
        </p:txBody>
      </p:sp>
      <p:sp>
        <p:nvSpPr>
          <p:cNvPr id="58371" name="Content Placeholder 2">
            <a:extLst>
              <a:ext uri="{FF2B5EF4-FFF2-40B4-BE49-F238E27FC236}">
                <a16:creationId xmlns:a16="http://schemas.microsoft.com/office/drawing/2014/main" id="{EA5EE5DE-16DE-4479-8CE0-2E55A31D1EDC}"/>
              </a:ext>
            </a:extLst>
          </p:cNvPr>
          <p:cNvSpPr>
            <a:spLocks noGrp="1"/>
          </p:cNvSpPr>
          <p:nvPr>
            <p:ph idx="1"/>
          </p:nvPr>
        </p:nvSpPr>
        <p:spPr/>
        <p:txBody>
          <a:bodyPr/>
          <a:lstStyle/>
          <a:p>
            <a:pPr eaLnBrk="1" hangingPunct="1"/>
            <a:r>
              <a:rPr lang="en-US" altLang="en-US" sz="4000"/>
              <a:t>Application delivery from a one-to-many model (single-instance, multitenant architecture), as opposed to a traditional one-to-one model.</a:t>
            </a:r>
          </a:p>
          <a:p>
            <a:pPr eaLnBrk="1" hangingPunct="1"/>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96931214-DBFB-467E-A52B-A33061BEE69B}"/>
              </a:ext>
            </a:extLst>
          </p:cNvPr>
          <p:cNvSpPr>
            <a:spLocks noGrp="1"/>
          </p:cNvSpPr>
          <p:nvPr>
            <p:ph type="title"/>
          </p:nvPr>
        </p:nvSpPr>
        <p:spPr/>
        <p:txBody>
          <a:bodyPr/>
          <a:lstStyle/>
          <a:p>
            <a:pPr eaLnBrk="1" hangingPunct="1"/>
            <a:r>
              <a:rPr lang="en-US" altLang="en-US" b="1"/>
              <a:t>Key Characteristics of SaaS contd.</a:t>
            </a:r>
            <a:endParaRPr lang="en-US" altLang="en-US"/>
          </a:p>
        </p:txBody>
      </p:sp>
      <p:sp>
        <p:nvSpPr>
          <p:cNvPr id="59395" name="Content Placeholder 2">
            <a:extLst>
              <a:ext uri="{FF2B5EF4-FFF2-40B4-BE49-F238E27FC236}">
                <a16:creationId xmlns:a16="http://schemas.microsoft.com/office/drawing/2014/main" id="{8F58F076-A475-4929-A9EC-5E658AAC19F8}"/>
              </a:ext>
            </a:extLst>
          </p:cNvPr>
          <p:cNvSpPr>
            <a:spLocks noGrp="1"/>
          </p:cNvSpPr>
          <p:nvPr>
            <p:ph idx="1"/>
          </p:nvPr>
        </p:nvSpPr>
        <p:spPr/>
        <p:txBody>
          <a:bodyPr/>
          <a:lstStyle/>
          <a:p>
            <a:pPr eaLnBrk="1" hangingPunct="1"/>
            <a:r>
              <a:rPr lang="en-US" altLang="en-US" sz="3200"/>
              <a:t> Centralized enhancement and patch updating that obviates any need for downloading and installing by a user. SaaS is often used in conjunction with a larger network of communications and collaboration software, sometimes as a plug-in to a PaaS architecture.</a:t>
            </a:r>
          </a:p>
          <a:p>
            <a:pPr eaLnBrk="1" hangingPunct="1"/>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BC8A94F7-B7FA-4E29-8670-90B88BF1F003}"/>
              </a:ext>
            </a:extLst>
          </p:cNvPr>
          <p:cNvSpPr>
            <a:spLocks noGrp="1"/>
          </p:cNvSpPr>
          <p:nvPr>
            <p:ph type="title"/>
          </p:nvPr>
        </p:nvSpPr>
        <p:spPr/>
        <p:txBody>
          <a:bodyPr/>
          <a:lstStyle/>
          <a:p>
            <a:pPr eaLnBrk="1" hangingPunct="1"/>
            <a:r>
              <a:rPr lang="en-US" altLang="en-US"/>
              <a:t>SaaS benefits</a:t>
            </a:r>
          </a:p>
        </p:txBody>
      </p:sp>
      <p:sp>
        <p:nvSpPr>
          <p:cNvPr id="60419" name="Content Placeholder 2">
            <a:extLst>
              <a:ext uri="{FF2B5EF4-FFF2-40B4-BE49-F238E27FC236}">
                <a16:creationId xmlns:a16="http://schemas.microsoft.com/office/drawing/2014/main" id="{167A4894-09CC-484A-907A-32A64BF59D4E}"/>
              </a:ext>
            </a:extLst>
          </p:cNvPr>
          <p:cNvSpPr>
            <a:spLocks noGrp="1"/>
          </p:cNvSpPr>
          <p:nvPr>
            <p:ph idx="1"/>
          </p:nvPr>
        </p:nvSpPr>
        <p:spPr>
          <a:xfrm>
            <a:off x="1371600" y="1614488"/>
            <a:ext cx="9601200" cy="4252912"/>
          </a:xfrm>
        </p:spPr>
        <p:txBody>
          <a:bodyPr/>
          <a:lstStyle/>
          <a:p>
            <a:pPr eaLnBrk="1" hangingPunct="1"/>
            <a:r>
              <a:rPr lang="en-US" altLang="en-US" b="1"/>
              <a:t>Reduced time to benefit</a:t>
            </a:r>
          </a:p>
          <a:p>
            <a:pPr eaLnBrk="1" hangingPunct="1"/>
            <a:r>
              <a:rPr lang="en-US" altLang="en-US" b="1"/>
              <a:t>Lower costs</a:t>
            </a:r>
          </a:p>
          <a:p>
            <a:pPr eaLnBrk="1" hangingPunct="1"/>
            <a:r>
              <a:rPr lang="en-US" altLang="en-US" b="1"/>
              <a:t>Scalability and integration</a:t>
            </a:r>
          </a:p>
          <a:p>
            <a:pPr eaLnBrk="1" hangingPunct="1"/>
            <a:r>
              <a:rPr lang="en-US" altLang="en-US" b="1"/>
              <a:t>New releases (upgrades)</a:t>
            </a:r>
          </a:p>
          <a:p>
            <a:pPr eaLnBrk="1" hangingPunct="1"/>
            <a:r>
              <a:rPr lang="en-AU" altLang="en-US" b="1"/>
              <a:t>Easy to use and perform proof of concepts</a:t>
            </a:r>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5F316698-E5EC-4E28-B7C2-EA7657D8D608}"/>
              </a:ext>
            </a:extLst>
          </p:cNvPr>
          <p:cNvSpPr>
            <a:spLocks noGrp="1"/>
          </p:cNvSpPr>
          <p:nvPr>
            <p:ph type="title"/>
          </p:nvPr>
        </p:nvSpPr>
        <p:spPr/>
        <p:txBody>
          <a:bodyPr/>
          <a:lstStyle/>
          <a:p>
            <a:pPr eaLnBrk="1" hangingPunct="1"/>
            <a:r>
              <a:rPr lang="en-US" altLang="en-US"/>
              <a:t>SaaS benefits</a:t>
            </a:r>
          </a:p>
        </p:txBody>
      </p:sp>
      <p:sp>
        <p:nvSpPr>
          <p:cNvPr id="3" name="Content Placeholder 2">
            <a:extLst>
              <a:ext uri="{FF2B5EF4-FFF2-40B4-BE49-F238E27FC236}">
                <a16:creationId xmlns:a16="http://schemas.microsoft.com/office/drawing/2014/main" id="{FEC43A80-519A-43FB-A146-D8E15EFCD198}"/>
              </a:ext>
            </a:extLst>
          </p:cNvPr>
          <p:cNvSpPr>
            <a:spLocks noGrp="1"/>
          </p:cNvSpPr>
          <p:nvPr>
            <p:ph idx="1"/>
          </p:nvPr>
        </p:nvSpPr>
        <p:spPr>
          <a:xfrm>
            <a:off x="1371600" y="1614488"/>
            <a:ext cx="9601200" cy="4922837"/>
          </a:xfrm>
        </p:spPr>
        <p:txBody>
          <a:bodyPr rtlCol="0">
            <a:normAutofit lnSpcReduction="10000"/>
          </a:bodyPr>
          <a:lstStyle/>
          <a:p>
            <a:pPr marL="384048" indent="-384048" eaLnBrk="1" fontAlgn="auto" hangingPunct="1">
              <a:defRPr/>
            </a:pPr>
            <a:r>
              <a:rPr lang="en-US" sz="2400" b="1" dirty="0"/>
              <a:t>Reduced time to benefit</a:t>
            </a:r>
          </a:p>
          <a:p>
            <a:pPr lvl="1" indent="-384048" eaLnBrk="1" fontAlgn="auto" hangingPunct="1">
              <a:defRPr/>
            </a:pPr>
            <a:r>
              <a:rPr lang="en-AU" sz="2400" i="0" dirty="0"/>
              <a:t>Different from the traditional model, in SaaS the software (application) is already installed and configured. The user has the advantage of provisioning the server for an instance in </a:t>
            </a:r>
            <a:r>
              <a:rPr lang="en-AU" sz="2400" i="0" dirty="0">
                <a:hlinkClick r:id="rId2"/>
              </a:rPr>
              <a:t>cloud</a:t>
            </a:r>
            <a:r>
              <a:rPr lang="en-AU" sz="2400" i="0" dirty="0"/>
              <a:t> and in a couple hours they can have the application ready for use. </a:t>
            </a:r>
            <a:endParaRPr lang="en-US" sz="2400" b="1" dirty="0"/>
          </a:p>
          <a:p>
            <a:pPr marL="384048" indent="-384048" eaLnBrk="1" fontAlgn="auto" hangingPunct="1">
              <a:defRPr/>
            </a:pPr>
            <a:r>
              <a:rPr lang="en-US" sz="2400" b="1" dirty="0"/>
              <a:t>Lower costs</a:t>
            </a:r>
          </a:p>
          <a:p>
            <a:pPr lvl="1" indent="-384048" eaLnBrk="1" hangingPunct="1">
              <a:defRPr/>
            </a:pPr>
            <a:r>
              <a:rPr lang="en-AU" sz="2400" dirty="0"/>
              <a:t>SaaS has a differential regarding costs since it usually resides in a shared or multitenant environment where the hardware and software license costs are low compared with the traditional model.</a:t>
            </a:r>
          </a:p>
          <a:p>
            <a:pPr lvl="1" indent="-384048" eaLnBrk="1" hangingPunct="1">
              <a:defRPr/>
            </a:pPr>
            <a:r>
              <a:rPr lang="en-AU" sz="2400" dirty="0"/>
              <a:t>Another advantage is that the customer base can be increased since it allows small and medium  businesses (SMB) to use a software that otherwise they would not use due to the high cost of license.</a:t>
            </a:r>
          </a:p>
          <a:p>
            <a:pPr lvl="1" indent="-384048" eaLnBrk="1" fontAlgn="auto" hangingPunct="1">
              <a:defRPr/>
            </a:pP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3C7FB8A8-59DC-4731-B08D-11734268706D}"/>
              </a:ext>
            </a:extLst>
          </p:cNvPr>
          <p:cNvSpPr>
            <a:spLocks noGrp="1"/>
          </p:cNvSpPr>
          <p:nvPr>
            <p:ph type="title"/>
          </p:nvPr>
        </p:nvSpPr>
        <p:spPr/>
        <p:txBody>
          <a:bodyPr/>
          <a:lstStyle/>
          <a:p>
            <a:pPr eaLnBrk="1" hangingPunct="1"/>
            <a:r>
              <a:rPr lang="en-US" altLang="en-US"/>
              <a:t>Communication as a Service</a:t>
            </a:r>
          </a:p>
        </p:txBody>
      </p:sp>
      <p:sp>
        <p:nvSpPr>
          <p:cNvPr id="12291" name="Content Placeholder 2">
            <a:extLst>
              <a:ext uri="{FF2B5EF4-FFF2-40B4-BE49-F238E27FC236}">
                <a16:creationId xmlns:a16="http://schemas.microsoft.com/office/drawing/2014/main" id="{992334F1-ADC5-4D91-9F41-A0A5D50F944D}"/>
              </a:ext>
            </a:extLst>
          </p:cNvPr>
          <p:cNvSpPr>
            <a:spLocks noGrp="1"/>
          </p:cNvSpPr>
          <p:nvPr>
            <p:ph idx="1"/>
          </p:nvPr>
        </p:nvSpPr>
        <p:spPr>
          <a:xfrm>
            <a:off x="1371600" y="1741488"/>
            <a:ext cx="9601200" cy="4125912"/>
          </a:xfrm>
        </p:spPr>
        <p:txBody>
          <a:bodyPr/>
          <a:lstStyle/>
          <a:p>
            <a:pPr eaLnBrk="1" hangingPunct="1"/>
            <a:r>
              <a:rPr lang="en-AU" altLang="en-US" sz="2800"/>
              <a:t>The CaaS vendor is responsible for all hardware and Software management and offers guaranteed Quality of Service (QoS). </a:t>
            </a:r>
          </a:p>
          <a:p>
            <a:pPr eaLnBrk="1" hangingPunct="1"/>
            <a:r>
              <a:rPr lang="en-AU" altLang="en-US" sz="2800"/>
              <a:t>CaaS allows businesses to selectively deploy communications devices and modes on a pay-as-you-go, as-needed basis. </a:t>
            </a:r>
          </a:p>
          <a:p>
            <a:pPr eaLnBrk="1" hangingPunct="1"/>
            <a:r>
              <a:rPr lang="en-AU" altLang="en-US" sz="2800"/>
              <a:t>This approach eliminates the large capital investment and ongoing overhead for a system whose capacity may often exceed or fall short of current demand.</a:t>
            </a:r>
            <a:endParaRPr lang="en-US" altLang="en-US" sz="2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02CFEF30-8E29-485E-B5D6-C39BFA508A3B}"/>
              </a:ext>
            </a:extLst>
          </p:cNvPr>
          <p:cNvSpPr>
            <a:spLocks noGrp="1"/>
          </p:cNvSpPr>
          <p:nvPr>
            <p:ph type="title"/>
          </p:nvPr>
        </p:nvSpPr>
        <p:spPr/>
        <p:txBody>
          <a:bodyPr/>
          <a:lstStyle/>
          <a:p>
            <a:pPr eaLnBrk="1" hangingPunct="1"/>
            <a:r>
              <a:rPr lang="en-US" altLang="en-US"/>
              <a:t>SaaS benefits</a:t>
            </a:r>
          </a:p>
        </p:txBody>
      </p:sp>
      <p:sp>
        <p:nvSpPr>
          <p:cNvPr id="62467" name="Content Placeholder 2">
            <a:extLst>
              <a:ext uri="{FF2B5EF4-FFF2-40B4-BE49-F238E27FC236}">
                <a16:creationId xmlns:a16="http://schemas.microsoft.com/office/drawing/2014/main" id="{AAA626A4-7237-4A71-968A-A55EF91C04D6}"/>
              </a:ext>
            </a:extLst>
          </p:cNvPr>
          <p:cNvSpPr>
            <a:spLocks noGrp="1"/>
          </p:cNvSpPr>
          <p:nvPr>
            <p:ph idx="1"/>
          </p:nvPr>
        </p:nvSpPr>
        <p:spPr>
          <a:xfrm>
            <a:off x="1371600" y="1614488"/>
            <a:ext cx="9601200" cy="4591050"/>
          </a:xfrm>
        </p:spPr>
        <p:txBody>
          <a:bodyPr/>
          <a:lstStyle/>
          <a:p>
            <a:pPr eaLnBrk="1" hangingPunct="1"/>
            <a:r>
              <a:rPr lang="en-US" altLang="en-US" sz="2400" b="1"/>
              <a:t>Scalability and integration</a:t>
            </a:r>
          </a:p>
          <a:p>
            <a:pPr lvl="1" eaLnBrk="1" hangingPunct="1"/>
            <a:r>
              <a:rPr lang="en-AU" altLang="en-US" sz="2400" i="0"/>
              <a:t>Usually, SaaS solutions reside in cloud environments that are scalable and have integration with other SaaS offerings. Comparing with the traditional model, users do not have to buy another server or software. They only need to enable a new SaaS offering and, in terms of server capacity planning, the SaaS provider will own that.</a:t>
            </a:r>
            <a:endParaRPr lang="en-US" altLang="en-US" sz="2400" b="1"/>
          </a:p>
          <a:p>
            <a:pPr eaLnBrk="1" hangingPunct="1"/>
            <a:r>
              <a:rPr lang="en-US" altLang="en-US" sz="2400" b="1"/>
              <a:t>New releases (upgrades)</a:t>
            </a:r>
          </a:p>
          <a:p>
            <a:pPr lvl="1" eaLnBrk="1" hangingPunct="1"/>
            <a:r>
              <a:rPr lang="en-AU" altLang="en-US" sz="2400" i="0"/>
              <a:t>SaaS providers upgrade the solution and it becomes available for their customers. Costs and effort associated with upgrades and new releases are lower than the traditional model that usually forces the user to buy an upgrade package and install it, or pay for specialized services to get the environment upgraded.</a:t>
            </a:r>
            <a:endParaRPr lang="en-US" altLang="en-US" sz="2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6857B02D-C909-4E87-B22D-E3C8B97D5DDF}"/>
              </a:ext>
            </a:extLst>
          </p:cNvPr>
          <p:cNvSpPr>
            <a:spLocks noGrp="1"/>
          </p:cNvSpPr>
          <p:nvPr>
            <p:ph type="title"/>
          </p:nvPr>
        </p:nvSpPr>
        <p:spPr/>
        <p:txBody>
          <a:bodyPr/>
          <a:lstStyle/>
          <a:p>
            <a:pPr eaLnBrk="1" hangingPunct="1"/>
            <a:r>
              <a:rPr lang="en-US" altLang="en-US"/>
              <a:t>SaaS benefits</a:t>
            </a:r>
          </a:p>
        </p:txBody>
      </p:sp>
      <p:sp>
        <p:nvSpPr>
          <p:cNvPr id="63491" name="Content Placeholder 2">
            <a:extLst>
              <a:ext uri="{FF2B5EF4-FFF2-40B4-BE49-F238E27FC236}">
                <a16:creationId xmlns:a16="http://schemas.microsoft.com/office/drawing/2014/main" id="{9EF6D3B9-C484-40BE-96C1-6483C1255971}"/>
              </a:ext>
            </a:extLst>
          </p:cNvPr>
          <p:cNvSpPr>
            <a:spLocks noGrp="1"/>
          </p:cNvSpPr>
          <p:nvPr>
            <p:ph idx="1"/>
          </p:nvPr>
        </p:nvSpPr>
        <p:spPr>
          <a:xfrm>
            <a:off x="1371600" y="1614488"/>
            <a:ext cx="9601200" cy="4252912"/>
          </a:xfrm>
        </p:spPr>
        <p:txBody>
          <a:bodyPr/>
          <a:lstStyle/>
          <a:p>
            <a:pPr eaLnBrk="1" hangingPunct="1"/>
            <a:r>
              <a:rPr lang="en-AU" altLang="en-US" sz="2800" b="1"/>
              <a:t>Easy to use and perform proof of concepts</a:t>
            </a:r>
          </a:p>
          <a:p>
            <a:pPr lvl="1" eaLnBrk="1" hangingPunct="1"/>
            <a:r>
              <a:rPr lang="en-AU" altLang="en-US" sz="2800" i="0"/>
              <a:t>SaaS offerings are easy to use since they already come with best practices and samples inside it. Users can do proof of concepts and test the software functionality or a new release feature in advance. Also, they can have more than one instance with different versions and do a smooth migration. Even for large environments, users can use SaaS offerings to test the software before buy it.</a:t>
            </a:r>
            <a:endParaRPr lang="en-US" altLang="en-US" sz="2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2B9E817D-8E82-4EE5-8CB9-584EE7A8DD02}"/>
              </a:ext>
            </a:extLst>
          </p:cNvPr>
          <p:cNvSpPr>
            <a:spLocks noGrp="1"/>
          </p:cNvSpPr>
          <p:nvPr>
            <p:ph type="title"/>
          </p:nvPr>
        </p:nvSpPr>
        <p:spPr/>
        <p:txBody>
          <a:bodyPr/>
          <a:lstStyle/>
          <a:p>
            <a:pPr eaLnBrk="1" hangingPunct="1"/>
            <a:r>
              <a:rPr lang="en-US" altLang="en-US"/>
              <a:t>Jericho Cloud Cube Model</a:t>
            </a:r>
          </a:p>
        </p:txBody>
      </p:sp>
      <p:sp>
        <p:nvSpPr>
          <p:cNvPr id="64515" name="Content Placeholder 2">
            <a:extLst>
              <a:ext uri="{FF2B5EF4-FFF2-40B4-BE49-F238E27FC236}">
                <a16:creationId xmlns:a16="http://schemas.microsoft.com/office/drawing/2014/main" id="{21DFCF09-6D4E-49E8-BC73-C9EB3E79F19E}"/>
              </a:ext>
            </a:extLst>
          </p:cNvPr>
          <p:cNvSpPr>
            <a:spLocks noGrp="1"/>
          </p:cNvSpPr>
          <p:nvPr>
            <p:ph idx="1"/>
          </p:nvPr>
        </p:nvSpPr>
        <p:spPr>
          <a:xfrm>
            <a:off x="1371600" y="1643063"/>
            <a:ext cx="9601200" cy="4224337"/>
          </a:xfrm>
        </p:spPr>
        <p:txBody>
          <a:bodyPr/>
          <a:lstStyle/>
          <a:p>
            <a:pPr eaLnBrk="1" hangingPunct="1"/>
            <a:r>
              <a:rPr lang="en-AU" altLang="en-US" sz="2400"/>
              <a:t>Cloud computing offers a huge possibility for scalability, at almost instantaneous availability and low cost. </a:t>
            </a:r>
          </a:p>
          <a:p>
            <a:pPr eaLnBrk="1" hangingPunct="1"/>
            <a:r>
              <a:rPr lang="en-AU" altLang="en-US" sz="2400"/>
              <a:t>Business managers requires IT operations to assess the risks and benefit this representation of computing model .</a:t>
            </a:r>
          </a:p>
          <a:p>
            <a:pPr eaLnBrk="1" hangingPunct="1"/>
            <a:r>
              <a:rPr lang="en-AU" altLang="en-US" sz="2400"/>
              <a:t> The Jericho forum is an independent group of international information security leaders, have added their input as to how to collude securely in the clouds. </a:t>
            </a:r>
          </a:p>
          <a:p>
            <a:pPr eaLnBrk="1" hangingPunct="1"/>
            <a:r>
              <a:rPr lang="en-AU" altLang="en-US" sz="2400"/>
              <a:t>The Jericho Cloud Cube Model portrays the multidimensional elements of cloud computing, that frames not only cloud use cases but also how they are set up and used.</a:t>
            </a:r>
            <a:endParaRPr lang="en-US" altLang="en-US" sz="2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24496D49-D4F8-4F44-8E19-A21416914275}"/>
              </a:ext>
            </a:extLst>
          </p:cNvPr>
          <p:cNvSpPr>
            <a:spLocks noGrp="1"/>
          </p:cNvSpPr>
          <p:nvPr>
            <p:ph type="title"/>
          </p:nvPr>
        </p:nvSpPr>
        <p:spPr/>
        <p:txBody>
          <a:bodyPr/>
          <a:lstStyle/>
          <a:p>
            <a:pPr eaLnBrk="1" hangingPunct="1"/>
            <a:r>
              <a:rPr lang="en-US" altLang="en-US"/>
              <a:t>Jericho Cloud Cube Model</a:t>
            </a:r>
          </a:p>
        </p:txBody>
      </p:sp>
      <p:sp>
        <p:nvSpPr>
          <p:cNvPr id="65539" name="Content Placeholder 2">
            <a:extLst>
              <a:ext uri="{FF2B5EF4-FFF2-40B4-BE49-F238E27FC236}">
                <a16:creationId xmlns:a16="http://schemas.microsoft.com/office/drawing/2014/main" id="{47294C6D-7E9B-4EBD-85EC-E1812199DA9C}"/>
              </a:ext>
            </a:extLst>
          </p:cNvPr>
          <p:cNvSpPr>
            <a:spLocks noGrp="1"/>
          </p:cNvSpPr>
          <p:nvPr>
            <p:ph idx="1"/>
          </p:nvPr>
        </p:nvSpPr>
        <p:spPr>
          <a:xfrm>
            <a:off x="1371600" y="1643063"/>
            <a:ext cx="9601200" cy="4224337"/>
          </a:xfrm>
        </p:spPr>
        <p:txBody>
          <a:bodyPr/>
          <a:lstStyle/>
          <a:p>
            <a:pPr eaLnBrk="1" hangingPunct="1"/>
            <a:r>
              <a:rPr lang="en-AU" altLang="en-US" sz="2400"/>
              <a:t>Cloud computing offers a huge possibility for scalability, at almost instantaneous availability and low cost. </a:t>
            </a:r>
          </a:p>
          <a:p>
            <a:pPr eaLnBrk="1" hangingPunct="1"/>
            <a:r>
              <a:rPr lang="en-AU" altLang="en-US" sz="2400"/>
              <a:t>Business managers requires IT operations to assess the risks and benefit this representation of computing model .</a:t>
            </a:r>
          </a:p>
          <a:p>
            <a:pPr eaLnBrk="1" hangingPunct="1"/>
            <a:r>
              <a:rPr lang="en-AU" altLang="en-US" sz="2400"/>
              <a:t> The Jericho forum is an independent group of international information security leaders, have added their input as to how to collude securely in the clouds. </a:t>
            </a:r>
          </a:p>
          <a:p>
            <a:pPr eaLnBrk="1" hangingPunct="1"/>
            <a:r>
              <a:rPr lang="en-AU" altLang="en-US" sz="2400"/>
              <a:t>The Jericho Cloud Cube Model portrays the multidimensional elements of cloud computing, that frames not only cloud use cases but also how they are set up and used.</a:t>
            </a:r>
            <a:endParaRPr lang="en-US" altLang="en-US" sz="2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CFC266A4-E33E-4D73-ABFA-C2E52573EBFE}"/>
              </a:ext>
            </a:extLst>
          </p:cNvPr>
          <p:cNvSpPr>
            <a:spLocks noGrp="1"/>
          </p:cNvSpPr>
          <p:nvPr>
            <p:ph type="title"/>
          </p:nvPr>
        </p:nvSpPr>
        <p:spPr/>
        <p:txBody>
          <a:bodyPr/>
          <a:lstStyle/>
          <a:p>
            <a:pPr eaLnBrk="1" hangingPunct="1"/>
            <a:r>
              <a:rPr lang="en-US" altLang="en-US"/>
              <a:t>Jericho Cloud Cube Model</a:t>
            </a:r>
          </a:p>
        </p:txBody>
      </p:sp>
      <p:sp>
        <p:nvSpPr>
          <p:cNvPr id="3" name="Content Placeholder 2">
            <a:extLst>
              <a:ext uri="{FF2B5EF4-FFF2-40B4-BE49-F238E27FC236}">
                <a16:creationId xmlns:a16="http://schemas.microsoft.com/office/drawing/2014/main" id="{AC6AF76E-B9D8-4B8C-8D77-05BCDC47508E}"/>
              </a:ext>
            </a:extLst>
          </p:cNvPr>
          <p:cNvSpPr>
            <a:spLocks noGrp="1"/>
          </p:cNvSpPr>
          <p:nvPr>
            <p:ph idx="1"/>
          </p:nvPr>
        </p:nvSpPr>
        <p:spPr>
          <a:xfrm>
            <a:off x="1371600" y="1643063"/>
            <a:ext cx="9601200" cy="4224337"/>
          </a:xfrm>
        </p:spPr>
        <p:txBody>
          <a:bodyPr rtlCol="0">
            <a:normAutofit lnSpcReduction="10000"/>
          </a:bodyPr>
          <a:lstStyle/>
          <a:p>
            <a:pPr marL="384048" indent="-384048" eaLnBrk="1" fontAlgn="auto" hangingPunct="1">
              <a:defRPr/>
            </a:pPr>
            <a:r>
              <a:rPr lang="en-AU" sz="2400" dirty="0"/>
              <a:t>The Jericho Forum’s objectives associated to cloud computing are unique – “enabling secure combination in the appropriate cloud formations suited best to the business needs”.</a:t>
            </a:r>
          </a:p>
          <a:p>
            <a:pPr marL="384048" indent="-384048" eaLnBrk="1" fontAlgn="auto" hangingPunct="1">
              <a:defRPr/>
            </a:pPr>
            <a:r>
              <a:rPr lang="en-US" sz="2400" b="1" dirty="0"/>
              <a:t>Protecting our Data</a:t>
            </a:r>
            <a:endParaRPr lang="en-AU" sz="2400" dirty="0"/>
          </a:p>
          <a:p>
            <a:pPr lvl="1" indent="-384048" eaLnBrk="1" fontAlgn="auto" hangingPunct="1">
              <a:defRPr/>
            </a:pPr>
            <a:r>
              <a:rPr lang="en-AU" sz="2400" dirty="0"/>
              <a:t>First, it is necessary to categorize our data so as to know what rules must be applied to protecting it</a:t>
            </a:r>
          </a:p>
          <a:p>
            <a:pPr lvl="1" indent="-384048" eaLnBrk="1" fontAlgn="auto" hangingPunct="1">
              <a:defRPr/>
            </a:pPr>
            <a:r>
              <a:rPr lang="en-AU" sz="2400" dirty="0"/>
              <a:t>We only can meet this requirement if we have comprehensively adopted standards for data classification, metadata for cloud.</a:t>
            </a:r>
          </a:p>
          <a:p>
            <a:pPr lvl="1" indent="-384048" eaLnBrk="1" fontAlgn="auto" hangingPunct="1">
              <a:defRPr/>
            </a:pPr>
            <a:r>
              <a:rPr lang="en-AU" sz="2400" dirty="0"/>
              <a:t>With consideration of what security we must apply to our data, we’re in a position to take decision on data migration, cloud composition and cloud levels (infrastructure, platform, Software, process, values)</a:t>
            </a:r>
          </a:p>
          <a:p>
            <a:pPr marL="384048" indent="-384048" eaLnBrk="1" fontAlgn="auto" hangingPunct="1">
              <a:defRPr/>
            </a:pPr>
            <a:endParaRPr 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447D41E6-BF6D-4547-A134-0D4D842BFC0E}"/>
              </a:ext>
            </a:extLst>
          </p:cNvPr>
          <p:cNvSpPr>
            <a:spLocks noGrp="1"/>
          </p:cNvSpPr>
          <p:nvPr>
            <p:ph type="title"/>
          </p:nvPr>
        </p:nvSpPr>
        <p:spPr/>
        <p:txBody>
          <a:bodyPr/>
          <a:lstStyle/>
          <a:p>
            <a:pPr eaLnBrk="1" hangingPunct="1"/>
            <a:r>
              <a:rPr lang="en-US" altLang="en-US"/>
              <a:t>Jericho Cloud Cube Model</a:t>
            </a:r>
          </a:p>
        </p:txBody>
      </p:sp>
      <p:sp>
        <p:nvSpPr>
          <p:cNvPr id="67587" name="Content Placeholder 2">
            <a:extLst>
              <a:ext uri="{FF2B5EF4-FFF2-40B4-BE49-F238E27FC236}">
                <a16:creationId xmlns:a16="http://schemas.microsoft.com/office/drawing/2014/main" id="{ABDDEB44-4B1D-47EE-A5DD-1621F9CEB67A}"/>
              </a:ext>
            </a:extLst>
          </p:cNvPr>
          <p:cNvSpPr>
            <a:spLocks noGrp="1"/>
          </p:cNvSpPr>
          <p:nvPr>
            <p:ph idx="1"/>
          </p:nvPr>
        </p:nvSpPr>
        <p:spPr>
          <a:xfrm>
            <a:off x="1371600" y="1643063"/>
            <a:ext cx="9601200" cy="4224337"/>
          </a:xfrm>
        </p:spPr>
        <p:txBody>
          <a:bodyPr/>
          <a:lstStyle/>
          <a:p>
            <a:pPr eaLnBrk="1" hangingPunct="1"/>
            <a:r>
              <a:rPr lang="en-AU" altLang="en-US" sz="2400"/>
              <a:t>The Jericho forum has identified 4 gauge for judgement to differentiate cloud formations from each other and manner of their provisions.</a:t>
            </a:r>
          </a:p>
          <a:p>
            <a:pPr eaLnBrk="1" hangingPunct="1"/>
            <a:r>
              <a:rPr lang="en-US" altLang="en-US" sz="2400" b="1"/>
              <a:t>Cloud Cube Model Dimensions</a:t>
            </a:r>
            <a:endParaRPr lang="en-US" altLang="en-US" sz="2400"/>
          </a:p>
          <a:p>
            <a:pPr lvl="1" eaLnBrk="1" hangingPunct="1"/>
            <a:r>
              <a:rPr lang="en-US" altLang="en-US" sz="2400" b="1"/>
              <a:t>Dimension: Internal (I) / External (E)</a:t>
            </a:r>
            <a:endParaRPr lang="en-US" altLang="en-US" sz="2400"/>
          </a:p>
          <a:p>
            <a:pPr lvl="1" eaLnBrk="1" hangingPunct="1"/>
            <a:r>
              <a:rPr lang="en-US" altLang="en-US" sz="2400" b="1"/>
              <a:t>Dimension: Proprietary (P) / Open (O)</a:t>
            </a:r>
            <a:endParaRPr lang="en-US" altLang="en-US" sz="2400"/>
          </a:p>
          <a:p>
            <a:pPr lvl="1" eaLnBrk="1" hangingPunct="1"/>
            <a:r>
              <a:rPr lang="en-US" altLang="en-US" sz="2400" b="1"/>
              <a:t>Dimension: Perimeterised (Per) / De-perimeterised (D-p) Architectures</a:t>
            </a:r>
            <a:endParaRPr lang="en-US" altLang="en-US" sz="2400"/>
          </a:p>
          <a:p>
            <a:pPr lvl="1" eaLnBrk="1" hangingPunct="1"/>
            <a:r>
              <a:rPr lang="en-US" altLang="en-US" sz="2400" b="1"/>
              <a:t>Dimension: Insourced / Outsourced</a:t>
            </a:r>
            <a:endParaRPr lang="en-US" altLang="en-US" sz="2400"/>
          </a:p>
          <a:p>
            <a:pPr eaLnBrk="1" hangingPunct="1"/>
            <a:endParaRPr lang="en-US" altLang="en-US" sz="2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684C6369-799E-4A74-AB99-DDC7B533DB84}"/>
              </a:ext>
            </a:extLst>
          </p:cNvPr>
          <p:cNvSpPr>
            <a:spLocks noGrp="1"/>
          </p:cNvSpPr>
          <p:nvPr>
            <p:ph type="title"/>
          </p:nvPr>
        </p:nvSpPr>
        <p:spPr/>
        <p:txBody>
          <a:bodyPr/>
          <a:lstStyle/>
          <a:p>
            <a:pPr marL="342900" indent="-342900" eaLnBrk="1" hangingPunct="1">
              <a:lnSpc>
                <a:spcPct val="100000"/>
              </a:lnSpc>
            </a:pPr>
            <a:r>
              <a:rPr lang="en-US" altLang="en-US" sz="3600" b="1">
                <a:solidFill>
                  <a:srgbClr val="000000"/>
                </a:solidFill>
              </a:rPr>
              <a:t>Dimension: Internal (I) / External (E)</a:t>
            </a:r>
            <a:endParaRPr lang="en-US" altLang="en-US" sz="3600">
              <a:solidFill>
                <a:srgbClr val="000000"/>
              </a:solidFill>
            </a:endParaRPr>
          </a:p>
        </p:txBody>
      </p:sp>
      <p:sp>
        <p:nvSpPr>
          <p:cNvPr id="68611" name="Content Placeholder 2">
            <a:extLst>
              <a:ext uri="{FF2B5EF4-FFF2-40B4-BE49-F238E27FC236}">
                <a16:creationId xmlns:a16="http://schemas.microsoft.com/office/drawing/2014/main" id="{46C02A5A-7101-48C9-9A09-4783CEE56EFF}"/>
              </a:ext>
            </a:extLst>
          </p:cNvPr>
          <p:cNvSpPr>
            <a:spLocks noGrp="1"/>
          </p:cNvSpPr>
          <p:nvPr>
            <p:ph idx="1"/>
          </p:nvPr>
        </p:nvSpPr>
        <p:spPr>
          <a:xfrm>
            <a:off x="1371600" y="1643063"/>
            <a:ext cx="9601200" cy="4224337"/>
          </a:xfrm>
        </p:spPr>
        <p:txBody>
          <a:bodyPr/>
          <a:lstStyle/>
          <a:p>
            <a:pPr eaLnBrk="1" hangingPunct="1"/>
            <a:r>
              <a:rPr lang="en-AU" altLang="en-US" sz="2800"/>
              <a:t>his dimension defines the physical location of the data such as where does the cloud form we want to use lie, inside or outside your organization’s boundaries.</a:t>
            </a:r>
          </a:p>
          <a:p>
            <a:pPr lvl="1" eaLnBrk="1" hangingPunct="1"/>
            <a:r>
              <a:rPr lang="en-AU" altLang="en-US" sz="2800"/>
              <a:t>It is Internal If it is within your own physical boundary.</a:t>
            </a:r>
          </a:p>
          <a:p>
            <a:pPr lvl="1" eaLnBrk="1" hangingPunct="1"/>
            <a:r>
              <a:rPr lang="en-AU" altLang="en-US" sz="2800"/>
              <a:t>It is External If it is not within your own physical boundary.</a:t>
            </a:r>
          </a:p>
          <a:p>
            <a:pPr eaLnBrk="1" hangingPunct="1"/>
            <a:r>
              <a:rPr lang="en-AU" altLang="en-US" sz="2800"/>
              <a:t>For example, while Amazon SC33 would be external at some location “off-site, virtualized hard disks in an organization’s data center will be internal.</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FB97E0BD-2E2D-4123-A330-583259D9AC9D}"/>
              </a:ext>
            </a:extLst>
          </p:cNvPr>
          <p:cNvSpPr>
            <a:spLocks noGrp="1"/>
          </p:cNvSpPr>
          <p:nvPr>
            <p:ph type="title"/>
          </p:nvPr>
        </p:nvSpPr>
        <p:spPr/>
        <p:txBody>
          <a:bodyPr/>
          <a:lstStyle/>
          <a:p>
            <a:pPr eaLnBrk="1" hangingPunct="1"/>
            <a:r>
              <a:rPr lang="it-IT" altLang="en-US"/>
              <a:t>Dimension: Proprietary (P) / Open (O)</a:t>
            </a:r>
          </a:p>
        </p:txBody>
      </p:sp>
      <p:sp>
        <p:nvSpPr>
          <p:cNvPr id="69635" name="Content Placeholder 2">
            <a:extLst>
              <a:ext uri="{FF2B5EF4-FFF2-40B4-BE49-F238E27FC236}">
                <a16:creationId xmlns:a16="http://schemas.microsoft.com/office/drawing/2014/main" id="{D9B643A7-800A-4E19-BBA4-94214ADA66F7}"/>
              </a:ext>
            </a:extLst>
          </p:cNvPr>
          <p:cNvSpPr>
            <a:spLocks noGrp="1"/>
          </p:cNvSpPr>
          <p:nvPr>
            <p:ph idx="1"/>
          </p:nvPr>
        </p:nvSpPr>
        <p:spPr>
          <a:xfrm>
            <a:off x="1371600" y="1643063"/>
            <a:ext cx="9601200" cy="4224337"/>
          </a:xfrm>
        </p:spPr>
        <p:txBody>
          <a:bodyPr/>
          <a:lstStyle/>
          <a:p>
            <a:pPr eaLnBrk="1" hangingPunct="1"/>
            <a:r>
              <a:rPr lang="en-AU" altLang="en-US" sz="2400"/>
              <a:t>This is the dimension that represents the state of ownership of the cloud technology, interfaces, services, etc.</a:t>
            </a:r>
          </a:p>
          <a:p>
            <a:pPr lvl="1" eaLnBrk="1" hangingPunct="1"/>
            <a:r>
              <a:rPr lang="en-AU" altLang="en-US" sz="2400" i="0"/>
              <a:t>Proprietary means that the organization that provides the service is keeping the means of arrangement under their ownership.</a:t>
            </a:r>
          </a:p>
          <a:p>
            <a:pPr lvl="1" eaLnBrk="1" hangingPunct="1"/>
            <a:r>
              <a:rPr lang="en-AU" altLang="en-US" sz="2400" i="0"/>
              <a:t>Open clouds use technology that is not proprietary, meaning that there are likely to be more suppliers, and user are not as strained in being able to share your data and using the same open technology collide with selected parties.</a:t>
            </a:r>
            <a:endParaRPr lang="en-US" altLang="en-US" sz="2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66A1756C-191A-49E5-B9FD-8C20F836267A}"/>
              </a:ext>
            </a:extLst>
          </p:cNvPr>
          <p:cNvSpPr>
            <a:spLocks noGrp="1"/>
          </p:cNvSpPr>
          <p:nvPr>
            <p:ph type="title"/>
          </p:nvPr>
        </p:nvSpPr>
        <p:spPr/>
        <p:txBody>
          <a:bodyPr/>
          <a:lstStyle/>
          <a:p>
            <a:pPr eaLnBrk="1" hangingPunct="1"/>
            <a:r>
              <a:rPr lang="en-US" altLang="en-US"/>
              <a:t>Dimension: Perimeterised (Per) / De-perimeterised (D-p) Architectures</a:t>
            </a:r>
          </a:p>
        </p:txBody>
      </p:sp>
      <p:sp>
        <p:nvSpPr>
          <p:cNvPr id="70659" name="Content Placeholder 2">
            <a:extLst>
              <a:ext uri="{FF2B5EF4-FFF2-40B4-BE49-F238E27FC236}">
                <a16:creationId xmlns:a16="http://schemas.microsoft.com/office/drawing/2014/main" id="{4D2B65F4-3F33-477E-A570-68B11D7AFF6E}"/>
              </a:ext>
            </a:extLst>
          </p:cNvPr>
          <p:cNvSpPr>
            <a:spLocks noGrp="1"/>
          </p:cNvSpPr>
          <p:nvPr>
            <p:ph idx="1"/>
          </p:nvPr>
        </p:nvSpPr>
        <p:spPr>
          <a:xfrm>
            <a:off x="1371600" y="1981200"/>
            <a:ext cx="9601200" cy="4191000"/>
          </a:xfrm>
        </p:spPr>
        <p:txBody>
          <a:bodyPr/>
          <a:lstStyle/>
          <a:p>
            <a:pPr eaLnBrk="1" hangingPunct="1"/>
            <a:r>
              <a:rPr lang="en-AU" altLang="en-US" sz="2400"/>
              <a:t>The third dimension represents the “architectural mindset” - are you operating inside your traditional IT perimeter or outside it? </a:t>
            </a:r>
          </a:p>
          <a:p>
            <a:pPr lvl="1" eaLnBrk="1" hangingPunct="1"/>
            <a:r>
              <a:rPr lang="en-AU" altLang="en-US" sz="2400"/>
              <a:t>Perimeterised implies continuing to operate within the traditional IT perimeter</a:t>
            </a:r>
          </a:p>
          <a:p>
            <a:pPr lvl="1" eaLnBrk="1" hangingPunct="1"/>
            <a:r>
              <a:rPr lang="en-AU" altLang="en-US" sz="2400"/>
              <a:t>when operating in the perimeterised areas, you may simply extend your own organisation’s perimeter into the external cloud computing domain using a VPN and operating the virtual server in your own IP domain, making use of your own directory services to control access. </a:t>
            </a:r>
          </a:p>
          <a:p>
            <a:pPr lvl="1" eaLnBrk="1" hangingPunct="1"/>
            <a:r>
              <a:rPr lang="en-AU" altLang="en-US" sz="2400"/>
              <a:t>Then, when the computing task is completed you can withdraw your perimeter back to its original traditional position.</a:t>
            </a:r>
            <a:endParaRPr lang="en-US" altLang="en-US" sz="2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BB136EEB-6A31-4C0F-899E-CB3C317B1ABA}"/>
              </a:ext>
            </a:extLst>
          </p:cNvPr>
          <p:cNvSpPr>
            <a:spLocks noGrp="1"/>
          </p:cNvSpPr>
          <p:nvPr>
            <p:ph type="title"/>
          </p:nvPr>
        </p:nvSpPr>
        <p:spPr/>
        <p:txBody>
          <a:bodyPr/>
          <a:lstStyle/>
          <a:p>
            <a:pPr marL="342900" indent="-342900" eaLnBrk="1" hangingPunct="1">
              <a:lnSpc>
                <a:spcPct val="100000"/>
              </a:lnSpc>
            </a:pPr>
            <a:r>
              <a:rPr lang="en-US" altLang="en-US" sz="3600">
                <a:solidFill>
                  <a:srgbClr val="000000"/>
                </a:solidFill>
              </a:rPr>
              <a:t>Dimension: Perimeterised (Per) / De-perimeterised (D-p) Architectures</a:t>
            </a:r>
          </a:p>
        </p:txBody>
      </p:sp>
      <p:sp>
        <p:nvSpPr>
          <p:cNvPr id="71683" name="Content Placeholder 2">
            <a:extLst>
              <a:ext uri="{FF2B5EF4-FFF2-40B4-BE49-F238E27FC236}">
                <a16:creationId xmlns:a16="http://schemas.microsoft.com/office/drawing/2014/main" id="{A8C67804-FA43-4340-95DB-DFB33F72ECA6}"/>
              </a:ext>
            </a:extLst>
          </p:cNvPr>
          <p:cNvSpPr>
            <a:spLocks noGrp="1"/>
          </p:cNvSpPr>
          <p:nvPr>
            <p:ph idx="1"/>
          </p:nvPr>
        </p:nvSpPr>
        <p:spPr>
          <a:xfrm>
            <a:off x="1371600" y="1916113"/>
            <a:ext cx="9601200" cy="3951287"/>
          </a:xfrm>
        </p:spPr>
        <p:txBody>
          <a:bodyPr/>
          <a:lstStyle/>
          <a:p>
            <a:pPr eaLnBrk="1" hangingPunct="1"/>
            <a:r>
              <a:rPr lang="en-AU" altLang="en-US" sz="2400"/>
              <a:t>De-perimeterised, assumes that the system perimeter is architected following the principles outlined in the Jericho Forum’s Commandments and Collaboration Oriented Architectures Framework.</a:t>
            </a:r>
          </a:p>
          <a:p>
            <a:pPr eaLnBrk="1" hangingPunct="1"/>
            <a:r>
              <a:rPr lang="en-AU" altLang="en-US" sz="2400"/>
              <a:t>In a de-perimeterised frame the data would be wrapped with meta-data and mechanisms that from inappropriate usage would protect the data .</a:t>
            </a:r>
          </a:p>
          <a:p>
            <a:pPr eaLnBrk="1" hangingPunct="1"/>
            <a:r>
              <a:rPr lang="en-AU" altLang="en-US" sz="2400"/>
              <a:t>In a de-perimeterised environment an organisation can associate securely with selected parties globally over COA capable network.</a:t>
            </a:r>
            <a:endParaRPr lang="en-US"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EC43-89DE-4884-9A22-14591658FE65}"/>
              </a:ext>
            </a:extLst>
          </p:cNvPr>
          <p:cNvSpPr>
            <a:spLocks noGrp="1"/>
          </p:cNvSpPr>
          <p:nvPr>
            <p:ph type="title"/>
          </p:nvPr>
        </p:nvSpPr>
        <p:spPr/>
        <p:txBody>
          <a:bodyPr rtlCol="0">
            <a:normAutofit fontScale="90000"/>
          </a:bodyPr>
          <a:lstStyle/>
          <a:p>
            <a:pPr eaLnBrk="1" fontAlgn="auto" hangingPunct="1">
              <a:spcAft>
                <a:spcPts val="0"/>
              </a:spcAft>
              <a:defRPr/>
            </a:pPr>
            <a:r>
              <a:rPr lang="en-AU" b="1" dirty="0"/>
              <a:t>Advantages of Communication as a Service (</a:t>
            </a:r>
            <a:r>
              <a:rPr lang="en-AU" b="1" dirty="0" err="1"/>
              <a:t>CaaS</a:t>
            </a:r>
            <a:r>
              <a:rPr lang="en-AU" b="1" dirty="0"/>
              <a:t>)</a:t>
            </a:r>
            <a:br>
              <a:rPr lang="en-AU" b="1" dirty="0"/>
            </a:br>
            <a:endParaRPr lang="en-US" dirty="0"/>
          </a:p>
        </p:txBody>
      </p:sp>
      <p:sp>
        <p:nvSpPr>
          <p:cNvPr id="13315" name="Content Placeholder 2">
            <a:extLst>
              <a:ext uri="{FF2B5EF4-FFF2-40B4-BE49-F238E27FC236}">
                <a16:creationId xmlns:a16="http://schemas.microsoft.com/office/drawing/2014/main" id="{D3E02B68-CB01-4081-B877-7ECB1F875A81}"/>
              </a:ext>
            </a:extLst>
          </p:cNvPr>
          <p:cNvSpPr>
            <a:spLocks noGrp="1"/>
          </p:cNvSpPr>
          <p:nvPr>
            <p:ph idx="1"/>
          </p:nvPr>
        </p:nvSpPr>
        <p:spPr>
          <a:xfrm>
            <a:off x="1371600" y="1871663"/>
            <a:ext cx="9601200" cy="3995737"/>
          </a:xfrm>
        </p:spPr>
        <p:txBody>
          <a:bodyPr/>
          <a:lstStyle/>
          <a:p>
            <a:pPr eaLnBrk="1" hangingPunct="1"/>
            <a:r>
              <a:rPr lang="en-AU" altLang="en-US" sz="2800" b="1"/>
              <a:t>Fully Integrated Enterprise Class Unified Communication:</a:t>
            </a:r>
            <a:r>
              <a:rPr lang="en-AU" altLang="en-US" sz="2800"/>
              <a:t> </a:t>
            </a:r>
          </a:p>
          <a:p>
            <a:pPr eaLnBrk="1" hangingPunct="1"/>
            <a:r>
              <a:rPr lang="en-US" altLang="en-US" sz="2800" b="1"/>
              <a:t>No Upfront Capital Expenses:</a:t>
            </a:r>
          </a:p>
          <a:p>
            <a:pPr eaLnBrk="1" hangingPunct="1"/>
            <a:r>
              <a:rPr lang="en-US" altLang="en-US" sz="2800" b="1"/>
              <a:t>Flexibility in Features:</a:t>
            </a:r>
            <a:r>
              <a:rPr lang="en-US" altLang="en-US" sz="2800"/>
              <a:t> </a:t>
            </a:r>
          </a:p>
          <a:p>
            <a:pPr eaLnBrk="1" hangingPunct="1"/>
            <a:r>
              <a:rPr lang="en-US" altLang="en-US" sz="2800" b="1"/>
              <a:t>No Risk of Obsolescence:</a:t>
            </a:r>
          </a:p>
          <a:p>
            <a:pPr eaLnBrk="1" hangingPunct="1"/>
            <a:r>
              <a:rPr lang="en-US" altLang="en-US" sz="2800" b="1"/>
              <a:t>Guaranteed Business Continuity: </a:t>
            </a:r>
            <a:endParaRPr lang="en-US" altLang="en-US" sz="2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AB3D5862-4027-44D9-A197-DDD92BAFBE39}"/>
              </a:ext>
            </a:extLst>
          </p:cNvPr>
          <p:cNvSpPr>
            <a:spLocks noGrp="1"/>
          </p:cNvSpPr>
          <p:nvPr>
            <p:ph type="title"/>
          </p:nvPr>
        </p:nvSpPr>
        <p:spPr/>
        <p:txBody>
          <a:bodyPr/>
          <a:lstStyle/>
          <a:p>
            <a:pPr eaLnBrk="1" hangingPunct="1"/>
            <a:r>
              <a:rPr lang="en-US" altLang="en-US"/>
              <a:t>Dimension: Insourced / Outsourced</a:t>
            </a:r>
          </a:p>
        </p:txBody>
      </p:sp>
      <p:sp>
        <p:nvSpPr>
          <p:cNvPr id="73731" name="Content Placeholder 2">
            <a:extLst>
              <a:ext uri="{FF2B5EF4-FFF2-40B4-BE49-F238E27FC236}">
                <a16:creationId xmlns:a16="http://schemas.microsoft.com/office/drawing/2014/main" id="{8A21EFA6-CE59-4A1D-8505-0024BA7627E3}"/>
              </a:ext>
            </a:extLst>
          </p:cNvPr>
          <p:cNvSpPr>
            <a:spLocks noGrp="1"/>
          </p:cNvSpPr>
          <p:nvPr>
            <p:ph idx="1"/>
          </p:nvPr>
        </p:nvSpPr>
        <p:spPr>
          <a:xfrm>
            <a:off x="1371600" y="1643063"/>
            <a:ext cx="9601200" cy="4224337"/>
          </a:xfrm>
        </p:spPr>
        <p:txBody>
          <a:bodyPr/>
          <a:lstStyle/>
          <a:p>
            <a:pPr eaLnBrk="1" hangingPunct="1"/>
            <a:r>
              <a:rPr lang="en-AU" altLang="en-US" sz="2400"/>
              <a:t>We define a 4th dimension that has 2 states in each of the 8 cloud forms: Per(IP,IO,EP,EO) and D-p(IP,IO,EP,EO), that responds to the question “Who do you want running your Clouds?”: </a:t>
            </a:r>
          </a:p>
          <a:p>
            <a:pPr lvl="1" eaLnBrk="1" hangingPunct="1"/>
            <a:r>
              <a:rPr lang="en-AU" altLang="en-US" sz="2400"/>
              <a:t>Outsourced: the service is provided by a 3rd party </a:t>
            </a:r>
          </a:p>
          <a:p>
            <a:pPr lvl="1" eaLnBrk="1" hangingPunct="1"/>
            <a:r>
              <a:rPr lang="en-AU" altLang="en-US" sz="2400"/>
              <a:t>Insourced: the service is provided by your own staff under your control </a:t>
            </a:r>
          </a:p>
          <a:p>
            <a:pPr eaLnBrk="1" hangingPunct="1"/>
            <a:r>
              <a:rPr lang="en-AU" altLang="en-US" sz="2400"/>
              <a:t>These 2 states describe who is managing delivery of the cloud service(s) that you use.</a:t>
            </a:r>
            <a:endParaRPr lang="en-US" altLang="en-US" sz="2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4AD6445F-1B44-4FEA-8674-DECF54AFFE6A}"/>
              </a:ext>
            </a:extLst>
          </p:cNvPr>
          <p:cNvSpPr>
            <a:spLocks noGrp="1"/>
          </p:cNvSpPr>
          <p:nvPr>
            <p:ph type="title"/>
          </p:nvPr>
        </p:nvSpPr>
        <p:spPr/>
        <p:txBody>
          <a:bodyPr/>
          <a:lstStyle/>
          <a:p>
            <a:pPr eaLnBrk="1" hangingPunct="1"/>
            <a:r>
              <a:rPr lang="en-US" altLang="en-US"/>
              <a:t>Jericho Cloud Cube Model</a:t>
            </a:r>
          </a:p>
        </p:txBody>
      </p:sp>
      <p:pic>
        <p:nvPicPr>
          <p:cNvPr id="74755" name="Picture 2">
            <a:extLst>
              <a:ext uri="{FF2B5EF4-FFF2-40B4-BE49-F238E27FC236}">
                <a16:creationId xmlns:a16="http://schemas.microsoft.com/office/drawing/2014/main" id="{7AF349C6-7015-4DFF-8D76-537B64739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5675" y="1323975"/>
            <a:ext cx="7429500" cy="506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5718CFE1-8045-441B-BAD6-D7A51A28F643}"/>
              </a:ext>
            </a:extLst>
          </p:cNvPr>
          <p:cNvSpPr>
            <a:spLocks noGrp="1"/>
          </p:cNvSpPr>
          <p:nvPr>
            <p:ph type="title"/>
          </p:nvPr>
        </p:nvSpPr>
        <p:spPr/>
        <p:txBody>
          <a:bodyPr/>
          <a:lstStyle/>
          <a:p>
            <a:pPr eaLnBrk="1" hangingPunct="1"/>
            <a:r>
              <a:rPr lang="en-AU" altLang="en-US" sz="4000" b="1"/>
              <a:t>Advantages of Communication as a Service (CaaS)</a:t>
            </a:r>
            <a:endParaRPr lang="en-US" altLang="en-US" sz="4000"/>
          </a:p>
        </p:txBody>
      </p:sp>
      <p:sp>
        <p:nvSpPr>
          <p:cNvPr id="3" name="Content Placeholder 2">
            <a:extLst>
              <a:ext uri="{FF2B5EF4-FFF2-40B4-BE49-F238E27FC236}">
                <a16:creationId xmlns:a16="http://schemas.microsoft.com/office/drawing/2014/main" id="{4926C4E9-7CAA-4419-8596-31B0256250D6}"/>
              </a:ext>
            </a:extLst>
          </p:cNvPr>
          <p:cNvSpPr>
            <a:spLocks noGrp="1"/>
          </p:cNvSpPr>
          <p:nvPr>
            <p:ph idx="1"/>
          </p:nvPr>
        </p:nvSpPr>
        <p:spPr>
          <a:xfrm>
            <a:off x="1371600" y="1806575"/>
            <a:ext cx="9601200" cy="4060825"/>
          </a:xfrm>
        </p:spPr>
        <p:txBody>
          <a:bodyPr rtlCol="0">
            <a:normAutofit fontScale="92500"/>
          </a:bodyPr>
          <a:lstStyle/>
          <a:p>
            <a:pPr marL="384048" indent="-384048" eaLnBrk="1" fontAlgn="auto" hangingPunct="1">
              <a:defRPr/>
            </a:pPr>
            <a:r>
              <a:rPr lang="en-AU" sz="2400" b="1" dirty="0"/>
              <a:t>Fully Integrated Enterprise Class Unified Communication:</a:t>
            </a:r>
            <a:r>
              <a:rPr lang="en-AU" sz="2400" dirty="0"/>
              <a:t> </a:t>
            </a:r>
          </a:p>
          <a:p>
            <a:pPr lvl="1" indent="-384048" eaLnBrk="1" fontAlgn="auto" hangingPunct="1">
              <a:defRPr/>
            </a:pPr>
            <a:r>
              <a:rPr lang="en-AU" sz="2400" dirty="0"/>
              <a:t>By managing the LAN/WAN, the vendor can guarantee consistent Quality of Service (</a:t>
            </a:r>
            <a:r>
              <a:rPr lang="en-AU" sz="2400" dirty="0" err="1"/>
              <a:t>QoS</a:t>
            </a:r>
            <a:r>
              <a:rPr lang="en-AU" sz="2400" dirty="0"/>
              <a:t>) from the desktop across the VoIP backbone and back again. </a:t>
            </a:r>
          </a:p>
          <a:p>
            <a:pPr lvl="1" indent="-384048" eaLnBrk="1" fontAlgn="auto" hangingPunct="1">
              <a:defRPr/>
            </a:pPr>
            <a:r>
              <a:rPr lang="en-AU" sz="2400" dirty="0"/>
              <a:t>Advanced Unified Communications features such as Outlook integration, soft phones, real-time presence, chat, multimedia conferencing, video calling, unified messaging and mobility are also part of a standard </a:t>
            </a:r>
            <a:r>
              <a:rPr lang="en-AU" sz="2400" dirty="0" err="1"/>
              <a:t>CaaS</a:t>
            </a:r>
            <a:r>
              <a:rPr lang="en-AU" sz="2400" dirty="0"/>
              <a:t> deployment. </a:t>
            </a:r>
          </a:p>
          <a:p>
            <a:pPr lvl="1" indent="-384048" eaLnBrk="1" fontAlgn="auto" hangingPunct="1">
              <a:defRPr/>
            </a:pPr>
            <a:r>
              <a:rPr lang="en-AU" sz="2400" dirty="0"/>
              <a:t>Development and introduction of new features and applications are faster, easier and more economical because the service provider is doing the work for multiple end users across a scalable platform.</a:t>
            </a:r>
            <a:endParaRPr lang="en-AU" sz="4400" dirty="0"/>
          </a:p>
          <a:p>
            <a:pPr lvl="1" indent="-384048" eaLnBrk="1" fontAlgn="auto" hangingPunct="1">
              <a:defRPr/>
            </a:pPr>
            <a:endParaRPr lang="en-AU" dirty="0"/>
          </a:p>
          <a:p>
            <a:pPr marL="384048" indent="-384048" eaLnBrk="1" fontAlgn="auto" hangingPunct="1">
              <a:defRP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0AD9932F-1E57-42E6-BC1D-2A741C25BD8A}"/>
              </a:ext>
            </a:extLst>
          </p:cNvPr>
          <p:cNvSpPr>
            <a:spLocks noGrp="1"/>
          </p:cNvSpPr>
          <p:nvPr>
            <p:ph type="title"/>
          </p:nvPr>
        </p:nvSpPr>
        <p:spPr/>
        <p:txBody>
          <a:bodyPr/>
          <a:lstStyle/>
          <a:p>
            <a:pPr eaLnBrk="1" hangingPunct="1"/>
            <a:r>
              <a:rPr lang="en-AU" altLang="en-US" b="1"/>
              <a:t>Advantages of Communication as a Service (CaaS)</a:t>
            </a:r>
            <a:endParaRPr lang="en-US" altLang="en-US"/>
          </a:p>
        </p:txBody>
      </p:sp>
      <p:sp>
        <p:nvSpPr>
          <p:cNvPr id="15363" name="Content Placeholder 2">
            <a:extLst>
              <a:ext uri="{FF2B5EF4-FFF2-40B4-BE49-F238E27FC236}">
                <a16:creationId xmlns:a16="http://schemas.microsoft.com/office/drawing/2014/main" id="{AA7436EA-FE15-4759-B91E-CDAA1A8F2612}"/>
              </a:ext>
            </a:extLst>
          </p:cNvPr>
          <p:cNvSpPr>
            <a:spLocks noGrp="1"/>
          </p:cNvSpPr>
          <p:nvPr>
            <p:ph idx="1"/>
          </p:nvPr>
        </p:nvSpPr>
        <p:spPr>
          <a:xfrm>
            <a:off x="1371600" y="1871663"/>
            <a:ext cx="9601200" cy="4425950"/>
          </a:xfrm>
        </p:spPr>
        <p:txBody>
          <a:bodyPr/>
          <a:lstStyle/>
          <a:p>
            <a:pPr eaLnBrk="1" hangingPunct="1"/>
            <a:r>
              <a:rPr lang="en-US" altLang="en-US" sz="2400" b="1"/>
              <a:t>No Upfront Capital Expenses:</a:t>
            </a:r>
          </a:p>
          <a:p>
            <a:pPr lvl="1" eaLnBrk="1" hangingPunct="1"/>
            <a:r>
              <a:rPr lang="en-AU" altLang="en-US" sz="2400"/>
              <a:t>Since cloud services are supposed to lower capital expenditure and focus more on operating expenditure, by implementing CaaS, consumers can build up their</a:t>
            </a:r>
            <a:br>
              <a:rPr lang="en-AU" altLang="en-US" sz="2400"/>
            </a:br>
            <a:r>
              <a:rPr lang="en-AU" altLang="en-US" sz="2400"/>
              <a:t>communication infrastructure without any upfront cost. They just need to pay it as a service. </a:t>
            </a:r>
          </a:p>
          <a:p>
            <a:pPr eaLnBrk="1" hangingPunct="1"/>
            <a:r>
              <a:rPr lang="en-US" altLang="en-US" sz="2400" b="1"/>
              <a:t>Flexibility in Features:</a:t>
            </a:r>
            <a:r>
              <a:rPr lang="en-US" altLang="en-US" sz="2400"/>
              <a:t> </a:t>
            </a:r>
          </a:p>
          <a:p>
            <a:pPr lvl="1" eaLnBrk="1" hangingPunct="1"/>
            <a:r>
              <a:rPr lang="en-AU" altLang="en-US" sz="2400"/>
              <a:t>Since cloud is a multi-tenant architecture, cloud vendors have to manage multiple customers and look after the features that they want. What this allows cloud vendor is to add more advanced features and flexibility in their service model.</a:t>
            </a:r>
          </a:p>
          <a:p>
            <a:pPr eaLnBrk="1" hangingPunct="1"/>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9A55951A-7FF6-49D5-9FE8-ADA98DE29F7D}"/>
              </a:ext>
            </a:extLst>
          </p:cNvPr>
          <p:cNvSpPr>
            <a:spLocks noGrp="1"/>
          </p:cNvSpPr>
          <p:nvPr>
            <p:ph type="title"/>
          </p:nvPr>
        </p:nvSpPr>
        <p:spPr/>
        <p:txBody>
          <a:bodyPr/>
          <a:lstStyle/>
          <a:p>
            <a:pPr eaLnBrk="1" hangingPunct="1"/>
            <a:r>
              <a:rPr lang="en-AU" altLang="en-US" b="1"/>
              <a:t>Advantages of Communication as a Service (CaaS)</a:t>
            </a:r>
            <a:endParaRPr lang="en-US" altLang="en-US"/>
          </a:p>
        </p:txBody>
      </p:sp>
      <p:sp>
        <p:nvSpPr>
          <p:cNvPr id="16387" name="Content Placeholder 2">
            <a:extLst>
              <a:ext uri="{FF2B5EF4-FFF2-40B4-BE49-F238E27FC236}">
                <a16:creationId xmlns:a16="http://schemas.microsoft.com/office/drawing/2014/main" id="{4F54C6A1-22F8-4C7D-B359-8459A673FA24}"/>
              </a:ext>
            </a:extLst>
          </p:cNvPr>
          <p:cNvSpPr>
            <a:spLocks noGrp="1"/>
          </p:cNvSpPr>
          <p:nvPr>
            <p:ph idx="1"/>
          </p:nvPr>
        </p:nvSpPr>
        <p:spPr>
          <a:xfrm>
            <a:off x="1371600" y="1905000"/>
            <a:ext cx="9601200" cy="4516438"/>
          </a:xfrm>
        </p:spPr>
        <p:txBody>
          <a:bodyPr/>
          <a:lstStyle/>
          <a:p>
            <a:pPr eaLnBrk="1" hangingPunct="1"/>
            <a:r>
              <a:rPr lang="en-US" altLang="en-US" sz="2400" b="1"/>
              <a:t>No Risk of Obsolescence:</a:t>
            </a:r>
          </a:p>
          <a:p>
            <a:pPr lvl="1" eaLnBrk="1" hangingPunct="1"/>
            <a:r>
              <a:rPr lang="en-AU" altLang="en-US" sz="2400"/>
              <a:t>Technology changes rapidly and are obsolete within few years of introduction. With CaaS, companies are always privileged with new technologies as cloud vendors keep on updating their equipment’s and technologies to sustain in market. </a:t>
            </a:r>
          </a:p>
          <a:p>
            <a:pPr eaLnBrk="1" hangingPunct="1"/>
            <a:r>
              <a:rPr lang="en-US" altLang="en-US" sz="2400" b="1"/>
              <a:t>Guaranteed Business Continuity: </a:t>
            </a:r>
          </a:p>
          <a:p>
            <a:pPr lvl="1" eaLnBrk="1" hangingPunct="1"/>
            <a:r>
              <a:rPr lang="en-AU" altLang="en-US" sz="2400"/>
              <a:t>With CaaS, organization can be hugely benefitted with guaranteed business continuity as cloud service providers proactively plans for Business Continuity Planning for their customers. Service uptime is guaranteed even if any catastrophic disaster strikes. </a:t>
            </a:r>
          </a:p>
          <a:p>
            <a:pPr eaLnBrk="1" hangingPunct="1"/>
            <a:endParaRPr lang="en-US" altLang="en-US"/>
          </a:p>
          <a:p>
            <a:pPr eaLnBrk="1" hangingPunct="1"/>
            <a:endParaRPr lang="en-US" altLang="en-US"/>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docProps/app.xml><?xml version="1.0" encoding="utf-8"?>
<Properties xmlns="http://schemas.openxmlformats.org/officeDocument/2006/extended-properties" xmlns:vt="http://schemas.openxmlformats.org/officeDocument/2006/docPropsVTypes">
  <Template>TM10001105[[fn=Crop]]</Template>
  <TotalTime>927</TotalTime>
  <Words>3387</Words>
  <Application>Microsoft Office PowerPoint</Application>
  <PresentationFormat>Widescreen</PresentationFormat>
  <Paragraphs>273</Paragraphs>
  <Slides>61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Franklin Gothic Book</vt:lpstr>
      <vt:lpstr>Arial</vt:lpstr>
      <vt:lpstr>Calibri</vt:lpstr>
      <vt:lpstr>Crop</vt:lpstr>
      <vt:lpstr>Cloud Service Models</vt:lpstr>
      <vt:lpstr>Communication as a Service</vt:lpstr>
      <vt:lpstr>Communication as a Service</vt:lpstr>
      <vt:lpstr>Communication as a Service</vt:lpstr>
      <vt:lpstr>Communication as a Service</vt:lpstr>
      <vt:lpstr>Advantages of Communication as a Service (CaaS) </vt:lpstr>
      <vt:lpstr>Advantages of Communication as a Service (CaaS)</vt:lpstr>
      <vt:lpstr>Advantages of Communication as a Service (CaaS)</vt:lpstr>
      <vt:lpstr>Advantages of Communication as a Service (CaaS)</vt:lpstr>
      <vt:lpstr>Unified Communications</vt:lpstr>
      <vt:lpstr>Unified Communications</vt:lpstr>
      <vt:lpstr>IaaS: Modern on demand Computing</vt:lpstr>
      <vt:lpstr>IaaS: Modern on demand Computing</vt:lpstr>
      <vt:lpstr>Amazon’s Elastic Cloud</vt:lpstr>
      <vt:lpstr>Amazon’s Elastic Cloud</vt:lpstr>
      <vt:lpstr>Amazon EC2 Service Characteristics</vt:lpstr>
      <vt:lpstr>Amazon EC2 Service Characteristics</vt:lpstr>
      <vt:lpstr>Amazon EC2 Service Characteristics</vt:lpstr>
      <vt:lpstr>Amazon EC2 Service Characteristics</vt:lpstr>
      <vt:lpstr>Amazon EC2 Service Characteristics</vt:lpstr>
      <vt:lpstr>Amazon EC2 Service Characteristics</vt:lpstr>
      <vt:lpstr>Amazon EC2 Service Characteristics</vt:lpstr>
      <vt:lpstr>Monitoring as a service (MaaS)</vt:lpstr>
      <vt:lpstr>Monitoring as a service (MaaS)</vt:lpstr>
      <vt:lpstr>Protection Against Internal and External Threats</vt:lpstr>
      <vt:lpstr>Protection Against Internal and External Threats</vt:lpstr>
      <vt:lpstr>Protection Against Internal and External Threats</vt:lpstr>
      <vt:lpstr>The Traditional On-Premises Model </vt:lpstr>
      <vt:lpstr>PowerPoint Presentation</vt:lpstr>
      <vt:lpstr>The new Cloud Model (PaaS)</vt:lpstr>
      <vt:lpstr>PowerPoint Presentation</vt:lpstr>
      <vt:lpstr>Key Characteristics of PaaS</vt:lpstr>
      <vt:lpstr>Key Characteristics of PaaS</vt:lpstr>
      <vt:lpstr>PowerPoint Presentation</vt:lpstr>
      <vt:lpstr>SaaS Implementation Issues</vt:lpstr>
      <vt:lpstr>SaaS Implementation Issues</vt:lpstr>
      <vt:lpstr>SaaS Implementation Issues</vt:lpstr>
      <vt:lpstr>SaaS Implementation Issues</vt:lpstr>
      <vt:lpstr>Maturity level of SaaS Architecture</vt:lpstr>
      <vt:lpstr>Maturity level of SaaS Architecture</vt:lpstr>
      <vt:lpstr>Maturity level of SaaS Architecture</vt:lpstr>
      <vt:lpstr>Maturity level of SaaS Architecture</vt:lpstr>
      <vt:lpstr>Maturity level of SaaS Architecture</vt:lpstr>
      <vt:lpstr>PowerPoint Presentation</vt:lpstr>
      <vt:lpstr>Key Characteristics of SaaS</vt:lpstr>
      <vt:lpstr>Key Characteristics of SaaS contd.</vt:lpstr>
      <vt:lpstr>Key Characteristics of SaaS contd.</vt:lpstr>
      <vt:lpstr>SaaS benefits</vt:lpstr>
      <vt:lpstr>SaaS benefits</vt:lpstr>
      <vt:lpstr>SaaS benefits</vt:lpstr>
      <vt:lpstr>SaaS benefits</vt:lpstr>
      <vt:lpstr>Jericho Cloud Cube Model</vt:lpstr>
      <vt:lpstr>Jericho Cloud Cube Model</vt:lpstr>
      <vt:lpstr>Jericho Cloud Cube Model</vt:lpstr>
      <vt:lpstr>Jericho Cloud Cube Model</vt:lpstr>
      <vt:lpstr>Dimension: Internal (I) / External (E)</vt:lpstr>
      <vt:lpstr>Dimension: Proprietary (P) / Open (O)</vt:lpstr>
      <vt:lpstr>Dimension: Perimeterised (Per) / De-perimeterised (D-p) Architectures</vt:lpstr>
      <vt:lpstr>Dimension: Perimeterised (Per) / De-perimeterised (D-p) Architectures</vt:lpstr>
      <vt:lpstr>Dimension: Insourced / Outsourced</vt:lpstr>
      <vt:lpstr>Jericho Cloud Cube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Cloud Computing</dc:title>
  <dc:creator>admin</dc:creator>
  <cp:lastModifiedBy>Anshu Sharma</cp:lastModifiedBy>
  <cp:revision>71</cp:revision>
  <dcterms:created xsi:type="dcterms:W3CDTF">2017-08-23T16:04:06Z</dcterms:created>
  <dcterms:modified xsi:type="dcterms:W3CDTF">2017-12-04T13:52:36Z</dcterms:modified>
</cp:coreProperties>
</file>