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50"/>
  </p:notesMasterIdLst>
  <p:sldIdLst>
    <p:sldId id="256" r:id="rId2"/>
    <p:sldId id="259" r:id="rId3"/>
    <p:sldId id="258" r:id="rId4"/>
    <p:sldId id="260" r:id="rId5"/>
    <p:sldId id="261" r:id="rId6"/>
    <p:sldId id="282" r:id="rId7"/>
    <p:sldId id="283" r:id="rId8"/>
    <p:sldId id="263" r:id="rId9"/>
    <p:sldId id="264" r:id="rId10"/>
    <p:sldId id="262" r:id="rId11"/>
    <p:sldId id="307" r:id="rId12"/>
    <p:sldId id="300" r:id="rId13"/>
    <p:sldId id="302" r:id="rId14"/>
    <p:sldId id="303" r:id="rId15"/>
    <p:sldId id="304" r:id="rId16"/>
    <p:sldId id="305" r:id="rId17"/>
    <p:sldId id="306" r:id="rId18"/>
    <p:sldId id="289" r:id="rId19"/>
    <p:sldId id="290" r:id="rId20"/>
    <p:sldId id="298" r:id="rId21"/>
    <p:sldId id="291" r:id="rId22"/>
    <p:sldId id="299" r:id="rId23"/>
    <p:sldId id="292"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80" r:id="rId38"/>
    <p:sldId id="279" r:id="rId39"/>
    <p:sldId id="281" r:id="rId40"/>
    <p:sldId id="308" r:id="rId41"/>
    <p:sldId id="310" r:id="rId42"/>
    <p:sldId id="311" r:id="rId43"/>
    <p:sldId id="312" r:id="rId44"/>
    <p:sldId id="313" r:id="rId45"/>
    <p:sldId id="314" r:id="rId46"/>
    <p:sldId id="315" r:id="rId47"/>
    <p:sldId id="316" r:id="rId48"/>
    <p:sldId id="317" r:id="rId49"/>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Franklin Gothic Book" panose="020B05030201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Franklin Gothic Book" panose="020B05030201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Franklin Gothic Book" panose="020B05030201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Franklin Gothic Book" panose="020B05030201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Franklin Gothic Book" panose="020B0503020102020204" pitchFamily="34" charset="0"/>
        <a:ea typeface="+mn-ea"/>
        <a:cs typeface="+mn-cs"/>
      </a:defRPr>
    </a:lvl5pPr>
    <a:lvl6pPr marL="2286000" algn="l" defTabSz="914400" rtl="0" eaLnBrk="1" latinLnBrk="0" hangingPunct="1">
      <a:defRPr kern="1200">
        <a:solidFill>
          <a:schemeClr val="tx1"/>
        </a:solidFill>
        <a:latin typeface="Franklin Gothic Book" panose="020B0503020102020204" pitchFamily="34" charset="0"/>
        <a:ea typeface="+mn-ea"/>
        <a:cs typeface="+mn-cs"/>
      </a:defRPr>
    </a:lvl6pPr>
    <a:lvl7pPr marL="2743200" algn="l" defTabSz="914400" rtl="0" eaLnBrk="1" latinLnBrk="0" hangingPunct="1">
      <a:defRPr kern="1200">
        <a:solidFill>
          <a:schemeClr val="tx1"/>
        </a:solidFill>
        <a:latin typeface="Franklin Gothic Book" panose="020B0503020102020204" pitchFamily="34" charset="0"/>
        <a:ea typeface="+mn-ea"/>
        <a:cs typeface="+mn-cs"/>
      </a:defRPr>
    </a:lvl7pPr>
    <a:lvl8pPr marL="3200400" algn="l" defTabSz="914400" rtl="0" eaLnBrk="1" latinLnBrk="0" hangingPunct="1">
      <a:defRPr kern="1200">
        <a:solidFill>
          <a:schemeClr val="tx1"/>
        </a:solidFill>
        <a:latin typeface="Franklin Gothic Book" panose="020B0503020102020204" pitchFamily="34" charset="0"/>
        <a:ea typeface="+mn-ea"/>
        <a:cs typeface="+mn-cs"/>
      </a:defRPr>
    </a:lvl8pPr>
    <a:lvl9pPr marL="3657600" algn="l" defTabSz="914400" rtl="0" eaLnBrk="1" latinLnBrk="0" hangingPunct="1">
      <a:defRPr kern="1200">
        <a:solidFill>
          <a:schemeClr val="tx1"/>
        </a:solidFill>
        <a:latin typeface="Franklin Gothic Book" panose="020B05030201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87" d="100"/>
          <a:sy n="87" d="100"/>
        </p:scale>
        <p:origin x="96" y="12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A253EA3-9DFF-47B4-9723-C1CA8B481FD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BE1C13AC-34DC-47BF-B0B9-AA6791293F8D}"/>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A9FEFD05-5FC5-46C0-BE5B-FCCDBF74D951}" type="datetimeFigureOut">
              <a:rPr lang="en-US"/>
              <a:pPr>
                <a:defRPr/>
              </a:pPr>
              <a:t>5/23/2022</a:t>
            </a:fld>
            <a:endParaRPr lang="en-US"/>
          </a:p>
        </p:txBody>
      </p:sp>
      <p:sp>
        <p:nvSpPr>
          <p:cNvPr id="4" name="Slide Image Placeholder 3">
            <a:extLst>
              <a:ext uri="{FF2B5EF4-FFF2-40B4-BE49-F238E27FC236}">
                <a16:creationId xmlns:a16="http://schemas.microsoft.com/office/drawing/2014/main" id="{572A8C88-3E7D-4A11-960D-ACD473DFF237}"/>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8E2CFBEB-D68D-4E80-9745-406CACF6F5B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FBF288C-2CA8-495B-BF72-0827C65A96C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606C505A-6368-44D9-82B4-0C803200D8AF}"/>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4875D4DB-72E0-4E20-AC21-5DB2B30052C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E7FB388A-F700-4117-9111-E253B0EF236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a:extLst>
              <a:ext uri="{FF2B5EF4-FFF2-40B4-BE49-F238E27FC236}">
                <a16:creationId xmlns:a16="http://schemas.microsoft.com/office/drawing/2014/main" id="{C32B2651-D74D-4BDA-92A9-9CC160B278E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Subpoena:-</a:t>
            </a:r>
            <a:r>
              <a:rPr lang="en-AU" altLang="en-US"/>
              <a:t>a writ ordering a person to attend a court.</a:t>
            </a:r>
            <a:endParaRPr lang="en-US" altLang="en-US"/>
          </a:p>
        </p:txBody>
      </p:sp>
      <p:sp>
        <p:nvSpPr>
          <p:cNvPr id="13316" name="Slide Number Placeholder 3">
            <a:extLst>
              <a:ext uri="{FF2B5EF4-FFF2-40B4-BE49-F238E27FC236}">
                <a16:creationId xmlns:a16="http://schemas.microsoft.com/office/drawing/2014/main" id="{015408AC-B265-447D-A635-4670EC300E3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defTabSz="457200" eaLnBrk="0" fontAlgn="base" hangingPunct="0">
              <a:spcBef>
                <a:spcPct val="0"/>
              </a:spcBef>
              <a:spcAft>
                <a:spcPct val="0"/>
              </a:spcAft>
              <a:defRPr>
                <a:solidFill>
                  <a:schemeClr val="tx1"/>
                </a:solidFill>
                <a:latin typeface="Franklin Gothic Book" panose="020B0503020102020204" pitchFamily="34" charset="0"/>
              </a:defRPr>
            </a:lvl6pPr>
            <a:lvl7pPr marL="2971800" indent="-228600" defTabSz="457200" eaLnBrk="0" fontAlgn="base" hangingPunct="0">
              <a:spcBef>
                <a:spcPct val="0"/>
              </a:spcBef>
              <a:spcAft>
                <a:spcPct val="0"/>
              </a:spcAft>
              <a:defRPr>
                <a:solidFill>
                  <a:schemeClr val="tx1"/>
                </a:solidFill>
                <a:latin typeface="Franklin Gothic Book" panose="020B0503020102020204" pitchFamily="34" charset="0"/>
              </a:defRPr>
            </a:lvl7pPr>
            <a:lvl8pPr marL="3429000" indent="-228600" defTabSz="457200" eaLnBrk="0" fontAlgn="base" hangingPunct="0">
              <a:spcBef>
                <a:spcPct val="0"/>
              </a:spcBef>
              <a:spcAft>
                <a:spcPct val="0"/>
              </a:spcAft>
              <a:defRPr>
                <a:solidFill>
                  <a:schemeClr val="tx1"/>
                </a:solidFill>
                <a:latin typeface="Franklin Gothic Book" panose="020B0503020102020204" pitchFamily="34" charset="0"/>
              </a:defRPr>
            </a:lvl8pPr>
            <a:lvl9pPr marL="3886200" indent="-228600" defTabSz="457200" eaLnBrk="0" fontAlgn="base" hangingPunct="0">
              <a:spcBef>
                <a:spcPct val="0"/>
              </a:spcBef>
              <a:spcAft>
                <a:spcPct val="0"/>
              </a:spcAft>
              <a:defRPr>
                <a:solidFill>
                  <a:schemeClr val="tx1"/>
                </a:solidFill>
                <a:latin typeface="Franklin Gothic Book" panose="020B0503020102020204" pitchFamily="34" charset="0"/>
              </a:defRPr>
            </a:lvl9pPr>
          </a:lstStyle>
          <a:p>
            <a:pPr fontAlgn="base">
              <a:spcBef>
                <a:spcPct val="0"/>
              </a:spcBef>
              <a:spcAft>
                <a:spcPct val="0"/>
              </a:spcAft>
            </a:pPr>
            <a:fld id="{9B49FC52-1550-4B54-B0BF-C78EFCCAC4BC}" type="slidenum">
              <a:rPr lang="en-US" altLang="en-US" smtClean="0">
                <a:latin typeface="Calibri" panose="020F0502020204030204" pitchFamily="34" charset="0"/>
              </a:rPr>
              <a:pPr fontAlgn="base">
                <a:spcBef>
                  <a:spcPct val="0"/>
                </a:spcBef>
                <a:spcAft>
                  <a:spcPct val="0"/>
                </a:spcAft>
              </a:pPr>
              <a:t>6</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SANS:</a:t>
            </a:r>
            <a:endParaRPr lang="en-US" dirty="0"/>
          </a:p>
        </p:txBody>
      </p:sp>
      <p:sp>
        <p:nvSpPr>
          <p:cNvPr id="4" name="Slide Number Placeholder 3"/>
          <p:cNvSpPr>
            <a:spLocks noGrp="1"/>
          </p:cNvSpPr>
          <p:nvPr>
            <p:ph type="sldNum" sz="quarter" idx="10"/>
          </p:nvPr>
        </p:nvSpPr>
        <p:spPr/>
        <p:txBody>
          <a:bodyPr/>
          <a:lstStyle/>
          <a:p>
            <a:pPr>
              <a:defRPr/>
            </a:pPr>
            <a:fld id="{4875D4DB-72E0-4E20-AC21-5DB2B30052C5}" type="slidenum">
              <a:rPr lang="en-US" smtClean="0"/>
              <a:pPr>
                <a:defRPr/>
              </a:pPr>
              <a:t>16</a:t>
            </a:fld>
            <a:endParaRPr lang="en-US"/>
          </a:p>
        </p:txBody>
      </p:sp>
    </p:spTree>
    <p:extLst>
      <p:ext uri="{BB962C8B-B14F-4D97-AF65-F5344CB8AC3E}">
        <p14:creationId xmlns:p14="http://schemas.microsoft.com/office/powerpoint/2010/main" val="3743486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6552CE2F-BEEB-4902-A4C5-559765227A92}" type="slidenum">
              <a:rPr lang="en-US" altLang="en-US" sz="1200">
                <a:latin typeface="Calibri" panose="020F0502020204030204" pitchFamily="34" charset="0"/>
              </a:rPr>
              <a:pPr eaLnBrk="1" hangingPunct="1"/>
              <a:t>40</a:t>
            </a:fld>
            <a:endParaRPr lang="en-US" altLang="en-US" sz="1200">
              <a:latin typeface="Calibri" panose="020F0502020204030204" pitchFamily="34" charset="0"/>
            </a:endParaRPr>
          </a:p>
        </p:txBody>
      </p:sp>
      <p:sp>
        <p:nvSpPr>
          <p:cNvPr id="35843" name="Rectangle 2"/>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ea typeface="ＭＳ Ｐゴシック" panose="020B0600070205080204" pitchFamily="34" charset="-128"/>
              </a:rPr>
              <a:t>Who are my neighbors? What is their objective? They present another facet of risk and trust requirements</a:t>
            </a:r>
          </a:p>
        </p:txBody>
      </p:sp>
    </p:spTree>
    <p:extLst>
      <p:ext uri="{BB962C8B-B14F-4D97-AF65-F5344CB8AC3E}">
        <p14:creationId xmlns:p14="http://schemas.microsoft.com/office/powerpoint/2010/main" val="2958775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875D4DB-72E0-4E20-AC21-5DB2B30052C5}" type="slidenum">
              <a:rPr lang="en-US" smtClean="0"/>
              <a:pPr>
                <a:defRPr/>
              </a:pPr>
              <a:t>47</a:t>
            </a:fld>
            <a:endParaRPr lang="en-US"/>
          </a:p>
        </p:txBody>
      </p:sp>
    </p:spTree>
    <p:extLst>
      <p:ext uri="{BB962C8B-B14F-4D97-AF65-F5344CB8AC3E}">
        <p14:creationId xmlns:p14="http://schemas.microsoft.com/office/powerpoint/2010/main" val="2425796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A7048457-E449-4EC8-A4C2-ABB39AFE309B}"/>
              </a:ext>
            </a:extLst>
          </p:cNvPr>
          <p:cNvGrpSpPr>
            <a:grpSpLocks/>
          </p:cNvGrpSpPr>
          <p:nvPr/>
        </p:nvGrpSpPr>
        <p:grpSpPr bwMode="auto">
          <a:xfrm>
            <a:off x="752475" y="744538"/>
            <a:ext cx="10674350" cy="5349875"/>
            <a:chOff x="752858" y="744469"/>
            <a:chExt cx="10674117" cy="5349671"/>
          </a:xfrm>
        </p:grpSpPr>
        <p:sp>
          <p:nvSpPr>
            <p:cNvPr id="5" name="Freeform 6">
              <a:extLst>
                <a:ext uri="{FF2B5EF4-FFF2-40B4-BE49-F238E27FC236}">
                  <a16:creationId xmlns:a16="http://schemas.microsoft.com/office/drawing/2014/main" id="{B3FA58F2-7562-4598-A425-D0E958FF95CB}"/>
                </a:ext>
              </a:extLst>
            </p:cNvPr>
            <p:cNvSpPr>
              <a:spLocks/>
            </p:cNvSpPr>
            <p:nvPr/>
          </p:nvSpPr>
          <p:spPr bwMode="auto">
            <a:xfrm>
              <a:off x="8151962" y="1685652"/>
              <a:ext cx="3275013" cy="4408488"/>
            </a:xfrm>
            <a:custGeom>
              <a:avLst/>
              <a:gdLst>
                <a:gd name="T0" fmla="*/ 2869239 w 10000"/>
                <a:gd name="T1" fmla="*/ 0 h 10000"/>
                <a:gd name="T2" fmla="*/ 3275013 w 10000"/>
                <a:gd name="T3" fmla="*/ 0 h 10000"/>
                <a:gd name="T4" fmla="*/ 3275013 w 10000"/>
                <a:gd name="T5" fmla="*/ 4408488 h 10000"/>
                <a:gd name="T6" fmla="*/ 0 w 10000"/>
                <a:gd name="T7" fmla="*/ 4408488 h 10000"/>
                <a:gd name="T8" fmla="*/ 0 w 10000"/>
                <a:gd name="T9" fmla="*/ 4023186 h 10000"/>
                <a:gd name="T10" fmla="*/ 2869239 w 10000"/>
                <a:gd name="T11" fmla="*/ 4023627 h 10000"/>
                <a:gd name="T12" fmla="*/ 2869239 w 10000"/>
                <a:gd name="T13" fmla="*/ 0 h 10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6" name="Freeform 6">
              <a:extLst>
                <a:ext uri="{FF2B5EF4-FFF2-40B4-BE49-F238E27FC236}">
                  <a16:creationId xmlns:a16="http://schemas.microsoft.com/office/drawing/2014/main" id="{5093A8BC-0ADD-4166-B8D3-89A78E848B36}"/>
                </a:ext>
              </a:extLst>
            </p:cNvPr>
            <p:cNvSpPr>
              <a:spLocks/>
            </p:cNvSpPr>
            <p:nvPr/>
          </p:nvSpPr>
          <p:spPr bwMode="auto">
            <a:xfrm flipH="1" flipV="1">
              <a:off x="752858" y="744469"/>
              <a:ext cx="3275668" cy="4408488"/>
            </a:xfrm>
            <a:custGeom>
              <a:avLst/>
              <a:gdLst>
                <a:gd name="T0" fmla="*/ 2869894 w 10002"/>
                <a:gd name="T1" fmla="*/ 0 h 10000"/>
                <a:gd name="T2" fmla="*/ 3275668 w 10002"/>
                <a:gd name="T3" fmla="*/ 0 h 10000"/>
                <a:gd name="T4" fmla="*/ 3275668 w 10002"/>
                <a:gd name="T5" fmla="*/ 4408488 h 10000"/>
                <a:gd name="T6" fmla="*/ 655 w 10002"/>
                <a:gd name="T7" fmla="*/ 4408488 h 10000"/>
                <a:gd name="T8" fmla="*/ 0 w 10002"/>
                <a:gd name="T9" fmla="*/ 4022745 h 10000"/>
                <a:gd name="T10" fmla="*/ 2869894 w 10002"/>
                <a:gd name="T11" fmla="*/ 4024068 h 10000"/>
                <a:gd name="T12" fmla="*/ 2869894 w 10002"/>
                <a:gd name="T13" fmla="*/ 0 h 10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grpSp>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3">
            <a:extLst>
              <a:ext uri="{FF2B5EF4-FFF2-40B4-BE49-F238E27FC236}">
                <a16:creationId xmlns:a16="http://schemas.microsoft.com/office/drawing/2014/main" id="{F978EFCD-0508-4F11-9E3A-A0621DACDAEC}"/>
              </a:ext>
            </a:extLst>
          </p:cNvPr>
          <p:cNvSpPr>
            <a:spLocks noGrp="1"/>
          </p:cNvSpPr>
          <p:nvPr>
            <p:ph type="dt" sz="half" idx="10"/>
          </p:nvPr>
        </p:nvSpPr>
        <p:spPr>
          <a:xfrm>
            <a:off x="752475" y="6453188"/>
            <a:ext cx="1608138" cy="404812"/>
          </a:xfrm>
        </p:spPr>
        <p:txBody>
          <a:bodyPr/>
          <a:lstStyle>
            <a:lvl1pPr>
              <a:defRPr baseline="0">
                <a:solidFill>
                  <a:schemeClr val="tx2"/>
                </a:solidFill>
              </a:defRPr>
            </a:lvl1pPr>
          </a:lstStyle>
          <a:p>
            <a:pPr>
              <a:defRPr/>
            </a:pPr>
            <a:fld id="{7A5718AC-EE83-4C1B-8358-08FBADB27121}" type="datetimeFigureOut">
              <a:rPr lang="en-US"/>
              <a:pPr>
                <a:defRPr/>
              </a:pPr>
              <a:t>5/23/2022</a:t>
            </a:fld>
            <a:endParaRPr lang="en-US"/>
          </a:p>
        </p:txBody>
      </p:sp>
      <p:sp>
        <p:nvSpPr>
          <p:cNvPr id="8" name="Footer Placeholder 4">
            <a:extLst>
              <a:ext uri="{FF2B5EF4-FFF2-40B4-BE49-F238E27FC236}">
                <a16:creationId xmlns:a16="http://schemas.microsoft.com/office/drawing/2014/main" id="{850A2A25-A8B1-49FD-89A8-E1E2A9F7DCD6}"/>
              </a:ext>
            </a:extLst>
          </p:cNvPr>
          <p:cNvSpPr>
            <a:spLocks noGrp="1"/>
          </p:cNvSpPr>
          <p:nvPr>
            <p:ph type="ftr" sz="quarter" idx="11"/>
          </p:nvPr>
        </p:nvSpPr>
        <p:spPr>
          <a:xfrm>
            <a:off x="2584450" y="6453188"/>
            <a:ext cx="7023100" cy="404812"/>
          </a:xfrm>
        </p:spPr>
        <p:txBody>
          <a:bodyPr/>
          <a:lstStyle>
            <a:lvl1pPr algn="ctr">
              <a:defRPr baseline="0">
                <a:solidFill>
                  <a:schemeClr val="tx2"/>
                </a:solidFill>
              </a:defRPr>
            </a:lvl1pPr>
          </a:lstStyle>
          <a:p>
            <a:pPr>
              <a:defRPr/>
            </a:pPr>
            <a:endParaRPr lang="en-US"/>
          </a:p>
        </p:txBody>
      </p:sp>
      <p:sp>
        <p:nvSpPr>
          <p:cNvPr id="9" name="Slide Number Placeholder 5">
            <a:extLst>
              <a:ext uri="{FF2B5EF4-FFF2-40B4-BE49-F238E27FC236}">
                <a16:creationId xmlns:a16="http://schemas.microsoft.com/office/drawing/2014/main" id="{1960D050-ABAE-4CBE-911D-0258874DF455}"/>
              </a:ext>
            </a:extLst>
          </p:cNvPr>
          <p:cNvSpPr>
            <a:spLocks noGrp="1"/>
          </p:cNvSpPr>
          <p:nvPr>
            <p:ph type="sldNum" sz="quarter" idx="12"/>
          </p:nvPr>
        </p:nvSpPr>
        <p:spPr>
          <a:xfrm>
            <a:off x="9831388" y="6453188"/>
            <a:ext cx="1595437" cy="404812"/>
          </a:xfrm>
        </p:spPr>
        <p:txBody>
          <a:bodyPr/>
          <a:lstStyle>
            <a:lvl1pPr>
              <a:defRPr baseline="0">
                <a:solidFill>
                  <a:schemeClr val="tx2"/>
                </a:solidFill>
              </a:defRPr>
            </a:lvl1pPr>
          </a:lstStyle>
          <a:p>
            <a:pPr>
              <a:defRPr/>
            </a:pPr>
            <a:fld id="{D6F3A67D-AF99-47E2-BB82-55CD71EABFB8}" type="slidenum">
              <a:rPr lang="en-US"/>
              <a:pPr>
                <a:defRPr/>
              </a:pPr>
              <a:t>‹#›</a:t>
            </a:fld>
            <a:endParaRPr lang="en-US"/>
          </a:p>
        </p:txBody>
      </p:sp>
    </p:spTree>
    <p:extLst>
      <p:ext uri="{BB962C8B-B14F-4D97-AF65-F5344CB8AC3E}">
        <p14:creationId xmlns:p14="http://schemas.microsoft.com/office/powerpoint/2010/main" val="38748111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2367347-4CA0-4B81-B4D6-A3461C2C9C7A}"/>
              </a:ext>
            </a:extLst>
          </p:cNvPr>
          <p:cNvSpPr>
            <a:spLocks noGrp="1"/>
          </p:cNvSpPr>
          <p:nvPr>
            <p:ph type="dt" sz="half" idx="10"/>
          </p:nvPr>
        </p:nvSpPr>
        <p:spPr/>
        <p:txBody>
          <a:bodyPr/>
          <a:lstStyle>
            <a:lvl1pPr>
              <a:defRPr/>
            </a:lvl1pPr>
          </a:lstStyle>
          <a:p>
            <a:pPr>
              <a:defRPr/>
            </a:pPr>
            <a:fld id="{8639A282-F335-46B9-8775-8A9B3EACCC1B}" type="datetimeFigureOut">
              <a:rPr lang="en-US"/>
              <a:pPr>
                <a:defRPr/>
              </a:pPr>
              <a:t>5/23/2022</a:t>
            </a:fld>
            <a:endParaRPr lang="en-US"/>
          </a:p>
        </p:txBody>
      </p:sp>
      <p:sp>
        <p:nvSpPr>
          <p:cNvPr id="5" name="Footer Placeholder 4">
            <a:extLst>
              <a:ext uri="{FF2B5EF4-FFF2-40B4-BE49-F238E27FC236}">
                <a16:creationId xmlns:a16="http://schemas.microsoft.com/office/drawing/2014/main" id="{68057685-4722-4106-8B77-C9F2862D6A5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83D54B1-8CA4-4382-90E8-0A7FDEE1A745}"/>
              </a:ext>
            </a:extLst>
          </p:cNvPr>
          <p:cNvSpPr>
            <a:spLocks noGrp="1"/>
          </p:cNvSpPr>
          <p:nvPr>
            <p:ph type="sldNum" sz="quarter" idx="12"/>
          </p:nvPr>
        </p:nvSpPr>
        <p:spPr/>
        <p:txBody>
          <a:bodyPr/>
          <a:lstStyle>
            <a:lvl1pPr>
              <a:defRPr/>
            </a:lvl1pPr>
          </a:lstStyle>
          <a:p>
            <a:pPr>
              <a:defRPr/>
            </a:pPr>
            <a:fld id="{3CE2784E-03A3-4698-BD19-753DCF33F1F3}" type="slidenum">
              <a:rPr lang="en-US"/>
              <a:pPr>
                <a:defRPr/>
              </a:pPr>
              <a:t>‹#›</a:t>
            </a:fld>
            <a:endParaRPr lang="en-US"/>
          </a:p>
        </p:txBody>
      </p:sp>
    </p:spTree>
    <p:extLst>
      <p:ext uri="{BB962C8B-B14F-4D97-AF65-F5344CB8AC3E}">
        <p14:creationId xmlns:p14="http://schemas.microsoft.com/office/powerpoint/2010/main" val="1994326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6B4A382-8D4B-4E49-AEFF-BC8CB026B17F}"/>
              </a:ext>
            </a:extLst>
          </p:cNvPr>
          <p:cNvSpPr>
            <a:spLocks noGrp="1"/>
          </p:cNvSpPr>
          <p:nvPr>
            <p:ph type="dt" sz="half" idx="10"/>
          </p:nvPr>
        </p:nvSpPr>
        <p:spPr/>
        <p:txBody>
          <a:bodyPr/>
          <a:lstStyle>
            <a:lvl1pPr>
              <a:defRPr/>
            </a:lvl1pPr>
          </a:lstStyle>
          <a:p>
            <a:pPr>
              <a:defRPr/>
            </a:pPr>
            <a:fld id="{CF7317B3-36D9-4209-9A84-3F24F8E15B5E}" type="datetimeFigureOut">
              <a:rPr lang="en-US"/>
              <a:pPr>
                <a:defRPr/>
              </a:pPr>
              <a:t>5/23/2022</a:t>
            </a:fld>
            <a:endParaRPr lang="en-US"/>
          </a:p>
        </p:txBody>
      </p:sp>
      <p:sp>
        <p:nvSpPr>
          <p:cNvPr id="5" name="Footer Placeholder 4">
            <a:extLst>
              <a:ext uri="{FF2B5EF4-FFF2-40B4-BE49-F238E27FC236}">
                <a16:creationId xmlns:a16="http://schemas.microsoft.com/office/drawing/2014/main" id="{60A00119-EAF9-4BC7-8F64-8BE09D015F1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CF79076-8BEE-47B4-8FAE-A60DE85FEE6F}"/>
              </a:ext>
            </a:extLst>
          </p:cNvPr>
          <p:cNvSpPr>
            <a:spLocks noGrp="1"/>
          </p:cNvSpPr>
          <p:nvPr>
            <p:ph type="sldNum" sz="quarter" idx="12"/>
          </p:nvPr>
        </p:nvSpPr>
        <p:spPr/>
        <p:txBody>
          <a:bodyPr/>
          <a:lstStyle>
            <a:lvl1pPr>
              <a:defRPr/>
            </a:lvl1pPr>
          </a:lstStyle>
          <a:p>
            <a:pPr>
              <a:defRPr/>
            </a:pPr>
            <a:fld id="{015D31C2-B951-4617-8A1D-FF136E3BA1AA}" type="slidenum">
              <a:rPr lang="en-US"/>
              <a:pPr>
                <a:defRPr/>
              </a:pPr>
              <a:t>‹#›</a:t>
            </a:fld>
            <a:endParaRPr lang="en-US"/>
          </a:p>
        </p:txBody>
      </p:sp>
    </p:spTree>
    <p:extLst>
      <p:ext uri="{BB962C8B-B14F-4D97-AF65-F5344CB8AC3E}">
        <p14:creationId xmlns:p14="http://schemas.microsoft.com/office/powerpoint/2010/main" val="646189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87D69A9-DA60-41CD-A596-13949DD7BF0C}"/>
              </a:ext>
            </a:extLst>
          </p:cNvPr>
          <p:cNvSpPr>
            <a:spLocks noGrp="1"/>
          </p:cNvSpPr>
          <p:nvPr>
            <p:ph type="dt" sz="half" idx="10"/>
          </p:nvPr>
        </p:nvSpPr>
        <p:spPr/>
        <p:txBody>
          <a:bodyPr/>
          <a:lstStyle>
            <a:lvl1pPr>
              <a:defRPr/>
            </a:lvl1pPr>
          </a:lstStyle>
          <a:p>
            <a:pPr>
              <a:defRPr/>
            </a:pPr>
            <a:fld id="{31F12409-7754-401B-B6BB-814DA59C3CAF}" type="datetimeFigureOut">
              <a:rPr lang="en-US"/>
              <a:pPr>
                <a:defRPr/>
              </a:pPr>
              <a:t>5/23/2022</a:t>
            </a:fld>
            <a:endParaRPr lang="en-US"/>
          </a:p>
        </p:txBody>
      </p:sp>
      <p:sp>
        <p:nvSpPr>
          <p:cNvPr id="5" name="Footer Placeholder 4">
            <a:extLst>
              <a:ext uri="{FF2B5EF4-FFF2-40B4-BE49-F238E27FC236}">
                <a16:creationId xmlns:a16="http://schemas.microsoft.com/office/drawing/2014/main" id="{4AA801E9-7479-4CD8-A907-E1B7BD047AF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FED76D8-353E-4AE9-ACE8-7CE15B2D0C8D}"/>
              </a:ext>
            </a:extLst>
          </p:cNvPr>
          <p:cNvSpPr>
            <a:spLocks noGrp="1"/>
          </p:cNvSpPr>
          <p:nvPr>
            <p:ph type="sldNum" sz="quarter" idx="12"/>
          </p:nvPr>
        </p:nvSpPr>
        <p:spPr/>
        <p:txBody>
          <a:bodyPr/>
          <a:lstStyle>
            <a:lvl1pPr>
              <a:defRPr/>
            </a:lvl1pPr>
          </a:lstStyle>
          <a:p>
            <a:pPr>
              <a:defRPr/>
            </a:pPr>
            <a:fld id="{5B4047C9-D83D-45B8-878F-1B2AA5CCC512}" type="slidenum">
              <a:rPr lang="en-US"/>
              <a:pPr>
                <a:defRPr/>
              </a:pPr>
              <a:t>‹#›</a:t>
            </a:fld>
            <a:endParaRPr lang="en-US"/>
          </a:p>
        </p:txBody>
      </p:sp>
    </p:spTree>
    <p:extLst>
      <p:ext uri="{BB962C8B-B14F-4D97-AF65-F5344CB8AC3E}">
        <p14:creationId xmlns:p14="http://schemas.microsoft.com/office/powerpoint/2010/main" val="1689624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Freeform 6" title="Crop Mark">
            <a:extLst>
              <a:ext uri="{FF2B5EF4-FFF2-40B4-BE49-F238E27FC236}">
                <a16:creationId xmlns:a16="http://schemas.microsoft.com/office/drawing/2014/main" id="{C5BAF4DB-A1F0-4BE4-9061-193811CDDF33}"/>
              </a:ext>
            </a:extLst>
          </p:cNvPr>
          <p:cNvSpPr/>
          <p:nvPr/>
        </p:nvSpPr>
        <p:spPr bwMode="auto">
          <a:xfrm>
            <a:off x="8151813" y="1685925"/>
            <a:ext cx="3275012"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Date Placeholder 3">
            <a:extLst>
              <a:ext uri="{FF2B5EF4-FFF2-40B4-BE49-F238E27FC236}">
                <a16:creationId xmlns:a16="http://schemas.microsoft.com/office/drawing/2014/main" id="{C2B50233-3BF2-4ABE-AB32-AB917F18E6E5}"/>
              </a:ext>
            </a:extLst>
          </p:cNvPr>
          <p:cNvSpPr>
            <a:spLocks noGrp="1"/>
          </p:cNvSpPr>
          <p:nvPr>
            <p:ph type="dt" sz="half" idx="10"/>
          </p:nvPr>
        </p:nvSpPr>
        <p:spPr>
          <a:xfrm>
            <a:off x="738188" y="6453188"/>
            <a:ext cx="1622425" cy="404812"/>
          </a:xfrm>
        </p:spPr>
        <p:txBody>
          <a:bodyPr/>
          <a:lstStyle>
            <a:lvl1pPr>
              <a:defRPr>
                <a:solidFill>
                  <a:schemeClr val="tx2"/>
                </a:solidFill>
              </a:defRPr>
            </a:lvl1pPr>
          </a:lstStyle>
          <a:p>
            <a:pPr>
              <a:defRPr/>
            </a:pPr>
            <a:fld id="{FA1EB22A-EF14-4137-889E-EDB1681C8568}" type="datetimeFigureOut">
              <a:rPr lang="en-US"/>
              <a:pPr>
                <a:defRPr/>
              </a:pPr>
              <a:t>5/23/2022</a:t>
            </a:fld>
            <a:endParaRPr lang="en-US"/>
          </a:p>
        </p:txBody>
      </p:sp>
      <p:sp>
        <p:nvSpPr>
          <p:cNvPr id="6" name="Footer Placeholder 4">
            <a:extLst>
              <a:ext uri="{FF2B5EF4-FFF2-40B4-BE49-F238E27FC236}">
                <a16:creationId xmlns:a16="http://schemas.microsoft.com/office/drawing/2014/main" id="{5BBB43F8-3D4B-4E1A-9795-637DFF096A66}"/>
              </a:ext>
            </a:extLst>
          </p:cNvPr>
          <p:cNvSpPr>
            <a:spLocks noGrp="1"/>
          </p:cNvSpPr>
          <p:nvPr>
            <p:ph type="ftr" sz="quarter" idx="11"/>
          </p:nvPr>
        </p:nvSpPr>
        <p:spPr>
          <a:xfrm>
            <a:off x="2584450" y="6453188"/>
            <a:ext cx="7023100" cy="404812"/>
          </a:xfrm>
        </p:spPr>
        <p:txBody>
          <a:bodyPr/>
          <a:lstStyle>
            <a:lvl1pPr algn="ctr">
              <a:defRPr>
                <a:solidFill>
                  <a:schemeClr val="tx2"/>
                </a:solidFill>
              </a:defRPr>
            </a:lvl1pPr>
          </a:lstStyle>
          <a:p>
            <a:pPr>
              <a:defRPr/>
            </a:pPr>
            <a:endParaRPr lang="en-US"/>
          </a:p>
        </p:txBody>
      </p:sp>
      <p:sp>
        <p:nvSpPr>
          <p:cNvPr id="7" name="Slide Number Placeholder 5">
            <a:extLst>
              <a:ext uri="{FF2B5EF4-FFF2-40B4-BE49-F238E27FC236}">
                <a16:creationId xmlns:a16="http://schemas.microsoft.com/office/drawing/2014/main" id="{D98EC5EC-4637-458C-A4FA-4838846189C4}"/>
              </a:ext>
            </a:extLst>
          </p:cNvPr>
          <p:cNvSpPr>
            <a:spLocks noGrp="1"/>
          </p:cNvSpPr>
          <p:nvPr>
            <p:ph type="sldNum" sz="quarter" idx="12"/>
          </p:nvPr>
        </p:nvSpPr>
        <p:spPr>
          <a:xfrm>
            <a:off x="9831388" y="6453188"/>
            <a:ext cx="1595437" cy="404812"/>
          </a:xfrm>
        </p:spPr>
        <p:txBody>
          <a:bodyPr/>
          <a:lstStyle>
            <a:lvl1pPr>
              <a:defRPr>
                <a:solidFill>
                  <a:schemeClr val="tx2"/>
                </a:solidFill>
              </a:defRPr>
            </a:lvl1pPr>
          </a:lstStyle>
          <a:p>
            <a:pPr>
              <a:defRPr/>
            </a:pPr>
            <a:fld id="{D8A0ED9B-871F-43A0-9AEE-4A2DF43A6216}" type="slidenum">
              <a:rPr lang="en-US"/>
              <a:pPr>
                <a:defRPr/>
              </a:pPr>
              <a:t>‹#›</a:t>
            </a:fld>
            <a:endParaRPr lang="en-US"/>
          </a:p>
        </p:txBody>
      </p:sp>
    </p:spTree>
    <p:extLst>
      <p:ext uri="{BB962C8B-B14F-4D97-AF65-F5344CB8AC3E}">
        <p14:creationId xmlns:p14="http://schemas.microsoft.com/office/powerpoint/2010/main" val="132108486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F42F9B9E-A33D-4A15-8EE7-5B22AA88C10B}"/>
              </a:ext>
            </a:extLst>
          </p:cNvPr>
          <p:cNvSpPr>
            <a:spLocks noGrp="1"/>
          </p:cNvSpPr>
          <p:nvPr>
            <p:ph type="dt" sz="half" idx="10"/>
          </p:nvPr>
        </p:nvSpPr>
        <p:spPr/>
        <p:txBody>
          <a:bodyPr/>
          <a:lstStyle>
            <a:lvl1pPr>
              <a:defRPr/>
            </a:lvl1pPr>
          </a:lstStyle>
          <a:p>
            <a:pPr>
              <a:defRPr/>
            </a:pPr>
            <a:fld id="{8DD0EE2B-8442-4C05-80EA-ABBB7ABA0029}" type="datetimeFigureOut">
              <a:rPr lang="en-US"/>
              <a:pPr>
                <a:defRPr/>
              </a:pPr>
              <a:t>5/23/2022</a:t>
            </a:fld>
            <a:endParaRPr lang="en-US"/>
          </a:p>
        </p:txBody>
      </p:sp>
      <p:sp>
        <p:nvSpPr>
          <p:cNvPr id="6" name="Footer Placeholder 4">
            <a:extLst>
              <a:ext uri="{FF2B5EF4-FFF2-40B4-BE49-F238E27FC236}">
                <a16:creationId xmlns:a16="http://schemas.microsoft.com/office/drawing/2014/main" id="{CEA63C07-726B-4DC1-A75D-CBB4837A839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FD6018B-732E-4569-A011-9B3B4A73EBA9}"/>
              </a:ext>
            </a:extLst>
          </p:cNvPr>
          <p:cNvSpPr>
            <a:spLocks noGrp="1"/>
          </p:cNvSpPr>
          <p:nvPr>
            <p:ph type="sldNum" sz="quarter" idx="12"/>
          </p:nvPr>
        </p:nvSpPr>
        <p:spPr/>
        <p:txBody>
          <a:bodyPr/>
          <a:lstStyle>
            <a:lvl1pPr>
              <a:defRPr/>
            </a:lvl1pPr>
          </a:lstStyle>
          <a:p>
            <a:pPr>
              <a:defRPr/>
            </a:pPr>
            <a:fld id="{582F44B4-F11F-4253-952A-381268B93819}" type="slidenum">
              <a:rPr lang="en-US"/>
              <a:pPr>
                <a:defRPr/>
              </a:pPr>
              <a:t>‹#›</a:t>
            </a:fld>
            <a:endParaRPr lang="en-US"/>
          </a:p>
        </p:txBody>
      </p:sp>
    </p:spTree>
    <p:extLst>
      <p:ext uri="{BB962C8B-B14F-4D97-AF65-F5344CB8AC3E}">
        <p14:creationId xmlns:p14="http://schemas.microsoft.com/office/powerpoint/2010/main" val="2187476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D09F571C-F21E-4DA8-B6C5-89791B969FC3}"/>
              </a:ext>
            </a:extLst>
          </p:cNvPr>
          <p:cNvSpPr>
            <a:spLocks noGrp="1"/>
          </p:cNvSpPr>
          <p:nvPr>
            <p:ph type="dt" sz="half" idx="10"/>
          </p:nvPr>
        </p:nvSpPr>
        <p:spPr/>
        <p:txBody>
          <a:bodyPr/>
          <a:lstStyle>
            <a:lvl1pPr>
              <a:defRPr/>
            </a:lvl1pPr>
          </a:lstStyle>
          <a:p>
            <a:pPr>
              <a:defRPr/>
            </a:pPr>
            <a:fld id="{932A9602-49E0-4243-8C48-C38CCC85621B}" type="datetimeFigureOut">
              <a:rPr lang="en-US"/>
              <a:pPr>
                <a:defRPr/>
              </a:pPr>
              <a:t>5/23/2022</a:t>
            </a:fld>
            <a:endParaRPr lang="en-US"/>
          </a:p>
        </p:txBody>
      </p:sp>
      <p:sp>
        <p:nvSpPr>
          <p:cNvPr id="8" name="Footer Placeholder 4">
            <a:extLst>
              <a:ext uri="{FF2B5EF4-FFF2-40B4-BE49-F238E27FC236}">
                <a16:creationId xmlns:a16="http://schemas.microsoft.com/office/drawing/2014/main" id="{8BB54D8D-3727-4DBD-9D55-0DBC361648D0}"/>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F0B25288-D04D-4DE0-A55D-8693CE594E84}"/>
              </a:ext>
            </a:extLst>
          </p:cNvPr>
          <p:cNvSpPr>
            <a:spLocks noGrp="1"/>
          </p:cNvSpPr>
          <p:nvPr>
            <p:ph type="sldNum" sz="quarter" idx="12"/>
          </p:nvPr>
        </p:nvSpPr>
        <p:spPr/>
        <p:txBody>
          <a:bodyPr/>
          <a:lstStyle>
            <a:lvl1pPr>
              <a:defRPr/>
            </a:lvl1pPr>
          </a:lstStyle>
          <a:p>
            <a:pPr>
              <a:defRPr/>
            </a:pPr>
            <a:fld id="{E15BF67B-7F81-4F99-8EF4-6E9114AA34DF}" type="slidenum">
              <a:rPr lang="en-US"/>
              <a:pPr>
                <a:defRPr/>
              </a:pPr>
              <a:t>‹#›</a:t>
            </a:fld>
            <a:endParaRPr lang="en-US"/>
          </a:p>
        </p:txBody>
      </p:sp>
    </p:spTree>
    <p:extLst>
      <p:ext uri="{BB962C8B-B14F-4D97-AF65-F5344CB8AC3E}">
        <p14:creationId xmlns:p14="http://schemas.microsoft.com/office/powerpoint/2010/main" val="1988366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A0821C0F-52B3-4D7D-B683-EC74362C2503}"/>
              </a:ext>
            </a:extLst>
          </p:cNvPr>
          <p:cNvSpPr>
            <a:spLocks noGrp="1"/>
          </p:cNvSpPr>
          <p:nvPr>
            <p:ph type="dt" sz="half" idx="10"/>
          </p:nvPr>
        </p:nvSpPr>
        <p:spPr/>
        <p:txBody>
          <a:bodyPr/>
          <a:lstStyle>
            <a:lvl1pPr>
              <a:defRPr/>
            </a:lvl1pPr>
          </a:lstStyle>
          <a:p>
            <a:pPr>
              <a:defRPr/>
            </a:pPr>
            <a:fld id="{3CD1F58E-78B1-4F69-8F44-5B5F01E12EE7}" type="datetimeFigureOut">
              <a:rPr lang="en-US"/>
              <a:pPr>
                <a:defRPr/>
              </a:pPr>
              <a:t>5/23/2022</a:t>
            </a:fld>
            <a:endParaRPr lang="en-US"/>
          </a:p>
        </p:txBody>
      </p:sp>
      <p:sp>
        <p:nvSpPr>
          <p:cNvPr id="4" name="Footer Placeholder 4">
            <a:extLst>
              <a:ext uri="{FF2B5EF4-FFF2-40B4-BE49-F238E27FC236}">
                <a16:creationId xmlns:a16="http://schemas.microsoft.com/office/drawing/2014/main" id="{2D592337-AA0F-4C12-83A7-80840E220587}"/>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B31AAD3D-1665-4637-9A5B-8960C2B496F8}"/>
              </a:ext>
            </a:extLst>
          </p:cNvPr>
          <p:cNvSpPr>
            <a:spLocks noGrp="1"/>
          </p:cNvSpPr>
          <p:nvPr>
            <p:ph type="sldNum" sz="quarter" idx="12"/>
          </p:nvPr>
        </p:nvSpPr>
        <p:spPr/>
        <p:txBody>
          <a:bodyPr/>
          <a:lstStyle>
            <a:lvl1pPr>
              <a:defRPr/>
            </a:lvl1pPr>
          </a:lstStyle>
          <a:p>
            <a:pPr>
              <a:defRPr/>
            </a:pPr>
            <a:fld id="{4680AD0C-477A-4090-9974-204A4AF37672}" type="slidenum">
              <a:rPr lang="en-US"/>
              <a:pPr>
                <a:defRPr/>
              </a:pPr>
              <a:t>‹#›</a:t>
            </a:fld>
            <a:endParaRPr lang="en-US"/>
          </a:p>
        </p:txBody>
      </p:sp>
    </p:spTree>
    <p:extLst>
      <p:ext uri="{BB962C8B-B14F-4D97-AF65-F5344CB8AC3E}">
        <p14:creationId xmlns:p14="http://schemas.microsoft.com/office/powerpoint/2010/main" val="2045057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222FAFD-8D6C-42EA-AE5F-7156D5FA3921}"/>
              </a:ext>
            </a:extLst>
          </p:cNvPr>
          <p:cNvSpPr>
            <a:spLocks noGrp="1"/>
          </p:cNvSpPr>
          <p:nvPr>
            <p:ph type="dt" sz="half" idx="10"/>
          </p:nvPr>
        </p:nvSpPr>
        <p:spPr/>
        <p:txBody>
          <a:bodyPr/>
          <a:lstStyle>
            <a:lvl1pPr>
              <a:defRPr/>
            </a:lvl1pPr>
          </a:lstStyle>
          <a:p>
            <a:pPr>
              <a:defRPr/>
            </a:pPr>
            <a:fld id="{B4EBBBFA-2688-4915-8F25-49EF0FD36511}" type="datetimeFigureOut">
              <a:rPr lang="en-US"/>
              <a:pPr>
                <a:defRPr/>
              </a:pPr>
              <a:t>5/23/2022</a:t>
            </a:fld>
            <a:endParaRPr lang="en-US"/>
          </a:p>
        </p:txBody>
      </p:sp>
      <p:sp>
        <p:nvSpPr>
          <p:cNvPr id="3" name="Footer Placeholder 4">
            <a:extLst>
              <a:ext uri="{FF2B5EF4-FFF2-40B4-BE49-F238E27FC236}">
                <a16:creationId xmlns:a16="http://schemas.microsoft.com/office/drawing/2014/main" id="{8CD1DBD8-8310-401F-8741-2E585C36FD54}"/>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7DF56D85-CB78-4519-85AD-0D244F0D9C73}"/>
              </a:ext>
            </a:extLst>
          </p:cNvPr>
          <p:cNvSpPr>
            <a:spLocks noGrp="1"/>
          </p:cNvSpPr>
          <p:nvPr>
            <p:ph type="sldNum" sz="quarter" idx="12"/>
          </p:nvPr>
        </p:nvSpPr>
        <p:spPr/>
        <p:txBody>
          <a:bodyPr/>
          <a:lstStyle>
            <a:lvl1pPr>
              <a:defRPr/>
            </a:lvl1pPr>
          </a:lstStyle>
          <a:p>
            <a:pPr>
              <a:defRPr/>
            </a:pPr>
            <a:fld id="{8F89AE41-82C4-41FD-A01D-FD79B00CB4B0}" type="slidenum">
              <a:rPr lang="en-US"/>
              <a:pPr>
                <a:defRPr/>
              </a:pPr>
              <a:t>‹#›</a:t>
            </a:fld>
            <a:endParaRPr lang="en-US"/>
          </a:p>
        </p:txBody>
      </p:sp>
    </p:spTree>
    <p:extLst>
      <p:ext uri="{BB962C8B-B14F-4D97-AF65-F5344CB8AC3E}">
        <p14:creationId xmlns:p14="http://schemas.microsoft.com/office/powerpoint/2010/main" val="4294497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title="Background Shape">
            <a:extLst>
              <a:ext uri="{FF2B5EF4-FFF2-40B4-BE49-F238E27FC236}">
                <a16:creationId xmlns:a16="http://schemas.microsoft.com/office/drawing/2014/main" id="{838DE53A-DD6D-4C90-86AA-6C6FC7C1C42B}"/>
              </a:ext>
            </a:extLst>
          </p:cNvPr>
          <p:cNvSpPr/>
          <p:nvPr/>
        </p:nvSpPr>
        <p:spPr>
          <a:xfrm>
            <a:off x="0" y="0"/>
            <a:ext cx="530383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title="Divider Bar">
            <a:extLst>
              <a:ext uri="{FF2B5EF4-FFF2-40B4-BE49-F238E27FC236}">
                <a16:creationId xmlns:a16="http://schemas.microsoft.com/office/drawing/2014/main" id="{32EC0A8B-85D7-4CE6-9629-29D1D3325B05}"/>
              </a:ext>
            </a:extLst>
          </p:cNvPr>
          <p:cNvSpPr/>
          <p:nvPr/>
        </p:nvSpPr>
        <p:spPr>
          <a:xfrm>
            <a:off x="5303838"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Date Placeholder 4">
            <a:extLst>
              <a:ext uri="{FF2B5EF4-FFF2-40B4-BE49-F238E27FC236}">
                <a16:creationId xmlns:a16="http://schemas.microsoft.com/office/drawing/2014/main" id="{68EC0238-14E5-4C03-8C70-E1AC667A8E61}"/>
              </a:ext>
            </a:extLst>
          </p:cNvPr>
          <p:cNvSpPr>
            <a:spLocks noGrp="1"/>
          </p:cNvSpPr>
          <p:nvPr>
            <p:ph type="dt" sz="half" idx="10"/>
          </p:nvPr>
        </p:nvSpPr>
        <p:spPr>
          <a:xfrm>
            <a:off x="723900" y="6453188"/>
            <a:ext cx="1204913" cy="404812"/>
          </a:xfrm>
        </p:spPr>
        <p:txBody>
          <a:bodyPr/>
          <a:lstStyle>
            <a:lvl1pPr>
              <a:defRPr>
                <a:solidFill>
                  <a:schemeClr val="tx2"/>
                </a:solidFill>
              </a:defRPr>
            </a:lvl1pPr>
          </a:lstStyle>
          <a:p>
            <a:pPr>
              <a:defRPr/>
            </a:pPr>
            <a:fld id="{8498F56D-3FE0-480B-B4CC-7F436B918BD4}" type="datetimeFigureOut">
              <a:rPr lang="en-US"/>
              <a:pPr>
                <a:defRPr/>
              </a:pPr>
              <a:t>5/23/2022</a:t>
            </a:fld>
            <a:endParaRPr lang="en-US"/>
          </a:p>
        </p:txBody>
      </p:sp>
      <p:sp>
        <p:nvSpPr>
          <p:cNvPr id="8" name="Footer Placeholder 5">
            <a:extLst>
              <a:ext uri="{FF2B5EF4-FFF2-40B4-BE49-F238E27FC236}">
                <a16:creationId xmlns:a16="http://schemas.microsoft.com/office/drawing/2014/main" id="{C95E532F-3502-4CA3-9B35-2F44F5EE1A2E}"/>
              </a:ext>
            </a:extLst>
          </p:cNvPr>
          <p:cNvSpPr>
            <a:spLocks noGrp="1"/>
          </p:cNvSpPr>
          <p:nvPr>
            <p:ph type="ftr" sz="quarter" idx="11"/>
          </p:nvPr>
        </p:nvSpPr>
        <p:spPr>
          <a:xfrm>
            <a:off x="2206625" y="6453188"/>
            <a:ext cx="2373313" cy="404812"/>
          </a:xfrm>
        </p:spPr>
        <p:txBody>
          <a:bodyPr/>
          <a:lstStyle>
            <a:lvl1pPr>
              <a:defRPr>
                <a:solidFill>
                  <a:schemeClr val="tx2"/>
                </a:solidFill>
              </a:defRPr>
            </a:lvl1pPr>
          </a:lstStyle>
          <a:p>
            <a:pPr>
              <a:defRPr/>
            </a:pPr>
            <a:endParaRPr lang="en-US"/>
          </a:p>
        </p:txBody>
      </p:sp>
      <p:sp>
        <p:nvSpPr>
          <p:cNvPr id="9" name="Slide Number Placeholder 6">
            <a:extLst>
              <a:ext uri="{FF2B5EF4-FFF2-40B4-BE49-F238E27FC236}">
                <a16:creationId xmlns:a16="http://schemas.microsoft.com/office/drawing/2014/main" id="{A306BBBD-F854-4130-AF9C-BCEA4A62786D}"/>
              </a:ext>
            </a:extLst>
          </p:cNvPr>
          <p:cNvSpPr>
            <a:spLocks noGrp="1"/>
          </p:cNvSpPr>
          <p:nvPr>
            <p:ph type="sldNum" sz="quarter" idx="12"/>
          </p:nvPr>
        </p:nvSpPr>
        <p:spPr>
          <a:xfrm>
            <a:off x="9883775" y="6453188"/>
            <a:ext cx="1595438" cy="404812"/>
          </a:xfrm>
        </p:spPr>
        <p:txBody>
          <a:bodyPr/>
          <a:lstStyle>
            <a:lvl1pPr>
              <a:defRPr>
                <a:solidFill>
                  <a:schemeClr val="tx2"/>
                </a:solidFill>
              </a:defRPr>
            </a:lvl1pPr>
          </a:lstStyle>
          <a:p>
            <a:pPr>
              <a:defRPr/>
            </a:pPr>
            <a:fld id="{DD5176D5-6A91-4E15-9943-8E4093F3ED0F}" type="slidenum">
              <a:rPr lang="en-US"/>
              <a:pPr>
                <a:defRPr/>
              </a:pPr>
              <a:t>‹#›</a:t>
            </a:fld>
            <a:endParaRPr lang="en-US"/>
          </a:p>
        </p:txBody>
      </p:sp>
    </p:spTree>
    <p:extLst>
      <p:ext uri="{BB962C8B-B14F-4D97-AF65-F5344CB8AC3E}">
        <p14:creationId xmlns:p14="http://schemas.microsoft.com/office/powerpoint/2010/main" val="1090702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title="Background Shape">
            <a:extLst>
              <a:ext uri="{FF2B5EF4-FFF2-40B4-BE49-F238E27FC236}">
                <a16:creationId xmlns:a16="http://schemas.microsoft.com/office/drawing/2014/main" id="{80D21F59-FDB3-450C-8A77-43DADE07C4EB}"/>
              </a:ext>
            </a:extLst>
          </p:cNvPr>
          <p:cNvSpPr/>
          <p:nvPr/>
        </p:nvSpPr>
        <p:spPr>
          <a:xfrm>
            <a:off x="0" y="0"/>
            <a:ext cx="530383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title="Divider Bar">
            <a:extLst>
              <a:ext uri="{FF2B5EF4-FFF2-40B4-BE49-F238E27FC236}">
                <a16:creationId xmlns:a16="http://schemas.microsoft.com/office/drawing/2014/main" id="{811DB0A5-8046-4CBD-9C3F-7974B936FE2D}"/>
              </a:ext>
            </a:extLst>
          </p:cNvPr>
          <p:cNvSpPr/>
          <p:nvPr/>
        </p:nvSpPr>
        <p:spPr>
          <a:xfrm>
            <a:off x="5303838"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rtlCol="0">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Date Placeholder 4">
            <a:extLst>
              <a:ext uri="{FF2B5EF4-FFF2-40B4-BE49-F238E27FC236}">
                <a16:creationId xmlns:a16="http://schemas.microsoft.com/office/drawing/2014/main" id="{52586A01-4BAC-42B4-8A67-B3DB1189E04A}"/>
              </a:ext>
            </a:extLst>
          </p:cNvPr>
          <p:cNvSpPr>
            <a:spLocks noGrp="1"/>
          </p:cNvSpPr>
          <p:nvPr>
            <p:ph type="dt" sz="half" idx="10"/>
          </p:nvPr>
        </p:nvSpPr>
        <p:spPr>
          <a:xfrm>
            <a:off x="723900" y="6453188"/>
            <a:ext cx="1204913" cy="404812"/>
          </a:xfrm>
        </p:spPr>
        <p:txBody>
          <a:bodyPr/>
          <a:lstStyle>
            <a:lvl1pPr>
              <a:defRPr>
                <a:solidFill>
                  <a:schemeClr val="tx2"/>
                </a:solidFill>
              </a:defRPr>
            </a:lvl1pPr>
          </a:lstStyle>
          <a:p>
            <a:pPr>
              <a:defRPr/>
            </a:pPr>
            <a:fld id="{A85058BA-0906-4AA6-94A8-5C08447F44D9}" type="datetimeFigureOut">
              <a:rPr lang="en-US"/>
              <a:pPr>
                <a:defRPr/>
              </a:pPr>
              <a:t>5/23/2022</a:t>
            </a:fld>
            <a:endParaRPr lang="en-US"/>
          </a:p>
        </p:txBody>
      </p:sp>
      <p:sp>
        <p:nvSpPr>
          <p:cNvPr id="8" name="Footer Placeholder 5">
            <a:extLst>
              <a:ext uri="{FF2B5EF4-FFF2-40B4-BE49-F238E27FC236}">
                <a16:creationId xmlns:a16="http://schemas.microsoft.com/office/drawing/2014/main" id="{B66B2D5E-B640-47F7-BD3B-9C887A600DF6}"/>
              </a:ext>
            </a:extLst>
          </p:cNvPr>
          <p:cNvSpPr>
            <a:spLocks noGrp="1"/>
          </p:cNvSpPr>
          <p:nvPr>
            <p:ph type="ftr" sz="quarter" idx="11"/>
          </p:nvPr>
        </p:nvSpPr>
        <p:spPr>
          <a:xfrm>
            <a:off x="2206625" y="6453188"/>
            <a:ext cx="2373313" cy="404812"/>
          </a:xfrm>
        </p:spPr>
        <p:txBody>
          <a:bodyPr/>
          <a:lstStyle>
            <a:lvl1pPr>
              <a:defRPr>
                <a:solidFill>
                  <a:schemeClr val="tx2"/>
                </a:solidFill>
              </a:defRPr>
            </a:lvl1pPr>
          </a:lstStyle>
          <a:p>
            <a:pPr>
              <a:defRPr/>
            </a:pPr>
            <a:endParaRPr lang="en-US"/>
          </a:p>
        </p:txBody>
      </p:sp>
      <p:sp>
        <p:nvSpPr>
          <p:cNvPr id="9" name="Slide Number Placeholder 6">
            <a:extLst>
              <a:ext uri="{FF2B5EF4-FFF2-40B4-BE49-F238E27FC236}">
                <a16:creationId xmlns:a16="http://schemas.microsoft.com/office/drawing/2014/main" id="{7116C8CD-B8E8-4BB9-8942-74D57BD6F375}"/>
              </a:ext>
            </a:extLst>
          </p:cNvPr>
          <p:cNvSpPr>
            <a:spLocks noGrp="1"/>
          </p:cNvSpPr>
          <p:nvPr>
            <p:ph type="sldNum" sz="quarter" idx="12"/>
          </p:nvPr>
        </p:nvSpPr>
        <p:spPr>
          <a:xfrm>
            <a:off x="9883775" y="6453188"/>
            <a:ext cx="1595438" cy="404812"/>
          </a:xfrm>
        </p:spPr>
        <p:txBody>
          <a:bodyPr/>
          <a:lstStyle>
            <a:lvl1pPr>
              <a:defRPr>
                <a:solidFill>
                  <a:schemeClr val="tx2"/>
                </a:solidFill>
              </a:defRPr>
            </a:lvl1pPr>
          </a:lstStyle>
          <a:p>
            <a:pPr>
              <a:defRPr/>
            </a:pPr>
            <a:fld id="{64E6201C-DECC-489A-8AA7-F0DC00236149}" type="slidenum">
              <a:rPr lang="en-US"/>
              <a:pPr>
                <a:defRPr/>
              </a:pPr>
              <a:t>‹#›</a:t>
            </a:fld>
            <a:endParaRPr lang="en-US"/>
          </a:p>
        </p:txBody>
      </p:sp>
    </p:spTree>
    <p:extLst>
      <p:ext uri="{BB962C8B-B14F-4D97-AF65-F5344CB8AC3E}">
        <p14:creationId xmlns:p14="http://schemas.microsoft.com/office/powerpoint/2010/main" val="4175181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1CF44A2-8E46-4397-9A34-2E8C6185A818}"/>
              </a:ext>
            </a:extLst>
          </p:cNvPr>
          <p:cNvSpPr>
            <a:spLocks noGrp="1" noChangeArrowheads="1"/>
          </p:cNvSpPr>
          <p:nvPr>
            <p:ph type="title"/>
          </p:nvPr>
        </p:nvSpPr>
        <p:spPr bwMode="auto">
          <a:xfrm>
            <a:off x="1371600" y="685800"/>
            <a:ext cx="96012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981B2913-2D6A-4670-A7EB-B46135E3539A}"/>
              </a:ext>
            </a:extLst>
          </p:cNvPr>
          <p:cNvSpPr>
            <a:spLocks noGrp="1" noChangeArrowheads="1"/>
          </p:cNvSpPr>
          <p:nvPr>
            <p:ph type="body" idx="1"/>
          </p:nvPr>
        </p:nvSpPr>
        <p:spPr bwMode="auto">
          <a:xfrm>
            <a:off x="1371600" y="2286000"/>
            <a:ext cx="96012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8A40CF5B-2A64-4D3B-9D44-94D7180CE11F}"/>
              </a:ext>
            </a:extLst>
          </p:cNvPr>
          <p:cNvSpPr>
            <a:spLocks noGrp="1"/>
          </p:cNvSpPr>
          <p:nvPr>
            <p:ph type="dt" sz="half" idx="2"/>
          </p:nvPr>
        </p:nvSpPr>
        <p:spPr>
          <a:xfrm>
            <a:off x="1390650" y="6453188"/>
            <a:ext cx="1204913" cy="404812"/>
          </a:xfrm>
          <a:prstGeom prst="rect">
            <a:avLst/>
          </a:prstGeom>
        </p:spPr>
        <p:txBody>
          <a:bodyPr vert="horz" lIns="91440" tIns="45720" rIns="91440" bIns="45720" rtlCol="0" anchor="ctr"/>
          <a:lstStyle>
            <a:lvl1pPr algn="l" eaLnBrk="1" fontAlgn="auto" hangingPunct="1">
              <a:spcBef>
                <a:spcPts val="0"/>
              </a:spcBef>
              <a:spcAft>
                <a:spcPts val="0"/>
              </a:spcAft>
              <a:defRPr sz="1200" baseline="0">
                <a:solidFill>
                  <a:schemeClr val="tx2"/>
                </a:solidFill>
                <a:latin typeface="+mn-lt"/>
              </a:defRPr>
            </a:lvl1pPr>
          </a:lstStyle>
          <a:p>
            <a:pPr>
              <a:defRPr/>
            </a:pPr>
            <a:fld id="{5750EBBE-92F6-4046-A990-CF5D9F9D3330}" type="datetimeFigureOut">
              <a:rPr lang="en-US"/>
              <a:pPr>
                <a:defRPr/>
              </a:pPr>
              <a:t>5/23/2022</a:t>
            </a:fld>
            <a:endParaRPr lang="en-US"/>
          </a:p>
        </p:txBody>
      </p:sp>
      <p:sp>
        <p:nvSpPr>
          <p:cNvPr id="5" name="Footer Placeholder 4">
            <a:extLst>
              <a:ext uri="{FF2B5EF4-FFF2-40B4-BE49-F238E27FC236}">
                <a16:creationId xmlns:a16="http://schemas.microsoft.com/office/drawing/2014/main" id="{6657DC08-746A-4598-986F-75FAACFCA231}"/>
              </a:ext>
            </a:extLst>
          </p:cNvPr>
          <p:cNvSpPr>
            <a:spLocks noGrp="1"/>
          </p:cNvSpPr>
          <p:nvPr>
            <p:ph type="ftr" sz="quarter" idx="3"/>
          </p:nvPr>
        </p:nvSpPr>
        <p:spPr>
          <a:xfrm>
            <a:off x="2894013" y="6453188"/>
            <a:ext cx="6280150" cy="404812"/>
          </a:xfrm>
          <a:prstGeom prst="rect">
            <a:avLst/>
          </a:prstGeom>
        </p:spPr>
        <p:txBody>
          <a:bodyPr vert="horz" lIns="91440" tIns="45720" rIns="91440" bIns="45720" rtlCol="0" anchor="ctr"/>
          <a:lstStyle>
            <a:lvl1pPr algn="l" eaLnBrk="1" fontAlgn="auto" hangingPunct="1">
              <a:spcBef>
                <a:spcPts val="0"/>
              </a:spcBef>
              <a:spcAft>
                <a:spcPts val="0"/>
              </a:spcAft>
              <a:defRPr sz="1200" baseline="0">
                <a:solidFill>
                  <a:schemeClr val="tx2"/>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B0823CE9-22B2-4F68-B8B7-84432A47566D}"/>
              </a:ext>
            </a:extLst>
          </p:cNvPr>
          <p:cNvSpPr>
            <a:spLocks noGrp="1"/>
          </p:cNvSpPr>
          <p:nvPr>
            <p:ph type="sldNum" sz="quarter" idx="4"/>
          </p:nvPr>
        </p:nvSpPr>
        <p:spPr>
          <a:xfrm>
            <a:off x="9472613" y="6453188"/>
            <a:ext cx="1597025" cy="404812"/>
          </a:xfrm>
          <a:prstGeom prst="rect">
            <a:avLst/>
          </a:prstGeom>
        </p:spPr>
        <p:txBody>
          <a:bodyPr vert="horz" lIns="91440" tIns="45720" rIns="91440" bIns="45720" rtlCol="0" anchor="ctr"/>
          <a:lstStyle>
            <a:lvl1pPr algn="r" eaLnBrk="1" fontAlgn="auto" hangingPunct="1">
              <a:spcBef>
                <a:spcPts val="0"/>
              </a:spcBef>
              <a:spcAft>
                <a:spcPts val="0"/>
              </a:spcAft>
              <a:defRPr sz="1200" baseline="0">
                <a:solidFill>
                  <a:schemeClr val="tx2"/>
                </a:solidFill>
                <a:latin typeface="+mn-lt"/>
              </a:defRPr>
            </a:lvl1pPr>
          </a:lstStyle>
          <a:p>
            <a:pPr>
              <a:defRPr/>
            </a:pPr>
            <a:fld id="{FD527C6A-7C19-482F-B15C-98B1B4635FCB}" type="slidenum">
              <a:rPr lang="en-US"/>
              <a:pPr>
                <a:defRPr/>
              </a:pPr>
              <a:t>‹#›</a:t>
            </a:fld>
            <a:endParaRPr lang="en-US"/>
          </a:p>
        </p:txBody>
      </p:sp>
      <p:sp>
        <p:nvSpPr>
          <p:cNvPr id="9" name="Rectangle 8" title="Side bar">
            <a:extLst>
              <a:ext uri="{FF2B5EF4-FFF2-40B4-BE49-F238E27FC236}">
                <a16:creationId xmlns:a16="http://schemas.microsoft.com/office/drawing/2014/main" id="{7440929F-1377-4BED-8755-96EB83ED6BF7}"/>
              </a:ext>
            </a:extLst>
          </p:cNvPr>
          <p:cNvSpPr/>
          <p:nvPr/>
        </p:nvSpPr>
        <p:spPr>
          <a:xfrm>
            <a:off x="477838"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728" r:id="rId1"/>
    <p:sldLayoutId id="2147483721" r:id="rId2"/>
    <p:sldLayoutId id="2147483729" r:id="rId3"/>
    <p:sldLayoutId id="2147483722" r:id="rId4"/>
    <p:sldLayoutId id="2147483723" r:id="rId5"/>
    <p:sldLayoutId id="2147483724" r:id="rId6"/>
    <p:sldLayoutId id="2147483725" r:id="rId7"/>
    <p:sldLayoutId id="2147483730" r:id="rId8"/>
    <p:sldLayoutId id="2147483731" r:id="rId9"/>
    <p:sldLayoutId id="2147483726" r:id="rId10"/>
    <p:sldLayoutId id="2147483727" r:id="rId11"/>
  </p:sldLayoutIdLst>
  <p:txStyles>
    <p:titleStyle>
      <a:lvl1pPr algn="l" rtl="0" eaLnBrk="0" fontAlgn="base" hangingPunct="0">
        <a:lnSpc>
          <a:spcPct val="89000"/>
        </a:lnSpc>
        <a:spcBef>
          <a:spcPct val="0"/>
        </a:spcBef>
        <a:spcAft>
          <a:spcPct val="0"/>
        </a:spcAft>
        <a:defRPr sz="4400" kern="1200">
          <a:solidFill>
            <a:schemeClr val="tx2"/>
          </a:solidFill>
          <a:latin typeface="+mj-lt"/>
          <a:ea typeface="+mj-ea"/>
          <a:cs typeface="+mj-cs"/>
        </a:defRPr>
      </a:lvl1pPr>
      <a:lvl2pPr algn="l"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2pPr>
      <a:lvl3pPr algn="l"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3pPr>
      <a:lvl4pPr algn="l"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4pPr>
      <a:lvl5pPr algn="l"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5pPr>
      <a:lvl6pPr marL="457200" algn="l" rtl="0" fontAlgn="base">
        <a:lnSpc>
          <a:spcPct val="89000"/>
        </a:lnSpc>
        <a:spcBef>
          <a:spcPct val="0"/>
        </a:spcBef>
        <a:spcAft>
          <a:spcPct val="0"/>
        </a:spcAft>
        <a:defRPr sz="4400">
          <a:solidFill>
            <a:schemeClr val="tx2"/>
          </a:solidFill>
          <a:latin typeface="Franklin Gothic Book" panose="020B0503020102020204" pitchFamily="34" charset="0"/>
        </a:defRPr>
      </a:lvl6pPr>
      <a:lvl7pPr marL="914400" algn="l" rtl="0" fontAlgn="base">
        <a:lnSpc>
          <a:spcPct val="89000"/>
        </a:lnSpc>
        <a:spcBef>
          <a:spcPct val="0"/>
        </a:spcBef>
        <a:spcAft>
          <a:spcPct val="0"/>
        </a:spcAft>
        <a:defRPr sz="4400">
          <a:solidFill>
            <a:schemeClr val="tx2"/>
          </a:solidFill>
          <a:latin typeface="Franklin Gothic Book" panose="020B0503020102020204" pitchFamily="34" charset="0"/>
        </a:defRPr>
      </a:lvl7pPr>
      <a:lvl8pPr marL="1371600" algn="l" rtl="0" fontAlgn="base">
        <a:lnSpc>
          <a:spcPct val="89000"/>
        </a:lnSpc>
        <a:spcBef>
          <a:spcPct val="0"/>
        </a:spcBef>
        <a:spcAft>
          <a:spcPct val="0"/>
        </a:spcAft>
        <a:defRPr sz="4400">
          <a:solidFill>
            <a:schemeClr val="tx2"/>
          </a:solidFill>
          <a:latin typeface="Franklin Gothic Book" panose="020B0503020102020204" pitchFamily="34" charset="0"/>
        </a:defRPr>
      </a:lvl8pPr>
      <a:lvl9pPr marL="1828800" algn="l" rtl="0" fontAlgn="base">
        <a:lnSpc>
          <a:spcPct val="89000"/>
        </a:lnSpc>
        <a:spcBef>
          <a:spcPct val="0"/>
        </a:spcBef>
        <a:spcAft>
          <a:spcPct val="0"/>
        </a:spcAft>
        <a:defRPr sz="4400">
          <a:solidFill>
            <a:schemeClr val="tx2"/>
          </a:solidFill>
          <a:latin typeface="Franklin Gothic Book" panose="020B0503020102020204" pitchFamily="34" charset="0"/>
        </a:defRPr>
      </a:lvl9pPr>
    </p:titleStyle>
    <p:bodyStyle>
      <a:lvl1pPr marL="382588" indent="-382588" algn="l" rtl="0" eaLnBrk="0" fontAlgn="base" hangingPunct="0">
        <a:lnSpc>
          <a:spcPct val="94000"/>
        </a:lnSpc>
        <a:spcBef>
          <a:spcPts val="1000"/>
        </a:spcBef>
        <a:spcAft>
          <a:spcPts val="200"/>
        </a:spcAft>
        <a:buFont typeface="Franklin Gothic Book" panose="020B0503020102020204" pitchFamily="34" charset="0"/>
        <a:buChar char="■"/>
        <a:defRPr sz="2000" kern="1200">
          <a:solidFill>
            <a:schemeClr val="tx2"/>
          </a:solidFill>
          <a:latin typeface="+mn-lt"/>
          <a:ea typeface="+mn-ea"/>
          <a:cs typeface="+mn-cs"/>
        </a:defRPr>
      </a:lvl1pPr>
      <a:lvl2pPr marL="914400" indent="-382588" algn="l" rtl="0" eaLnBrk="0" fontAlgn="base" hangingPunct="0">
        <a:lnSpc>
          <a:spcPct val="94000"/>
        </a:lnSpc>
        <a:spcBef>
          <a:spcPts val="500"/>
        </a:spcBef>
        <a:spcAft>
          <a:spcPts val="200"/>
        </a:spcAft>
        <a:buFont typeface="Franklin Gothic Book" panose="020B0503020102020204" pitchFamily="34" charset="0"/>
        <a:buChar char="–"/>
        <a:defRPr sz="2000" i="1" kern="1200">
          <a:solidFill>
            <a:schemeClr val="tx2"/>
          </a:solidFill>
          <a:latin typeface="+mn-lt"/>
          <a:ea typeface="+mn-ea"/>
          <a:cs typeface="+mn-cs"/>
        </a:defRPr>
      </a:lvl2pPr>
      <a:lvl3pPr marL="1371600" indent="-382588" algn="l" rtl="0" eaLnBrk="0" fontAlgn="base" hangingPunct="0">
        <a:lnSpc>
          <a:spcPct val="94000"/>
        </a:lnSpc>
        <a:spcBef>
          <a:spcPts val="500"/>
        </a:spcBef>
        <a:spcAft>
          <a:spcPts val="200"/>
        </a:spcAft>
        <a:buFont typeface="Franklin Gothic Book" panose="020B0503020102020204" pitchFamily="34" charset="0"/>
        <a:buChar char="■"/>
        <a:defRPr kern="1200">
          <a:solidFill>
            <a:schemeClr val="tx2"/>
          </a:solidFill>
          <a:latin typeface="+mn-lt"/>
          <a:ea typeface="+mn-ea"/>
          <a:cs typeface="+mn-cs"/>
        </a:defRPr>
      </a:lvl3pPr>
      <a:lvl4pPr marL="1828800" indent="-382588" algn="l" rtl="0" eaLnBrk="0" fontAlgn="base" hangingPunct="0">
        <a:lnSpc>
          <a:spcPct val="94000"/>
        </a:lnSpc>
        <a:spcBef>
          <a:spcPts val="500"/>
        </a:spcBef>
        <a:spcAft>
          <a:spcPts val="200"/>
        </a:spcAft>
        <a:buFont typeface="Franklin Gothic Book" panose="020B0503020102020204" pitchFamily="34" charset="0"/>
        <a:buChar char="–"/>
        <a:defRPr i="1" kern="1200">
          <a:solidFill>
            <a:schemeClr val="tx2"/>
          </a:solidFill>
          <a:latin typeface="+mn-lt"/>
          <a:ea typeface="+mn-ea"/>
          <a:cs typeface="+mn-cs"/>
        </a:defRPr>
      </a:lvl4pPr>
      <a:lvl5pPr marL="2286000" indent="-382588" algn="l" rtl="0" eaLnBrk="0" fontAlgn="base" hangingPunct="0">
        <a:lnSpc>
          <a:spcPct val="94000"/>
        </a:lnSpc>
        <a:spcBef>
          <a:spcPts val="500"/>
        </a:spcBef>
        <a:spcAft>
          <a:spcPts val="200"/>
        </a:spcAft>
        <a:buFont typeface="Franklin Gothic Book" panose="020B0503020102020204" pitchFamily="34" charset="0"/>
        <a:buChar char="■"/>
        <a:defRPr sz="1600" kern="120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7BAB-8491-406B-9FB9-484631A807A3}"/>
              </a:ext>
            </a:extLst>
          </p:cNvPr>
          <p:cNvSpPr>
            <a:spLocks noGrp="1"/>
          </p:cNvSpPr>
          <p:nvPr>
            <p:ph type="title"/>
          </p:nvPr>
        </p:nvSpPr>
        <p:spPr/>
        <p:txBody>
          <a:bodyPr rtlCol="0"/>
          <a:lstStyle/>
          <a:p>
            <a:pPr eaLnBrk="1" fontAlgn="auto" hangingPunct="1">
              <a:spcAft>
                <a:spcPts val="0"/>
              </a:spcAft>
              <a:defRPr/>
            </a:pPr>
            <a:r>
              <a:rPr lang="en-US" b="1" dirty="0"/>
              <a:t>Security in Cloud Computing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76408ED3-9CD5-4227-91BF-2F3F7BDDD33A}"/>
              </a:ext>
            </a:extLst>
          </p:cNvPr>
          <p:cNvSpPr>
            <a:spLocks noGrp="1" noChangeArrowheads="1"/>
          </p:cNvSpPr>
          <p:nvPr>
            <p:ph type="title"/>
          </p:nvPr>
        </p:nvSpPr>
        <p:spPr/>
        <p:txBody>
          <a:bodyPr/>
          <a:lstStyle/>
          <a:p>
            <a:pPr eaLnBrk="1" hangingPunct="1"/>
            <a:r>
              <a:rPr lang="en-US" altLang="en-US"/>
              <a:t>Software as a service security</a:t>
            </a:r>
          </a:p>
        </p:txBody>
      </p:sp>
      <p:sp>
        <p:nvSpPr>
          <p:cNvPr id="17411" name="Content Placeholder 2">
            <a:extLst>
              <a:ext uri="{FF2B5EF4-FFF2-40B4-BE49-F238E27FC236}">
                <a16:creationId xmlns:a16="http://schemas.microsoft.com/office/drawing/2014/main" id="{EA6809F6-F8CA-4508-82E8-A0FFE3B1D241}"/>
              </a:ext>
            </a:extLst>
          </p:cNvPr>
          <p:cNvSpPr>
            <a:spLocks noGrp="1" noChangeArrowheads="1"/>
          </p:cNvSpPr>
          <p:nvPr>
            <p:ph idx="1"/>
          </p:nvPr>
        </p:nvSpPr>
        <p:spPr/>
        <p:txBody>
          <a:bodyPr/>
          <a:lstStyle/>
          <a:p>
            <a:pPr eaLnBrk="1" hangingPunct="1"/>
            <a:r>
              <a:rPr lang="en-US" altLang="en-US" sz="2400" b="1"/>
              <a:t>Recovery </a:t>
            </a:r>
            <a:r>
              <a:rPr lang="en-US" altLang="en-US" sz="2400"/>
              <a:t>—Find out what will happen to data in the case of a disaster. Do they offer complete restoration? If so, how long would that take?</a:t>
            </a:r>
          </a:p>
          <a:p>
            <a:pPr eaLnBrk="1" hangingPunct="1"/>
            <a:r>
              <a:rPr lang="en-US" altLang="en-US" sz="2400" b="1"/>
              <a:t>Investigative support </a:t>
            </a:r>
            <a:r>
              <a:rPr lang="en-US" altLang="en-US" sz="2400"/>
              <a:t>—Does the vendor have the ability to investigate any inappropriate or illegal activity?</a:t>
            </a:r>
          </a:p>
          <a:p>
            <a:pPr eaLnBrk="1" hangingPunct="1"/>
            <a:r>
              <a:rPr lang="en-US" altLang="en-US" sz="2400" b="1"/>
              <a:t>Long-term viability </a:t>
            </a:r>
            <a:r>
              <a:rPr lang="en-US" altLang="en-US" sz="2400"/>
              <a:t>—What will happen to data if the company goes out of business? How will data be returned, and in what format?</a:t>
            </a:r>
          </a:p>
          <a:p>
            <a:pPr eaLnBrk="1" hangingPunct="1"/>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812FB79F-1DAF-4130-8F95-206CD37CB931}"/>
              </a:ext>
            </a:extLst>
          </p:cNvPr>
          <p:cNvSpPr>
            <a:spLocks noGrp="1" noChangeArrowheads="1"/>
          </p:cNvSpPr>
          <p:nvPr>
            <p:ph type="title"/>
          </p:nvPr>
        </p:nvSpPr>
        <p:spPr/>
        <p:txBody>
          <a:bodyPr/>
          <a:lstStyle/>
          <a:p>
            <a:pPr eaLnBrk="1" hangingPunct="1"/>
            <a:r>
              <a:rPr lang="en-US" altLang="en-US"/>
              <a:t>Risk Management</a:t>
            </a:r>
          </a:p>
        </p:txBody>
      </p:sp>
      <p:sp>
        <p:nvSpPr>
          <p:cNvPr id="18435" name="Content Placeholder 2">
            <a:extLst>
              <a:ext uri="{FF2B5EF4-FFF2-40B4-BE49-F238E27FC236}">
                <a16:creationId xmlns:a16="http://schemas.microsoft.com/office/drawing/2014/main" id="{2A6B1F23-5663-45D9-9C0D-EC3D3D421C65}"/>
              </a:ext>
            </a:extLst>
          </p:cNvPr>
          <p:cNvSpPr>
            <a:spLocks noGrp="1" noChangeArrowheads="1"/>
          </p:cNvSpPr>
          <p:nvPr>
            <p:ph idx="1"/>
          </p:nvPr>
        </p:nvSpPr>
        <p:spPr/>
        <p:txBody>
          <a:bodyPr/>
          <a:lstStyle/>
          <a:p>
            <a:pPr eaLnBrk="1" hangingPunct="1"/>
            <a:r>
              <a:rPr lang="en-US" altLang="en-US"/>
              <a:t>Effective risk management entails identification of technology assets; identification of data and its links to business processes, applications, and data stores; and assignment of ownership and custodial responsibilities. </a:t>
            </a:r>
          </a:p>
          <a:p>
            <a:pPr eaLnBrk="1" hangingPunct="1"/>
            <a:r>
              <a:rPr lang="en-US" altLang="en-US"/>
              <a:t>To minimize risk in cloud</a:t>
            </a:r>
          </a:p>
          <a:p>
            <a:pPr lvl="1" eaLnBrk="1" hangingPunct="1"/>
            <a:r>
              <a:rPr lang="en-US" altLang="en-US"/>
              <a:t>Develop a SaaS security strategy and build a SaaS Security reference architecture that reflects that strategy.</a:t>
            </a:r>
          </a:p>
          <a:p>
            <a:pPr lvl="1" eaLnBrk="1" hangingPunct="1"/>
            <a:r>
              <a:rPr lang="en-US" altLang="en-US"/>
              <a:t>Balance risk and productivity.</a:t>
            </a:r>
          </a:p>
          <a:p>
            <a:pPr lvl="1" eaLnBrk="1" hangingPunct="1"/>
            <a:r>
              <a:rPr lang="en-US" altLang="en-US"/>
              <a:t>Implement SaaS security controls.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13F52F02-CF8B-4FC0-9689-31D7F936BFAE}"/>
              </a:ext>
            </a:extLst>
          </p:cNvPr>
          <p:cNvSpPr>
            <a:spLocks noGrp="1" noChangeArrowheads="1"/>
          </p:cNvSpPr>
          <p:nvPr>
            <p:ph type="title"/>
          </p:nvPr>
        </p:nvSpPr>
        <p:spPr/>
        <p:txBody>
          <a:bodyPr/>
          <a:lstStyle/>
          <a:p>
            <a:pPr eaLnBrk="1" hangingPunct="1"/>
            <a:r>
              <a:rPr lang="en-US" altLang="en-US"/>
              <a:t>Security Monitoring and Incident response</a:t>
            </a:r>
          </a:p>
        </p:txBody>
      </p:sp>
      <p:sp>
        <p:nvSpPr>
          <p:cNvPr id="19459" name="Content Placeholder 2">
            <a:extLst>
              <a:ext uri="{FF2B5EF4-FFF2-40B4-BE49-F238E27FC236}">
                <a16:creationId xmlns:a16="http://schemas.microsoft.com/office/drawing/2014/main" id="{E56C89BD-B741-4F9E-BA59-C5DE73AAD5DB}"/>
              </a:ext>
            </a:extLst>
          </p:cNvPr>
          <p:cNvSpPr>
            <a:spLocks noGrp="1" noChangeArrowheads="1"/>
          </p:cNvSpPr>
          <p:nvPr>
            <p:ph idx="1"/>
          </p:nvPr>
        </p:nvSpPr>
        <p:spPr/>
        <p:txBody>
          <a:bodyPr/>
          <a:lstStyle/>
          <a:p>
            <a:pPr eaLnBrk="1" hangingPunct="1"/>
            <a:r>
              <a:rPr lang="en-US" altLang="en-US"/>
              <a:t>Security Monitoring</a:t>
            </a:r>
          </a:p>
          <a:p>
            <a:pPr lvl="1" eaLnBrk="1" hangingPunct="1"/>
            <a:r>
              <a:rPr lang="en-US" altLang="en-US"/>
              <a:t>Supervises virtual and physical servers to continuously assess and measure data, application, or infrastructure behaviors for potential security threats. </a:t>
            </a:r>
          </a:p>
          <a:p>
            <a:pPr lvl="1" eaLnBrk="1" hangingPunct="1"/>
            <a:r>
              <a:rPr lang="en-US" altLang="en-US"/>
              <a:t>Assures that the cloud infrastructure and platform function optimally while minimizing the risk of costly data breaches.</a:t>
            </a:r>
          </a:p>
          <a:p>
            <a:pPr eaLnBrk="1" hangingPunct="1"/>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9A73A5E1-9E65-4B44-BEE3-A94CC1AFD3DC}"/>
              </a:ext>
            </a:extLst>
          </p:cNvPr>
          <p:cNvSpPr>
            <a:spLocks noGrp="1" noChangeArrowheads="1"/>
          </p:cNvSpPr>
          <p:nvPr>
            <p:ph type="title"/>
          </p:nvPr>
        </p:nvSpPr>
        <p:spPr/>
        <p:txBody>
          <a:bodyPr/>
          <a:lstStyle/>
          <a:p>
            <a:pPr eaLnBrk="1" hangingPunct="1"/>
            <a:r>
              <a:rPr lang="en-US" altLang="en-US"/>
              <a:t>How Security Monitoring Works</a:t>
            </a:r>
          </a:p>
        </p:txBody>
      </p:sp>
      <p:sp>
        <p:nvSpPr>
          <p:cNvPr id="20483" name="Content Placeholder 2">
            <a:extLst>
              <a:ext uri="{FF2B5EF4-FFF2-40B4-BE49-F238E27FC236}">
                <a16:creationId xmlns:a16="http://schemas.microsoft.com/office/drawing/2014/main" id="{C6169D23-7898-40C6-8EF7-79544CE47B79}"/>
              </a:ext>
            </a:extLst>
          </p:cNvPr>
          <p:cNvSpPr>
            <a:spLocks noGrp="1" noChangeArrowheads="1"/>
          </p:cNvSpPr>
          <p:nvPr>
            <p:ph idx="1"/>
          </p:nvPr>
        </p:nvSpPr>
        <p:spPr>
          <a:xfrm>
            <a:off x="1371600" y="1911350"/>
            <a:ext cx="9601200" cy="4489450"/>
          </a:xfrm>
        </p:spPr>
        <p:txBody>
          <a:bodyPr/>
          <a:lstStyle/>
          <a:p>
            <a:pPr algn="just" eaLnBrk="1" hangingPunct="1"/>
            <a:r>
              <a:rPr lang="en-US" altLang="en-US" dirty="0"/>
              <a:t>Cloud monitoring can be done in the cloud platform itself, on premises using an enterprise’s existing security management tools, or via a third party service provider. </a:t>
            </a:r>
          </a:p>
          <a:p>
            <a:pPr algn="just" eaLnBrk="1" hangingPunct="1"/>
            <a:r>
              <a:rPr lang="en-US" altLang="en-US" dirty="0"/>
              <a:t>Some of the key capabilities of cloud security monitoring software include:</a:t>
            </a:r>
          </a:p>
          <a:p>
            <a:pPr lvl="1" algn="just" eaLnBrk="1" hangingPunct="1"/>
            <a:r>
              <a:rPr lang="en-US" altLang="en-US" dirty="0"/>
              <a:t>Scalability</a:t>
            </a:r>
          </a:p>
          <a:p>
            <a:pPr lvl="2" algn="just" eaLnBrk="1" hangingPunct="1"/>
            <a:r>
              <a:rPr lang="en-US" altLang="en-US" dirty="0"/>
              <a:t>Tools must be able to monitor large volumes of data across many distributed locations</a:t>
            </a:r>
          </a:p>
          <a:p>
            <a:pPr lvl="1" algn="just" eaLnBrk="1" hangingPunct="1"/>
            <a:r>
              <a:rPr lang="en-US" altLang="en-US" dirty="0"/>
              <a:t>Visibility</a:t>
            </a:r>
          </a:p>
          <a:p>
            <a:pPr lvl="2" algn="just" eaLnBrk="1" hangingPunct="1"/>
            <a:r>
              <a:rPr lang="en-US" altLang="en-US" dirty="0"/>
              <a:t>The more visibility into application, user, and file behavior that a cloud monitoring solution provides, the better it can identify potential attacks or compromises</a:t>
            </a:r>
          </a:p>
          <a:p>
            <a:pPr lvl="1" algn="just" eaLnBrk="1" hangingPunct="1"/>
            <a:r>
              <a:rPr lang="en-US" altLang="en-US" dirty="0"/>
              <a:t>Timeliness</a:t>
            </a:r>
          </a:p>
          <a:p>
            <a:pPr lvl="2" algn="just" eaLnBrk="1" hangingPunct="1"/>
            <a:r>
              <a:rPr lang="en-US" altLang="en-US" dirty="0"/>
              <a:t>The best cloud security monitoring solutions will provide constant monitoring, ensuring that new or modified files are scanned in real time</a:t>
            </a:r>
          </a:p>
        </p:txBody>
      </p:sp>
      <p:sp>
        <p:nvSpPr>
          <p:cNvPr id="20484" name="Slide Number Placeholder 3">
            <a:extLst>
              <a:ext uri="{FF2B5EF4-FFF2-40B4-BE49-F238E27FC236}">
                <a16:creationId xmlns:a16="http://schemas.microsoft.com/office/drawing/2014/main" id="{6490BC1C-B7C6-4BE8-B4C6-5952CE7036E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defTabSz="457200" eaLnBrk="0" fontAlgn="base" hangingPunct="0">
              <a:spcBef>
                <a:spcPct val="0"/>
              </a:spcBef>
              <a:spcAft>
                <a:spcPct val="0"/>
              </a:spcAft>
              <a:defRPr>
                <a:solidFill>
                  <a:schemeClr val="tx1"/>
                </a:solidFill>
                <a:latin typeface="Franklin Gothic Book" panose="020B0503020102020204" pitchFamily="34" charset="0"/>
              </a:defRPr>
            </a:lvl6pPr>
            <a:lvl7pPr marL="2971800" indent="-228600" defTabSz="457200" eaLnBrk="0" fontAlgn="base" hangingPunct="0">
              <a:spcBef>
                <a:spcPct val="0"/>
              </a:spcBef>
              <a:spcAft>
                <a:spcPct val="0"/>
              </a:spcAft>
              <a:defRPr>
                <a:solidFill>
                  <a:schemeClr val="tx1"/>
                </a:solidFill>
                <a:latin typeface="Franklin Gothic Book" panose="020B0503020102020204" pitchFamily="34" charset="0"/>
              </a:defRPr>
            </a:lvl7pPr>
            <a:lvl8pPr marL="3429000" indent="-228600" defTabSz="457200" eaLnBrk="0" fontAlgn="base" hangingPunct="0">
              <a:spcBef>
                <a:spcPct val="0"/>
              </a:spcBef>
              <a:spcAft>
                <a:spcPct val="0"/>
              </a:spcAft>
              <a:defRPr>
                <a:solidFill>
                  <a:schemeClr val="tx1"/>
                </a:solidFill>
                <a:latin typeface="Franklin Gothic Book" panose="020B0503020102020204" pitchFamily="34" charset="0"/>
              </a:defRPr>
            </a:lvl8pPr>
            <a:lvl9pPr marL="3886200" indent="-228600" defTabSz="457200" eaLnBrk="0" fontAlgn="base" hangingPunct="0">
              <a:spcBef>
                <a:spcPct val="0"/>
              </a:spcBef>
              <a:spcAft>
                <a:spcPct val="0"/>
              </a:spcAft>
              <a:defRPr>
                <a:solidFill>
                  <a:schemeClr val="tx1"/>
                </a:solidFill>
                <a:latin typeface="Franklin Gothic Book" panose="020B0503020102020204" pitchFamily="34" charset="0"/>
              </a:defRPr>
            </a:lvl9pPr>
          </a:lstStyle>
          <a:p>
            <a:pPr fontAlgn="base">
              <a:spcBef>
                <a:spcPct val="0"/>
              </a:spcBef>
              <a:spcAft>
                <a:spcPct val="0"/>
              </a:spcAft>
            </a:pPr>
            <a:fld id="{2CFA91BD-511D-4DEF-9692-3F07178A7515}" type="slidenum">
              <a:rPr lang="en-US" altLang="en-US" smtClean="0">
                <a:solidFill>
                  <a:schemeClr val="tx2"/>
                </a:solidFill>
              </a:rPr>
              <a:pPr fontAlgn="base">
                <a:spcBef>
                  <a:spcPct val="0"/>
                </a:spcBef>
                <a:spcAft>
                  <a:spcPct val="0"/>
                </a:spcAft>
              </a:pPr>
              <a:t>13</a:t>
            </a:fld>
            <a:endParaRPr lang="en-US" altLang="en-US">
              <a:solidFill>
                <a:schemeClr val="tx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585E0700-B7C0-42B5-BF0B-2F0418786F85}"/>
              </a:ext>
            </a:extLst>
          </p:cNvPr>
          <p:cNvSpPr>
            <a:spLocks noGrp="1" noChangeArrowheads="1"/>
          </p:cNvSpPr>
          <p:nvPr>
            <p:ph type="title"/>
          </p:nvPr>
        </p:nvSpPr>
        <p:spPr/>
        <p:txBody>
          <a:bodyPr/>
          <a:lstStyle/>
          <a:p>
            <a:pPr eaLnBrk="1" hangingPunct="1"/>
            <a:r>
              <a:rPr lang="en-US" altLang="en-US"/>
              <a:t>How Security Monitoring Works </a:t>
            </a:r>
            <a:r>
              <a:rPr lang="en-US" altLang="en-US" sz="1800"/>
              <a:t>contd…</a:t>
            </a:r>
          </a:p>
        </p:txBody>
      </p:sp>
      <p:sp>
        <p:nvSpPr>
          <p:cNvPr id="21507" name="Content Placeholder 2">
            <a:extLst>
              <a:ext uri="{FF2B5EF4-FFF2-40B4-BE49-F238E27FC236}">
                <a16:creationId xmlns:a16="http://schemas.microsoft.com/office/drawing/2014/main" id="{2324D06A-7760-41DC-9E06-493F92D834C3}"/>
              </a:ext>
            </a:extLst>
          </p:cNvPr>
          <p:cNvSpPr>
            <a:spLocks noGrp="1" noChangeArrowheads="1"/>
          </p:cNvSpPr>
          <p:nvPr>
            <p:ph idx="1"/>
          </p:nvPr>
        </p:nvSpPr>
        <p:spPr/>
        <p:txBody>
          <a:bodyPr/>
          <a:lstStyle/>
          <a:p>
            <a:pPr lvl="1" eaLnBrk="1" hangingPunct="1"/>
            <a:r>
              <a:rPr lang="en-US" altLang="en-US"/>
              <a:t>Integration</a:t>
            </a:r>
          </a:p>
          <a:p>
            <a:pPr lvl="2" eaLnBrk="1" hangingPunct="1"/>
            <a:r>
              <a:rPr lang="en-US" altLang="en-US"/>
              <a:t>Monitoring tools must integrate with a wide range of cloud storage providers to ensure full monitoring of an organization’s cloud usage</a:t>
            </a:r>
          </a:p>
          <a:p>
            <a:pPr lvl="2" eaLnBrk="1" hangingPunct="1"/>
            <a:endParaRPr lang="en-US" altLang="en-US"/>
          </a:p>
          <a:p>
            <a:pPr lvl="1" eaLnBrk="1" hangingPunct="1"/>
            <a:r>
              <a:rPr lang="en-US" altLang="en-US"/>
              <a:t>Auditing and Reporting</a:t>
            </a:r>
          </a:p>
          <a:p>
            <a:pPr lvl="2" eaLnBrk="1" hangingPunct="1"/>
            <a:r>
              <a:rPr lang="en-US" altLang="en-US"/>
              <a:t>Cloud monitoring software should provide auditing and reporting capabilities to manage compliance requirements for cloud security</a:t>
            </a:r>
          </a:p>
        </p:txBody>
      </p:sp>
      <p:sp>
        <p:nvSpPr>
          <p:cNvPr id="21508" name="Slide Number Placeholder 3">
            <a:extLst>
              <a:ext uri="{FF2B5EF4-FFF2-40B4-BE49-F238E27FC236}">
                <a16:creationId xmlns:a16="http://schemas.microsoft.com/office/drawing/2014/main" id="{35F96911-17FE-43CD-ADDB-DAF13FEF701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defTabSz="457200" eaLnBrk="0" fontAlgn="base" hangingPunct="0">
              <a:spcBef>
                <a:spcPct val="0"/>
              </a:spcBef>
              <a:spcAft>
                <a:spcPct val="0"/>
              </a:spcAft>
              <a:defRPr>
                <a:solidFill>
                  <a:schemeClr val="tx1"/>
                </a:solidFill>
                <a:latin typeface="Franklin Gothic Book" panose="020B0503020102020204" pitchFamily="34" charset="0"/>
              </a:defRPr>
            </a:lvl6pPr>
            <a:lvl7pPr marL="2971800" indent="-228600" defTabSz="457200" eaLnBrk="0" fontAlgn="base" hangingPunct="0">
              <a:spcBef>
                <a:spcPct val="0"/>
              </a:spcBef>
              <a:spcAft>
                <a:spcPct val="0"/>
              </a:spcAft>
              <a:defRPr>
                <a:solidFill>
                  <a:schemeClr val="tx1"/>
                </a:solidFill>
                <a:latin typeface="Franklin Gothic Book" panose="020B0503020102020204" pitchFamily="34" charset="0"/>
              </a:defRPr>
            </a:lvl7pPr>
            <a:lvl8pPr marL="3429000" indent="-228600" defTabSz="457200" eaLnBrk="0" fontAlgn="base" hangingPunct="0">
              <a:spcBef>
                <a:spcPct val="0"/>
              </a:spcBef>
              <a:spcAft>
                <a:spcPct val="0"/>
              </a:spcAft>
              <a:defRPr>
                <a:solidFill>
                  <a:schemeClr val="tx1"/>
                </a:solidFill>
                <a:latin typeface="Franklin Gothic Book" panose="020B0503020102020204" pitchFamily="34" charset="0"/>
              </a:defRPr>
            </a:lvl8pPr>
            <a:lvl9pPr marL="3886200" indent="-228600" defTabSz="457200" eaLnBrk="0" fontAlgn="base" hangingPunct="0">
              <a:spcBef>
                <a:spcPct val="0"/>
              </a:spcBef>
              <a:spcAft>
                <a:spcPct val="0"/>
              </a:spcAft>
              <a:defRPr>
                <a:solidFill>
                  <a:schemeClr val="tx1"/>
                </a:solidFill>
                <a:latin typeface="Franklin Gothic Book" panose="020B0503020102020204" pitchFamily="34" charset="0"/>
              </a:defRPr>
            </a:lvl9pPr>
          </a:lstStyle>
          <a:p>
            <a:pPr fontAlgn="base">
              <a:spcBef>
                <a:spcPct val="0"/>
              </a:spcBef>
              <a:spcAft>
                <a:spcPct val="0"/>
              </a:spcAft>
            </a:pPr>
            <a:fld id="{5F0F1270-F96D-438A-9867-86BF280A2E1F}" type="slidenum">
              <a:rPr lang="en-US" altLang="en-US" smtClean="0">
                <a:solidFill>
                  <a:schemeClr val="tx2"/>
                </a:solidFill>
              </a:rPr>
              <a:pPr fontAlgn="base">
                <a:spcBef>
                  <a:spcPct val="0"/>
                </a:spcBef>
                <a:spcAft>
                  <a:spcPct val="0"/>
                </a:spcAft>
              </a:pPr>
              <a:t>14</a:t>
            </a:fld>
            <a:endParaRPr lang="en-US" altLang="en-US">
              <a:solidFill>
                <a:schemeClr val="tx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7F409D31-B418-4FF3-86D6-CA4C18419471}"/>
              </a:ext>
            </a:extLst>
          </p:cNvPr>
          <p:cNvSpPr>
            <a:spLocks noGrp="1" noChangeArrowheads="1"/>
          </p:cNvSpPr>
          <p:nvPr>
            <p:ph type="title"/>
          </p:nvPr>
        </p:nvSpPr>
        <p:spPr/>
        <p:txBody>
          <a:bodyPr/>
          <a:lstStyle/>
          <a:p>
            <a:pPr eaLnBrk="1" hangingPunct="1"/>
            <a:r>
              <a:rPr lang="en-US" altLang="en-US" dirty="0"/>
              <a:t>Incident Response</a:t>
            </a:r>
          </a:p>
        </p:txBody>
      </p:sp>
      <p:sp>
        <p:nvSpPr>
          <p:cNvPr id="23555" name="Content Placeholder 2">
            <a:extLst>
              <a:ext uri="{FF2B5EF4-FFF2-40B4-BE49-F238E27FC236}">
                <a16:creationId xmlns:a16="http://schemas.microsoft.com/office/drawing/2014/main" id="{5D75A245-BC96-4F55-B151-39020A692E1B}"/>
              </a:ext>
            </a:extLst>
          </p:cNvPr>
          <p:cNvSpPr>
            <a:spLocks noGrp="1" noChangeArrowheads="1"/>
          </p:cNvSpPr>
          <p:nvPr>
            <p:ph idx="1"/>
          </p:nvPr>
        </p:nvSpPr>
        <p:spPr/>
        <p:txBody>
          <a:bodyPr/>
          <a:lstStyle/>
          <a:p>
            <a:pPr algn="just" eaLnBrk="1" hangingPunct="1"/>
            <a:r>
              <a:rPr lang="en-AU" altLang="en-US" dirty="0"/>
              <a:t>Incident response is a term used to describe the process by which an organization handles a data breach or cyberattack, including the way the organization attempts to manage the consequences of the attack or breach (the “incident”). Ultimately, the goal is to effectively manage the incident so that the damage is limited and both recovery time and costs, as well as collateral damage such as brand reputation, are kept at a minimum.</a:t>
            </a:r>
          </a:p>
          <a:p>
            <a:pPr algn="just" eaLnBrk="1" hangingPunct="1"/>
            <a:r>
              <a:rPr lang="en-US" altLang="en-US" dirty="0"/>
              <a:t>Incident Response (IR) is one of the cornerstones of information security management: even the most diligent planning, implementation, and execution of preventive security controls cannot completely eliminate the possibility of an attack on the Confidentiality, Integrity, or Availability of information assets.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0A39D9BC-D2BB-488B-A634-79BC9E8EE71B}"/>
              </a:ext>
            </a:extLst>
          </p:cNvPr>
          <p:cNvSpPr>
            <a:spLocks noGrp="1" noChangeArrowheads="1"/>
          </p:cNvSpPr>
          <p:nvPr>
            <p:ph type="title"/>
          </p:nvPr>
        </p:nvSpPr>
        <p:spPr/>
        <p:txBody>
          <a:bodyPr/>
          <a:lstStyle/>
          <a:p>
            <a:pPr eaLnBrk="1" hangingPunct="1"/>
            <a:r>
              <a:rPr lang="en-US" altLang="en-US" dirty="0"/>
              <a:t>Steps for incident response</a:t>
            </a:r>
            <a:br>
              <a:rPr lang="en-US" altLang="en-US" dirty="0"/>
            </a:br>
            <a:endParaRPr lang="en-US" altLang="en-US" dirty="0"/>
          </a:p>
        </p:txBody>
      </p:sp>
      <p:sp>
        <p:nvSpPr>
          <p:cNvPr id="3" name="Content Placeholder 2">
            <a:extLst>
              <a:ext uri="{FF2B5EF4-FFF2-40B4-BE49-F238E27FC236}">
                <a16:creationId xmlns:a16="http://schemas.microsoft.com/office/drawing/2014/main" id="{63DF0B63-315C-46C0-8E60-4042A285E950}"/>
              </a:ext>
            </a:extLst>
          </p:cNvPr>
          <p:cNvSpPr>
            <a:spLocks noGrp="1"/>
          </p:cNvSpPr>
          <p:nvPr>
            <p:ph idx="1"/>
          </p:nvPr>
        </p:nvSpPr>
        <p:spPr/>
        <p:txBody>
          <a:bodyPr rtlCol="0">
            <a:normAutofit fontScale="85000" lnSpcReduction="20000"/>
          </a:bodyPr>
          <a:lstStyle/>
          <a:p>
            <a:pPr marL="384048" indent="-384048" algn="just" eaLnBrk="1" hangingPunct="1">
              <a:defRPr/>
            </a:pPr>
            <a:r>
              <a:rPr lang="en-AU" b="1" dirty="0"/>
              <a:t>Preparation</a:t>
            </a:r>
            <a:r>
              <a:rPr lang="en-AU" dirty="0"/>
              <a:t> - The most important phase of incident response is preparing for an inevitable security breach. Preparation helps organizations determine how well their </a:t>
            </a:r>
            <a:r>
              <a:rPr lang="en-AU" dirty="0" smtClean="0"/>
              <a:t>CIRT(</a:t>
            </a:r>
            <a:r>
              <a:rPr lang="en-US" dirty="0"/>
              <a:t>computer incident response </a:t>
            </a:r>
            <a:r>
              <a:rPr lang="en-US" dirty="0" smtClean="0"/>
              <a:t>team)</a:t>
            </a:r>
            <a:r>
              <a:rPr lang="en-AU" dirty="0" smtClean="0"/>
              <a:t> </a:t>
            </a:r>
            <a:r>
              <a:rPr lang="en-AU" dirty="0"/>
              <a:t>will be able to respond to an incident and should involve policy, response plan/strategy, communication, documentation, determining the CIRT members, access control, tools, and training.</a:t>
            </a:r>
          </a:p>
          <a:p>
            <a:pPr marL="384048" indent="-384048" algn="just" eaLnBrk="1" hangingPunct="1">
              <a:defRPr/>
            </a:pPr>
            <a:r>
              <a:rPr lang="en-AU" b="1" dirty="0"/>
              <a:t>Identification</a:t>
            </a:r>
            <a:r>
              <a:rPr lang="en-AU" dirty="0"/>
              <a:t> - Identification is the process through which incidents are detected, ideally promptly to enable rapid response and therefore reduce costs and damages. For this step of effective incident response, IT staff gathers events from log files, monitoring tools, error messages, intrusion detection systems, and firewalls to detect and determine incidents and their scope.</a:t>
            </a:r>
          </a:p>
          <a:p>
            <a:pPr marL="384048" indent="-384048" algn="just" eaLnBrk="1" hangingPunct="1">
              <a:defRPr/>
            </a:pPr>
            <a:r>
              <a:rPr lang="en-AU" b="1" dirty="0"/>
              <a:t>Containment</a:t>
            </a:r>
            <a:r>
              <a:rPr lang="en-AU" dirty="0"/>
              <a:t> - Once an incident is detected or identified, containing it is a top priority. The main purpose of containment is to contain the damage and prevent further damage from occurring (as noted in step number two, the earlier incidents are detected, the sooner they can be contained to minimize damage). It’s important to note that all of </a:t>
            </a:r>
            <a:r>
              <a:rPr lang="en-AU" dirty="0" smtClean="0"/>
              <a:t>SANS(</a:t>
            </a:r>
            <a:r>
              <a:rPr lang="en-US" b="1" dirty="0" err="1" smtClean="0"/>
              <a:t>SysAdmin</a:t>
            </a:r>
            <a:r>
              <a:rPr lang="en-US" b="1" dirty="0"/>
              <a:t>, Audit, Network, and Security</a:t>
            </a:r>
            <a:r>
              <a:rPr lang="en-US" dirty="0" smtClean="0"/>
              <a:t>.)</a:t>
            </a:r>
            <a:r>
              <a:rPr lang="en-AU" dirty="0" smtClean="0"/>
              <a:t>’ </a:t>
            </a:r>
            <a:r>
              <a:rPr lang="en-AU" dirty="0"/>
              <a:t>recommended steps within the containment phase should be taken, especially to “prevent the destruction of any evidence that may be needed later for prosecution.” These steps include short-term containment, system back-up, and long-term containment.</a:t>
            </a:r>
          </a:p>
          <a:p>
            <a:pPr marL="384048" indent="-384048" algn="just" eaLnBrk="1" fontAlgn="auto" hangingPunct="1">
              <a:defRPr/>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2BE7C607-0D30-4175-8729-6756169F4598}"/>
              </a:ext>
            </a:extLst>
          </p:cNvPr>
          <p:cNvSpPr>
            <a:spLocks noGrp="1" noChangeArrowheads="1"/>
          </p:cNvSpPr>
          <p:nvPr>
            <p:ph type="title"/>
          </p:nvPr>
        </p:nvSpPr>
        <p:spPr/>
        <p:txBody>
          <a:bodyPr/>
          <a:lstStyle/>
          <a:p>
            <a:pPr eaLnBrk="1" hangingPunct="1"/>
            <a:r>
              <a:rPr lang="en-US" altLang="en-US"/>
              <a:t>Steps for incident response</a:t>
            </a:r>
            <a:br>
              <a:rPr lang="en-US" altLang="en-US"/>
            </a:br>
            <a:endParaRPr lang="en-US" altLang="en-US"/>
          </a:p>
        </p:txBody>
      </p:sp>
      <p:sp>
        <p:nvSpPr>
          <p:cNvPr id="3" name="Content Placeholder 2">
            <a:extLst>
              <a:ext uri="{FF2B5EF4-FFF2-40B4-BE49-F238E27FC236}">
                <a16:creationId xmlns:a16="http://schemas.microsoft.com/office/drawing/2014/main" id="{ECAFB6CA-45C4-4DAC-A64E-1763D815D0A4}"/>
              </a:ext>
            </a:extLst>
          </p:cNvPr>
          <p:cNvSpPr>
            <a:spLocks noGrp="1"/>
          </p:cNvSpPr>
          <p:nvPr>
            <p:ph idx="1"/>
          </p:nvPr>
        </p:nvSpPr>
        <p:spPr/>
        <p:txBody>
          <a:bodyPr rtlCol="0">
            <a:normAutofit fontScale="85000" lnSpcReduction="20000"/>
          </a:bodyPr>
          <a:lstStyle/>
          <a:p>
            <a:pPr marL="384048" indent="-384048" algn="just" eaLnBrk="1" hangingPunct="1">
              <a:defRPr/>
            </a:pPr>
            <a:r>
              <a:rPr lang="en-AU" b="1" dirty="0"/>
              <a:t>Eradication</a:t>
            </a:r>
            <a:r>
              <a:rPr lang="en-AU" dirty="0"/>
              <a:t> - Eradication is the phase of effective incident response that entails removing the threat and restoring affected systems to their previous state, ideally while minimizing data loss. Ensuring that the proper steps have been taken to this point, including measures that not only remove the malicious content but also ensure that the affected systems are completely clean, are the main actions associated with eradication.</a:t>
            </a:r>
          </a:p>
          <a:p>
            <a:pPr marL="384048" indent="-384048" algn="just" eaLnBrk="1" hangingPunct="1">
              <a:defRPr/>
            </a:pPr>
            <a:r>
              <a:rPr lang="en-AU" b="1" dirty="0"/>
              <a:t>Recovery</a:t>
            </a:r>
            <a:r>
              <a:rPr lang="en-AU" dirty="0"/>
              <a:t> - Testing, monitoring, and validating systems while putting them back into production in order to verify that they are not re-infected or compromised are the main tasks associated with this step of incident response. This phase also includes decision making in terms of the time and date to restore operations, testing and verifying the compromised systems, monitoring for abnormal </a:t>
            </a:r>
            <a:r>
              <a:rPr lang="en-AU" dirty="0" err="1"/>
              <a:t>behaviors</a:t>
            </a:r>
            <a:r>
              <a:rPr lang="en-AU" dirty="0"/>
              <a:t>, and using tools for testing, monitoring, and validating system </a:t>
            </a:r>
            <a:r>
              <a:rPr lang="en-AU" dirty="0" err="1"/>
              <a:t>behavior</a:t>
            </a:r>
            <a:r>
              <a:rPr lang="en-AU" dirty="0"/>
              <a:t>.</a:t>
            </a:r>
          </a:p>
          <a:p>
            <a:pPr marL="384048" indent="-384048" algn="just" eaLnBrk="1" hangingPunct="1">
              <a:defRPr/>
            </a:pPr>
            <a:r>
              <a:rPr lang="en-AU" b="1" dirty="0"/>
              <a:t>Lessons Learned </a:t>
            </a:r>
            <a:r>
              <a:rPr lang="en-AU" dirty="0"/>
              <a:t>- Lessons learned is a critical phase of incident response because it helps to educate and improve future incident response efforts. This is the step that gives organizations the opportunity to update their incident response plans with information that may have been missed during the incident, plus complete documentation to provide information for future incidents. Lessons learned reports give a clear review of the entire incident and may be used during recap meetings, training materials for new CIRT members, or as benchmarks for comparison.</a:t>
            </a:r>
          </a:p>
          <a:p>
            <a:pPr marL="384048" indent="-384048" algn="just" eaLnBrk="1" fontAlgn="auto" hangingPunct="1">
              <a:defRPr/>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3465509F-9BCA-4544-9D14-73EFB3AF7848}"/>
              </a:ext>
            </a:extLst>
          </p:cNvPr>
          <p:cNvSpPr>
            <a:spLocks noGrp="1" noChangeArrowheads="1"/>
          </p:cNvSpPr>
          <p:nvPr>
            <p:ph type="title"/>
          </p:nvPr>
        </p:nvSpPr>
        <p:spPr/>
        <p:txBody>
          <a:bodyPr/>
          <a:lstStyle/>
          <a:p>
            <a:pPr eaLnBrk="1" hangingPunct="1"/>
            <a:r>
              <a:rPr lang="en-US" altLang="en-US" b="1"/>
              <a:t>Security Architecture Design</a:t>
            </a:r>
            <a:endParaRPr lang="en-US" altLang="en-US"/>
          </a:p>
        </p:txBody>
      </p:sp>
      <p:sp>
        <p:nvSpPr>
          <p:cNvPr id="3" name="Content Placeholder 2">
            <a:extLst>
              <a:ext uri="{FF2B5EF4-FFF2-40B4-BE49-F238E27FC236}">
                <a16:creationId xmlns:a16="http://schemas.microsoft.com/office/drawing/2014/main" id="{49FE7702-0B8B-42C7-8175-4B8AFFE4B8DC}"/>
              </a:ext>
            </a:extLst>
          </p:cNvPr>
          <p:cNvSpPr>
            <a:spLocks noGrp="1"/>
          </p:cNvSpPr>
          <p:nvPr>
            <p:ph idx="1"/>
          </p:nvPr>
        </p:nvSpPr>
        <p:spPr>
          <a:xfrm>
            <a:off x="1371600" y="1531938"/>
            <a:ext cx="9601200" cy="4662487"/>
          </a:xfrm>
        </p:spPr>
        <p:txBody>
          <a:bodyPr rtlCol="0">
            <a:normAutofit fontScale="92500" lnSpcReduction="10000"/>
          </a:bodyPr>
          <a:lstStyle/>
          <a:p>
            <a:pPr marL="384048" indent="-384048" algn="just" eaLnBrk="1" fontAlgn="auto" hangingPunct="1">
              <a:defRPr/>
            </a:pPr>
            <a:r>
              <a:rPr lang="en-AU" dirty="0"/>
              <a:t>A security architecture framework should be established with consideration of processes (enterprise authentication and authorization, access control, confidentiality, integrity, nonrepudiation, security management, etc.), operational procedures, technology specifications, people and organizational management, and security program compliance and reporting.</a:t>
            </a:r>
          </a:p>
          <a:p>
            <a:pPr marL="384048" indent="-384048" algn="just" eaLnBrk="1" fontAlgn="auto" hangingPunct="1">
              <a:defRPr/>
            </a:pPr>
            <a:r>
              <a:rPr lang="en-US" dirty="0"/>
              <a:t>Technology </a:t>
            </a:r>
            <a:r>
              <a:rPr lang="en-AU" dirty="0"/>
              <a:t>and design methods should be included, as well as the security processes necessary to provide the following services across all technology layers:</a:t>
            </a:r>
          </a:p>
          <a:p>
            <a:pPr marL="530352" lvl="1" indent="0" algn="just" eaLnBrk="1" fontAlgn="auto" hangingPunct="1">
              <a:buFont typeface="Franklin Gothic Book" panose="020B0503020102020204" pitchFamily="34" charset="0"/>
              <a:buNone/>
              <a:defRPr/>
            </a:pPr>
            <a:r>
              <a:rPr lang="en-US" dirty="0"/>
              <a:t>1. Authentication</a:t>
            </a:r>
          </a:p>
          <a:p>
            <a:pPr marL="530352" lvl="1" indent="0" algn="just" eaLnBrk="1" fontAlgn="auto" hangingPunct="1">
              <a:buFont typeface="Franklin Gothic Book" panose="020B0503020102020204" pitchFamily="34" charset="0"/>
              <a:buNone/>
              <a:defRPr/>
            </a:pPr>
            <a:r>
              <a:rPr lang="en-US" dirty="0"/>
              <a:t>2. Authorization</a:t>
            </a:r>
          </a:p>
          <a:p>
            <a:pPr marL="530352" lvl="1" indent="0" algn="just" eaLnBrk="1" fontAlgn="auto" hangingPunct="1">
              <a:buFont typeface="Franklin Gothic Book" panose="020B0503020102020204" pitchFamily="34" charset="0"/>
              <a:buNone/>
              <a:defRPr/>
            </a:pPr>
            <a:r>
              <a:rPr lang="en-US" dirty="0"/>
              <a:t>3. Availability</a:t>
            </a:r>
          </a:p>
          <a:p>
            <a:pPr marL="530352" lvl="1" indent="0" algn="just" eaLnBrk="1" fontAlgn="auto" hangingPunct="1">
              <a:buFont typeface="Franklin Gothic Book" panose="020B0503020102020204" pitchFamily="34" charset="0"/>
              <a:buNone/>
              <a:defRPr/>
            </a:pPr>
            <a:r>
              <a:rPr lang="en-US" dirty="0"/>
              <a:t>4. Confidentiality</a:t>
            </a:r>
          </a:p>
          <a:p>
            <a:pPr marL="530352" lvl="1" indent="0" algn="just" eaLnBrk="1" fontAlgn="auto" hangingPunct="1">
              <a:buFont typeface="Franklin Gothic Book" panose="020B0503020102020204" pitchFamily="34" charset="0"/>
              <a:buNone/>
              <a:defRPr/>
            </a:pPr>
            <a:r>
              <a:rPr lang="en-US" dirty="0"/>
              <a:t>5. Integrity</a:t>
            </a:r>
          </a:p>
          <a:p>
            <a:pPr marL="530352" lvl="1" indent="0" algn="just" eaLnBrk="1" fontAlgn="auto" hangingPunct="1">
              <a:buFont typeface="Franklin Gothic Book" panose="020B0503020102020204" pitchFamily="34" charset="0"/>
              <a:buNone/>
              <a:defRPr/>
            </a:pPr>
            <a:r>
              <a:rPr lang="en-US" dirty="0"/>
              <a:t>6. Accountability</a:t>
            </a:r>
          </a:p>
          <a:p>
            <a:pPr marL="530352" lvl="1" indent="0" algn="just" eaLnBrk="1" fontAlgn="auto" hangingPunct="1">
              <a:buFont typeface="Franklin Gothic Book" panose="020B0503020102020204" pitchFamily="34" charset="0"/>
              <a:buNone/>
              <a:defRPr/>
            </a:pPr>
            <a:r>
              <a:rPr lang="en-US" dirty="0"/>
              <a:t>7. Privacy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507F3FD6-341C-45BB-8B9F-07B8E9026A82}"/>
              </a:ext>
            </a:extLst>
          </p:cNvPr>
          <p:cNvSpPr>
            <a:spLocks noGrp="1" noChangeArrowheads="1"/>
          </p:cNvSpPr>
          <p:nvPr>
            <p:ph type="title"/>
          </p:nvPr>
        </p:nvSpPr>
        <p:spPr/>
        <p:txBody>
          <a:bodyPr/>
          <a:lstStyle/>
          <a:p>
            <a:pPr eaLnBrk="1" hangingPunct="1"/>
            <a:r>
              <a:rPr lang="en-US" altLang="en-US" b="1" dirty="0"/>
              <a:t>Security Architecture Design</a:t>
            </a:r>
            <a:endParaRPr lang="en-US" altLang="en-US" dirty="0"/>
          </a:p>
        </p:txBody>
      </p:sp>
      <p:sp>
        <p:nvSpPr>
          <p:cNvPr id="27651" name="Content Placeholder 2">
            <a:extLst>
              <a:ext uri="{FF2B5EF4-FFF2-40B4-BE49-F238E27FC236}">
                <a16:creationId xmlns:a16="http://schemas.microsoft.com/office/drawing/2014/main" id="{E071BBB9-0B1F-4B4E-8D23-F4124E842EF5}"/>
              </a:ext>
            </a:extLst>
          </p:cNvPr>
          <p:cNvSpPr>
            <a:spLocks noGrp="1" noChangeArrowheads="1"/>
          </p:cNvSpPr>
          <p:nvPr>
            <p:ph idx="1"/>
          </p:nvPr>
        </p:nvSpPr>
        <p:spPr/>
        <p:txBody>
          <a:bodyPr/>
          <a:lstStyle/>
          <a:p>
            <a:pPr algn="just" eaLnBrk="1" hangingPunct="1"/>
            <a:r>
              <a:rPr lang="en-AU" altLang="en-US" dirty="0"/>
              <a:t>The creation of a secure architecture provides the engineers, data </a:t>
            </a:r>
            <a:r>
              <a:rPr lang="en-AU" altLang="en-US" dirty="0" err="1"/>
              <a:t>center</a:t>
            </a:r>
            <a:r>
              <a:rPr lang="en-AU" altLang="en-US" dirty="0"/>
              <a:t> operations personnel, and network operations personnel a common blueprint to design, build, and test the security of the applications and systems. Design reviews of new changes can be better assessed against this architecture to assure that they conform to the principles described in the architecture, allowing for more consistent and effective design reviews.</a:t>
            </a:r>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FE6D5A4C-0F38-45E6-A813-29A95903DB20}"/>
              </a:ext>
            </a:extLst>
          </p:cNvPr>
          <p:cNvSpPr>
            <a:spLocks noGrp="1" noChangeArrowheads="1"/>
          </p:cNvSpPr>
          <p:nvPr>
            <p:ph type="title"/>
          </p:nvPr>
        </p:nvSpPr>
        <p:spPr/>
        <p:txBody>
          <a:bodyPr/>
          <a:lstStyle/>
          <a:p>
            <a:pPr eaLnBrk="1" hangingPunct="1"/>
            <a:r>
              <a:rPr lang="en-US" altLang="en-US"/>
              <a:t>Cloud Computing Security</a:t>
            </a:r>
          </a:p>
        </p:txBody>
      </p:sp>
      <p:sp>
        <p:nvSpPr>
          <p:cNvPr id="8195" name="Content Placeholder 2">
            <a:extLst>
              <a:ext uri="{FF2B5EF4-FFF2-40B4-BE49-F238E27FC236}">
                <a16:creationId xmlns:a16="http://schemas.microsoft.com/office/drawing/2014/main" id="{6FF77390-7B69-4308-8A67-8DF9E768E976}"/>
              </a:ext>
            </a:extLst>
          </p:cNvPr>
          <p:cNvSpPr>
            <a:spLocks noGrp="1" noChangeArrowheads="1"/>
          </p:cNvSpPr>
          <p:nvPr>
            <p:ph idx="1"/>
          </p:nvPr>
        </p:nvSpPr>
        <p:spPr>
          <a:xfrm>
            <a:off x="1371600" y="1965325"/>
            <a:ext cx="9601200" cy="3902075"/>
          </a:xfrm>
        </p:spPr>
        <p:txBody>
          <a:bodyPr/>
          <a:lstStyle/>
          <a:p>
            <a:pPr eaLnBrk="1" hangingPunct="1"/>
            <a:r>
              <a:rPr lang="en-AU" altLang="en-US" sz="2400"/>
              <a:t>Cloud computing security is the set of control-based technologies and policies designed to adhere to regulatory compliance rules and protect information, data applications and infrastructure associated with cloud computing use</a:t>
            </a:r>
            <a:r>
              <a:rPr lang="en-AU" altLang="en-US"/>
              <a:t>. </a:t>
            </a:r>
          </a:p>
          <a:p>
            <a:pPr eaLnBrk="1" hangingPunct="1"/>
            <a:r>
              <a:rPr lang="en-AU" altLang="en-US" sz="2400"/>
              <a:t>Cloud computing security processes should address the security controls the cloud provider will incorporate to maintain the customer's data security, privacy and compliance with necessary regulations.</a:t>
            </a:r>
            <a:endParaRPr lang="en-US" altLang="en-US"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A54EF7D0-CB99-4731-B07B-670B1E5C163C}"/>
              </a:ext>
            </a:extLst>
          </p:cNvPr>
          <p:cNvSpPr>
            <a:spLocks noGrp="1" noChangeArrowheads="1"/>
          </p:cNvSpPr>
          <p:nvPr>
            <p:ph type="title"/>
          </p:nvPr>
        </p:nvSpPr>
        <p:spPr/>
        <p:txBody>
          <a:bodyPr/>
          <a:lstStyle/>
          <a:p>
            <a:pPr eaLnBrk="1" hangingPunct="1"/>
            <a:r>
              <a:rPr lang="en-US" altLang="en-US"/>
              <a:t>SaaS Security Architecture Goals</a:t>
            </a:r>
          </a:p>
        </p:txBody>
      </p:sp>
      <p:sp>
        <p:nvSpPr>
          <p:cNvPr id="28675" name="Content Placeholder 2">
            <a:extLst>
              <a:ext uri="{FF2B5EF4-FFF2-40B4-BE49-F238E27FC236}">
                <a16:creationId xmlns:a16="http://schemas.microsoft.com/office/drawing/2014/main" id="{AA64A2E8-CA21-460E-B82B-4CD78420BA21}"/>
              </a:ext>
            </a:extLst>
          </p:cNvPr>
          <p:cNvSpPr>
            <a:spLocks noGrp="1" noChangeArrowheads="1"/>
          </p:cNvSpPr>
          <p:nvPr>
            <p:ph idx="1"/>
          </p:nvPr>
        </p:nvSpPr>
        <p:spPr/>
        <p:txBody>
          <a:bodyPr/>
          <a:lstStyle/>
          <a:p>
            <a:pPr eaLnBrk="1" hangingPunct="1"/>
            <a:r>
              <a:rPr lang="en-US" altLang="en-US" dirty="0"/>
              <a:t>Protection of information. It deals with prevention and detection of unauthorized actions and ensuring confidentiality, integrity of data.</a:t>
            </a:r>
          </a:p>
          <a:p>
            <a:pPr lvl="1" eaLnBrk="1" hangingPunct="1"/>
            <a:r>
              <a:rPr lang="en-US" altLang="en-US" dirty="0"/>
              <a:t>Robust tenant data isolation</a:t>
            </a:r>
          </a:p>
          <a:p>
            <a:pPr lvl="1" eaLnBrk="1" hangingPunct="1"/>
            <a:r>
              <a:rPr lang="en-US" altLang="en-US" dirty="0"/>
              <a:t>Flexible </a:t>
            </a:r>
            <a:r>
              <a:rPr lang="en-US" altLang="en-US" dirty="0" smtClean="0"/>
              <a:t>RBAC(</a:t>
            </a:r>
            <a:r>
              <a:rPr lang="en-US" b="1" i="0" dirty="0"/>
              <a:t>Role-based access control</a:t>
            </a:r>
            <a:r>
              <a:rPr lang="en-US" i="0" dirty="0"/>
              <a:t> </a:t>
            </a:r>
            <a:r>
              <a:rPr lang="en-US" altLang="en-US" dirty="0" smtClean="0"/>
              <a:t> </a:t>
            </a:r>
            <a:r>
              <a:rPr lang="en-US" altLang="en-US" dirty="0"/>
              <a:t>– Prevent unauthorized action</a:t>
            </a:r>
          </a:p>
          <a:p>
            <a:pPr lvl="1" eaLnBrk="1" hangingPunct="1"/>
            <a:r>
              <a:rPr lang="en-US" altLang="en-US" dirty="0"/>
              <a:t>Proven Data Security</a:t>
            </a:r>
          </a:p>
          <a:p>
            <a:pPr lvl="1" eaLnBrk="1" hangingPunct="1"/>
            <a:r>
              <a:rPr lang="en-US" altLang="en-US" dirty="0"/>
              <a:t>Prevention of Web related top threats as per </a:t>
            </a:r>
            <a:r>
              <a:rPr lang="en-US" altLang="en-US" dirty="0" smtClean="0"/>
              <a:t>OWASP(</a:t>
            </a:r>
            <a:r>
              <a:rPr lang="en-US" i="0" dirty="0"/>
              <a:t> </a:t>
            </a:r>
            <a:r>
              <a:rPr lang="en-US" b="1" i="0" dirty="0"/>
              <a:t>Open Web Application Security Project</a:t>
            </a:r>
            <a:r>
              <a:rPr lang="en-US" i="0" dirty="0"/>
              <a:t> </a:t>
            </a:r>
            <a:r>
              <a:rPr lang="en-US" i="0" dirty="0" smtClean="0"/>
              <a:t>)</a:t>
            </a:r>
            <a:endParaRPr lang="en-US" altLang="en-US" dirty="0"/>
          </a:p>
          <a:p>
            <a:pPr lvl="1" eaLnBrk="1" hangingPunct="1"/>
            <a:r>
              <a:rPr lang="en-US" altLang="en-US" dirty="0"/>
              <a:t>Strong Security Audit Logs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91C43F14-F1ED-4D1B-A8A7-A0E45DE9ED36}"/>
              </a:ext>
            </a:extLst>
          </p:cNvPr>
          <p:cNvSpPr>
            <a:spLocks noGrp="1" noChangeArrowheads="1"/>
          </p:cNvSpPr>
          <p:nvPr>
            <p:ph type="title"/>
          </p:nvPr>
        </p:nvSpPr>
        <p:spPr/>
        <p:txBody>
          <a:bodyPr/>
          <a:lstStyle/>
          <a:p>
            <a:pPr eaLnBrk="1" hangingPunct="1"/>
            <a:r>
              <a:rPr lang="en-US" altLang="en-US" b="1"/>
              <a:t>Vulnerability Assessment</a:t>
            </a:r>
            <a:endParaRPr lang="en-US" altLang="en-US"/>
          </a:p>
        </p:txBody>
      </p:sp>
      <p:sp>
        <p:nvSpPr>
          <p:cNvPr id="29699" name="Content Placeholder 2">
            <a:extLst>
              <a:ext uri="{FF2B5EF4-FFF2-40B4-BE49-F238E27FC236}">
                <a16:creationId xmlns:a16="http://schemas.microsoft.com/office/drawing/2014/main" id="{EA38696E-6CEB-480F-A31F-10DF7967DD24}"/>
              </a:ext>
            </a:extLst>
          </p:cNvPr>
          <p:cNvSpPr>
            <a:spLocks noGrp="1" noChangeArrowheads="1"/>
          </p:cNvSpPr>
          <p:nvPr>
            <p:ph idx="1"/>
          </p:nvPr>
        </p:nvSpPr>
        <p:spPr/>
        <p:txBody>
          <a:bodyPr/>
          <a:lstStyle/>
          <a:p>
            <a:pPr algn="just" eaLnBrk="1" hangingPunct="1"/>
            <a:r>
              <a:rPr lang="en-AU" altLang="en-US" dirty="0"/>
              <a:t>Vulnerability assessment classifies network assets to more efficiently prioritize vulnerability-mitigation programs, such as patching and system upgrading. </a:t>
            </a:r>
          </a:p>
          <a:p>
            <a:pPr algn="just" eaLnBrk="1" hangingPunct="1"/>
            <a:r>
              <a:rPr lang="en-AU" altLang="en-US" dirty="0"/>
              <a:t>It measures the effectiveness of risk mitigation by setting goals of reduced vulnerability exposure and faster mitigation. </a:t>
            </a:r>
          </a:p>
          <a:p>
            <a:pPr algn="just" eaLnBrk="1" hangingPunct="1"/>
            <a:r>
              <a:rPr lang="en-AU" altLang="en-US" dirty="0"/>
              <a:t>Vulnerability management should be integrated with discovery, patch management, and upgrade management processes to close vulnerabilities before they can be exploited.</a:t>
            </a:r>
            <a:endParaRPr lang="en-US"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6FBB63BF-2DD2-4A1D-9839-EEC6971E113B}"/>
              </a:ext>
            </a:extLst>
          </p:cNvPr>
          <p:cNvSpPr>
            <a:spLocks noGrp="1" noChangeArrowheads="1"/>
          </p:cNvSpPr>
          <p:nvPr>
            <p:ph type="title"/>
          </p:nvPr>
        </p:nvSpPr>
        <p:spPr/>
        <p:txBody>
          <a:bodyPr/>
          <a:lstStyle/>
          <a:p>
            <a:pPr eaLnBrk="1" hangingPunct="1"/>
            <a:r>
              <a:rPr lang="en-US" altLang="en-US" b="1"/>
              <a:t>Vulnerability Assessment</a:t>
            </a:r>
            <a:endParaRPr lang="en-US" altLang="en-US"/>
          </a:p>
        </p:txBody>
      </p:sp>
      <p:sp>
        <p:nvSpPr>
          <p:cNvPr id="30723" name="Content Placeholder 2">
            <a:extLst>
              <a:ext uri="{FF2B5EF4-FFF2-40B4-BE49-F238E27FC236}">
                <a16:creationId xmlns:a16="http://schemas.microsoft.com/office/drawing/2014/main" id="{E40F9522-616D-43EE-82EC-3B059A760CE1}"/>
              </a:ext>
            </a:extLst>
          </p:cNvPr>
          <p:cNvSpPr>
            <a:spLocks noGrp="1" noChangeArrowheads="1"/>
          </p:cNvSpPr>
          <p:nvPr>
            <p:ph idx="1"/>
          </p:nvPr>
        </p:nvSpPr>
        <p:spPr/>
        <p:txBody>
          <a:bodyPr/>
          <a:lstStyle/>
          <a:p>
            <a:pPr eaLnBrk="1" hangingPunct="1"/>
            <a:r>
              <a:rPr lang="en-AU" altLang="en-US"/>
              <a:t>Vulnerability assessment is not </a:t>
            </a:r>
            <a:r>
              <a:rPr lang="en-US" altLang="en-US"/>
              <a:t>Penetration  Testing i.e. it does not simulate the external or internal cyber attacks that aims to breach the information security of the organization</a:t>
            </a:r>
          </a:p>
          <a:p>
            <a:pPr algn="just" eaLnBrk="1" hangingPunct="1"/>
            <a:r>
              <a:rPr lang="en-US" altLang="en-US" sz="2400"/>
              <a:t>A vulnerability assessment attempts to </a:t>
            </a:r>
          </a:p>
          <a:p>
            <a:pPr lvl="1" algn="just" eaLnBrk="1" hangingPunct="1"/>
            <a:r>
              <a:rPr lang="en-US" altLang="en-US"/>
              <a:t>identify the exposed vulnerabilities of a specific host, </a:t>
            </a:r>
          </a:p>
          <a:p>
            <a:pPr lvl="1" algn="just" eaLnBrk="1" hangingPunct="1"/>
            <a:r>
              <a:rPr lang="en-US" altLang="en-US"/>
              <a:t>or possibly an entire network</a:t>
            </a:r>
          </a:p>
          <a:p>
            <a:pPr eaLnBrk="1" hangingPunct="1"/>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411A87CE-B3AA-4FF5-A66C-C02FF7277D88}"/>
              </a:ext>
            </a:extLst>
          </p:cNvPr>
          <p:cNvSpPr>
            <a:spLocks noGrp="1" noChangeArrowheads="1"/>
          </p:cNvSpPr>
          <p:nvPr>
            <p:ph type="title"/>
          </p:nvPr>
        </p:nvSpPr>
        <p:spPr/>
        <p:txBody>
          <a:bodyPr/>
          <a:lstStyle/>
          <a:p>
            <a:pPr eaLnBrk="1" hangingPunct="1"/>
            <a:r>
              <a:rPr lang="en-US" altLang="en-US"/>
              <a:t>Data Privacy and Security</a:t>
            </a:r>
          </a:p>
        </p:txBody>
      </p:sp>
      <p:sp>
        <p:nvSpPr>
          <p:cNvPr id="31747" name="Content Placeholder 2">
            <a:extLst>
              <a:ext uri="{FF2B5EF4-FFF2-40B4-BE49-F238E27FC236}">
                <a16:creationId xmlns:a16="http://schemas.microsoft.com/office/drawing/2014/main" id="{CB5A6522-8E44-4853-AF92-B9FB17D03F67}"/>
              </a:ext>
            </a:extLst>
          </p:cNvPr>
          <p:cNvSpPr>
            <a:spLocks noGrp="1" noChangeArrowheads="1"/>
          </p:cNvSpPr>
          <p:nvPr>
            <p:ph idx="1"/>
          </p:nvPr>
        </p:nvSpPr>
        <p:spPr>
          <a:xfrm>
            <a:off x="1371600" y="1828800"/>
            <a:ext cx="9601200" cy="4038600"/>
          </a:xfrm>
        </p:spPr>
        <p:txBody>
          <a:bodyPr/>
          <a:lstStyle/>
          <a:p>
            <a:pPr eaLnBrk="1" hangingPunct="1"/>
            <a:r>
              <a:rPr lang="en-US" altLang="en-US"/>
              <a:t>What is Data Privacy?</a:t>
            </a:r>
          </a:p>
          <a:p>
            <a:pPr lvl="1" eaLnBrk="1" hangingPunct="1"/>
            <a:r>
              <a:rPr lang="en-US" altLang="en-US"/>
              <a:t>To preserve and protect any personal information, collected by any organization, from being accessed by a third party. </a:t>
            </a:r>
          </a:p>
          <a:p>
            <a:pPr lvl="1" eaLnBrk="1" hangingPunct="1"/>
            <a:r>
              <a:rPr lang="en-US" altLang="en-US"/>
              <a:t>Determine what data within a system can be shared with others and which should be restricted.</a:t>
            </a:r>
          </a:p>
          <a:p>
            <a:pPr eaLnBrk="1" hangingPunct="1"/>
            <a:r>
              <a:rPr lang="en-US" altLang="en-US"/>
              <a:t>What is Data Security?</a:t>
            </a:r>
          </a:p>
          <a:p>
            <a:pPr lvl="1" eaLnBrk="1" hangingPunct="1"/>
            <a:r>
              <a:rPr lang="en-US" altLang="en-US"/>
              <a:t>Data Security refers to protecting data from unauthorized access and data corruption throughout its lifecycle. </a:t>
            </a:r>
          </a:p>
          <a:p>
            <a:pPr lvl="1" eaLnBrk="1" hangingPunct="1"/>
            <a:r>
              <a:rPr lang="en-US" altLang="en-US"/>
              <a:t>Data security refers to data encryption, tokenization and key management practices that protect data across all applications and platforms.</a:t>
            </a:r>
          </a:p>
          <a:p>
            <a:pPr lvl="1" eaLnBrk="1" hangingPunct="1"/>
            <a:endParaRPr lang="en-US" altLang="en-US"/>
          </a:p>
          <a:p>
            <a:pPr eaLnBrk="1" hangingPunct="1"/>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8A09BCDA-1E44-4A24-B088-D03F6E8F943C}"/>
              </a:ext>
            </a:extLst>
          </p:cNvPr>
          <p:cNvSpPr>
            <a:spLocks noGrp="1" noChangeArrowheads="1"/>
          </p:cNvSpPr>
          <p:nvPr>
            <p:ph type="title"/>
          </p:nvPr>
        </p:nvSpPr>
        <p:spPr/>
        <p:txBody>
          <a:bodyPr/>
          <a:lstStyle/>
          <a:p>
            <a:pPr eaLnBrk="1" hangingPunct="1"/>
            <a:r>
              <a:rPr lang="en-US" altLang="en-US"/>
              <a:t>Disaster Recovery</a:t>
            </a:r>
          </a:p>
        </p:txBody>
      </p:sp>
      <p:sp>
        <p:nvSpPr>
          <p:cNvPr id="43011" name="Content Placeholder 2">
            <a:extLst>
              <a:ext uri="{FF2B5EF4-FFF2-40B4-BE49-F238E27FC236}">
                <a16:creationId xmlns:a16="http://schemas.microsoft.com/office/drawing/2014/main" id="{2BFA1EC8-AA9A-4CA5-8F83-D9C3F844DC58}"/>
              </a:ext>
            </a:extLst>
          </p:cNvPr>
          <p:cNvSpPr>
            <a:spLocks noGrp="1" noChangeArrowheads="1"/>
          </p:cNvSpPr>
          <p:nvPr>
            <p:ph idx="1"/>
          </p:nvPr>
        </p:nvSpPr>
        <p:spPr/>
        <p:txBody>
          <a:bodyPr/>
          <a:lstStyle/>
          <a:p>
            <a:pPr eaLnBrk="1" hangingPunct="1"/>
            <a:r>
              <a:rPr lang="en-US" altLang="en-US" sz="2400"/>
              <a:t>Disaster Recovery deals with catastrophic failures that are extremely unlikely to occur during the lifetime of a system.</a:t>
            </a:r>
          </a:p>
          <a:p>
            <a:pPr eaLnBrk="1" hangingPunct="1"/>
            <a:r>
              <a:rPr lang="en-US" altLang="en-US" sz="2400"/>
              <a:t>Although each single disaster is unexpected over the lifetime of a system, the possibility of some disaster occurring over time is reasonably nonzero.</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1F930056-66B3-4085-A53B-6A3F4D5CF6FB}"/>
              </a:ext>
            </a:extLst>
          </p:cNvPr>
          <p:cNvSpPr>
            <a:spLocks noGrp="1" noChangeArrowheads="1"/>
          </p:cNvSpPr>
          <p:nvPr>
            <p:ph type="title"/>
          </p:nvPr>
        </p:nvSpPr>
        <p:spPr/>
        <p:txBody>
          <a:bodyPr/>
          <a:lstStyle/>
          <a:p>
            <a:pPr eaLnBrk="1" hangingPunct="1"/>
            <a:r>
              <a:rPr lang="en-US" altLang="en-US"/>
              <a:t>Disaster Recovery Plan</a:t>
            </a:r>
          </a:p>
        </p:txBody>
      </p:sp>
      <p:sp>
        <p:nvSpPr>
          <p:cNvPr id="3" name="Content Placeholder 2">
            <a:extLst>
              <a:ext uri="{FF2B5EF4-FFF2-40B4-BE49-F238E27FC236}">
                <a16:creationId xmlns:a16="http://schemas.microsoft.com/office/drawing/2014/main" id="{24C38E3D-89ED-4A3B-B205-E40CCF542F32}"/>
              </a:ext>
            </a:extLst>
          </p:cNvPr>
          <p:cNvSpPr>
            <a:spLocks noGrp="1"/>
          </p:cNvSpPr>
          <p:nvPr>
            <p:ph idx="1"/>
          </p:nvPr>
        </p:nvSpPr>
        <p:spPr/>
        <p:txBody>
          <a:bodyPr rtlCol="0">
            <a:normAutofit fontScale="92500" lnSpcReduction="10000"/>
          </a:bodyPr>
          <a:lstStyle/>
          <a:p>
            <a:pPr marL="384048" indent="-384048" eaLnBrk="1" fontAlgn="auto" hangingPunct="1">
              <a:defRPr/>
            </a:pPr>
            <a:r>
              <a:rPr lang="en-US" sz="2400" dirty="0"/>
              <a:t>Disaster Recovery plan involves two key </a:t>
            </a:r>
            <a:r>
              <a:rPr lang="en-US" sz="2400" dirty="0" err="1"/>
              <a:t>metrices</a:t>
            </a:r>
            <a:r>
              <a:rPr lang="en-US" sz="2400" dirty="0"/>
              <a:t>:</a:t>
            </a:r>
          </a:p>
          <a:p>
            <a:pPr marL="384048" indent="-384048" eaLnBrk="1" fontAlgn="auto" hangingPunct="1">
              <a:defRPr/>
            </a:pPr>
            <a:r>
              <a:rPr lang="en-US" b="1" dirty="0"/>
              <a:t>Recovery Point Objective (RPO)</a:t>
            </a:r>
          </a:p>
          <a:p>
            <a:pPr lvl="1" indent="-384048" eaLnBrk="1" fontAlgn="auto" hangingPunct="1">
              <a:defRPr/>
            </a:pPr>
            <a:r>
              <a:rPr lang="en-AU" dirty="0"/>
              <a:t>The recovery point objective identifies how much data you are willing to lose in the event of a disaster. This value is typically specified in a number of hours or days of data. For example, if you determine that it is OK to lose 24 hours of data, you must make sure that the backups you’ll use for your disaster recovery plan are never more than 24 hours old.</a:t>
            </a:r>
          </a:p>
          <a:p>
            <a:pPr marL="384048" indent="-384048" eaLnBrk="1" fontAlgn="auto" hangingPunct="1">
              <a:defRPr/>
            </a:pPr>
            <a:r>
              <a:rPr lang="en-US" b="1" dirty="0"/>
              <a:t>Recovery Time Objective (RTO)</a:t>
            </a:r>
          </a:p>
          <a:p>
            <a:pPr lvl="1" indent="-384048" eaLnBrk="1" fontAlgn="auto" hangingPunct="1">
              <a:defRPr/>
            </a:pPr>
            <a:r>
              <a:rPr lang="en-AU" dirty="0"/>
              <a:t>The recovery time objective identifies how much downtime is acceptable in the event of a disaster. If your RTO is 24 hours, you are saying that up to 24 hours may elapse between the point when your system first goes offline and the point at which you are fully </a:t>
            </a:r>
            <a:r>
              <a:rPr lang="en-US" dirty="0"/>
              <a:t>operational again.</a:t>
            </a:r>
            <a:endParaRPr lang="en-US" sz="6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5D2AC18C-F20C-4B47-91D6-8EDB11B478B5}"/>
              </a:ext>
            </a:extLst>
          </p:cNvPr>
          <p:cNvSpPr>
            <a:spLocks noGrp="1" noChangeArrowheads="1"/>
          </p:cNvSpPr>
          <p:nvPr>
            <p:ph type="title"/>
          </p:nvPr>
        </p:nvSpPr>
        <p:spPr/>
        <p:txBody>
          <a:bodyPr/>
          <a:lstStyle/>
          <a:p>
            <a:pPr eaLnBrk="1" hangingPunct="1"/>
            <a:r>
              <a:rPr lang="en-US" altLang="en-US"/>
              <a:t>Disaster Recovery Plan</a:t>
            </a:r>
          </a:p>
        </p:txBody>
      </p:sp>
      <p:sp>
        <p:nvSpPr>
          <p:cNvPr id="45059" name="Content Placeholder 2">
            <a:extLst>
              <a:ext uri="{FF2B5EF4-FFF2-40B4-BE49-F238E27FC236}">
                <a16:creationId xmlns:a16="http://schemas.microsoft.com/office/drawing/2014/main" id="{A4FEC9FB-A337-414A-A0E6-9400554D4684}"/>
              </a:ext>
            </a:extLst>
          </p:cNvPr>
          <p:cNvSpPr>
            <a:spLocks noGrp="1" noChangeArrowheads="1"/>
          </p:cNvSpPr>
          <p:nvPr>
            <p:ph idx="1"/>
          </p:nvPr>
        </p:nvSpPr>
        <p:spPr>
          <a:xfrm>
            <a:off x="1371600" y="1806575"/>
            <a:ext cx="9601200" cy="4060825"/>
          </a:xfrm>
        </p:spPr>
        <p:txBody>
          <a:bodyPr/>
          <a:lstStyle/>
          <a:p>
            <a:pPr eaLnBrk="1" hangingPunct="1"/>
            <a:r>
              <a:rPr lang="en-AU" altLang="en-US"/>
              <a:t>Everyone would love a disaster recovery scenario in which no downtime and no loss of data occur, no matter what the disaster. The nature of a disaster, however, generally requires you to accept some level of loss; anything else will come with a significant price tag.</a:t>
            </a:r>
          </a:p>
          <a:p>
            <a:pPr eaLnBrk="1" hangingPunct="1"/>
            <a:r>
              <a:rPr lang="en-AU" altLang="en-US"/>
              <a:t>the cost of surviving with zero downtime and zero data loss could have been having multiple data centres in different geographic locations that were </a:t>
            </a:r>
            <a:r>
              <a:rPr lang="en-US" altLang="en-US"/>
              <a:t>constantly synchronized.</a:t>
            </a:r>
          </a:p>
          <a:p>
            <a:pPr eaLnBrk="1" hangingPunct="1"/>
            <a:r>
              <a:rPr lang="en-AU" altLang="en-US"/>
              <a:t>Accomplishing that level of redundancy is expensive. It would also come with a nontrivial </a:t>
            </a:r>
            <a:r>
              <a:rPr lang="en-US" altLang="en-US"/>
              <a:t>performance penalty.</a:t>
            </a:r>
          </a:p>
          <a:p>
            <a:pPr eaLnBrk="1" hangingPunct="1"/>
            <a:r>
              <a:rPr lang="en-AU" altLang="en-US"/>
              <a:t>Determining an appropriate RPO and RTO is ultimately a financial calculation: at what point does the cost of data loss and downtime exceed the cost of a backup strategy that will prevent that level of data loss and downtime?</a:t>
            </a:r>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96295068-0B4D-4AF5-AFEC-E1DCADC7BD24}"/>
              </a:ext>
            </a:extLst>
          </p:cNvPr>
          <p:cNvSpPr>
            <a:spLocks noGrp="1" noChangeArrowheads="1"/>
          </p:cNvSpPr>
          <p:nvPr>
            <p:ph type="title"/>
          </p:nvPr>
        </p:nvSpPr>
        <p:spPr/>
        <p:txBody>
          <a:bodyPr/>
          <a:lstStyle/>
          <a:p>
            <a:pPr eaLnBrk="1" hangingPunct="1"/>
            <a:r>
              <a:rPr lang="en-US" altLang="en-US"/>
              <a:t>Disaster Recovery Plan</a:t>
            </a:r>
          </a:p>
        </p:txBody>
      </p:sp>
      <p:sp>
        <p:nvSpPr>
          <p:cNvPr id="3" name="Content Placeholder 2">
            <a:extLst>
              <a:ext uri="{FF2B5EF4-FFF2-40B4-BE49-F238E27FC236}">
                <a16:creationId xmlns:a16="http://schemas.microsoft.com/office/drawing/2014/main" id="{AD440581-78A9-42B8-92E4-85388D913389}"/>
              </a:ext>
            </a:extLst>
          </p:cNvPr>
          <p:cNvSpPr>
            <a:spLocks noGrp="1"/>
          </p:cNvSpPr>
          <p:nvPr>
            <p:ph idx="1"/>
          </p:nvPr>
        </p:nvSpPr>
        <p:spPr/>
        <p:txBody>
          <a:bodyPr rtlCol="0">
            <a:normAutofit fontScale="92500" lnSpcReduction="20000"/>
          </a:bodyPr>
          <a:lstStyle/>
          <a:p>
            <a:pPr marL="384048" indent="-384048" eaLnBrk="1" fontAlgn="auto" hangingPunct="1">
              <a:defRPr/>
            </a:pPr>
            <a:r>
              <a:rPr lang="en-AU" dirty="0"/>
              <a:t>The easiest place to start is your RPO.</a:t>
            </a:r>
          </a:p>
          <a:p>
            <a:pPr marL="384048" indent="-384048" eaLnBrk="1" fontAlgn="auto" hangingPunct="1">
              <a:defRPr/>
            </a:pPr>
            <a:r>
              <a:rPr lang="en-AU" dirty="0"/>
              <a:t>Your RPO is typically governed by the way in which you save and back up data:</a:t>
            </a:r>
          </a:p>
          <a:p>
            <a:pPr marL="742950" lvl="1" indent="-212725" eaLnBrk="1" fontAlgn="auto" hangingPunct="1">
              <a:buFont typeface="Franklin Gothic Book" panose="020B0503020102020204" pitchFamily="34" charset="0"/>
              <a:buNone/>
              <a:defRPr/>
            </a:pPr>
            <a:r>
              <a:rPr lang="en-AU" dirty="0"/>
              <a:t>• Weekly off-site backups will survive the loss of your data centre with a week of data loss. Daily off-site backups are even better.</a:t>
            </a:r>
          </a:p>
          <a:p>
            <a:pPr marL="742950" lvl="1" indent="-212725" eaLnBrk="1" fontAlgn="auto" hangingPunct="1">
              <a:buFont typeface="Franklin Gothic Book" panose="020B0503020102020204" pitchFamily="34" charset="0"/>
              <a:buNone/>
              <a:defRPr/>
            </a:pPr>
            <a:r>
              <a:rPr lang="en-AU" dirty="0"/>
              <a:t>• Daily on-site backups will survive the loss of your production environment with a day of data loss plus replicating transactions during the recovery period after the loss of the system. Hourly on-site backups are even better.</a:t>
            </a:r>
          </a:p>
          <a:p>
            <a:pPr marL="742950" lvl="1" indent="-212725" eaLnBrk="1" fontAlgn="auto" hangingPunct="1">
              <a:buFont typeface="Franklin Gothic Book" panose="020B0503020102020204" pitchFamily="34" charset="0"/>
              <a:buNone/>
              <a:defRPr/>
            </a:pPr>
            <a:r>
              <a:rPr lang="en-AU" dirty="0"/>
              <a:t>• A NAS/SAN will survive the loss of any individual server, except for instances of data corruption with no data loss.</a:t>
            </a:r>
          </a:p>
          <a:p>
            <a:pPr marL="742950" lvl="1" indent="-212725" eaLnBrk="1" fontAlgn="auto" hangingPunct="1">
              <a:buFont typeface="Franklin Gothic Book" panose="020B0503020102020204" pitchFamily="34" charset="0"/>
              <a:buNone/>
              <a:defRPr/>
            </a:pPr>
            <a:r>
              <a:rPr lang="en-AU" dirty="0"/>
              <a:t>• A clustered database will survive the loss of any individual data storage device or database node with no data loss.</a:t>
            </a:r>
          </a:p>
          <a:p>
            <a:pPr marL="742950" lvl="1" indent="-212725" eaLnBrk="1" fontAlgn="auto" hangingPunct="1">
              <a:buFont typeface="Franklin Gothic Book" panose="020B0503020102020204" pitchFamily="34" charset="0"/>
              <a:buNone/>
              <a:defRPr/>
            </a:pPr>
            <a:r>
              <a:rPr lang="en-AU" dirty="0"/>
              <a:t>• A clustered database across multiple data centres will survive the loss of any individual </a:t>
            </a:r>
            <a:r>
              <a:rPr lang="en-US" dirty="0"/>
              <a:t>data center with no data loss.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6FBBA908-172C-423B-BA59-F5419797F6DA}"/>
              </a:ext>
            </a:extLst>
          </p:cNvPr>
          <p:cNvSpPr>
            <a:spLocks noGrp="1" noChangeArrowheads="1"/>
          </p:cNvSpPr>
          <p:nvPr>
            <p:ph type="title"/>
          </p:nvPr>
        </p:nvSpPr>
        <p:spPr/>
        <p:txBody>
          <a:bodyPr/>
          <a:lstStyle/>
          <a:p>
            <a:pPr eaLnBrk="1" hangingPunct="1"/>
            <a:r>
              <a:rPr lang="en-US" altLang="en-US" b="1"/>
              <a:t>Disasters in the Cloud</a:t>
            </a:r>
            <a:endParaRPr lang="en-US" altLang="en-US"/>
          </a:p>
        </p:txBody>
      </p:sp>
      <p:sp>
        <p:nvSpPr>
          <p:cNvPr id="47107" name="Content Placeholder 2">
            <a:extLst>
              <a:ext uri="{FF2B5EF4-FFF2-40B4-BE49-F238E27FC236}">
                <a16:creationId xmlns:a16="http://schemas.microsoft.com/office/drawing/2014/main" id="{40832289-52D5-4885-AC42-8EBA964552FC}"/>
              </a:ext>
            </a:extLst>
          </p:cNvPr>
          <p:cNvSpPr>
            <a:spLocks noGrp="1" noChangeArrowheads="1"/>
          </p:cNvSpPr>
          <p:nvPr>
            <p:ph idx="1"/>
          </p:nvPr>
        </p:nvSpPr>
        <p:spPr/>
        <p:txBody>
          <a:bodyPr/>
          <a:lstStyle/>
          <a:p>
            <a:pPr eaLnBrk="1" hangingPunct="1"/>
            <a:r>
              <a:rPr lang="en-AU" altLang="en-US"/>
              <a:t>Assuming unlimited budget and capabilities, three key things in disaster recovery </a:t>
            </a:r>
            <a:r>
              <a:rPr lang="en-US" altLang="en-US"/>
              <a:t>planning to be focused:</a:t>
            </a:r>
          </a:p>
          <a:p>
            <a:pPr marL="530225" lvl="1" indent="0" eaLnBrk="1" hangingPunct="1">
              <a:buFont typeface="Franklin Gothic Book" panose="020B0503020102020204" pitchFamily="34" charset="0"/>
              <a:buNone/>
            </a:pPr>
            <a:r>
              <a:rPr lang="en-AU" altLang="en-US"/>
              <a:t>1. Backups and data retention</a:t>
            </a:r>
          </a:p>
          <a:p>
            <a:pPr marL="530225" lvl="1" indent="0" eaLnBrk="1" hangingPunct="1">
              <a:buFont typeface="Franklin Gothic Book" panose="020B0503020102020204" pitchFamily="34" charset="0"/>
              <a:buNone/>
            </a:pPr>
            <a:r>
              <a:rPr lang="en-US" altLang="en-US"/>
              <a:t>2. Geographic redundancy</a:t>
            </a:r>
          </a:p>
          <a:p>
            <a:pPr marL="530225" lvl="1" indent="0" eaLnBrk="1" hangingPunct="1">
              <a:buFont typeface="Franklin Gothic Book" panose="020B0503020102020204" pitchFamily="34" charset="0"/>
              <a:buNone/>
            </a:pPr>
            <a:r>
              <a:rPr lang="en-US" altLang="en-US"/>
              <a:t>3. Organizational redundancy</a:t>
            </a:r>
          </a:p>
          <a:p>
            <a:pPr marL="530225" lvl="1" indent="0" eaLnBrk="1" hangingPunct="1">
              <a:buFont typeface="Franklin Gothic Book" panose="020B0503020102020204" pitchFamily="34" charset="0"/>
              <a:buNone/>
            </a:pPr>
            <a:endParaRPr lang="en-US" altLang="en-US"/>
          </a:p>
          <a:p>
            <a:pPr eaLnBrk="1" hangingPunct="1"/>
            <a:r>
              <a:rPr lang="en-AU" altLang="en-US"/>
              <a:t>Fortunately, the structure of the Amazon cloud makes it very easy to take care of the first and second items. In addition, cloud computing in general makes the third item much easier.</a:t>
            </a:r>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4230D152-502B-4FB1-8CC6-64094426F6AE}"/>
              </a:ext>
            </a:extLst>
          </p:cNvPr>
          <p:cNvSpPr>
            <a:spLocks noGrp="1" noChangeArrowheads="1"/>
          </p:cNvSpPr>
          <p:nvPr>
            <p:ph type="title"/>
          </p:nvPr>
        </p:nvSpPr>
        <p:spPr/>
        <p:txBody>
          <a:bodyPr/>
          <a:lstStyle/>
          <a:p>
            <a:pPr eaLnBrk="1" hangingPunct="1"/>
            <a:r>
              <a:rPr lang="en-US" altLang="en-US"/>
              <a:t>Backup management</a:t>
            </a:r>
          </a:p>
        </p:txBody>
      </p:sp>
      <p:pic>
        <p:nvPicPr>
          <p:cNvPr id="48131" name="Picture 2">
            <a:extLst>
              <a:ext uri="{FF2B5EF4-FFF2-40B4-BE49-F238E27FC236}">
                <a16:creationId xmlns:a16="http://schemas.microsoft.com/office/drawing/2014/main" id="{0E6DDABB-269A-46EE-BDEE-FBC5F1BFC9B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27138" y="1325563"/>
            <a:ext cx="10260012" cy="528161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37BF06EC-B1BC-4349-A596-13CF2F1090D4}"/>
              </a:ext>
            </a:extLst>
          </p:cNvPr>
          <p:cNvSpPr>
            <a:spLocks noGrp="1" noChangeArrowheads="1"/>
          </p:cNvSpPr>
          <p:nvPr>
            <p:ph type="title"/>
          </p:nvPr>
        </p:nvSpPr>
        <p:spPr/>
        <p:txBody>
          <a:bodyPr/>
          <a:lstStyle/>
          <a:p>
            <a:pPr eaLnBrk="1" hangingPunct="1"/>
            <a:r>
              <a:rPr lang="en-US" altLang="en-US"/>
              <a:t>Cloud Security Challenges</a:t>
            </a:r>
          </a:p>
        </p:txBody>
      </p:sp>
      <p:sp>
        <p:nvSpPr>
          <p:cNvPr id="3" name="Content Placeholder 2">
            <a:extLst>
              <a:ext uri="{FF2B5EF4-FFF2-40B4-BE49-F238E27FC236}">
                <a16:creationId xmlns:a16="http://schemas.microsoft.com/office/drawing/2014/main" id="{CFD5FBDA-467B-408A-A533-728C807648A3}"/>
              </a:ext>
            </a:extLst>
          </p:cNvPr>
          <p:cNvSpPr>
            <a:spLocks noGrp="1"/>
          </p:cNvSpPr>
          <p:nvPr>
            <p:ph idx="1"/>
          </p:nvPr>
        </p:nvSpPr>
        <p:spPr>
          <a:xfrm>
            <a:off x="1371600" y="2046288"/>
            <a:ext cx="9601200" cy="3821112"/>
          </a:xfrm>
        </p:spPr>
        <p:txBody>
          <a:bodyPr rtlCol="0">
            <a:normAutofit lnSpcReduction="10000"/>
          </a:bodyPr>
          <a:lstStyle/>
          <a:p>
            <a:pPr marL="384048" indent="-384048" eaLnBrk="1" fontAlgn="auto" hangingPunct="1">
              <a:defRPr/>
            </a:pPr>
            <a:r>
              <a:rPr lang="en-AU" sz="2800" dirty="0"/>
              <a:t>Can you trust your data to </a:t>
            </a:r>
            <a:r>
              <a:rPr lang="en-US" sz="2800" dirty="0"/>
              <a:t>your service provider?</a:t>
            </a:r>
          </a:p>
          <a:p>
            <a:pPr marL="384048" indent="-384048" eaLnBrk="1" fontAlgn="auto" hangingPunct="1">
              <a:defRPr/>
            </a:pPr>
            <a:r>
              <a:rPr lang="en-AU" sz="2800" dirty="0"/>
              <a:t>With the cloud model, you lose control over physical security. In a public cloud, you are sharing computing resources with other companies.</a:t>
            </a:r>
          </a:p>
          <a:p>
            <a:pPr marL="384048" indent="-384048" eaLnBrk="1" fontAlgn="auto" hangingPunct="1">
              <a:defRPr/>
            </a:pPr>
            <a:r>
              <a:rPr lang="en-AU" sz="2800" dirty="0"/>
              <a:t>Exposing your data in an environment shared with other companies could give the government “reasonable cause” to seize your assets because another company has violated the law. Simply because you share the environment in the cloud, may put your data at risk of seizure.</a:t>
            </a:r>
            <a:endParaRPr lang="en-US"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5A6FD0FC-CD2F-431E-B259-ACC89AC8BF21}"/>
              </a:ext>
            </a:extLst>
          </p:cNvPr>
          <p:cNvSpPr>
            <a:spLocks noGrp="1" noChangeArrowheads="1"/>
          </p:cNvSpPr>
          <p:nvPr>
            <p:ph type="title"/>
          </p:nvPr>
        </p:nvSpPr>
        <p:spPr/>
        <p:txBody>
          <a:bodyPr/>
          <a:lstStyle/>
          <a:p>
            <a:pPr eaLnBrk="1" hangingPunct="1"/>
            <a:r>
              <a:rPr lang="en-US" altLang="en-US" b="1"/>
              <a:t>Configuration data backup strategy</a:t>
            </a:r>
            <a:endParaRPr lang="en-US" altLang="en-US"/>
          </a:p>
        </p:txBody>
      </p:sp>
      <p:sp>
        <p:nvSpPr>
          <p:cNvPr id="49155" name="Content Placeholder 2">
            <a:extLst>
              <a:ext uri="{FF2B5EF4-FFF2-40B4-BE49-F238E27FC236}">
                <a16:creationId xmlns:a16="http://schemas.microsoft.com/office/drawing/2014/main" id="{F50FAACF-F296-4256-8EEA-8C090E06B871}"/>
              </a:ext>
            </a:extLst>
          </p:cNvPr>
          <p:cNvSpPr>
            <a:spLocks noGrp="1" noChangeArrowheads="1"/>
          </p:cNvSpPr>
          <p:nvPr>
            <p:ph idx="1"/>
          </p:nvPr>
        </p:nvSpPr>
        <p:spPr/>
        <p:txBody>
          <a:bodyPr/>
          <a:lstStyle/>
          <a:p>
            <a:pPr eaLnBrk="1" hangingPunct="1"/>
            <a:r>
              <a:rPr lang="en-AU" altLang="en-US" sz="2400"/>
              <a:t>Create regular—at a minimum, daily—snapshots of your configuration data.</a:t>
            </a:r>
          </a:p>
          <a:p>
            <a:pPr eaLnBrk="1" hangingPunct="1"/>
            <a:r>
              <a:rPr lang="en-AU" altLang="en-US" sz="2400"/>
              <a:t>Create semi-regular—at least less than your RPO—filesystem archives in the form of ZIP or TAR files and move those archives into Amazon S3.</a:t>
            </a:r>
          </a:p>
          <a:p>
            <a:pPr eaLnBrk="1" hangingPunct="1"/>
            <a:r>
              <a:rPr lang="en-AU" altLang="en-US" sz="2400"/>
              <a:t>On a semi-regular basis—again, at least less than your RPO—copy your filesystem archives out of the Amazon cloud into another cloud or physical hosting facility.</a:t>
            </a:r>
            <a:endParaRPr lang="en-US" altLang="en-US" sz="2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96EA0178-08F1-438B-B2A3-5CBD062EBB79}"/>
              </a:ext>
            </a:extLst>
          </p:cNvPr>
          <p:cNvSpPr>
            <a:spLocks noGrp="1" noChangeArrowheads="1"/>
          </p:cNvSpPr>
          <p:nvPr>
            <p:ph type="title"/>
          </p:nvPr>
        </p:nvSpPr>
        <p:spPr/>
        <p:txBody>
          <a:bodyPr/>
          <a:lstStyle/>
          <a:p>
            <a:pPr eaLnBrk="1" hangingPunct="1"/>
            <a:r>
              <a:rPr lang="en-US" altLang="en-US" b="1"/>
              <a:t>Persistent data backup strategy (aka database backups)</a:t>
            </a:r>
            <a:endParaRPr lang="en-US" altLang="en-US"/>
          </a:p>
        </p:txBody>
      </p:sp>
      <p:sp>
        <p:nvSpPr>
          <p:cNvPr id="50179" name="Content Placeholder 2">
            <a:extLst>
              <a:ext uri="{FF2B5EF4-FFF2-40B4-BE49-F238E27FC236}">
                <a16:creationId xmlns:a16="http://schemas.microsoft.com/office/drawing/2014/main" id="{203569AD-2F4D-487B-BA65-194027841D0D}"/>
              </a:ext>
            </a:extLst>
          </p:cNvPr>
          <p:cNvSpPr>
            <a:spLocks noGrp="1" noChangeArrowheads="1"/>
          </p:cNvSpPr>
          <p:nvPr>
            <p:ph idx="1"/>
          </p:nvPr>
        </p:nvSpPr>
        <p:spPr/>
        <p:txBody>
          <a:bodyPr/>
          <a:lstStyle/>
          <a:p>
            <a:pPr marL="0" indent="0" eaLnBrk="1" hangingPunct="1">
              <a:buFont typeface="Franklin Gothic Book" panose="020B0503020102020204" pitchFamily="34" charset="0"/>
              <a:buNone/>
            </a:pPr>
            <a:r>
              <a:rPr lang="en-AU" altLang="en-US"/>
              <a:t>• Set up a master with its data files stored on a block storage device.</a:t>
            </a:r>
          </a:p>
          <a:p>
            <a:pPr marL="0" indent="0" eaLnBrk="1" hangingPunct="1">
              <a:buFont typeface="Franklin Gothic Book" panose="020B0503020102020204" pitchFamily="34" charset="0"/>
              <a:buNone/>
            </a:pPr>
            <a:r>
              <a:rPr lang="en-AU" altLang="en-US"/>
              <a:t>• Set up a replication slave, storing its data files on a block storage device.</a:t>
            </a:r>
          </a:p>
          <a:p>
            <a:pPr marL="0" indent="0" eaLnBrk="1" hangingPunct="1">
              <a:buFont typeface="Franklin Gothic Book" panose="020B0503020102020204" pitchFamily="34" charset="0"/>
              <a:buNone/>
            </a:pPr>
            <a:r>
              <a:rPr lang="en-AU" altLang="en-US"/>
              <a:t>• Take regular snapshots of the master block storage device based on my RPO.</a:t>
            </a:r>
          </a:p>
          <a:p>
            <a:pPr marL="0" indent="0" eaLnBrk="1" hangingPunct="1">
              <a:buFont typeface="Franklin Gothic Book" panose="020B0503020102020204" pitchFamily="34" charset="0"/>
              <a:buNone/>
            </a:pPr>
            <a:r>
              <a:rPr lang="en-AU" altLang="en-US"/>
              <a:t>• Create regular database dumps of the slave database and store them in S3.</a:t>
            </a:r>
          </a:p>
          <a:p>
            <a:pPr marL="0" indent="0" eaLnBrk="1" hangingPunct="1">
              <a:buFont typeface="Franklin Gothic Book" panose="020B0503020102020204" pitchFamily="34" charset="0"/>
              <a:buNone/>
            </a:pPr>
            <a:r>
              <a:rPr lang="en-AU" altLang="en-US"/>
              <a:t>• Copy the database dumps on a semi-regular basis from S3 to a location outside the Amazon </a:t>
            </a:r>
            <a:r>
              <a:rPr lang="en-US" altLang="en-US"/>
              <a:t>cloud.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5C4DE947-8448-4E9F-AE5D-2AB0A5F6CD07}"/>
              </a:ext>
            </a:extLst>
          </p:cNvPr>
          <p:cNvSpPr>
            <a:spLocks noGrp="1" noChangeArrowheads="1"/>
          </p:cNvSpPr>
          <p:nvPr>
            <p:ph type="title"/>
          </p:nvPr>
        </p:nvSpPr>
        <p:spPr/>
        <p:txBody>
          <a:bodyPr/>
          <a:lstStyle/>
          <a:p>
            <a:pPr eaLnBrk="1" hangingPunct="1"/>
            <a:endParaRPr lang="en-US" altLang="en-US"/>
          </a:p>
        </p:txBody>
      </p:sp>
      <p:sp>
        <p:nvSpPr>
          <p:cNvPr id="51203" name="Content Placeholder 2">
            <a:extLst>
              <a:ext uri="{FF2B5EF4-FFF2-40B4-BE49-F238E27FC236}">
                <a16:creationId xmlns:a16="http://schemas.microsoft.com/office/drawing/2014/main" id="{4DBD60AB-870D-4A5B-AC6E-85111610C7D1}"/>
              </a:ext>
            </a:extLst>
          </p:cNvPr>
          <p:cNvSpPr>
            <a:spLocks noGrp="1" noChangeArrowheads="1"/>
          </p:cNvSpPr>
          <p:nvPr>
            <p:ph idx="1"/>
          </p:nvPr>
        </p:nvSpPr>
        <p:spPr/>
        <p:txBody>
          <a:bodyPr/>
          <a:lstStyle/>
          <a:p>
            <a:pPr eaLnBrk="1" hangingPunct="1"/>
            <a:r>
              <a:rPr lang="en-AU" altLang="en-US"/>
              <a:t>taking snapshots or creating database dumps for some database engines is actually very tricky in a runtime environment,</a:t>
            </a:r>
          </a:p>
          <a:p>
            <a:pPr eaLnBrk="1" hangingPunct="1"/>
            <a:r>
              <a:rPr lang="en-AU" altLang="en-US"/>
              <a:t>You need to freeze the database only for an instant to create your snapshot. The process follows </a:t>
            </a:r>
            <a:r>
              <a:rPr lang="en-US" altLang="en-US"/>
              <a:t>these steps:</a:t>
            </a:r>
          </a:p>
          <a:p>
            <a:pPr marL="530225" lvl="1" indent="0" eaLnBrk="1" hangingPunct="1">
              <a:buFont typeface="Franklin Gothic Book" panose="020B0503020102020204" pitchFamily="34" charset="0"/>
              <a:buNone/>
            </a:pPr>
            <a:r>
              <a:rPr lang="en-US" altLang="en-US"/>
              <a:t>1. Lock the database.</a:t>
            </a:r>
          </a:p>
          <a:p>
            <a:pPr marL="530225" lvl="1" indent="0" eaLnBrk="1" hangingPunct="1">
              <a:buFont typeface="Franklin Gothic Book" panose="020B0503020102020204" pitchFamily="34" charset="0"/>
              <a:buNone/>
            </a:pPr>
            <a:r>
              <a:rPr lang="en-AU" altLang="en-US"/>
              <a:t>2. Sync the filesystem (this procedure is filesystem-dependent).</a:t>
            </a:r>
          </a:p>
          <a:p>
            <a:pPr marL="530225" lvl="1" indent="0" eaLnBrk="1" hangingPunct="1">
              <a:buFont typeface="Franklin Gothic Book" panose="020B0503020102020204" pitchFamily="34" charset="0"/>
              <a:buNone/>
            </a:pPr>
            <a:r>
              <a:rPr lang="en-US" altLang="en-US"/>
              <a:t>3. Take a snapshot.</a:t>
            </a:r>
          </a:p>
          <a:p>
            <a:pPr marL="530225" lvl="1" indent="0" eaLnBrk="1" hangingPunct="1">
              <a:buFont typeface="Franklin Gothic Book" panose="020B0503020102020204" pitchFamily="34" charset="0"/>
              <a:buNone/>
            </a:pPr>
            <a:r>
              <a:rPr lang="en-US" altLang="en-US"/>
              <a:t>4. Unlock the database.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7077D435-06AC-4D18-AF25-546F89473923}"/>
              </a:ext>
            </a:extLst>
          </p:cNvPr>
          <p:cNvSpPr>
            <a:spLocks noGrp="1" noChangeArrowheads="1"/>
          </p:cNvSpPr>
          <p:nvPr>
            <p:ph type="title"/>
          </p:nvPr>
        </p:nvSpPr>
        <p:spPr/>
        <p:txBody>
          <a:bodyPr/>
          <a:lstStyle/>
          <a:p>
            <a:pPr eaLnBrk="1" hangingPunct="1"/>
            <a:r>
              <a:rPr lang="en-US" altLang="en-US" b="1"/>
              <a:t>Geographic Redundancy</a:t>
            </a:r>
            <a:endParaRPr lang="en-US" altLang="en-US"/>
          </a:p>
        </p:txBody>
      </p:sp>
      <p:sp>
        <p:nvSpPr>
          <p:cNvPr id="52227" name="Content Placeholder 2">
            <a:extLst>
              <a:ext uri="{FF2B5EF4-FFF2-40B4-BE49-F238E27FC236}">
                <a16:creationId xmlns:a16="http://schemas.microsoft.com/office/drawing/2014/main" id="{818A265F-CD3C-47F9-BD7C-509A50C03AC4}"/>
              </a:ext>
            </a:extLst>
          </p:cNvPr>
          <p:cNvSpPr>
            <a:spLocks noGrp="1" noChangeArrowheads="1"/>
          </p:cNvSpPr>
          <p:nvPr>
            <p:ph idx="1"/>
          </p:nvPr>
        </p:nvSpPr>
        <p:spPr/>
        <p:txBody>
          <a:bodyPr/>
          <a:lstStyle/>
          <a:p>
            <a:pPr eaLnBrk="1" hangingPunct="1"/>
            <a:r>
              <a:rPr lang="en-US" altLang="en-US"/>
              <a:t>If you </a:t>
            </a:r>
            <a:r>
              <a:rPr lang="en-AU" altLang="en-US"/>
              <a:t>can develop geographical redundancy, you can survive just about any physical disaster that might happen. With a physical infrastructure, geographical redundancy is expensive. </a:t>
            </a:r>
          </a:p>
          <a:p>
            <a:pPr eaLnBrk="1" hangingPunct="1"/>
            <a:r>
              <a:rPr lang="en-AU" altLang="en-US"/>
              <a:t>In the cloud, however, it is relatively cheap.</a:t>
            </a:r>
          </a:p>
          <a:p>
            <a:pPr eaLnBrk="1" hangingPunct="1"/>
            <a:r>
              <a:rPr lang="en-AU" altLang="en-US"/>
              <a:t>No need to have your application running actively in all locations, but you need the ability to bring your application up from the redundant location in a state that meets your Recovery Point Objective within a timeframe that meets your Recovery Time Objective.</a:t>
            </a:r>
          </a:p>
          <a:p>
            <a:pPr eaLnBrk="1" hangingPunct="1"/>
            <a:r>
              <a:rPr lang="en-AU" altLang="en-US"/>
              <a:t>Amazon provides built-in geographic redundancy in the form of regions and availability zones.</a:t>
            </a:r>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C778FE04-0DA3-424F-B002-1DF51AE26C1D}"/>
              </a:ext>
            </a:extLst>
          </p:cNvPr>
          <p:cNvSpPr>
            <a:spLocks noGrp="1" noChangeArrowheads="1"/>
          </p:cNvSpPr>
          <p:nvPr>
            <p:ph type="title"/>
          </p:nvPr>
        </p:nvSpPr>
        <p:spPr/>
        <p:txBody>
          <a:bodyPr/>
          <a:lstStyle/>
          <a:p>
            <a:pPr eaLnBrk="1" hangingPunct="1"/>
            <a:r>
              <a:rPr lang="en-US" altLang="en-US" b="1"/>
              <a:t>Geographic Redundancy</a:t>
            </a:r>
            <a:endParaRPr lang="en-US" altLang="en-US"/>
          </a:p>
        </p:txBody>
      </p:sp>
      <p:pic>
        <p:nvPicPr>
          <p:cNvPr id="53251" name="Picture 2">
            <a:extLst>
              <a:ext uri="{FF2B5EF4-FFF2-40B4-BE49-F238E27FC236}">
                <a16:creationId xmlns:a16="http://schemas.microsoft.com/office/drawing/2014/main" id="{FA9F5967-2093-4DD1-B4DA-B168AFCEE3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143250" y="1563688"/>
            <a:ext cx="5461000" cy="4840287"/>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B92BC2F0-0FCE-4985-96B7-4C0AE835A56F}"/>
              </a:ext>
            </a:extLst>
          </p:cNvPr>
          <p:cNvSpPr>
            <a:spLocks noGrp="1" noChangeArrowheads="1"/>
          </p:cNvSpPr>
          <p:nvPr>
            <p:ph type="title"/>
          </p:nvPr>
        </p:nvSpPr>
        <p:spPr/>
        <p:txBody>
          <a:bodyPr/>
          <a:lstStyle/>
          <a:p>
            <a:pPr eaLnBrk="1" hangingPunct="1"/>
            <a:r>
              <a:rPr lang="en-US" altLang="en-US" b="1"/>
              <a:t>Organizational Redundancy</a:t>
            </a:r>
            <a:endParaRPr lang="en-US" altLang="en-US"/>
          </a:p>
        </p:txBody>
      </p:sp>
      <p:sp>
        <p:nvSpPr>
          <p:cNvPr id="54275" name="Content Placeholder 2">
            <a:extLst>
              <a:ext uri="{FF2B5EF4-FFF2-40B4-BE49-F238E27FC236}">
                <a16:creationId xmlns:a16="http://schemas.microsoft.com/office/drawing/2014/main" id="{93CFABC8-6081-4BA4-A262-7348F63CAF20}"/>
              </a:ext>
            </a:extLst>
          </p:cNvPr>
          <p:cNvSpPr>
            <a:spLocks noGrp="1" noChangeArrowheads="1"/>
          </p:cNvSpPr>
          <p:nvPr>
            <p:ph idx="1"/>
          </p:nvPr>
        </p:nvSpPr>
        <p:spPr>
          <a:xfrm>
            <a:off x="1371600" y="1908175"/>
            <a:ext cx="9601200" cy="3959225"/>
          </a:xfrm>
        </p:spPr>
        <p:txBody>
          <a:bodyPr/>
          <a:lstStyle/>
          <a:p>
            <a:pPr eaLnBrk="1" hangingPunct="1"/>
            <a:r>
              <a:rPr lang="en-AU" altLang="en-US"/>
              <a:t>Physical disasters are a relatively rare thing, but companies go out of business everywhere every day—even big companies like Amazon and Rackspace. Even if a company goes into bankruptcy restructuring, there’s no telling what will happen to the hardware assets that run their cloud infrastructure. Your disaster recovery plan should therefore have contingencies that assume your cloud provider simply disappears from the face of the earth.</a:t>
            </a:r>
          </a:p>
          <a:p>
            <a:pPr eaLnBrk="1" hangingPunct="1"/>
            <a:r>
              <a:rPr lang="en-US" altLang="en-US"/>
              <a:t>the best </a:t>
            </a:r>
            <a:r>
              <a:rPr lang="en-AU" altLang="en-US"/>
              <a:t>approach to organizational redundancy is to identify another cloud provider and establish a backup environment with that provider in the event your first provider fails.</a:t>
            </a:r>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F286326E-F95A-4F35-80D6-D320800456CF}"/>
              </a:ext>
            </a:extLst>
          </p:cNvPr>
          <p:cNvSpPr>
            <a:spLocks noGrp="1" noChangeArrowheads="1"/>
          </p:cNvSpPr>
          <p:nvPr>
            <p:ph type="title"/>
          </p:nvPr>
        </p:nvSpPr>
        <p:spPr/>
        <p:txBody>
          <a:bodyPr/>
          <a:lstStyle/>
          <a:p>
            <a:pPr eaLnBrk="1" hangingPunct="1"/>
            <a:r>
              <a:rPr lang="en-US" altLang="en-US"/>
              <a:t>Disaster Management</a:t>
            </a:r>
          </a:p>
        </p:txBody>
      </p:sp>
      <p:sp>
        <p:nvSpPr>
          <p:cNvPr id="3" name="Content Placeholder 2">
            <a:extLst>
              <a:ext uri="{FF2B5EF4-FFF2-40B4-BE49-F238E27FC236}">
                <a16:creationId xmlns:a16="http://schemas.microsoft.com/office/drawing/2014/main" id="{B7E499EF-E752-41B1-A515-C77693BD8730}"/>
              </a:ext>
            </a:extLst>
          </p:cNvPr>
          <p:cNvSpPr>
            <a:spLocks noGrp="1"/>
          </p:cNvSpPr>
          <p:nvPr>
            <p:ph idx="1"/>
          </p:nvPr>
        </p:nvSpPr>
        <p:spPr>
          <a:xfrm>
            <a:off x="1371600" y="1714500"/>
            <a:ext cx="9601200" cy="4422775"/>
          </a:xfrm>
        </p:spPr>
        <p:txBody>
          <a:bodyPr rtlCol="0">
            <a:normAutofit lnSpcReduction="10000"/>
          </a:bodyPr>
          <a:lstStyle/>
          <a:p>
            <a:pPr marL="384048" indent="-384048" eaLnBrk="1" fontAlgn="auto" hangingPunct="1">
              <a:defRPr/>
            </a:pPr>
            <a:r>
              <a:rPr lang="en-AU" dirty="0"/>
              <a:t>To complete the disaster recovery scenario, you need to recognize when a disaster has happened and have the tools and processes in place to execute your recovery plan.</a:t>
            </a:r>
          </a:p>
          <a:p>
            <a:pPr marL="384048" indent="-384048" eaLnBrk="1" fontAlgn="auto" hangingPunct="1">
              <a:defRPr/>
            </a:pPr>
            <a:r>
              <a:rPr lang="en-AU" b="1" dirty="0"/>
              <a:t>Monitoring</a:t>
            </a:r>
          </a:p>
          <a:p>
            <a:pPr lvl="1" indent="-384048" eaLnBrk="1" fontAlgn="auto" hangingPunct="1">
              <a:defRPr/>
            </a:pPr>
            <a:r>
              <a:rPr lang="en-AU" dirty="0"/>
              <a:t>Monitoring your cloud infrastructure is extremely important. You cannot replace a failing server or execute your disaster recovery plan if you don’t know that there has been a failure.</a:t>
            </a:r>
          </a:p>
          <a:p>
            <a:pPr lvl="1" indent="-384048" eaLnBrk="1" fontAlgn="auto" hangingPunct="1">
              <a:defRPr/>
            </a:pPr>
            <a:r>
              <a:rPr lang="en-AU" dirty="0"/>
              <a:t>Monitoring </a:t>
            </a:r>
            <a:r>
              <a:rPr lang="en-AU" i="0" dirty="0"/>
              <a:t>must be independent of your clouds.</a:t>
            </a:r>
          </a:p>
          <a:p>
            <a:pPr lvl="1" indent="-384048" eaLnBrk="1" fontAlgn="auto" hangingPunct="1">
              <a:defRPr/>
            </a:pPr>
            <a:r>
              <a:rPr lang="en-AU" dirty="0"/>
              <a:t>you should be checking capacity issues such as disk usage, RAM, </a:t>
            </a:r>
            <a:r>
              <a:rPr lang="en-US" dirty="0"/>
              <a:t>and CPU.</a:t>
            </a:r>
            <a:endParaRPr lang="en-AU" i="0" dirty="0"/>
          </a:p>
          <a:p>
            <a:pPr lvl="1" indent="-384048" eaLnBrk="1" fontAlgn="auto" hangingPunct="1">
              <a:defRPr/>
            </a:pPr>
            <a:r>
              <a:rPr lang="en-AU" dirty="0"/>
              <a:t>you will need to monitor for failure at three levels:</a:t>
            </a:r>
          </a:p>
          <a:p>
            <a:pPr marL="987552" lvl="2" indent="0" eaLnBrk="1" fontAlgn="auto" hangingPunct="1">
              <a:buFont typeface="Franklin Gothic Book" panose="020B0503020102020204" pitchFamily="34" charset="0"/>
              <a:buNone/>
              <a:defRPr/>
            </a:pPr>
            <a:r>
              <a:rPr lang="en-AU" dirty="0"/>
              <a:t>• Through the provisioning API (for Amazon, the EC2 web services API)</a:t>
            </a:r>
          </a:p>
          <a:p>
            <a:pPr marL="987552" lvl="2" indent="0" eaLnBrk="1" fontAlgn="auto" hangingPunct="1">
              <a:buFont typeface="Franklin Gothic Book" panose="020B0503020102020204" pitchFamily="34" charset="0"/>
              <a:buNone/>
              <a:defRPr/>
            </a:pPr>
            <a:r>
              <a:rPr lang="en-AU" dirty="0"/>
              <a:t>• Through your own instance state monitoring tools</a:t>
            </a:r>
          </a:p>
          <a:p>
            <a:pPr marL="987552" lvl="2" indent="0" eaLnBrk="1" fontAlgn="auto" hangingPunct="1">
              <a:buFont typeface="Franklin Gothic Book" panose="020B0503020102020204" pitchFamily="34" charset="0"/>
              <a:buNone/>
              <a:defRPr/>
            </a:pPr>
            <a:r>
              <a:rPr lang="en-AU" dirty="0"/>
              <a:t>• Through your application health monitoring tools</a:t>
            </a:r>
            <a:endParaRPr lang="en-US"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A0CDC2D7-D8C9-4CD6-8B5A-478E1FFB8A7B}"/>
              </a:ext>
            </a:extLst>
          </p:cNvPr>
          <p:cNvSpPr>
            <a:spLocks noGrp="1" noChangeArrowheads="1"/>
          </p:cNvSpPr>
          <p:nvPr>
            <p:ph type="title"/>
          </p:nvPr>
        </p:nvSpPr>
        <p:spPr/>
        <p:txBody>
          <a:bodyPr/>
          <a:lstStyle/>
          <a:p>
            <a:pPr eaLnBrk="1" hangingPunct="1"/>
            <a:r>
              <a:rPr lang="en-US" altLang="en-US"/>
              <a:t>Disaster Management</a:t>
            </a:r>
          </a:p>
        </p:txBody>
      </p:sp>
      <p:sp>
        <p:nvSpPr>
          <p:cNvPr id="56323" name="Content Placeholder 2">
            <a:extLst>
              <a:ext uri="{FF2B5EF4-FFF2-40B4-BE49-F238E27FC236}">
                <a16:creationId xmlns:a16="http://schemas.microsoft.com/office/drawing/2014/main" id="{26945FF6-22C9-4B44-8EC2-9A7FEF7FAFBA}"/>
              </a:ext>
            </a:extLst>
          </p:cNvPr>
          <p:cNvSpPr>
            <a:spLocks noGrp="1" noChangeArrowheads="1"/>
          </p:cNvSpPr>
          <p:nvPr>
            <p:ph idx="1"/>
          </p:nvPr>
        </p:nvSpPr>
        <p:spPr>
          <a:xfrm>
            <a:off x="1371600" y="1714500"/>
            <a:ext cx="9601200" cy="4422775"/>
          </a:xfrm>
        </p:spPr>
        <p:txBody>
          <a:bodyPr/>
          <a:lstStyle/>
          <a:p>
            <a:pPr eaLnBrk="1" hangingPunct="1"/>
            <a:r>
              <a:rPr lang="en-US" altLang="en-US" b="1"/>
              <a:t>Load Balancer Recovery</a:t>
            </a:r>
          </a:p>
          <a:p>
            <a:pPr lvl="1" eaLnBrk="1" hangingPunct="1"/>
            <a:r>
              <a:rPr lang="en-AU" altLang="en-US"/>
              <a:t>One of the reasons companies pay absurd amounts of money for physical load balancers is to greatly reduce the likelihood of load balancer failure. </a:t>
            </a:r>
          </a:p>
          <a:p>
            <a:pPr lvl="1" eaLnBrk="1" hangingPunct="1"/>
            <a:r>
              <a:rPr lang="en-AU" altLang="en-US"/>
              <a:t>With cloud vendors such as GoGrid—and in the future, Amazon—you can realize the benefits of hardware load balancers without</a:t>
            </a:r>
            <a:r>
              <a:rPr lang="en-US" altLang="en-US"/>
              <a:t>incurring the costs.</a:t>
            </a:r>
            <a:endParaRPr lang="ne-NP" altLang="en-US"/>
          </a:p>
          <a:p>
            <a:pPr lvl="1" eaLnBrk="1" hangingPunct="1"/>
            <a:r>
              <a:rPr lang="en-AU" altLang="en-US"/>
              <a:t>Recovering a load balancer in the cloud, however, is lightning fast. As a result, the</a:t>
            </a:r>
            <a:r>
              <a:rPr lang="ne-NP" altLang="en-US"/>
              <a:t> </a:t>
            </a:r>
            <a:r>
              <a:rPr lang="en-AU" altLang="en-US"/>
              <a:t>downside of a failure in your cloud-based load balancer is minor.</a:t>
            </a:r>
            <a:endParaRPr lang="en-US" altLang="en-US" b="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43F136B0-F24D-4F9C-B01B-9000BAA57A2C}"/>
              </a:ext>
            </a:extLst>
          </p:cNvPr>
          <p:cNvSpPr>
            <a:spLocks noGrp="1" noChangeArrowheads="1"/>
          </p:cNvSpPr>
          <p:nvPr>
            <p:ph type="title"/>
          </p:nvPr>
        </p:nvSpPr>
        <p:spPr/>
        <p:txBody>
          <a:bodyPr/>
          <a:lstStyle/>
          <a:p>
            <a:pPr eaLnBrk="1" hangingPunct="1"/>
            <a:r>
              <a:rPr lang="en-US" altLang="en-US"/>
              <a:t>Disaster Management</a:t>
            </a:r>
          </a:p>
        </p:txBody>
      </p:sp>
      <p:sp>
        <p:nvSpPr>
          <p:cNvPr id="57347" name="Content Placeholder 2">
            <a:extLst>
              <a:ext uri="{FF2B5EF4-FFF2-40B4-BE49-F238E27FC236}">
                <a16:creationId xmlns:a16="http://schemas.microsoft.com/office/drawing/2014/main" id="{9CFC01ED-B76D-43BF-87E0-A7743E483307}"/>
              </a:ext>
            </a:extLst>
          </p:cNvPr>
          <p:cNvSpPr>
            <a:spLocks noGrp="1" noChangeArrowheads="1"/>
          </p:cNvSpPr>
          <p:nvPr>
            <p:ph idx="1"/>
          </p:nvPr>
        </p:nvSpPr>
        <p:spPr/>
        <p:txBody>
          <a:bodyPr/>
          <a:lstStyle/>
          <a:p>
            <a:pPr eaLnBrk="1" hangingPunct="1"/>
            <a:r>
              <a:rPr lang="en-US" altLang="en-US" b="1"/>
              <a:t>Application Server Recovery</a:t>
            </a:r>
          </a:p>
          <a:p>
            <a:pPr eaLnBrk="1" hangingPunct="1"/>
            <a:r>
              <a:rPr lang="en-AU" altLang="en-US"/>
              <a:t>If you are operating multiple application servers in multiple availability zones, your system as</a:t>
            </a:r>
            <a:r>
              <a:rPr lang="ne-NP" altLang="en-US"/>
              <a:t> </a:t>
            </a:r>
            <a:r>
              <a:rPr lang="en-AU" altLang="en-US"/>
              <a:t>a whole will survive the failure of any one instance—or even an entire availability zone. You</a:t>
            </a:r>
            <a:r>
              <a:rPr lang="ne-NP" altLang="en-US"/>
              <a:t> </a:t>
            </a:r>
            <a:r>
              <a:rPr lang="en-AU" altLang="en-US"/>
              <a:t>will still need to recover that server so that future failures don’t affect your infrastructure.</a:t>
            </a:r>
          </a:p>
          <a:p>
            <a:pPr eaLnBrk="1" hangingPunct="1"/>
            <a:r>
              <a:rPr lang="en-AU" altLang="en-US"/>
              <a:t>The recovery of a failed application server is only slightly more complex than the recovery of</a:t>
            </a:r>
            <a:r>
              <a:rPr lang="ne-NP" altLang="en-US"/>
              <a:t> </a:t>
            </a:r>
            <a:r>
              <a:rPr lang="en-AU" altLang="en-US"/>
              <a:t>a failed load balancer. Like the failed load balancer, you start up a new instance from the</a:t>
            </a:r>
            <a:r>
              <a:rPr lang="ne-NP" altLang="en-US"/>
              <a:t> </a:t>
            </a:r>
            <a:r>
              <a:rPr lang="en-AU" altLang="en-US"/>
              <a:t>application server machine image. You then pass it configuration information, including where</a:t>
            </a:r>
            <a:r>
              <a:rPr lang="ne-NP" altLang="en-US"/>
              <a:t> </a:t>
            </a:r>
            <a:r>
              <a:rPr lang="en-AU" altLang="en-US"/>
              <a:t>the database is. </a:t>
            </a:r>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B268AF97-ABDD-4B45-AE49-DAF1EF19DD16}"/>
              </a:ext>
            </a:extLst>
          </p:cNvPr>
          <p:cNvSpPr>
            <a:spLocks noGrp="1" noChangeArrowheads="1"/>
          </p:cNvSpPr>
          <p:nvPr>
            <p:ph type="title"/>
          </p:nvPr>
        </p:nvSpPr>
        <p:spPr/>
        <p:txBody>
          <a:bodyPr/>
          <a:lstStyle/>
          <a:p>
            <a:pPr eaLnBrk="1" hangingPunct="1"/>
            <a:r>
              <a:rPr lang="en-US" altLang="en-US"/>
              <a:t>Disaster Management</a:t>
            </a:r>
          </a:p>
        </p:txBody>
      </p:sp>
      <p:sp>
        <p:nvSpPr>
          <p:cNvPr id="3" name="Content Placeholder 2">
            <a:extLst>
              <a:ext uri="{FF2B5EF4-FFF2-40B4-BE49-F238E27FC236}">
                <a16:creationId xmlns:a16="http://schemas.microsoft.com/office/drawing/2014/main" id="{139FD96C-C239-4B3D-97AD-93DADDC0D1FF}"/>
              </a:ext>
            </a:extLst>
          </p:cNvPr>
          <p:cNvSpPr>
            <a:spLocks noGrp="1"/>
          </p:cNvSpPr>
          <p:nvPr>
            <p:ph idx="1"/>
          </p:nvPr>
        </p:nvSpPr>
        <p:spPr>
          <a:xfrm>
            <a:off x="1371600" y="1543050"/>
            <a:ext cx="9601200" cy="5051425"/>
          </a:xfrm>
        </p:spPr>
        <p:txBody>
          <a:bodyPr rtlCol="0">
            <a:normAutofit fontScale="92500" lnSpcReduction="20000"/>
          </a:bodyPr>
          <a:lstStyle/>
          <a:p>
            <a:pPr marL="384048" indent="-384048" eaLnBrk="1" fontAlgn="auto" hangingPunct="1">
              <a:defRPr/>
            </a:pPr>
            <a:r>
              <a:rPr lang="en-US" b="1" dirty="0"/>
              <a:t>Database Recovery</a:t>
            </a:r>
          </a:p>
          <a:p>
            <a:pPr lvl="1" indent="-384048" eaLnBrk="1" fontAlgn="auto" hangingPunct="1">
              <a:defRPr/>
            </a:pPr>
            <a:r>
              <a:rPr lang="en-AU" dirty="0"/>
              <a:t>Database recovery is the hardest part of disaster recovery in the cloud. Your disaster recovery</a:t>
            </a:r>
            <a:r>
              <a:rPr lang="ne-NP" dirty="0"/>
              <a:t> </a:t>
            </a:r>
            <a:r>
              <a:rPr lang="en-AU" dirty="0"/>
              <a:t>algorithm has to identify where an uncorrupted copy of the database exists. This process may</a:t>
            </a:r>
            <a:r>
              <a:rPr lang="ne-NP" dirty="0"/>
              <a:t> </a:t>
            </a:r>
            <a:r>
              <a:rPr lang="en-AU" dirty="0"/>
              <a:t>involve promoting slaves into masters, rearranging your backup management, and</a:t>
            </a:r>
            <a:r>
              <a:rPr lang="ne-NP" dirty="0"/>
              <a:t> </a:t>
            </a:r>
            <a:r>
              <a:rPr lang="en-US" dirty="0"/>
              <a:t>reconfiguring application servers.</a:t>
            </a:r>
          </a:p>
          <a:p>
            <a:pPr lvl="1" indent="-384048" eaLnBrk="1" fontAlgn="auto" hangingPunct="1">
              <a:defRPr/>
            </a:pPr>
            <a:r>
              <a:rPr lang="en-AU" dirty="0"/>
              <a:t>The best solution is a clustered database that can survive the loss of an individual database</a:t>
            </a:r>
            <a:r>
              <a:rPr lang="ne-NP" dirty="0"/>
              <a:t> </a:t>
            </a:r>
            <a:r>
              <a:rPr lang="en-AU" dirty="0"/>
              <a:t>server without the need to execute a complex recovery procedure.</a:t>
            </a:r>
            <a:endParaRPr lang="ne-NP" dirty="0"/>
          </a:p>
          <a:p>
            <a:pPr marL="384048" indent="-384048" eaLnBrk="1" fontAlgn="auto" hangingPunct="1">
              <a:defRPr/>
            </a:pPr>
            <a:r>
              <a:rPr lang="en-US" dirty="0"/>
              <a:t>The following process</a:t>
            </a:r>
            <a:r>
              <a:rPr lang="ne-NP" dirty="0"/>
              <a:t> </a:t>
            </a:r>
            <a:r>
              <a:rPr lang="en-AU" dirty="0"/>
              <a:t>will typically cover all levels of database failure:</a:t>
            </a:r>
            <a:endParaRPr lang="ne-NP" dirty="0"/>
          </a:p>
          <a:p>
            <a:pPr marL="800100" lvl="1" indent="-269875" eaLnBrk="1" fontAlgn="auto" hangingPunct="1">
              <a:buFont typeface="Franklin Gothic Book" panose="020B0503020102020204" pitchFamily="34" charset="0"/>
              <a:buNone/>
              <a:defRPr/>
            </a:pPr>
            <a:r>
              <a:rPr lang="en-AU" dirty="0"/>
              <a:t>1. Launch a replacement instance in the old instance’s availability zone and mount its old</a:t>
            </a:r>
            <a:r>
              <a:rPr lang="ne-NP" dirty="0"/>
              <a:t> </a:t>
            </a:r>
            <a:r>
              <a:rPr lang="en-US" dirty="0"/>
              <a:t>volume.</a:t>
            </a:r>
          </a:p>
          <a:p>
            <a:pPr marL="800100" lvl="1" indent="-269875" eaLnBrk="1" fontAlgn="auto" hangingPunct="1">
              <a:buFont typeface="Franklin Gothic Book" panose="020B0503020102020204" pitchFamily="34" charset="0"/>
              <a:buNone/>
              <a:defRPr/>
            </a:pPr>
            <a:r>
              <a:rPr lang="en-AU" dirty="0"/>
              <a:t>2. If the launch fails but the volume is still running, snapshot the volume and launch a new</a:t>
            </a:r>
            <a:r>
              <a:rPr lang="ne-NP" dirty="0"/>
              <a:t> </a:t>
            </a:r>
            <a:r>
              <a:rPr lang="en-AU" dirty="0"/>
              <a:t>instance in any zone, and then create a volume in that zone based on the snapshot.</a:t>
            </a:r>
          </a:p>
          <a:p>
            <a:pPr marL="800100" lvl="1" indent="-269875" eaLnBrk="1" fontAlgn="auto" hangingPunct="1">
              <a:buFont typeface="Franklin Gothic Book" panose="020B0503020102020204" pitchFamily="34" charset="0"/>
              <a:buNone/>
              <a:defRPr/>
            </a:pPr>
            <a:r>
              <a:rPr lang="en-AU" dirty="0"/>
              <a:t>3. If the volume from step 1 or the snapshot from step 2 are corrupt, you need to fall back</a:t>
            </a:r>
            <a:r>
              <a:rPr lang="ne-NP" dirty="0"/>
              <a:t> </a:t>
            </a:r>
            <a:r>
              <a:rPr lang="en-AU" dirty="0"/>
              <a:t>to the replication slave and promote it to database master.</a:t>
            </a:r>
          </a:p>
          <a:p>
            <a:pPr marL="800100" lvl="1" indent="-269875" eaLnBrk="1" fontAlgn="auto" hangingPunct="1">
              <a:buFont typeface="Franklin Gothic Book" panose="020B0503020102020204" pitchFamily="34" charset="0"/>
              <a:buNone/>
              <a:defRPr/>
            </a:pPr>
            <a:r>
              <a:rPr lang="en-AU" dirty="0"/>
              <a:t>4. If the database slave is not running or is somehow corrupted, the next step is to launch a</a:t>
            </a:r>
            <a:r>
              <a:rPr lang="ne-NP" dirty="0"/>
              <a:t> </a:t>
            </a:r>
            <a:r>
              <a:rPr lang="en-AU" dirty="0"/>
              <a:t>replacement volume from the most recent database snapshot.</a:t>
            </a:r>
          </a:p>
          <a:p>
            <a:pPr marL="800100" lvl="1" indent="-269875" eaLnBrk="1" fontAlgn="auto" hangingPunct="1">
              <a:buFont typeface="Franklin Gothic Book" panose="020B0503020102020204" pitchFamily="34" charset="0"/>
              <a:buNone/>
              <a:defRPr/>
            </a:pPr>
            <a:r>
              <a:rPr lang="en-AU" dirty="0"/>
              <a:t>5. If the snapshot is corrupt, go further back in time until you find a backup that is not</a:t>
            </a:r>
            <a:r>
              <a:rPr lang="ne-NP" dirty="0"/>
              <a:t> </a:t>
            </a:r>
            <a:r>
              <a:rPr lang="en-US" dirty="0"/>
              <a:t>corrupt.</a:t>
            </a:r>
            <a:endParaRPr lang="en-A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1BF4E2AA-8ED5-4626-9A53-1FD225942120}"/>
              </a:ext>
            </a:extLst>
          </p:cNvPr>
          <p:cNvSpPr>
            <a:spLocks noGrp="1" noChangeArrowheads="1"/>
          </p:cNvSpPr>
          <p:nvPr>
            <p:ph type="title"/>
          </p:nvPr>
        </p:nvSpPr>
        <p:spPr/>
        <p:txBody>
          <a:bodyPr/>
          <a:lstStyle/>
          <a:p>
            <a:pPr eaLnBrk="1" hangingPunct="1"/>
            <a:r>
              <a:rPr lang="en-US" altLang="en-US"/>
              <a:t>Cloud Security Challenges</a:t>
            </a:r>
          </a:p>
        </p:txBody>
      </p:sp>
      <p:sp>
        <p:nvSpPr>
          <p:cNvPr id="10243" name="Content Placeholder 2">
            <a:extLst>
              <a:ext uri="{FF2B5EF4-FFF2-40B4-BE49-F238E27FC236}">
                <a16:creationId xmlns:a16="http://schemas.microsoft.com/office/drawing/2014/main" id="{EEB1D6F5-6EE9-482E-8D67-32604F61EF3D}"/>
              </a:ext>
            </a:extLst>
          </p:cNvPr>
          <p:cNvSpPr>
            <a:spLocks noGrp="1" noChangeArrowheads="1"/>
          </p:cNvSpPr>
          <p:nvPr>
            <p:ph idx="1"/>
          </p:nvPr>
        </p:nvSpPr>
        <p:spPr>
          <a:xfrm>
            <a:off x="1371600" y="2046288"/>
            <a:ext cx="9601200" cy="3821112"/>
          </a:xfrm>
        </p:spPr>
        <p:txBody>
          <a:bodyPr/>
          <a:lstStyle/>
          <a:p>
            <a:pPr eaLnBrk="1" hangingPunct="1"/>
            <a:r>
              <a:rPr lang="en-AU" altLang="en-US" sz="2800"/>
              <a:t>If information is encrypted while passing through the cloud, who controls the encryption/decryption keys? Is it the customer or the cloud vendor?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defRPr/>
            </a:pPr>
            <a:r>
              <a:rPr lang="en-US" dirty="0" smtClean="0">
                <a:ea typeface="+mj-ea"/>
              </a:rPr>
              <a:t>Multi-tenancy Issues in the Cloud</a:t>
            </a:r>
          </a:p>
        </p:txBody>
      </p:sp>
      <p:sp>
        <p:nvSpPr>
          <p:cNvPr id="34819" name="Rectangle 3"/>
          <p:cNvSpPr>
            <a:spLocks noGrp="1" noChangeArrowheads="1"/>
          </p:cNvSpPr>
          <p:nvPr>
            <p:ph type="body" idx="1"/>
          </p:nvPr>
        </p:nvSpPr>
        <p:spPr/>
        <p:txBody>
          <a:bodyPr/>
          <a:lstStyle/>
          <a:p>
            <a:pPr lvl="1" algn="just" eaLnBrk="1" hangingPunct="1">
              <a:buFontTx/>
              <a:buNone/>
            </a:pPr>
            <a:endParaRPr lang="en-US" altLang="en-US" dirty="0" smtClean="0">
              <a:solidFill>
                <a:srgbClr val="1E1C11"/>
              </a:solidFill>
              <a:ea typeface="ＭＳ Ｐゴシック" panose="020B0600070205080204" pitchFamily="34" charset="-128"/>
            </a:endParaRPr>
          </a:p>
          <a:p>
            <a:r>
              <a:rPr lang="en-US" dirty="0"/>
              <a:t>Multi-tenancy security refers to data safety or privacy of tenants’ data in a multi-tenancy environment.</a:t>
            </a:r>
          </a:p>
          <a:p>
            <a:r>
              <a:rPr lang="en-US" dirty="0"/>
              <a:t>The biggest driving force of multi-tenancy hosting is efficiency and low maintenance </a:t>
            </a:r>
            <a:r>
              <a:rPr lang="en-US" dirty="0" smtClean="0"/>
              <a:t>cost.</a:t>
            </a:r>
          </a:p>
          <a:p>
            <a:r>
              <a:rPr lang="en-US" dirty="0" smtClean="0"/>
              <a:t>Offering </a:t>
            </a:r>
            <a:r>
              <a:rPr lang="en-US" dirty="0"/>
              <a:t>dozens or hundreds of tenants access to the same application or database other tenants are using raises the possibility of one of them using someone else’s data either by malice or accident.</a:t>
            </a:r>
          </a:p>
          <a:p>
            <a:r>
              <a:rPr lang="en-US" b="1" dirty="0"/>
              <a:t>This makes security a primary concern in multi-tenancy.</a:t>
            </a:r>
            <a:endParaRPr lang="en-US" dirty="0"/>
          </a:p>
          <a:p>
            <a:pPr lvl="1" algn="just" eaLnBrk="1" hangingPunct="1">
              <a:buFontTx/>
              <a:buNone/>
            </a:pPr>
            <a:endParaRPr lang="en-US" altLang="en-US" dirty="0" smtClean="0">
              <a:solidFill>
                <a:srgbClr val="1E1C11"/>
              </a:solidFill>
              <a:ea typeface="ＭＳ Ｐゴシック" panose="020B0600070205080204" pitchFamily="34" charset="-128"/>
            </a:endParaRPr>
          </a:p>
        </p:txBody>
      </p:sp>
    </p:spTree>
    <p:extLst>
      <p:ext uri="{BB962C8B-B14F-4D97-AF65-F5344CB8AC3E}">
        <p14:creationId xmlns:p14="http://schemas.microsoft.com/office/powerpoint/2010/main" val="41424058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319489"/>
            <a:ext cx="9601200" cy="5547911"/>
          </a:xfrm>
        </p:spPr>
        <p:txBody>
          <a:bodyPr/>
          <a:lstStyle/>
          <a:p>
            <a:pPr algn="just"/>
            <a:r>
              <a:rPr lang="en-US" b="1" i="1" dirty="0"/>
              <a:t>Security</a:t>
            </a:r>
            <a:r>
              <a:rPr lang="en-US" dirty="0"/>
              <a:t>. </a:t>
            </a:r>
            <a:r>
              <a:rPr lang="en-US" dirty="0">
                <a:latin typeface="Times New Roman" panose="02020603050405020304" pitchFamily="18" charset="0"/>
                <a:cs typeface="Times New Roman" panose="02020603050405020304" pitchFamily="18" charset="0"/>
              </a:rPr>
              <a:t>Putting your data into someone else’s hands and running your software using someone else’s CPU is a great risk and requires a tremendous amount of trust. Some of the well-known cloud security issues are data loss, hacks, and some others. The multi-tenancy model introduced new security challenges and vulnerabilities that require new techniques to deal with. The examples could be the following: one tenant gaining access to the neighbor’s data, data is accidentally returned to the wrong tenant, or one tenant negatively affecting another in terms of resource sharing. These vulnerabilities can be </a:t>
            </a:r>
            <a:r>
              <a:rPr lang="en-US" dirty="0" smtClean="0">
                <a:latin typeface="Times New Roman" panose="02020603050405020304" pitchFamily="18" charset="0"/>
                <a:cs typeface="Times New Roman" panose="02020603050405020304" pitchFamily="18" charset="0"/>
              </a:rPr>
              <a:t>exploited </a:t>
            </a:r>
            <a:r>
              <a:rPr lang="en-US" dirty="0">
                <a:latin typeface="Times New Roman" panose="02020603050405020304" pitchFamily="18" charset="0"/>
                <a:cs typeface="Times New Roman" panose="02020603050405020304" pitchFamily="18" charset="0"/>
              </a:rPr>
              <a:t>for personal gain</a:t>
            </a:r>
            <a:r>
              <a:rPr lang="en-US" dirty="0" smtClean="0">
                <a:latin typeface="Times New Roman" panose="02020603050405020304" pitchFamily="18" charset="0"/>
                <a:cs typeface="Times New Roman" panose="02020603050405020304" pitchFamily="18" charset="0"/>
              </a:rPr>
              <a:t>.</a:t>
            </a:r>
          </a:p>
          <a:p>
            <a:pPr algn="just"/>
            <a:r>
              <a:rPr lang="en-US" i="1" dirty="0"/>
              <a:t>Performance</a:t>
            </a:r>
            <a:r>
              <a:rPr lang="en-US" dirty="0"/>
              <a:t>. </a:t>
            </a:r>
            <a:r>
              <a:rPr lang="en-US" dirty="0">
                <a:latin typeface="Times New Roman" panose="02020603050405020304" pitchFamily="18" charset="0"/>
                <a:cs typeface="Times New Roman" panose="02020603050405020304" pitchFamily="18" charset="0"/>
              </a:rPr>
              <a:t>Because SaaS applications reside in different locations, the response time in accessing the may vary from time to time. While cloud infrastructure focuses on enhancing the overall system performance as a whole, it is impossible to predict the response time of a specific application, and in general SaaS applications run at slightly lower speeds than server applications.</a:t>
            </a:r>
          </a:p>
        </p:txBody>
      </p:sp>
    </p:spTree>
    <p:extLst>
      <p:ext uri="{BB962C8B-B14F-4D97-AF65-F5344CB8AC3E}">
        <p14:creationId xmlns:p14="http://schemas.microsoft.com/office/powerpoint/2010/main" val="26923249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7451" y="1720840"/>
            <a:ext cx="10146535" cy="2031325"/>
          </a:xfrm>
          <a:prstGeom prst="rect">
            <a:avLst/>
          </a:prstGeom>
        </p:spPr>
        <p:txBody>
          <a:bodyPr wrap="square">
            <a:spAutoFit/>
          </a:bodyPr>
          <a:lstStyle/>
          <a:p>
            <a:pPr algn="just"/>
            <a:r>
              <a:rPr lang="en-US" b="1" i="1" dirty="0">
                <a:solidFill>
                  <a:srgbClr val="171717"/>
                </a:solidFill>
                <a:latin typeface="-apple-system"/>
              </a:rPr>
              <a:t>Interoperability</a:t>
            </a:r>
            <a:r>
              <a:rPr lang="en-US" b="1" dirty="0">
                <a:solidFill>
                  <a:srgbClr val="171717"/>
                </a:solidFill>
                <a:latin typeface="-apple-system"/>
              </a:rPr>
              <a:t>. </a:t>
            </a:r>
            <a:r>
              <a:rPr lang="en-US" dirty="0">
                <a:solidFill>
                  <a:srgbClr val="171717"/>
                </a:solidFill>
                <a:latin typeface="-apple-system"/>
              </a:rPr>
              <a:t>Each cloud provider has its own way of how clients, applications and users interact with the cloud. This undermines the development of cloud ecosystems by forcing the clients to be locked in with a particular provider. This prohibits the users to choose from alternative vendors and providers in order to optimize the performance within their company/organization. Proprietary cloud APIs make it extremely difficult to integrate cloud services with an organization’s own existing system, such as an on-premises data center. The goal of interoperability is to create seamless fluid data across clouds and between cloud and local applications.</a:t>
            </a:r>
            <a:endParaRPr lang="en-US" dirty="0"/>
          </a:p>
        </p:txBody>
      </p:sp>
    </p:spTree>
    <p:extLst>
      <p:ext uri="{BB962C8B-B14F-4D97-AF65-F5344CB8AC3E}">
        <p14:creationId xmlns:p14="http://schemas.microsoft.com/office/powerpoint/2010/main" val="32893416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Virtual Machine Security</a:t>
            </a:r>
            <a:r>
              <a:rPr lang="en-US" dirty="0"/>
              <a:t> </a:t>
            </a:r>
            <a:br>
              <a:rPr lang="en-US" dirty="0"/>
            </a:br>
            <a:endParaRPr lang="en-US" dirty="0"/>
          </a:p>
        </p:txBody>
      </p:sp>
      <p:sp>
        <p:nvSpPr>
          <p:cNvPr id="3" name="Content Placeholder 2"/>
          <p:cNvSpPr>
            <a:spLocks noGrp="1"/>
          </p:cNvSpPr>
          <p:nvPr>
            <p:ph idx="1"/>
          </p:nvPr>
        </p:nvSpPr>
        <p:spPr/>
        <p:txBody>
          <a:bodyPr/>
          <a:lstStyle/>
          <a:p>
            <a:pPr algn="just"/>
            <a:r>
              <a:rPr lang="en-US" dirty="0"/>
              <a:t>Virtual machines are the containers in which applications and guest operating systems run. </a:t>
            </a:r>
            <a:r>
              <a:rPr lang="en-US" dirty="0" smtClean="0"/>
              <a:t>By design</a:t>
            </a:r>
            <a:r>
              <a:rPr lang="en-US" dirty="0"/>
              <a:t>, all VMware virtual machines are isolated from one another. This isolation </a:t>
            </a:r>
            <a:r>
              <a:rPr lang="en-US" dirty="0" smtClean="0"/>
              <a:t>enables multiple </a:t>
            </a:r>
            <a:r>
              <a:rPr lang="en-US" dirty="0"/>
              <a:t>virtual machines to run securely while sharing hardware and ensures both their </a:t>
            </a:r>
            <a:r>
              <a:rPr lang="en-US" dirty="0" smtClean="0"/>
              <a:t>ability to </a:t>
            </a:r>
            <a:r>
              <a:rPr lang="en-US" dirty="0"/>
              <a:t>access hardware and their uninterrupted </a:t>
            </a:r>
            <a:r>
              <a:rPr lang="en-US" dirty="0" smtClean="0"/>
              <a:t>performance.</a:t>
            </a:r>
          </a:p>
          <a:p>
            <a:r>
              <a:rPr lang="en-US" dirty="0"/>
              <a:t>Each virtual machine is isolated from other virtual machines running on the same </a:t>
            </a:r>
            <a:r>
              <a:rPr lang="en-US" dirty="0" smtClean="0"/>
              <a:t>hardware. Although </a:t>
            </a:r>
            <a:r>
              <a:rPr lang="en-US" dirty="0"/>
              <a:t>virtual machines share physical resources such as CPU, memory, and I/O devices, </a:t>
            </a:r>
            <a:r>
              <a:rPr lang="en-US" dirty="0" smtClean="0"/>
              <a:t>a guest </a:t>
            </a:r>
            <a:r>
              <a:rPr lang="en-US" dirty="0"/>
              <a:t>operating system on an individual virtual machine cannot detect any device other </a:t>
            </a:r>
            <a:r>
              <a:rPr lang="en-US" dirty="0" smtClean="0"/>
              <a:t>than the </a:t>
            </a:r>
            <a:r>
              <a:rPr lang="en-US" dirty="0"/>
              <a:t>virtual devices made available to </a:t>
            </a:r>
            <a:r>
              <a:rPr lang="en-US" dirty="0" smtClean="0"/>
              <a:t>it</a:t>
            </a:r>
            <a:r>
              <a:rPr lang="en-US" dirty="0"/>
              <a:t>.</a:t>
            </a:r>
            <a:r>
              <a:rPr lang="en-US" dirty="0"/>
              <a:t/>
            </a:r>
            <a:br>
              <a:rPr lang="en-US" dirty="0"/>
            </a:br>
            <a:endParaRPr lang="en-US" dirty="0"/>
          </a:p>
        </p:txBody>
      </p:sp>
    </p:spTree>
    <p:extLst>
      <p:ext uri="{BB962C8B-B14F-4D97-AF65-F5344CB8AC3E}">
        <p14:creationId xmlns:p14="http://schemas.microsoft.com/office/powerpoint/2010/main" val="3296121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92357" y="727113"/>
            <a:ext cx="7337233" cy="4957591"/>
          </a:xfrm>
          <a:prstGeom prst="rect">
            <a:avLst/>
          </a:prstGeom>
        </p:spPr>
      </p:pic>
    </p:spTree>
    <p:extLst>
      <p:ext uri="{BB962C8B-B14F-4D97-AF65-F5344CB8AC3E}">
        <p14:creationId xmlns:p14="http://schemas.microsoft.com/office/powerpoint/2010/main" val="1604444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8805" y="1028343"/>
            <a:ext cx="10102467" cy="3416320"/>
          </a:xfrm>
          <a:prstGeom prst="rect">
            <a:avLst/>
          </a:prstGeom>
        </p:spPr>
        <p:txBody>
          <a:bodyPr wrap="square">
            <a:spAutoFit/>
          </a:bodyPr>
          <a:lstStyle/>
          <a:p>
            <a:pPr algn="just"/>
            <a:r>
              <a:rPr lang="en-US" dirty="0">
                <a:solidFill>
                  <a:srgbClr val="000000"/>
                </a:solidFill>
                <a:latin typeface="Calibri" panose="020F0502020204030204" pitchFamily="34" charset="0"/>
              </a:rPr>
              <a:t>In the cloud environment, physical servers are consolidated to multiple virtual machine</a:t>
            </a:r>
            <a:br>
              <a:rPr lang="en-US" dirty="0">
                <a:solidFill>
                  <a:srgbClr val="000000"/>
                </a:solidFill>
                <a:latin typeface="Calibri" panose="020F0502020204030204" pitchFamily="34" charset="0"/>
              </a:rPr>
            </a:br>
            <a:r>
              <a:rPr lang="en-US" dirty="0">
                <a:solidFill>
                  <a:srgbClr val="000000"/>
                </a:solidFill>
                <a:latin typeface="Calibri" panose="020F0502020204030204" pitchFamily="34" charset="0"/>
              </a:rPr>
              <a:t>instances on virtualized servers. Not only can data center security teams replicate typical</a:t>
            </a:r>
            <a:br>
              <a:rPr lang="en-US" dirty="0">
                <a:solidFill>
                  <a:srgbClr val="000000"/>
                </a:solidFill>
                <a:latin typeface="Calibri" panose="020F0502020204030204" pitchFamily="34" charset="0"/>
              </a:rPr>
            </a:br>
            <a:r>
              <a:rPr lang="en-US" dirty="0">
                <a:solidFill>
                  <a:srgbClr val="000000"/>
                </a:solidFill>
                <a:latin typeface="Calibri" panose="020F0502020204030204" pitchFamily="34" charset="0"/>
              </a:rPr>
              <a:t>security controls for the data center at large to secure the virtual machines, they can also</a:t>
            </a:r>
            <a:br>
              <a:rPr lang="en-US" dirty="0">
                <a:solidFill>
                  <a:srgbClr val="000000"/>
                </a:solidFill>
                <a:latin typeface="Calibri" panose="020F0502020204030204" pitchFamily="34" charset="0"/>
              </a:rPr>
            </a:br>
            <a:r>
              <a:rPr lang="en-US" dirty="0">
                <a:solidFill>
                  <a:srgbClr val="000000"/>
                </a:solidFill>
                <a:latin typeface="Calibri" panose="020F0502020204030204" pitchFamily="34" charset="0"/>
              </a:rPr>
              <a:t>advise their customers on how to prepare these machines for migration to a cloud environment</a:t>
            </a:r>
            <a:br>
              <a:rPr lang="en-US" dirty="0">
                <a:solidFill>
                  <a:srgbClr val="000000"/>
                </a:solidFill>
                <a:latin typeface="Calibri" panose="020F0502020204030204" pitchFamily="34" charset="0"/>
              </a:rPr>
            </a:br>
            <a:r>
              <a:rPr lang="en-US" dirty="0">
                <a:solidFill>
                  <a:srgbClr val="000000"/>
                </a:solidFill>
                <a:latin typeface="Calibri" panose="020F0502020204030204" pitchFamily="34" charset="0"/>
              </a:rPr>
              <a:t>when appropriate</a:t>
            </a:r>
            <a:r>
              <a:rPr lang="en-US" dirty="0" smtClean="0">
                <a:solidFill>
                  <a:srgbClr val="000000"/>
                </a:solidFill>
                <a:latin typeface="Calibri" panose="020F0502020204030204" pitchFamily="34" charset="0"/>
              </a:rPr>
              <a:t>.</a:t>
            </a:r>
          </a:p>
          <a:p>
            <a:pPr algn="just"/>
            <a:r>
              <a:rPr lang="en-US" dirty="0">
                <a:solidFill>
                  <a:srgbClr val="000000"/>
                </a:solidFill>
                <a:latin typeface="Calibri" panose="020F0502020204030204" pitchFamily="34" charset="0"/>
              </a:rPr>
              <a:t/>
            </a:r>
            <a:br>
              <a:rPr lang="en-US" dirty="0">
                <a:solidFill>
                  <a:srgbClr val="000000"/>
                </a:solidFill>
                <a:latin typeface="Calibri" panose="020F0502020204030204" pitchFamily="34" charset="0"/>
              </a:rPr>
            </a:br>
            <a:endParaRPr lang="en-US" dirty="0" smtClean="0">
              <a:solidFill>
                <a:srgbClr val="000000"/>
              </a:solidFill>
              <a:latin typeface="Calibri" panose="020F0502020204030204" pitchFamily="34" charset="0"/>
            </a:endParaRPr>
          </a:p>
          <a:p>
            <a:pPr algn="just"/>
            <a:r>
              <a:rPr lang="en-US" dirty="0" smtClean="0">
                <a:solidFill>
                  <a:srgbClr val="000000"/>
                </a:solidFill>
                <a:latin typeface="Calibri" panose="020F0502020204030204" pitchFamily="34" charset="0"/>
              </a:rPr>
              <a:t>Firewalls</a:t>
            </a:r>
            <a:r>
              <a:rPr lang="en-US" dirty="0">
                <a:solidFill>
                  <a:srgbClr val="000000"/>
                </a:solidFill>
                <a:latin typeface="Calibri" panose="020F0502020204030204" pitchFamily="34" charset="0"/>
              </a:rPr>
              <a:t>, intrusion detection and prevention, integrity monitoring, and log inspection can all be</a:t>
            </a:r>
            <a:br>
              <a:rPr lang="en-US" dirty="0">
                <a:solidFill>
                  <a:srgbClr val="000000"/>
                </a:solidFill>
                <a:latin typeface="Calibri" panose="020F0502020204030204" pitchFamily="34" charset="0"/>
              </a:rPr>
            </a:br>
            <a:r>
              <a:rPr lang="en-US" dirty="0">
                <a:solidFill>
                  <a:srgbClr val="000000"/>
                </a:solidFill>
                <a:latin typeface="Calibri" panose="020F0502020204030204" pitchFamily="34" charset="0"/>
              </a:rPr>
              <a:t>deployed as software on virtual machines to increase protection and maintain compliance</a:t>
            </a:r>
            <a:br>
              <a:rPr lang="en-US" dirty="0">
                <a:solidFill>
                  <a:srgbClr val="000000"/>
                </a:solidFill>
                <a:latin typeface="Calibri" panose="020F0502020204030204" pitchFamily="34" charset="0"/>
              </a:rPr>
            </a:br>
            <a:r>
              <a:rPr lang="en-US" dirty="0">
                <a:solidFill>
                  <a:srgbClr val="000000"/>
                </a:solidFill>
                <a:latin typeface="Calibri" panose="020F0502020204030204" pitchFamily="34" charset="0"/>
              </a:rPr>
              <a:t>integrity of servers and applications as virtual resources move from on-premises to public cloud</a:t>
            </a:r>
            <a:br>
              <a:rPr lang="en-US" dirty="0">
                <a:solidFill>
                  <a:srgbClr val="000000"/>
                </a:solidFill>
                <a:latin typeface="Calibri" panose="020F0502020204030204" pitchFamily="34" charset="0"/>
              </a:rPr>
            </a:br>
            <a:r>
              <a:rPr lang="en-US" dirty="0">
                <a:solidFill>
                  <a:srgbClr val="000000"/>
                </a:solidFill>
                <a:latin typeface="Calibri" panose="020F0502020204030204" pitchFamily="34" charset="0"/>
              </a:rPr>
              <a:t>environments.</a:t>
            </a:r>
            <a:r>
              <a:rPr lang="en-US" dirty="0"/>
              <a:t> </a:t>
            </a:r>
            <a:br>
              <a:rPr lang="en-US" dirty="0"/>
            </a:br>
            <a:endParaRPr lang="en-US" dirty="0"/>
          </a:p>
        </p:txBody>
      </p:sp>
    </p:spTree>
    <p:extLst>
      <p:ext uri="{BB962C8B-B14F-4D97-AF65-F5344CB8AC3E}">
        <p14:creationId xmlns:p14="http://schemas.microsoft.com/office/powerpoint/2010/main" val="42051265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19699"/>
            <a:ext cx="9601200" cy="1485900"/>
          </a:xfrm>
        </p:spPr>
        <p:txBody>
          <a:bodyPr/>
          <a:lstStyle/>
          <a:p>
            <a:r>
              <a:rPr lang="en-US" b="1" dirty="0"/>
              <a:t>Security Issues in Cloud Computing</a:t>
            </a:r>
            <a:endParaRPr lang="en-US" dirty="0"/>
          </a:p>
        </p:txBody>
      </p:sp>
      <p:sp>
        <p:nvSpPr>
          <p:cNvPr id="3" name="Content Placeholder 2"/>
          <p:cNvSpPr>
            <a:spLocks noGrp="1"/>
          </p:cNvSpPr>
          <p:nvPr>
            <p:ph idx="1"/>
          </p:nvPr>
        </p:nvSpPr>
        <p:spPr>
          <a:xfrm>
            <a:off x="1371600" y="2286000"/>
            <a:ext cx="9601200" cy="4874964"/>
          </a:xfrm>
        </p:spPr>
        <p:txBody>
          <a:bodyPr/>
          <a:lstStyle/>
          <a:p>
            <a:r>
              <a:rPr lang="en-US" b="1" dirty="0"/>
              <a:t>Data Loss – </a:t>
            </a:r>
            <a:r>
              <a:rPr lang="en-US" dirty="0"/>
              <a:t/>
            </a:r>
            <a:br>
              <a:rPr lang="en-US" dirty="0"/>
            </a:br>
            <a:r>
              <a:rPr lang="en-US" dirty="0"/>
              <a:t>Data Loss is one of the issues faced in Cloud Computing. This is also known as Data Leakage.  As we know that our sensitive data is in the hands of Somebody else, and we don’t have full control over our database. So if the security of cloud service is to break by hackers then it may be possible that hackers will get access to our sensitive data or personal </a:t>
            </a:r>
            <a:r>
              <a:rPr lang="en-US" dirty="0" smtClean="0"/>
              <a:t>files.</a:t>
            </a:r>
            <a:endParaRPr lang="en-US" dirty="0"/>
          </a:p>
          <a:p>
            <a:r>
              <a:rPr lang="en-US" b="1" dirty="0" smtClean="0"/>
              <a:t>Interference </a:t>
            </a:r>
            <a:r>
              <a:rPr lang="en-US" b="1" dirty="0"/>
              <a:t>of Hackers and Insecure API’s – </a:t>
            </a:r>
            <a:r>
              <a:rPr lang="en-US" dirty="0"/>
              <a:t/>
            </a:r>
            <a:br>
              <a:rPr lang="en-US" dirty="0"/>
            </a:br>
            <a:r>
              <a:rPr lang="en-US" dirty="0"/>
              <a:t>As we know if we are talking about the cloud and its services it means we are talking about the Internet.  Also, we know that the easiest way to communicate with Cloud is using API. So it is important to protect the Interface’s and API’s which are used by an external user. But also in cloud computing, few services are available in the public domain. </a:t>
            </a:r>
            <a:r>
              <a:rPr lang="en-US" i="1" dirty="0" smtClean="0"/>
              <a:t>It</a:t>
            </a:r>
            <a:r>
              <a:rPr lang="en-US" dirty="0"/>
              <a:t> is the vulnerable part of Cloud Computing because it may be possible that these services are accessed by some third parties. So it may be possible that with the help of these services hackers can easily hack or harm our data.</a:t>
            </a:r>
            <a:br>
              <a:rPr lang="en-US" dirty="0"/>
            </a:br>
            <a:r>
              <a:rPr lang="en-US" dirty="0"/>
              <a:t> </a:t>
            </a:r>
          </a:p>
          <a:p>
            <a:endParaRPr lang="en-US" dirty="0"/>
          </a:p>
        </p:txBody>
      </p:sp>
    </p:spTree>
    <p:extLst>
      <p:ext uri="{BB962C8B-B14F-4D97-AF65-F5344CB8AC3E}">
        <p14:creationId xmlns:p14="http://schemas.microsoft.com/office/powerpoint/2010/main" val="37352496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User Account Hijacking – </a:t>
            </a:r>
            <a:r>
              <a:rPr lang="en-US" dirty="0" smtClean="0"/>
              <a:t>Account </a:t>
            </a:r>
            <a:r>
              <a:rPr lang="en-US" dirty="0"/>
              <a:t>Hijacking is the most serious security issue in Cloud Computing. If somehow the Account of User or an Organization is hijacked by Hacker. Then the hacker has full authority to perform Unauthorized Activities. </a:t>
            </a:r>
            <a:endParaRPr lang="en-US" dirty="0" smtClean="0"/>
          </a:p>
          <a:p>
            <a:pPr algn="just"/>
            <a:r>
              <a:rPr lang="en-US" dirty="0" smtClean="0"/>
              <a:t>Changing </a:t>
            </a:r>
            <a:r>
              <a:rPr lang="en-US" dirty="0"/>
              <a:t>Service Provider </a:t>
            </a:r>
            <a:r>
              <a:rPr lang="en-US" dirty="0" smtClean="0"/>
              <a:t>–Vendor </a:t>
            </a:r>
            <a:r>
              <a:rPr lang="en-US" dirty="0"/>
              <a:t>lock In is also an important Security issue in Cloud Computing. Many organizations will face different problems while shifting from one vendor to another. For example, An Organization wants to shift from AWS Cloud to Google Cloud Services then they ace various problem’s like shifting of all data, also both cloud services have different techniques and functions, so they also face problems regarding that. Also, it may be possible that the charges of AWS are different from Google Cloud, etc.</a:t>
            </a:r>
          </a:p>
        </p:txBody>
      </p:sp>
    </p:spTree>
    <p:extLst>
      <p:ext uri="{BB962C8B-B14F-4D97-AF65-F5344CB8AC3E}">
        <p14:creationId xmlns:p14="http://schemas.microsoft.com/office/powerpoint/2010/main" val="5041950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Lack of Skill – </a:t>
            </a:r>
            <a:r>
              <a:rPr lang="en-US" dirty="0" smtClean="0"/>
              <a:t>While </a:t>
            </a:r>
            <a:r>
              <a:rPr lang="en-US" dirty="0"/>
              <a:t>working, shifting o another service provider, need an extra feature, how to use a feature, etc. are the main problems caused in IT Company who doesn’t have skilled Employee. So it requires a skilled person to work with cloud Computing.</a:t>
            </a:r>
          </a:p>
          <a:p>
            <a:r>
              <a:rPr lang="en-US" dirty="0"/>
              <a:t> </a:t>
            </a:r>
            <a:r>
              <a:rPr lang="en-US" dirty="0" smtClean="0"/>
              <a:t>Denial </a:t>
            </a:r>
            <a:r>
              <a:rPr lang="en-US" dirty="0"/>
              <a:t>of Service (</a:t>
            </a:r>
            <a:r>
              <a:rPr lang="en-US" dirty="0" err="1"/>
              <a:t>DoS</a:t>
            </a:r>
            <a:r>
              <a:rPr lang="en-US" dirty="0"/>
              <a:t>) attack –  </a:t>
            </a:r>
            <a:r>
              <a:rPr lang="en-US" dirty="0" smtClean="0"/>
              <a:t>This </a:t>
            </a:r>
            <a:r>
              <a:rPr lang="en-US" dirty="0"/>
              <a:t>type of attack occurs when the system receives too much traffic. Mostly </a:t>
            </a:r>
            <a:r>
              <a:rPr lang="en-US" dirty="0" err="1"/>
              <a:t>DoS</a:t>
            </a:r>
            <a:r>
              <a:rPr lang="en-US" dirty="0"/>
              <a:t> attacks occur in large organizations such as the banking sector, government sector, etc. When a </a:t>
            </a:r>
            <a:r>
              <a:rPr lang="en-US" dirty="0" err="1"/>
              <a:t>DoS</a:t>
            </a:r>
            <a:r>
              <a:rPr lang="en-US" dirty="0"/>
              <a:t> attack occurs data is lost.  So in order to recover data, it requires a great amount of money as well as time to handle it.</a:t>
            </a:r>
          </a:p>
        </p:txBody>
      </p:sp>
    </p:spTree>
    <p:extLst>
      <p:ext uri="{BB962C8B-B14F-4D97-AF65-F5344CB8AC3E}">
        <p14:creationId xmlns:p14="http://schemas.microsoft.com/office/powerpoint/2010/main" val="2935030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7B1CAB62-02FB-4D7D-B4D8-9C74D27E92BB}"/>
              </a:ext>
            </a:extLst>
          </p:cNvPr>
          <p:cNvSpPr>
            <a:spLocks noGrp="1" noChangeArrowheads="1"/>
          </p:cNvSpPr>
          <p:nvPr>
            <p:ph type="title"/>
          </p:nvPr>
        </p:nvSpPr>
        <p:spPr/>
        <p:txBody>
          <a:bodyPr/>
          <a:lstStyle/>
          <a:p>
            <a:pPr eaLnBrk="1" hangingPunct="1"/>
            <a:r>
              <a:rPr lang="en-US" altLang="en-US"/>
              <a:t>Cloud Security Challenges</a:t>
            </a:r>
          </a:p>
        </p:txBody>
      </p:sp>
      <p:pic>
        <p:nvPicPr>
          <p:cNvPr id="11267" name="Picture 2">
            <a:extLst>
              <a:ext uri="{FF2B5EF4-FFF2-40B4-BE49-F238E27FC236}">
                <a16:creationId xmlns:a16="http://schemas.microsoft.com/office/drawing/2014/main" id="{A4DFBE72-2B9D-4301-95FC-3236AB8131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382963" y="1652588"/>
            <a:ext cx="6024562" cy="48164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92155FF0-60D3-4631-B18A-F05BB3BA50B7}"/>
              </a:ext>
            </a:extLst>
          </p:cNvPr>
          <p:cNvSpPr>
            <a:spLocks noGrp="1" noChangeArrowheads="1"/>
          </p:cNvSpPr>
          <p:nvPr>
            <p:ph type="title"/>
          </p:nvPr>
        </p:nvSpPr>
        <p:spPr/>
        <p:txBody>
          <a:bodyPr/>
          <a:lstStyle/>
          <a:p>
            <a:pPr eaLnBrk="1" hangingPunct="1"/>
            <a:r>
              <a:rPr lang="en-US" altLang="en-US" b="1"/>
              <a:t>Data Control Security</a:t>
            </a:r>
            <a:endParaRPr lang="en-US" altLang="en-US"/>
          </a:p>
        </p:txBody>
      </p:sp>
      <p:sp>
        <p:nvSpPr>
          <p:cNvPr id="3" name="Content Placeholder 2">
            <a:extLst>
              <a:ext uri="{FF2B5EF4-FFF2-40B4-BE49-F238E27FC236}">
                <a16:creationId xmlns:a16="http://schemas.microsoft.com/office/drawing/2014/main" id="{94C318C0-B37C-4173-8839-5497D1C7D8BF}"/>
              </a:ext>
            </a:extLst>
          </p:cNvPr>
          <p:cNvSpPr>
            <a:spLocks noGrp="1"/>
          </p:cNvSpPr>
          <p:nvPr>
            <p:ph idx="1"/>
          </p:nvPr>
        </p:nvSpPr>
        <p:spPr>
          <a:xfrm>
            <a:off x="1371600" y="1668463"/>
            <a:ext cx="9601200" cy="4198937"/>
          </a:xfrm>
        </p:spPr>
        <p:txBody>
          <a:bodyPr rtlCol="0">
            <a:normAutofit fontScale="92500" lnSpcReduction="20000"/>
          </a:bodyPr>
          <a:lstStyle/>
          <a:p>
            <a:pPr marL="384048" indent="-384048" eaLnBrk="1" fontAlgn="auto" hangingPunct="1">
              <a:defRPr/>
            </a:pPr>
            <a:r>
              <a:rPr lang="en-AU" b="1" dirty="0"/>
              <a:t>When the cloud provider goes down</a:t>
            </a:r>
          </a:p>
          <a:p>
            <a:pPr lvl="1" indent="-384048" eaLnBrk="1" fontAlgn="auto" hangingPunct="1">
              <a:defRPr/>
            </a:pPr>
            <a:r>
              <a:rPr lang="en-AU" dirty="0"/>
              <a:t>This scenario has a number of variants: bankruptcy, deciding to take the business in another direction, or a widespread and extended outage. Whatever is going on, you risk losing access to your production systems due to the actions of another company. You also risk that the organization controlling your data might not protect it in accordance with the service levels to which they may have been previously committed.</a:t>
            </a:r>
          </a:p>
          <a:p>
            <a:pPr marL="384048" indent="-384048" eaLnBrk="1" fontAlgn="auto" hangingPunct="1">
              <a:defRPr/>
            </a:pPr>
            <a:r>
              <a:rPr lang="en-AU" b="1" dirty="0"/>
              <a:t>When a subpoena compels your cloud provider to turn over your data</a:t>
            </a:r>
          </a:p>
          <a:p>
            <a:pPr lvl="1" indent="-384048" eaLnBrk="1" fontAlgn="auto" hangingPunct="1">
              <a:defRPr/>
            </a:pPr>
            <a:r>
              <a:rPr lang="en-AU" dirty="0"/>
              <a:t>If the subpoena is directed at you, obviously you have to turn over the data to the courts, regardless of what precautions you take, but these legal requirements apply whether your data is in the cloud or on your own internal IT infrastructure. What we’re dealing with here is a subpoena aimed at your cloud provider that results from court action that has nothing to do </a:t>
            </a:r>
            <a:r>
              <a:rPr lang="en-US" dirty="0"/>
              <a:t>with you.</a:t>
            </a:r>
          </a:p>
          <a:p>
            <a:pPr lvl="1" indent="-384048" eaLnBrk="1" fontAlgn="auto" hangingPunct="1">
              <a:defRPr/>
            </a:pPr>
            <a:r>
              <a:rPr lang="en-AU" dirty="0"/>
              <a:t>To get at the data, the court will have to come to you and subpoena you. As a result, you will end up with the same level of control you have in your private data </a:t>
            </a:r>
            <a:r>
              <a:rPr lang="en-AU" dirty="0" err="1"/>
              <a:t>center</a:t>
            </a:r>
            <a:r>
              <a:rPr lang="en-AU" dirty="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9CF88F97-FBAA-4A6C-B573-D4E17CD4BFF5}"/>
              </a:ext>
            </a:extLst>
          </p:cNvPr>
          <p:cNvSpPr>
            <a:spLocks noGrp="1" noChangeArrowheads="1"/>
          </p:cNvSpPr>
          <p:nvPr>
            <p:ph type="title"/>
          </p:nvPr>
        </p:nvSpPr>
        <p:spPr/>
        <p:txBody>
          <a:bodyPr/>
          <a:lstStyle/>
          <a:p>
            <a:pPr eaLnBrk="1" hangingPunct="1"/>
            <a:r>
              <a:rPr lang="en-US" altLang="en-US" b="1"/>
              <a:t>Data Control Security</a:t>
            </a:r>
            <a:endParaRPr lang="en-US" altLang="en-US"/>
          </a:p>
        </p:txBody>
      </p:sp>
      <p:sp>
        <p:nvSpPr>
          <p:cNvPr id="14339" name="Content Placeholder 2">
            <a:extLst>
              <a:ext uri="{FF2B5EF4-FFF2-40B4-BE49-F238E27FC236}">
                <a16:creationId xmlns:a16="http://schemas.microsoft.com/office/drawing/2014/main" id="{8BCDFC88-E96A-45C4-9279-9F99A6BC901A}"/>
              </a:ext>
            </a:extLst>
          </p:cNvPr>
          <p:cNvSpPr>
            <a:spLocks noGrp="1" noChangeArrowheads="1"/>
          </p:cNvSpPr>
          <p:nvPr>
            <p:ph idx="1"/>
          </p:nvPr>
        </p:nvSpPr>
        <p:spPr/>
        <p:txBody>
          <a:bodyPr/>
          <a:lstStyle/>
          <a:p>
            <a:pPr algn="just" eaLnBrk="1" hangingPunct="1"/>
            <a:r>
              <a:rPr lang="en-AU" altLang="en-US" b="1" dirty="0"/>
              <a:t>When your cloud provider fails to adequately protect their network</a:t>
            </a:r>
          </a:p>
          <a:p>
            <a:pPr lvl="1" algn="just" eaLnBrk="1" hangingPunct="1"/>
            <a:r>
              <a:rPr lang="en-AU" altLang="en-US" dirty="0"/>
              <a:t>When you select a cloud provider, you absolutely must understand how they treat physical, network, and host security. Though it may sound counterintuitive, the most secure cloud provider is one in which you never know where the physical server behind your virtual instance is running. Chances are that if you cannot figure it out, a determined hacker who is specifically targeting your organization is going to have a much harder time breaching the physical environment in which your data is hosted.</a:t>
            </a:r>
          </a:p>
          <a:p>
            <a:pPr lvl="1" algn="just" eaLnBrk="1" hangingPunct="1"/>
            <a:r>
              <a:rPr lang="en-AU" altLang="en-US" dirty="0"/>
              <a:t>Nothing guarantees that your cloud provider will, in fact, live up to the standards and processes </a:t>
            </a:r>
            <a:r>
              <a:rPr lang="en-US" altLang="en-US" dirty="0"/>
              <a:t>they profess to support.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CF20E28D-76D4-42AB-88CC-36FFDD078F63}"/>
              </a:ext>
            </a:extLst>
          </p:cNvPr>
          <p:cNvSpPr>
            <a:spLocks noGrp="1" noChangeArrowheads="1"/>
          </p:cNvSpPr>
          <p:nvPr>
            <p:ph type="title"/>
          </p:nvPr>
        </p:nvSpPr>
        <p:spPr/>
        <p:txBody>
          <a:bodyPr/>
          <a:lstStyle/>
          <a:p>
            <a:pPr eaLnBrk="1" hangingPunct="1"/>
            <a:r>
              <a:rPr lang="en-US" altLang="en-US"/>
              <a:t>Software as a service security</a:t>
            </a:r>
          </a:p>
        </p:txBody>
      </p:sp>
      <p:sp>
        <p:nvSpPr>
          <p:cNvPr id="15363" name="Content Placeholder 2">
            <a:extLst>
              <a:ext uri="{FF2B5EF4-FFF2-40B4-BE49-F238E27FC236}">
                <a16:creationId xmlns:a16="http://schemas.microsoft.com/office/drawing/2014/main" id="{3E0132F5-DBC9-4731-907D-57770E711563}"/>
              </a:ext>
            </a:extLst>
          </p:cNvPr>
          <p:cNvSpPr>
            <a:spLocks noGrp="1" noChangeArrowheads="1"/>
          </p:cNvSpPr>
          <p:nvPr>
            <p:ph idx="1"/>
          </p:nvPr>
        </p:nvSpPr>
        <p:spPr/>
        <p:txBody>
          <a:bodyPr/>
          <a:lstStyle/>
          <a:p>
            <a:pPr algn="just" eaLnBrk="1" hangingPunct="1"/>
            <a:r>
              <a:rPr lang="en-US" altLang="en-US" sz="2400" dirty="0"/>
              <a:t>The technology </a:t>
            </a:r>
            <a:r>
              <a:rPr lang="en-AU" altLang="en-US" sz="2400" dirty="0"/>
              <a:t>analyst and consulting firm Gartner lists seven security issues which one should discuss with a cloud-computing vendor:</a:t>
            </a:r>
          </a:p>
          <a:p>
            <a:pPr lvl="1" algn="just" eaLnBrk="1" hangingPunct="1"/>
            <a:r>
              <a:rPr lang="en-US" altLang="en-US" sz="2400" b="1" dirty="0"/>
              <a:t>Privileged user access </a:t>
            </a:r>
            <a:r>
              <a:rPr lang="en-US" altLang="en-US" sz="2400" dirty="0"/>
              <a:t>—inquire about who has specialized access to data, and about the hiring and management of such administrators.</a:t>
            </a:r>
          </a:p>
          <a:p>
            <a:pPr lvl="1" algn="just" eaLnBrk="1" hangingPunct="1"/>
            <a:r>
              <a:rPr lang="en-US" altLang="en-US" sz="2400" b="1" dirty="0"/>
              <a:t>Regulatory compliance</a:t>
            </a:r>
            <a:r>
              <a:rPr lang="en-US" altLang="en-US" sz="2400" dirty="0"/>
              <a:t>—make sure that the vendor is willing to undergo external audits and/or security certifications.</a:t>
            </a:r>
          </a:p>
          <a:p>
            <a:pPr algn="just" eaLnBrk="1" hangingPunct="1"/>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B47F81A2-4692-4C1D-A182-4E1D317EEDFC}"/>
              </a:ext>
            </a:extLst>
          </p:cNvPr>
          <p:cNvSpPr>
            <a:spLocks noGrp="1" noChangeArrowheads="1"/>
          </p:cNvSpPr>
          <p:nvPr>
            <p:ph type="title"/>
          </p:nvPr>
        </p:nvSpPr>
        <p:spPr/>
        <p:txBody>
          <a:bodyPr/>
          <a:lstStyle/>
          <a:p>
            <a:pPr eaLnBrk="1" hangingPunct="1"/>
            <a:r>
              <a:rPr lang="en-US" altLang="en-US" dirty="0"/>
              <a:t>Software as a service security</a:t>
            </a:r>
          </a:p>
        </p:txBody>
      </p:sp>
      <p:sp>
        <p:nvSpPr>
          <p:cNvPr id="16387" name="Content Placeholder 2">
            <a:extLst>
              <a:ext uri="{FF2B5EF4-FFF2-40B4-BE49-F238E27FC236}">
                <a16:creationId xmlns:a16="http://schemas.microsoft.com/office/drawing/2014/main" id="{28556B10-0B91-47D4-A0B2-6DD7DE2A53D6}"/>
              </a:ext>
            </a:extLst>
          </p:cNvPr>
          <p:cNvSpPr>
            <a:spLocks noGrp="1" noChangeArrowheads="1"/>
          </p:cNvSpPr>
          <p:nvPr>
            <p:ph idx="1"/>
          </p:nvPr>
        </p:nvSpPr>
        <p:spPr/>
        <p:txBody>
          <a:bodyPr/>
          <a:lstStyle/>
          <a:p>
            <a:pPr algn="just" eaLnBrk="1" hangingPunct="1"/>
            <a:r>
              <a:rPr lang="en-US" altLang="en-US" sz="2800" b="1" dirty="0"/>
              <a:t>Data location</a:t>
            </a:r>
            <a:r>
              <a:rPr lang="en-US" altLang="en-US" sz="2800" dirty="0"/>
              <a:t>—does the provider allow for any control over the location of data?</a:t>
            </a:r>
          </a:p>
          <a:p>
            <a:pPr algn="just" eaLnBrk="1" hangingPunct="1"/>
            <a:r>
              <a:rPr lang="en-US" altLang="en-US" sz="2800" b="1" dirty="0"/>
              <a:t>Data segregation </a:t>
            </a:r>
            <a:r>
              <a:rPr lang="en-US" altLang="en-US" sz="2800" dirty="0"/>
              <a:t>—make sure that encryption is available at all stages, and that these encryption schemes were designed and tested by experienced professionals.</a:t>
            </a:r>
          </a:p>
          <a:p>
            <a:pPr algn="just" eaLnBrk="1" hangingPunct="1"/>
            <a:endParaRPr lang="en-US" altLang="en-US" dirty="0"/>
          </a:p>
        </p:txBody>
      </p:sp>
    </p:spTree>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themeOverride>
</file>

<file path=docProps/app.xml><?xml version="1.0" encoding="utf-8"?>
<Properties xmlns="http://schemas.openxmlformats.org/officeDocument/2006/extended-properties" xmlns:vt="http://schemas.openxmlformats.org/officeDocument/2006/docPropsVTypes">
  <Template>TM10001105[[fn=Crop]]</Template>
  <TotalTime>3543</TotalTime>
  <Words>3840</Words>
  <Application>Microsoft Office PowerPoint</Application>
  <PresentationFormat>Widescreen</PresentationFormat>
  <Paragraphs>218</Paragraphs>
  <Slides>48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ＭＳ Ｐゴシック</vt:lpstr>
      <vt:lpstr>-apple-system</vt:lpstr>
      <vt:lpstr>Arial</vt:lpstr>
      <vt:lpstr>Calibri</vt:lpstr>
      <vt:lpstr>Franklin Gothic Book</vt:lpstr>
      <vt:lpstr>Mangal</vt:lpstr>
      <vt:lpstr>Times New Roman</vt:lpstr>
      <vt:lpstr>Crop</vt:lpstr>
      <vt:lpstr>Security in Cloud Computing</vt:lpstr>
      <vt:lpstr>Cloud Computing Security</vt:lpstr>
      <vt:lpstr>Cloud Security Challenges</vt:lpstr>
      <vt:lpstr>Cloud Security Challenges</vt:lpstr>
      <vt:lpstr>Cloud Security Challenges</vt:lpstr>
      <vt:lpstr>Data Control Security</vt:lpstr>
      <vt:lpstr>Data Control Security</vt:lpstr>
      <vt:lpstr>Software as a service security</vt:lpstr>
      <vt:lpstr>Software as a service security</vt:lpstr>
      <vt:lpstr>Software as a service security</vt:lpstr>
      <vt:lpstr>Risk Management</vt:lpstr>
      <vt:lpstr>Security Monitoring and Incident response</vt:lpstr>
      <vt:lpstr>How Security Monitoring Works</vt:lpstr>
      <vt:lpstr>How Security Monitoring Works contd…</vt:lpstr>
      <vt:lpstr>Incident Response</vt:lpstr>
      <vt:lpstr>Steps for incident response </vt:lpstr>
      <vt:lpstr>Steps for incident response </vt:lpstr>
      <vt:lpstr>Security Architecture Design</vt:lpstr>
      <vt:lpstr>Security Architecture Design</vt:lpstr>
      <vt:lpstr>SaaS Security Architecture Goals</vt:lpstr>
      <vt:lpstr>Vulnerability Assessment</vt:lpstr>
      <vt:lpstr>Vulnerability Assessment</vt:lpstr>
      <vt:lpstr>Data Privacy and Security</vt:lpstr>
      <vt:lpstr>Disaster Recovery</vt:lpstr>
      <vt:lpstr>Disaster Recovery Plan</vt:lpstr>
      <vt:lpstr>Disaster Recovery Plan</vt:lpstr>
      <vt:lpstr>Disaster Recovery Plan</vt:lpstr>
      <vt:lpstr>Disasters in the Cloud</vt:lpstr>
      <vt:lpstr>Backup management</vt:lpstr>
      <vt:lpstr>Configuration data backup strategy</vt:lpstr>
      <vt:lpstr>Persistent data backup strategy (aka database backups)</vt:lpstr>
      <vt:lpstr>PowerPoint Presentation</vt:lpstr>
      <vt:lpstr>Geographic Redundancy</vt:lpstr>
      <vt:lpstr>Geographic Redundancy</vt:lpstr>
      <vt:lpstr>Organizational Redundancy</vt:lpstr>
      <vt:lpstr>Disaster Management</vt:lpstr>
      <vt:lpstr>Disaster Management</vt:lpstr>
      <vt:lpstr>Disaster Management</vt:lpstr>
      <vt:lpstr>Disaster Management</vt:lpstr>
      <vt:lpstr>Multi-tenancy Issues in the Cloud</vt:lpstr>
      <vt:lpstr>PowerPoint Presentation</vt:lpstr>
      <vt:lpstr>PowerPoint Presentation</vt:lpstr>
      <vt:lpstr>Virtual Machine Security  </vt:lpstr>
      <vt:lpstr>PowerPoint Presentation</vt:lpstr>
      <vt:lpstr>PowerPoint Presentation</vt:lpstr>
      <vt:lpstr>Security Issues in Cloud Computing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Cloud Computing</dc:title>
  <dc:creator>admin</dc:creator>
  <cp:lastModifiedBy>Admin</cp:lastModifiedBy>
  <cp:revision>146</cp:revision>
  <dcterms:created xsi:type="dcterms:W3CDTF">2017-08-23T16:04:06Z</dcterms:created>
  <dcterms:modified xsi:type="dcterms:W3CDTF">2022-05-23T16:47:20Z</dcterms:modified>
</cp:coreProperties>
</file>