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4" d="100"/>
          <a:sy n="84" d="100"/>
        </p:scale>
        <p:origin x="9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B4637C7-E81F-4057-ADE7-888521F7553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376202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637C7-E81F-4057-ADE7-888521F7553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41959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637C7-E81F-4057-ADE7-888521F7553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75936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4637C7-E81F-4057-ADE7-888521F7553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187541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4637C7-E81F-4057-ADE7-888521F75539}" type="datetimeFigureOut">
              <a:rPr lang="en-US" smtClean="0"/>
              <a:t>5/25/2022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263814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B4637C7-E81F-4057-ADE7-888521F75539}"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3529886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B4637C7-E81F-4057-ADE7-888521F75539}" type="datetimeFigureOut">
              <a:rPr lang="en-US" smtClean="0"/>
              <a:t>5/25/2022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346563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B4637C7-E81F-4057-ADE7-888521F75539}" type="datetimeFigureOut">
              <a:rPr lang="en-US" smtClean="0"/>
              <a:t>5/25/2022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2076116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637C7-E81F-4057-ADE7-888521F75539}" type="datetimeFigureOut">
              <a:rPr lang="en-US" smtClean="0"/>
              <a:t>5/25/2022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112161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4637C7-E81F-4057-ADE7-888521F75539}"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66066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4637C7-E81F-4057-ADE7-888521F75539}" type="datetimeFigureOut">
              <a:rPr lang="en-US" smtClean="0"/>
              <a:t>5/25/2022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E5FE08-3ABD-44D7-9730-BEB3BA33EE2D}" type="slidenum">
              <a:rPr lang="en-US" smtClean="0"/>
              <a:t>‹#›</a:t>
            </a:fld>
            <a:endParaRPr lang="en-US"/>
          </a:p>
        </p:txBody>
      </p:sp>
    </p:spTree>
    <p:extLst>
      <p:ext uri="{BB962C8B-B14F-4D97-AF65-F5344CB8AC3E}">
        <p14:creationId xmlns:p14="http://schemas.microsoft.com/office/powerpoint/2010/main" val="4061592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637C7-E81F-4057-ADE7-888521F75539}" type="datetimeFigureOut">
              <a:rPr lang="en-US" smtClean="0"/>
              <a:t>5/25/2022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5FE08-3ABD-44D7-9730-BEB3BA33EE2D}" type="slidenum">
              <a:rPr lang="en-US" smtClean="0"/>
              <a:t>‹#›</a:t>
            </a:fld>
            <a:endParaRPr lang="en-US"/>
          </a:p>
        </p:txBody>
      </p:sp>
    </p:spTree>
    <p:extLst>
      <p:ext uri="{BB962C8B-B14F-4D97-AF65-F5344CB8AC3E}">
        <p14:creationId xmlns:p14="http://schemas.microsoft.com/office/powerpoint/2010/main" val="3225405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platform and application</a:t>
            </a:r>
            <a:endParaRPr lang="en-US" dirty="0"/>
          </a:p>
        </p:txBody>
      </p:sp>
    </p:spTree>
    <p:extLst>
      <p:ext uri="{BB962C8B-B14F-4D97-AF65-F5344CB8AC3E}">
        <p14:creationId xmlns:p14="http://schemas.microsoft.com/office/powerpoint/2010/main" val="88976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normAutofit lnSpcReduction="10000"/>
          </a:bodyPr>
          <a:lstStyle/>
          <a:p>
            <a:pPr algn="just"/>
            <a:r>
              <a:rPr lang="en-US" b="1" dirty="0"/>
              <a:t>Open and </a:t>
            </a:r>
            <a:r>
              <a:rPr lang="en-US" b="1" dirty="0" smtClean="0"/>
              <a:t>Flexible</a:t>
            </a:r>
            <a:r>
              <a:rPr lang="en-US" dirty="0" smtClean="0"/>
              <a:t>: AWS </a:t>
            </a:r>
            <a:r>
              <a:rPr lang="en-US" dirty="0"/>
              <a:t>is a language and operating system agnostic platform. You choose the development platform or programming model that makes the most sense for your business. You can choose which services you use, one or several, and choose how you use them. This flexibility allows you to focus on innovation, not </a:t>
            </a:r>
            <a:r>
              <a:rPr lang="en-US" dirty="0" smtClean="0"/>
              <a:t>infrastructure</a:t>
            </a:r>
          </a:p>
          <a:p>
            <a:pPr algn="just"/>
            <a:r>
              <a:rPr lang="en-US" b="1" dirty="0" smtClean="0"/>
              <a:t>Secure</a:t>
            </a:r>
            <a:r>
              <a:rPr lang="en-US" dirty="0" smtClean="0"/>
              <a:t>: AWS </a:t>
            </a:r>
            <a:r>
              <a:rPr lang="en-US" dirty="0"/>
              <a:t>is a secure, durable technology platform with industry-recognized certifications and audits: PCI DSS Level 1, ISO 27001, FISMA Moderate, </a:t>
            </a:r>
            <a:r>
              <a:rPr lang="en-US" dirty="0" err="1"/>
              <a:t>FedRAMP</a:t>
            </a:r>
            <a:r>
              <a:rPr lang="en-US" dirty="0"/>
              <a:t>, HIPAA, and SOC 1 (formerly referred to as SAS 70 and/or SSAE 16) and SOC 2 audit reports. </a:t>
            </a:r>
            <a:r>
              <a:rPr lang="en-US" dirty="0" smtClean="0"/>
              <a:t>AWS </a:t>
            </a:r>
            <a:r>
              <a:rPr lang="en-US" dirty="0"/>
              <a:t>services and data centers have multiple layers of operational and physical security to ensure the integrity and safety of your data.</a:t>
            </a:r>
          </a:p>
          <a:p>
            <a:pPr algn="just"/>
            <a:endParaRPr lang="en-US" dirty="0"/>
          </a:p>
        </p:txBody>
      </p:sp>
    </p:spTree>
    <p:extLst>
      <p:ext uri="{BB962C8B-B14F-4D97-AF65-F5344CB8AC3E}">
        <p14:creationId xmlns:p14="http://schemas.microsoft.com/office/powerpoint/2010/main" val="247098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Box 4"/>
          <p:cNvSpPr txBox="1">
            <a:spLocks noChangeArrowheads="1"/>
          </p:cNvSpPr>
          <p:nvPr/>
        </p:nvSpPr>
        <p:spPr bwMode="auto">
          <a:xfrm>
            <a:off x="1981200" y="457201"/>
            <a:ext cx="20778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smtClean="0">
                <a:latin typeface="Calibri" panose="020F0502020204030204" pitchFamily="34" charset="0"/>
              </a:rPr>
              <a:t> </a:t>
            </a:r>
            <a:r>
              <a:rPr lang="en-US" altLang="en-US" dirty="0">
                <a:latin typeface="Calibri" panose="020F0502020204030204" pitchFamily="34" charset="0"/>
              </a:rPr>
              <a:t>Google App Engine.</a:t>
            </a:r>
          </a:p>
          <a:p>
            <a:pPr lvl="1" eaLnBrk="1" hangingPunct="1">
              <a:buFont typeface="Arial" panose="020B0604020202020204" pitchFamily="34" charset="0"/>
              <a:buChar char="•"/>
            </a:pPr>
            <a:r>
              <a:rPr lang="en-US" altLang="en-US" dirty="0">
                <a:latin typeface="Calibri" panose="020F0502020204030204" pitchFamily="34" charset="0"/>
              </a:rPr>
              <a:t>Overview</a:t>
            </a:r>
          </a:p>
        </p:txBody>
      </p:sp>
      <p:sp>
        <p:nvSpPr>
          <p:cNvPr id="6" name="Rectangle 5"/>
          <p:cNvSpPr/>
          <p:nvPr/>
        </p:nvSpPr>
        <p:spPr>
          <a:xfrm>
            <a:off x="1981200" y="1676400"/>
            <a:ext cx="6629400" cy="10668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b="1" dirty="0">
                <a:solidFill>
                  <a:schemeClr val="tx1"/>
                </a:solidFill>
              </a:rPr>
              <a:t>Google App Engine</a:t>
            </a:r>
            <a:r>
              <a:rPr lang="en-US" dirty="0">
                <a:solidFill>
                  <a:schemeClr val="tx1"/>
                </a:solidFill>
              </a:rPr>
              <a:t> (</a:t>
            </a:r>
            <a:r>
              <a:rPr lang="en-US" b="1" dirty="0">
                <a:solidFill>
                  <a:schemeClr val="tx1"/>
                </a:solidFill>
              </a:rPr>
              <a:t>GAE</a:t>
            </a:r>
            <a:r>
              <a:rPr lang="en-US" dirty="0">
                <a:solidFill>
                  <a:schemeClr val="tx1"/>
                </a:solidFill>
              </a:rPr>
              <a:t>) is a Platform as a Service (</a:t>
            </a:r>
            <a:r>
              <a:rPr lang="en-US" dirty="0" err="1">
                <a:solidFill>
                  <a:schemeClr val="tx1"/>
                </a:solidFill>
              </a:rPr>
              <a:t>PaaS</a:t>
            </a:r>
            <a:r>
              <a:rPr lang="en-US" dirty="0">
                <a:solidFill>
                  <a:schemeClr val="tx1"/>
                </a:solidFill>
              </a:rPr>
              <a:t>) cloud computing platform for developing and hosting web applications in Google-managed data centers.</a:t>
            </a:r>
          </a:p>
        </p:txBody>
      </p:sp>
      <p:sp>
        <p:nvSpPr>
          <p:cNvPr id="7" name="Rectangle 6"/>
          <p:cNvSpPr/>
          <p:nvPr/>
        </p:nvSpPr>
        <p:spPr>
          <a:xfrm>
            <a:off x="1981200" y="2895600"/>
            <a:ext cx="76962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dirty="0">
                <a:solidFill>
                  <a:schemeClr val="tx1"/>
                </a:solidFill>
              </a:rPr>
              <a:t>Google App Engine lets you run web applications on Google's infrastructure.</a:t>
            </a:r>
          </a:p>
        </p:txBody>
      </p:sp>
      <p:sp>
        <p:nvSpPr>
          <p:cNvPr id="9" name="Rectangle 8"/>
          <p:cNvSpPr/>
          <p:nvPr/>
        </p:nvSpPr>
        <p:spPr>
          <a:xfrm>
            <a:off x="1981200" y="3581400"/>
            <a:ext cx="7696200" cy="990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dirty="0">
                <a:solidFill>
                  <a:schemeClr val="tx1"/>
                </a:solidFill>
              </a:rPr>
              <a:t>Easy to build. </a:t>
            </a:r>
          </a:p>
          <a:p>
            <a:pPr algn="just">
              <a:defRPr/>
            </a:pPr>
            <a:r>
              <a:rPr lang="en-US" dirty="0">
                <a:solidFill>
                  <a:schemeClr val="tx1"/>
                </a:solidFill>
              </a:rPr>
              <a:t>Easy to maintain.</a:t>
            </a:r>
          </a:p>
          <a:p>
            <a:pPr algn="just">
              <a:defRPr/>
            </a:pPr>
            <a:r>
              <a:rPr lang="en-US" dirty="0">
                <a:solidFill>
                  <a:schemeClr val="tx1"/>
                </a:solidFill>
              </a:rPr>
              <a:t>Easy to scale as the traffic and storage needs grow.</a:t>
            </a:r>
          </a:p>
        </p:txBody>
      </p:sp>
      <p:sp>
        <p:nvSpPr>
          <p:cNvPr id="10" name="7-Point Star 9"/>
          <p:cNvSpPr/>
          <p:nvPr/>
        </p:nvSpPr>
        <p:spPr>
          <a:xfrm>
            <a:off x="2057400" y="4800600"/>
            <a:ext cx="2362200" cy="1752600"/>
          </a:xfrm>
          <a:prstGeom prst="star7">
            <a:avLst/>
          </a:prstGeom>
          <a:solidFill>
            <a:schemeClr val="bg1">
              <a:lumMod val="65000"/>
            </a:schemeClr>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rgbClr val="FF0000"/>
                </a:solidFill>
              </a:rPr>
              <a:t>Free ???</a:t>
            </a:r>
          </a:p>
        </p:txBody>
      </p:sp>
      <p:sp>
        <p:nvSpPr>
          <p:cNvPr id="11" name="Rectangle 10"/>
          <p:cNvSpPr/>
          <p:nvPr/>
        </p:nvSpPr>
        <p:spPr>
          <a:xfrm>
            <a:off x="4648200" y="4953000"/>
            <a:ext cx="5029200" cy="1600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dirty="0">
                <a:solidFill>
                  <a:schemeClr val="tx1"/>
                </a:solidFill>
              </a:rPr>
              <a:t>Yes, free for </a:t>
            </a:r>
            <a:r>
              <a:rPr lang="en-US" dirty="0" err="1">
                <a:solidFill>
                  <a:schemeClr val="tx1"/>
                </a:solidFill>
              </a:rPr>
              <a:t>upto</a:t>
            </a:r>
            <a:r>
              <a:rPr lang="en-US" dirty="0">
                <a:solidFill>
                  <a:schemeClr val="tx1"/>
                </a:solidFill>
              </a:rPr>
              <a:t> 1 GB of storage and  enough CPU and bandwidth to support 5 million page views a month. 10 Applications per Google account.</a:t>
            </a:r>
          </a:p>
        </p:txBody>
      </p:sp>
    </p:spTree>
    <p:extLst>
      <p:ext uri="{BB962C8B-B14F-4D97-AF65-F5344CB8AC3E}">
        <p14:creationId xmlns:p14="http://schemas.microsoft.com/office/powerpoint/2010/main" val="28681033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is GAE used?</a:t>
            </a:r>
          </a:p>
        </p:txBody>
      </p:sp>
      <p:sp>
        <p:nvSpPr>
          <p:cNvPr id="3" name="Content Placeholder 2"/>
          <p:cNvSpPr>
            <a:spLocks noGrp="1"/>
          </p:cNvSpPr>
          <p:nvPr>
            <p:ph idx="1"/>
          </p:nvPr>
        </p:nvSpPr>
        <p:spPr/>
        <p:txBody>
          <a:bodyPr>
            <a:normAutofit lnSpcReduction="10000"/>
          </a:bodyPr>
          <a:lstStyle/>
          <a:p>
            <a:pPr algn="just"/>
            <a:r>
              <a:rPr lang="en-US" dirty="0"/>
              <a:t>GAE is a fully managed, </a:t>
            </a:r>
            <a:r>
              <a:rPr lang="en-US" u="sng" dirty="0" err="1" smtClean="0"/>
              <a:t>serverless</a:t>
            </a:r>
            <a:r>
              <a:rPr lang="en-US" dirty="0" smtClean="0"/>
              <a:t> platform </a:t>
            </a:r>
            <a:r>
              <a:rPr lang="en-US" dirty="0"/>
              <a:t>that is used to host, build and deploy web applications. Users can create a GAE account, set up a </a:t>
            </a:r>
            <a:r>
              <a:rPr lang="en-US" u="sng" dirty="0"/>
              <a:t>software development </a:t>
            </a:r>
            <a:r>
              <a:rPr lang="en-US" u="sng" dirty="0" smtClean="0"/>
              <a:t>kit</a:t>
            </a:r>
            <a:r>
              <a:rPr lang="en-US" dirty="0" smtClean="0"/>
              <a:t> and </a:t>
            </a:r>
            <a:r>
              <a:rPr lang="en-US" dirty="0"/>
              <a:t>write application </a:t>
            </a:r>
            <a:r>
              <a:rPr lang="en-US" u="sng" dirty="0"/>
              <a:t>source code</a:t>
            </a:r>
            <a:r>
              <a:rPr lang="en-US" dirty="0"/>
              <a:t>. They can then use GAE to test and deploy the code in the cloud</a:t>
            </a:r>
            <a:r>
              <a:rPr lang="en-US" dirty="0" smtClean="0"/>
              <a:t>.</a:t>
            </a:r>
          </a:p>
          <a:p>
            <a:pPr marL="0" indent="0" algn="just">
              <a:buNone/>
            </a:pPr>
            <a:r>
              <a:rPr lang="en-US" b="1" dirty="0" smtClean="0"/>
              <a:t>Features</a:t>
            </a:r>
          </a:p>
          <a:p>
            <a:pPr algn="just"/>
            <a:r>
              <a:rPr lang="en-US" b="1" dirty="0" smtClean="0"/>
              <a:t>Managed infrastructure. </a:t>
            </a:r>
            <a:r>
              <a:rPr lang="en-US" dirty="0" smtClean="0"/>
              <a:t>Google manages the back-end infrastructure for users. This approach makes GAE a </a:t>
            </a:r>
            <a:r>
              <a:rPr lang="en-US" dirty="0" err="1" smtClean="0"/>
              <a:t>serverless</a:t>
            </a:r>
            <a:r>
              <a:rPr lang="en-US" dirty="0" smtClean="0"/>
              <a:t> platform and simplifies API management.</a:t>
            </a:r>
          </a:p>
          <a:p>
            <a:pPr algn="just"/>
            <a:r>
              <a:rPr lang="en-US" b="1" dirty="0" smtClean="0"/>
              <a:t>Several programming languages. </a:t>
            </a:r>
            <a:r>
              <a:rPr lang="en-US" dirty="0" smtClean="0"/>
              <a:t>GAE supports a number of languages, including GO, PHP, Java, Python, </a:t>
            </a:r>
            <a:r>
              <a:rPr lang="en-US" dirty="0" err="1" smtClean="0"/>
              <a:t>NodeJS</a:t>
            </a:r>
            <a:r>
              <a:rPr lang="en-US" dirty="0" smtClean="0"/>
              <a:t>, .NET and Ruby. It also supports custom runtimes.</a:t>
            </a:r>
            <a:endParaRPr lang="en-US" dirty="0"/>
          </a:p>
        </p:txBody>
      </p:sp>
    </p:spTree>
    <p:extLst>
      <p:ext uri="{BB962C8B-B14F-4D97-AF65-F5344CB8AC3E}">
        <p14:creationId xmlns:p14="http://schemas.microsoft.com/office/powerpoint/2010/main" val="81881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Support for legacy runtimes. GAE supports legacy runtimes, which are versions of programming languages no longer maintained. Examples include Python 2.7, Java 8 and Go 1.11.</a:t>
            </a:r>
          </a:p>
          <a:p>
            <a:endParaRPr lang="en-US" dirty="0" smtClean="0"/>
          </a:p>
          <a:p>
            <a:r>
              <a:rPr lang="en-US" dirty="0" smtClean="0"/>
              <a:t>Application diagnostics. GAE lets users record data and run diagnostics on applications to gauge performance.</a:t>
            </a:r>
          </a:p>
          <a:p>
            <a:endParaRPr lang="en-US" dirty="0" smtClean="0"/>
          </a:p>
          <a:p>
            <a:r>
              <a:rPr lang="en-US" dirty="0" smtClean="0"/>
              <a:t>Security features. GAE enables users to define access policies with the GAE firewall and managed Secure Sockets Layer/Transport Layer Security certificates for free.</a:t>
            </a:r>
          </a:p>
          <a:p>
            <a:endParaRPr lang="en-US" dirty="0" smtClean="0"/>
          </a:p>
          <a:p>
            <a:r>
              <a:rPr lang="en-US" dirty="0" smtClean="0"/>
              <a:t>Traffic splitting. GAE lets users route requests to different application versions.</a:t>
            </a:r>
            <a:endParaRPr lang="en-US" dirty="0"/>
          </a:p>
        </p:txBody>
      </p:sp>
    </p:spTree>
    <p:extLst>
      <p:ext uri="{BB962C8B-B14F-4D97-AF65-F5344CB8AC3E}">
        <p14:creationId xmlns:p14="http://schemas.microsoft.com/office/powerpoint/2010/main" val="306541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Services</a:t>
            </a:r>
          </a:p>
        </p:txBody>
      </p:sp>
      <p:sp>
        <p:nvSpPr>
          <p:cNvPr id="3" name="Content Placeholder 2"/>
          <p:cNvSpPr>
            <a:spLocks noGrp="1"/>
          </p:cNvSpPr>
          <p:nvPr>
            <p:ph idx="1"/>
          </p:nvPr>
        </p:nvSpPr>
        <p:spPr/>
        <p:txBody>
          <a:bodyPr/>
          <a:lstStyle/>
          <a:p>
            <a:pPr algn="just"/>
            <a:r>
              <a:rPr lang="en-US" dirty="0"/>
              <a:t>A web service is any piece of software that makes itself available over the internet and uses a standardized XML messaging system. XML is used to encode all communications to a web service. For example, a client invokes a web service by sending an XML message, then waits for a corresponding XML response. As all communication is in XML, web services are not tied to any one operating system or programming language—Java can talk with Perl; Windows applications can talk with Unix applications.</a:t>
            </a:r>
          </a:p>
        </p:txBody>
      </p:sp>
    </p:spTree>
    <p:extLst>
      <p:ext uri="{BB962C8B-B14F-4D97-AF65-F5344CB8AC3E}">
        <p14:creationId xmlns:p14="http://schemas.microsoft.com/office/powerpoint/2010/main" val="364000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Web Services</a:t>
            </a:r>
          </a:p>
        </p:txBody>
      </p:sp>
      <p:sp>
        <p:nvSpPr>
          <p:cNvPr id="3" name="Content Placeholder 2"/>
          <p:cNvSpPr>
            <a:spLocks noGrp="1"/>
          </p:cNvSpPr>
          <p:nvPr>
            <p:ph idx="1"/>
          </p:nvPr>
        </p:nvSpPr>
        <p:spPr/>
        <p:txBody>
          <a:bodyPr/>
          <a:lstStyle/>
          <a:p>
            <a:pPr marL="0" indent="0">
              <a:buNone/>
            </a:pPr>
            <a:r>
              <a:rPr lang="en-US" dirty="0"/>
              <a:t>The basic web services platform is XML + HTTP. All the standard web services work using the following components −</a:t>
            </a:r>
          </a:p>
          <a:p>
            <a:r>
              <a:rPr lang="en-US" dirty="0"/>
              <a:t>SOAP (Simple Object Access Protocol)</a:t>
            </a:r>
          </a:p>
          <a:p>
            <a:r>
              <a:rPr lang="en-US" dirty="0"/>
              <a:t>UDDI (Universal Description, Discovery and Integration)</a:t>
            </a:r>
          </a:p>
          <a:p>
            <a:r>
              <a:rPr lang="en-US" dirty="0"/>
              <a:t>WSDL (Web Services Description Language)</a:t>
            </a:r>
          </a:p>
          <a:p>
            <a:endParaRPr lang="en-US" dirty="0"/>
          </a:p>
        </p:txBody>
      </p:sp>
    </p:spTree>
    <p:extLst>
      <p:ext uri="{BB962C8B-B14F-4D97-AF65-F5344CB8AC3E}">
        <p14:creationId xmlns:p14="http://schemas.microsoft.com/office/powerpoint/2010/main" val="37482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SOAP (Simple Object Access Protocol)</a:t>
            </a:r>
            <a:endParaRPr lang="en-US" dirty="0"/>
          </a:p>
        </p:txBody>
      </p:sp>
      <p:sp>
        <p:nvSpPr>
          <p:cNvPr id="3" name="Content Placeholder 2"/>
          <p:cNvSpPr>
            <a:spLocks noGrp="1"/>
          </p:cNvSpPr>
          <p:nvPr>
            <p:ph idx="1"/>
          </p:nvPr>
        </p:nvSpPr>
        <p:spPr/>
        <p:txBody>
          <a:bodyPr/>
          <a:lstStyle/>
          <a:p>
            <a:pPr algn="just"/>
            <a:r>
              <a:rPr lang="en-US" dirty="0"/>
              <a:t>SOAP stands for “Simple Object Access Protocol.” It is a transport-independent messaging protocol. SOAP is built on sending XML data in the form of SOAP Messages. A document known as an XML document is attached to each message. Only the structure of the XML document, not the content, follows a pattern. The best thing about Web services and SOAP is that everything is sent through HTTP, the standard web protocol.</a:t>
            </a:r>
          </a:p>
        </p:txBody>
      </p:sp>
    </p:spTree>
    <p:extLst>
      <p:ext uri="{BB962C8B-B14F-4D97-AF65-F5344CB8AC3E}">
        <p14:creationId xmlns:p14="http://schemas.microsoft.com/office/powerpoint/2010/main" val="968906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UDDI (Universal Description, Discovery, and Integration)</a:t>
            </a:r>
            <a:endParaRPr lang="en-US" dirty="0"/>
          </a:p>
        </p:txBody>
      </p:sp>
      <p:sp>
        <p:nvSpPr>
          <p:cNvPr id="3" name="Content Placeholder 2"/>
          <p:cNvSpPr>
            <a:spLocks noGrp="1"/>
          </p:cNvSpPr>
          <p:nvPr>
            <p:ph idx="1"/>
          </p:nvPr>
        </p:nvSpPr>
        <p:spPr/>
        <p:txBody>
          <a:bodyPr/>
          <a:lstStyle/>
          <a:p>
            <a:pPr marL="0" indent="0" algn="just">
              <a:buNone/>
            </a:pPr>
            <a:r>
              <a:rPr lang="en-US" dirty="0"/>
              <a:t>UDDI is a standard for specifying, publishing and discovering a service provider’s online services. It provides a specification that aids in the hosting of data via web services. UDDI provides a repository where WSDL files can be hosted so that a client application can discover a WSDL file to learn about the various actions that a web service offers. As a result, the client application will have full access to the UDDI, which serves as a database for all WSDL files.</a:t>
            </a:r>
          </a:p>
        </p:txBody>
      </p:sp>
    </p:spTree>
    <p:extLst>
      <p:ext uri="{BB962C8B-B14F-4D97-AF65-F5344CB8AC3E}">
        <p14:creationId xmlns:p14="http://schemas.microsoft.com/office/powerpoint/2010/main" val="1673012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WSDL (Web Services Description Language)</a:t>
            </a:r>
            <a:endParaRPr lang="en-US" dirty="0"/>
          </a:p>
        </p:txBody>
      </p:sp>
      <p:sp>
        <p:nvSpPr>
          <p:cNvPr id="3" name="Content Placeholder 2"/>
          <p:cNvSpPr>
            <a:spLocks noGrp="1"/>
          </p:cNvSpPr>
          <p:nvPr>
            <p:ph idx="1"/>
          </p:nvPr>
        </p:nvSpPr>
        <p:spPr/>
        <p:txBody>
          <a:bodyPr/>
          <a:lstStyle/>
          <a:p>
            <a:pPr algn="just"/>
            <a:r>
              <a:rPr lang="en-US" dirty="0"/>
              <a:t>If a web service can’t be found, it can’t be used. The client invoking the web service should be aware of the location of the web service. Second, the client application must understand what the web service does in order to invoke the correct web service. The WSDL, or Web services description language, is used to accomplish this. The WSDL file is another XML-based file that explains what the web service does to the client application. The client application will be able to understand where the web service is located and how to use it by using the WSDL document.</a:t>
            </a:r>
          </a:p>
        </p:txBody>
      </p:sp>
    </p:spTree>
    <p:extLst>
      <p:ext uri="{BB962C8B-B14F-4D97-AF65-F5344CB8AC3E}">
        <p14:creationId xmlns:p14="http://schemas.microsoft.com/office/powerpoint/2010/main" val="72081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How Does Web Service Work?</a:t>
            </a:r>
          </a:p>
        </p:txBody>
      </p:sp>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0170" y="2477294"/>
            <a:ext cx="8435340" cy="3557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41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AWS(Amazon web service)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Amazon Web Services (AWS) began offering IT infrastructure services to businesses in the form of web services -- now commonly known as cloud computing. One of the key benefits of cloud computing is the opportunity to replace up-front capital infrastructure expenses with low variable costs that scale with your business. With the Cloud, businesses no longer need to plan for and procure servers and other IT infrastructure weeks or months in advance. Instead, they can instantly spin up hundreds or thousands of servers in minutes and deliver results faster</a:t>
            </a:r>
            <a:r>
              <a:rPr lang="en-US" dirty="0" smtClean="0"/>
              <a:t>.</a:t>
            </a:r>
          </a:p>
          <a:p>
            <a:pPr algn="just"/>
            <a:r>
              <a:rPr lang="en-US" dirty="0"/>
              <a:t>Amazon Web Services provides a highly reliable, scalable, low-cost infrastructure platform in the cloud that powers hundreds of thousands of businesses in 190 countries around the world. With data center locations in the U.S., Europe, Brazil, Singapore, Japan, and Australia, customers across all industries are taking advantage of the following benefits:</a:t>
            </a:r>
            <a:endParaRPr lang="en-US" dirty="0"/>
          </a:p>
        </p:txBody>
      </p:sp>
    </p:spTree>
    <p:extLst>
      <p:ext uri="{BB962C8B-B14F-4D97-AF65-F5344CB8AC3E}">
        <p14:creationId xmlns:p14="http://schemas.microsoft.com/office/powerpoint/2010/main" val="347977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using AWS</a:t>
            </a:r>
            <a:endParaRPr lang="en-US" dirty="0"/>
          </a:p>
        </p:txBody>
      </p:sp>
      <p:sp>
        <p:nvSpPr>
          <p:cNvPr id="3" name="Content Placeholder 2"/>
          <p:cNvSpPr>
            <a:spLocks noGrp="1"/>
          </p:cNvSpPr>
          <p:nvPr>
            <p:ph idx="1"/>
          </p:nvPr>
        </p:nvSpPr>
        <p:spPr/>
        <p:txBody>
          <a:bodyPr>
            <a:normAutofit lnSpcReduction="10000"/>
          </a:bodyPr>
          <a:lstStyle/>
          <a:p>
            <a:r>
              <a:rPr lang="en-US" b="1" dirty="0"/>
              <a:t>Low </a:t>
            </a:r>
            <a:r>
              <a:rPr lang="en-US" b="1" dirty="0" smtClean="0"/>
              <a:t>Cost </a:t>
            </a:r>
            <a:r>
              <a:rPr lang="en-US" dirty="0" smtClean="0"/>
              <a:t>:AWS </a:t>
            </a:r>
            <a:r>
              <a:rPr lang="en-US" dirty="0"/>
              <a:t>offers low, pay-as-you-go pricing with no up-front expenses or long-term commitments. </a:t>
            </a:r>
            <a:r>
              <a:rPr lang="en-US" dirty="0" smtClean="0"/>
              <a:t> They are </a:t>
            </a:r>
            <a:r>
              <a:rPr lang="en-US" dirty="0"/>
              <a:t>able to build and manage a global infrastructure at scale, and pass the cost saving benefits </a:t>
            </a:r>
            <a:r>
              <a:rPr lang="en-US" dirty="0" smtClean="0"/>
              <a:t>onto us </a:t>
            </a:r>
            <a:r>
              <a:rPr lang="en-US" dirty="0"/>
              <a:t>in </a:t>
            </a:r>
            <a:r>
              <a:rPr lang="en-US" dirty="0" smtClean="0"/>
              <a:t>the </a:t>
            </a:r>
            <a:r>
              <a:rPr lang="en-US" dirty="0"/>
              <a:t>form of lower prices. </a:t>
            </a:r>
            <a:endParaRPr lang="en-US" dirty="0" smtClean="0"/>
          </a:p>
          <a:p>
            <a:r>
              <a:rPr lang="en-US" b="1" dirty="0"/>
              <a:t>Agility and Instant </a:t>
            </a:r>
            <a:r>
              <a:rPr lang="en-US" b="1" dirty="0" smtClean="0"/>
              <a:t>Elasticity</a:t>
            </a:r>
            <a:r>
              <a:rPr lang="en-US" dirty="0" smtClean="0"/>
              <a:t>: AWS </a:t>
            </a:r>
            <a:r>
              <a:rPr lang="en-US" dirty="0"/>
              <a:t>provides a massive global cloud infrastructure that allows you to quickly innovate, experiment and iterate. Instead of waiting weeks or months for hardware, you can instantly deploy new applications, instantly scale up as your workload grows, and instantly scale down based on demand. Whether you need one virtual server or thousands, whether you need them for a few hours or 24/7, you still only pay for what you </a:t>
            </a:r>
            <a:r>
              <a:rPr lang="en-US" dirty="0" smtClean="0"/>
              <a:t>use.</a:t>
            </a:r>
            <a:endParaRPr lang="en-US" dirty="0"/>
          </a:p>
          <a:p>
            <a:endParaRPr lang="en-US" dirty="0"/>
          </a:p>
        </p:txBody>
      </p:sp>
    </p:spTree>
    <p:extLst>
      <p:ext uri="{BB962C8B-B14F-4D97-AF65-F5344CB8AC3E}">
        <p14:creationId xmlns:p14="http://schemas.microsoft.com/office/powerpoint/2010/main" val="1046348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998</Words>
  <Application>Microsoft Office PowerPoint</Application>
  <PresentationFormat>Widescreen</PresentationFormat>
  <Paragraphs>46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Cloud platform and application</vt:lpstr>
      <vt:lpstr>Web Services</vt:lpstr>
      <vt:lpstr>Components of Web Services</vt:lpstr>
      <vt:lpstr>SOAP (Simple Object Access Protocol)</vt:lpstr>
      <vt:lpstr>UDDI (Universal Description, Discovery, and Integration)</vt:lpstr>
      <vt:lpstr>WSDL (Web Services Description Language)</vt:lpstr>
      <vt:lpstr>How Does Web Service Work?</vt:lpstr>
      <vt:lpstr>AWS(Amazon web service)</vt:lpstr>
      <vt:lpstr>Benefits of using AWS</vt:lpstr>
      <vt:lpstr>Benefits….</vt:lpstr>
      <vt:lpstr>PowerPoint Presentation</vt:lpstr>
      <vt:lpstr>How is GAE used?</vt:lpstr>
      <vt:lpstr>Features contd…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platform and application</dc:title>
  <dc:creator>Admin</dc:creator>
  <cp:lastModifiedBy>Admin</cp:lastModifiedBy>
  <cp:revision>9</cp:revision>
  <dcterms:created xsi:type="dcterms:W3CDTF">2022-05-24T15:44:58Z</dcterms:created>
  <dcterms:modified xsi:type="dcterms:W3CDTF">2022-05-25T00:22:33Z</dcterms:modified>
</cp:coreProperties>
</file>