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199" autoAdjust="0"/>
  </p:normalViewPr>
  <p:slideViewPr>
    <p:cSldViewPr snapToGrid="0" snapToObjects="1">
      <p:cViewPr varScale="1">
        <p:scale>
          <a:sx n="107" d="100"/>
          <a:sy n="107" d="100"/>
        </p:scale>
        <p:origin x="-1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85539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415402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376940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82695-FCF2-5744-81DD-F5542DFEE2AC}"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169268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82695-FCF2-5744-81DD-F5542DFEE2AC}"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02093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282695-FCF2-5744-81DD-F5542DFEE2AC}"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363984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282695-FCF2-5744-81DD-F5542DFEE2AC}" type="datetimeFigureOut">
              <a:rPr lang="en-US" smtClean="0"/>
              <a:t>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08151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282695-FCF2-5744-81DD-F5542DFEE2AC}"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50368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82695-FCF2-5744-81DD-F5542DFEE2AC}"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3407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82695-FCF2-5744-81DD-F5542DFEE2AC}"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171214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82695-FCF2-5744-81DD-F5542DFEE2AC}"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D36B6-2319-504D-88A1-FCDC94E32D54}" type="slidenum">
              <a:rPr lang="en-US" smtClean="0"/>
              <a:t>‹#›</a:t>
            </a:fld>
            <a:endParaRPr lang="en-US"/>
          </a:p>
        </p:txBody>
      </p:sp>
    </p:spTree>
    <p:extLst>
      <p:ext uri="{BB962C8B-B14F-4D97-AF65-F5344CB8AC3E}">
        <p14:creationId xmlns:p14="http://schemas.microsoft.com/office/powerpoint/2010/main" val="25863092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82695-FCF2-5744-81DD-F5542DFEE2AC}" type="datetimeFigureOut">
              <a:rPr lang="en-US" smtClean="0"/>
              <a:t>1/17/15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D36B6-2319-504D-88A1-FCDC94E32D54}" type="slidenum">
              <a:rPr lang="en-US" smtClean="0"/>
              <a:t>‹#›</a:t>
            </a:fld>
            <a:endParaRPr lang="en-US"/>
          </a:p>
        </p:txBody>
      </p:sp>
    </p:spTree>
    <p:extLst>
      <p:ext uri="{BB962C8B-B14F-4D97-AF65-F5344CB8AC3E}">
        <p14:creationId xmlns:p14="http://schemas.microsoft.com/office/powerpoint/2010/main" val="145603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loni.miller@bluescape.com" TargetMode="External"/><Relationship Id="rId4" Type="http://schemas.openxmlformats.org/officeDocument/2006/relationships/hyperlink" Target="mailto:liz.carlston@bluescape.com" TargetMode="External"/><Relationship Id="rId1" Type="http://schemas.openxmlformats.org/officeDocument/2006/relationships/slideLayout" Target="../slideLayouts/slideLayout2.xml"/><Relationship Id="rId2" Type="http://schemas.openxmlformats.org/officeDocument/2006/relationships/hyperlink" Target="https://www.youtube.com/user/aaaaaaaaaaaa75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4155" y="827945"/>
            <a:ext cx="3045013" cy="1446550"/>
          </a:xfrm>
          <a:prstGeom prst="rect">
            <a:avLst/>
          </a:prstGeom>
          <a:noFill/>
        </p:spPr>
        <p:txBody>
          <a:bodyPr wrap="square" rtlCol="0">
            <a:spAutoFit/>
          </a:bodyPr>
          <a:lstStyle/>
          <a:p>
            <a:r>
              <a:rPr lang="en-US" dirty="0" smtClean="0">
                <a:solidFill>
                  <a:schemeClr val="accent1"/>
                </a:solidFill>
              </a:rPr>
              <a:t>The Opportunity</a:t>
            </a:r>
          </a:p>
          <a:p>
            <a:r>
              <a:rPr lang="en-US" sz="1400" dirty="0"/>
              <a:t>Mobile devices and dispersed teams have changed the way people work. It</a:t>
            </a:r>
            <a:r>
              <a:rPr lang="fr-FR" sz="1400" dirty="0"/>
              <a:t>’</a:t>
            </a:r>
            <a:r>
              <a:rPr lang="en-US" sz="1400" dirty="0"/>
              <a:t>s a challenge for organizations to effectively communicate across time, geography and technology. </a:t>
            </a:r>
          </a:p>
        </p:txBody>
      </p:sp>
      <p:sp>
        <p:nvSpPr>
          <p:cNvPr id="8" name="TextBox 7"/>
          <p:cNvSpPr txBox="1"/>
          <p:nvPr/>
        </p:nvSpPr>
        <p:spPr>
          <a:xfrm>
            <a:off x="124156" y="2451819"/>
            <a:ext cx="3161365" cy="2308324"/>
          </a:xfrm>
          <a:prstGeom prst="rect">
            <a:avLst/>
          </a:prstGeom>
          <a:noFill/>
        </p:spPr>
        <p:txBody>
          <a:bodyPr wrap="square" rtlCol="0">
            <a:spAutoFit/>
          </a:bodyPr>
          <a:lstStyle/>
          <a:p>
            <a:r>
              <a:rPr lang="en-US" dirty="0" smtClean="0">
                <a:solidFill>
                  <a:schemeClr val="accent1"/>
                </a:solidFill>
              </a:rPr>
              <a:t>Key Messages</a:t>
            </a:r>
          </a:p>
          <a:p>
            <a:r>
              <a:rPr lang="en-US" sz="1400" dirty="0"/>
              <a:t>Bluescape is a platform for real time collaboration, making it easy for individuals and teams to create, interact with and share content. </a:t>
            </a:r>
            <a:endParaRPr lang="en-US" sz="1400" dirty="0" smtClean="0"/>
          </a:p>
          <a:p>
            <a:pPr marL="285750" indent="-285750">
              <a:buFont typeface="Arial"/>
              <a:buChar char="•"/>
            </a:pPr>
            <a:r>
              <a:rPr lang="en-US" sz="1400" dirty="0" smtClean="0"/>
              <a:t>Connects </a:t>
            </a:r>
            <a:r>
              <a:rPr lang="en-US" sz="1400" dirty="0"/>
              <a:t>existing </a:t>
            </a:r>
            <a:r>
              <a:rPr lang="en-US" sz="1400" dirty="0" smtClean="0"/>
              <a:t>resources </a:t>
            </a:r>
          </a:p>
          <a:p>
            <a:pPr marL="285750" indent="-285750">
              <a:buFont typeface="Arial"/>
              <a:buChar char="•"/>
            </a:pPr>
            <a:r>
              <a:rPr lang="en-US" sz="1400" dirty="0" smtClean="0"/>
              <a:t>Enables deeper insights</a:t>
            </a:r>
          </a:p>
          <a:p>
            <a:pPr marL="285750" indent="-285750">
              <a:buFont typeface="Arial"/>
              <a:buChar char="•"/>
            </a:pPr>
            <a:r>
              <a:rPr lang="en-US" sz="1400" dirty="0"/>
              <a:t>M</a:t>
            </a:r>
            <a:r>
              <a:rPr lang="en-US" sz="1400" dirty="0" smtClean="0"/>
              <a:t>eaningful innovation</a:t>
            </a:r>
            <a:endParaRPr lang="en-US" sz="1400" dirty="0"/>
          </a:p>
          <a:p>
            <a:pPr marL="285750" indent="-285750">
              <a:buFont typeface="Arial"/>
              <a:buChar char="•"/>
            </a:pPr>
            <a:r>
              <a:rPr lang="en-US" sz="1400" dirty="0" smtClean="0"/>
              <a:t>Simultaneous </a:t>
            </a:r>
            <a:r>
              <a:rPr lang="en-US" sz="1400" dirty="0"/>
              <a:t>collaboration </a:t>
            </a:r>
            <a:r>
              <a:rPr lang="en-US" sz="1400" dirty="0" smtClean="0"/>
              <a:t>across time zones</a:t>
            </a:r>
            <a:endParaRPr lang="en-US" sz="1400" dirty="0"/>
          </a:p>
        </p:txBody>
      </p:sp>
      <p:sp>
        <p:nvSpPr>
          <p:cNvPr id="9" name="TextBox 8"/>
          <p:cNvSpPr txBox="1"/>
          <p:nvPr/>
        </p:nvSpPr>
        <p:spPr>
          <a:xfrm>
            <a:off x="124156" y="4841998"/>
            <a:ext cx="3161365" cy="1877437"/>
          </a:xfrm>
          <a:prstGeom prst="rect">
            <a:avLst/>
          </a:prstGeom>
          <a:noFill/>
        </p:spPr>
        <p:txBody>
          <a:bodyPr wrap="square" rtlCol="0">
            <a:spAutoFit/>
          </a:bodyPr>
          <a:lstStyle/>
          <a:p>
            <a:r>
              <a:rPr lang="en-US" dirty="0" smtClean="0">
                <a:solidFill>
                  <a:schemeClr val="accent1"/>
                </a:solidFill>
              </a:rPr>
              <a:t>Elevator Pitch</a:t>
            </a:r>
          </a:p>
          <a:p>
            <a:r>
              <a:rPr lang="en-US" sz="1400" dirty="0"/>
              <a:t>Bluescape™ provides</a:t>
            </a:r>
            <a:r>
              <a:rPr lang="en-US" sz="1400" b="1" dirty="0"/>
              <a:t> </a:t>
            </a:r>
            <a:r>
              <a:rPr lang="en-US" sz="1400" dirty="0"/>
              <a:t>cloud-based visual collaborative workspaces for individuals, teams and multisite </a:t>
            </a:r>
            <a:r>
              <a:rPr lang="en-US" sz="1400" dirty="0" smtClean="0"/>
              <a:t>enterprises. </a:t>
            </a:r>
          </a:p>
          <a:p>
            <a:pPr marL="285750" indent="-285750">
              <a:buFont typeface="Arial"/>
              <a:buChar char="•"/>
            </a:pPr>
            <a:r>
              <a:rPr lang="en-US" sz="1400" dirty="0"/>
              <a:t>See </a:t>
            </a:r>
            <a:r>
              <a:rPr lang="en-US" sz="1400" dirty="0" smtClean="0"/>
              <a:t>further</a:t>
            </a:r>
            <a:r>
              <a:rPr lang="en-US" sz="1400" dirty="0"/>
              <a:t>, f</a:t>
            </a:r>
            <a:r>
              <a:rPr lang="en-US" sz="1400" dirty="0" smtClean="0"/>
              <a:t>aster </a:t>
            </a:r>
            <a:r>
              <a:rPr lang="en-US" sz="1400" dirty="0"/>
              <a:t> </a:t>
            </a:r>
          </a:p>
          <a:p>
            <a:pPr marL="285750" indent="-285750">
              <a:buFont typeface="Arial"/>
              <a:buChar char="•"/>
            </a:pPr>
            <a:r>
              <a:rPr lang="en-US" sz="1400" dirty="0"/>
              <a:t>Ignite </a:t>
            </a:r>
            <a:r>
              <a:rPr lang="en-US" sz="1400" dirty="0" smtClean="0"/>
              <a:t>breakthrough </a:t>
            </a:r>
            <a:r>
              <a:rPr lang="en-US" sz="1400" dirty="0"/>
              <a:t>i</a:t>
            </a:r>
            <a:r>
              <a:rPr lang="en-US" sz="1400" dirty="0" smtClean="0"/>
              <a:t>deas</a:t>
            </a:r>
          </a:p>
          <a:p>
            <a:pPr marL="285750" indent="-285750">
              <a:buFont typeface="Arial"/>
              <a:buChar char="•"/>
            </a:pPr>
            <a:r>
              <a:rPr lang="en-US" sz="1400" dirty="0" smtClean="0"/>
              <a:t>Connect </a:t>
            </a:r>
            <a:r>
              <a:rPr lang="en-US" sz="1400" dirty="0"/>
              <a:t>a</a:t>
            </a:r>
            <a:r>
              <a:rPr lang="en-US" sz="1400" dirty="0" smtClean="0"/>
              <a:t>cross </a:t>
            </a:r>
            <a:r>
              <a:rPr lang="en-US" sz="1400" dirty="0"/>
              <a:t>t</a:t>
            </a:r>
            <a:r>
              <a:rPr lang="en-US" sz="1400" dirty="0" smtClean="0"/>
              <a:t>eams </a:t>
            </a:r>
            <a:r>
              <a:rPr lang="en-US" sz="1400" dirty="0"/>
              <a:t>and </a:t>
            </a:r>
            <a:r>
              <a:rPr lang="en-US" sz="1400" dirty="0" smtClean="0"/>
              <a:t>time </a:t>
            </a:r>
            <a:r>
              <a:rPr lang="en-US" sz="1400" dirty="0"/>
              <a:t>z</a:t>
            </a:r>
            <a:r>
              <a:rPr lang="en-US" sz="1400" dirty="0" smtClean="0"/>
              <a:t>ones</a:t>
            </a:r>
            <a:endParaRPr lang="en-US" sz="1400" dirty="0"/>
          </a:p>
        </p:txBody>
      </p:sp>
      <p:graphicFrame>
        <p:nvGraphicFramePr>
          <p:cNvPr id="13" name="Table 12"/>
          <p:cNvGraphicFramePr>
            <a:graphicFrameLocks noGrp="1"/>
          </p:cNvGraphicFramePr>
          <p:nvPr>
            <p:extLst>
              <p:ext uri="{D42A27DB-BD31-4B8C-83A1-F6EECF244321}">
                <p14:modId xmlns:p14="http://schemas.microsoft.com/office/powerpoint/2010/main" val="1532889853"/>
              </p:ext>
            </p:extLst>
          </p:nvPr>
        </p:nvGraphicFramePr>
        <p:xfrm>
          <a:off x="3285520" y="954945"/>
          <a:ext cx="5686010" cy="5278035"/>
        </p:xfrm>
        <a:graphic>
          <a:graphicData uri="http://schemas.openxmlformats.org/drawingml/2006/table">
            <a:tbl>
              <a:tblPr firstRow="1" bandRow="1">
                <a:tableStyleId>{5C22544A-7EE6-4342-B048-85BDC9FD1C3A}</a:tableStyleId>
              </a:tblPr>
              <a:tblGrid>
                <a:gridCol w="2843005"/>
                <a:gridCol w="2843005"/>
              </a:tblGrid>
              <a:tr h="614595">
                <a:tc>
                  <a:txBody>
                    <a:bodyPr/>
                    <a:lstStyle/>
                    <a:p>
                      <a:r>
                        <a:rPr lang="en-US" sz="1200" dirty="0" smtClean="0"/>
                        <a:t>Customer Pain Points</a:t>
                      </a:r>
                      <a:endParaRPr lang="en-US" sz="1200" dirty="0"/>
                    </a:p>
                  </a:txBody>
                  <a:tcPr/>
                </a:tc>
                <a:tc>
                  <a:txBody>
                    <a:bodyPr/>
                    <a:lstStyle/>
                    <a:p>
                      <a:r>
                        <a:rPr lang="en-US" sz="1200" dirty="0" smtClean="0"/>
                        <a:t>Bluescape can help…</a:t>
                      </a:r>
                      <a:endParaRPr lang="en-US" sz="1200" dirty="0"/>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Difficult to collaborate across time zones, geographies</a:t>
                      </a:r>
                      <a:r>
                        <a:rPr lang="en-US" sz="1200" baseline="0" dirty="0" smtClean="0">
                          <a:solidFill>
                            <a:srgbClr val="000000"/>
                          </a:solidFill>
                        </a:rPr>
                        <a:t>, </a:t>
                      </a:r>
                      <a:r>
                        <a:rPr lang="en-US" sz="1200" dirty="0" smtClean="0">
                          <a:solidFill>
                            <a:srgbClr val="000000"/>
                          </a:solidFill>
                        </a:rPr>
                        <a:t> and technologies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Reduce</a:t>
                      </a:r>
                      <a:r>
                        <a:rPr lang="en-US" sz="1200" b="1" baseline="0" dirty="0" smtClean="0"/>
                        <a:t> Travel</a:t>
                      </a:r>
                      <a:r>
                        <a:rPr lang="en-US" sz="1200" b="1" dirty="0" smtClean="0"/>
                        <a:t>: </a:t>
                      </a:r>
                      <a:r>
                        <a:rPr lang="en-US" sz="1200" dirty="0" smtClean="0"/>
                        <a:t>Multiple teams can simultaneously collaborate across time and space in a persistent workspace </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Challenging and time consuming to find context when information is scattered</a:t>
                      </a: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t>Central Repository</a:t>
                      </a:r>
                      <a:r>
                        <a:rPr lang="en-US" sz="1200" baseline="0" dirty="0" smtClean="0"/>
                        <a:t>: Quickly evolve and ideate complex concepts - workflows and artifacts are stored in one place – forever</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Waste resources trying to track and capture IP and original marks</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Persistent</a:t>
                      </a:r>
                      <a:r>
                        <a:rPr lang="en-US" sz="1200" b="1" baseline="0" dirty="0" smtClean="0"/>
                        <a:t> Workspace</a:t>
                      </a:r>
                      <a:r>
                        <a:rPr lang="en-US" sz="1200" b="1" dirty="0" smtClean="0"/>
                        <a:t>: </a:t>
                      </a:r>
                      <a:r>
                        <a:rPr lang="en-US" sz="1200" dirty="0" smtClean="0"/>
                        <a:t>Capture intellectual property in an</a:t>
                      </a:r>
                      <a:r>
                        <a:rPr lang="en-US" sz="1200" baseline="0" dirty="0" smtClean="0"/>
                        <a:t> always available and secure environment</a:t>
                      </a:r>
                      <a:endParaRPr lang="en-US" sz="1200" dirty="0" smtClean="0"/>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Risk losing competitive advantage because of slow and stifled innovation </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b="1" baseline="0" dirty="0" smtClean="0">
                          <a:solidFill>
                            <a:srgbClr val="000000"/>
                          </a:solidFill>
                        </a:rPr>
                        <a:t>Increase Strategic Speed</a:t>
                      </a:r>
                      <a:r>
                        <a:rPr lang="en-US" sz="1200" baseline="0" dirty="0" smtClean="0">
                          <a:solidFill>
                            <a:srgbClr val="000000"/>
                          </a:solidFill>
                        </a:rPr>
                        <a:t>: </a:t>
                      </a:r>
                      <a:r>
                        <a:rPr lang="en-US" sz="1200" dirty="0" smtClean="0">
                          <a:solidFill>
                            <a:srgbClr val="000000"/>
                          </a:solidFill>
                        </a:rPr>
                        <a:t>Full transparency of the best ideas</a:t>
                      </a:r>
                      <a:r>
                        <a:rPr lang="en-US" sz="1200" baseline="0" dirty="0" smtClean="0">
                          <a:solidFill>
                            <a:srgbClr val="000000"/>
                          </a:solidFill>
                        </a:rPr>
                        <a:t> to enable faster innovation and go-to-market</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Idea validation and evolution costs are high – mistakes and iterations are expensive</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Dynamic Innovation: </a:t>
                      </a:r>
                      <a:r>
                        <a:rPr lang="en-US" sz="1200" dirty="0" smtClean="0"/>
                        <a:t>Uncover and visualize the best ideas through diversified participation from top talent and teams in an interactive workspace</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Inability</a:t>
                      </a:r>
                      <a:r>
                        <a:rPr lang="en-US" sz="1200" baseline="0" dirty="0" smtClean="0">
                          <a:solidFill>
                            <a:srgbClr val="000000"/>
                          </a:solidFill>
                        </a:rPr>
                        <a:t> to predict organizational outcomes due to a lack of visibility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Drive Better Decision Making: </a:t>
                      </a:r>
                      <a:r>
                        <a:rPr lang="en-US" sz="1200" dirty="0" smtClean="0"/>
                        <a:t>See the big picture to gain insights and optimize existing resources </a:t>
                      </a:r>
                    </a:p>
                  </a:txBody>
                  <a:tcPr/>
                </a:tc>
              </a:tr>
              <a:tr h="6145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rPr>
                        <a:t>Tough to have effective meetings, align and motivate teams to focus on the right priorities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Plug-and-play ready: </a:t>
                      </a:r>
                      <a:r>
                        <a:rPr lang="en-US" sz="1200" b="0" dirty="0" smtClean="0">
                          <a:solidFill>
                            <a:schemeClr val="tx1"/>
                          </a:solidFill>
                        </a:rPr>
                        <a:t>Easy</a:t>
                      </a:r>
                      <a:r>
                        <a:rPr lang="en-US" sz="1200" b="0" baseline="0" dirty="0" smtClean="0">
                          <a:solidFill>
                            <a:schemeClr val="tx1"/>
                          </a:solidFill>
                        </a:rPr>
                        <a:t> to use, s</a:t>
                      </a:r>
                      <a:r>
                        <a:rPr lang="en-US" sz="1200" baseline="0" dirty="0" smtClean="0">
                          <a:solidFill>
                            <a:schemeClr val="tx1"/>
                          </a:solidFill>
                        </a:rPr>
                        <a:t>ave time without having to hook up hardware or move from room-to-room</a:t>
                      </a:r>
                      <a:endParaRPr lang="en-US" sz="1200" dirty="0" smtClean="0">
                        <a:solidFill>
                          <a:schemeClr val="tx1"/>
                        </a:solidFill>
                      </a:endParaRPr>
                    </a:p>
                  </a:txBody>
                  <a:tcPr/>
                </a:tc>
              </a:tr>
            </a:tbl>
          </a:graphicData>
        </a:graphic>
      </p:graphicFrame>
      <p:sp>
        <p:nvSpPr>
          <p:cNvPr id="10" name="Rectangle 9"/>
          <p:cNvSpPr/>
          <p:nvPr/>
        </p:nvSpPr>
        <p:spPr>
          <a:xfrm>
            <a:off x="238894" y="126039"/>
            <a:ext cx="8732636" cy="649758"/>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745280" y="196786"/>
            <a:ext cx="3080482" cy="584776"/>
          </a:xfrm>
          <a:prstGeom prst="rect">
            <a:avLst/>
          </a:prstGeom>
          <a:noFill/>
        </p:spPr>
        <p:txBody>
          <a:bodyPr wrap="square" rtlCol="0">
            <a:spAutoFit/>
          </a:bodyPr>
          <a:lstStyle/>
          <a:p>
            <a:r>
              <a:rPr lang="en-US" dirty="0" smtClean="0"/>
              <a:t>Bluescape</a:t>
            </a:r>
          </a:p>
          <a:p>
            <a:r>
              <a:rPr lang="en-US" sz="1400" dirty="0" smtClean="0"/>
              <a:t>Battle Card</a:t>
            </a:r>
            <a:endParaRPr lang="en-US" sz="1400" dirty="0"/>
          </a:p>
        </p:txBody>
      </p:sp>
      <p:pic>
        <p:nvPicPr>
          <p:cNvPr id="12" name="Picture 11" descr="logo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30" y="158400"/>
            <a:ext cx="1207448" cy="619383"/>
          </a:xfrm>
          <a:prstGeom prst="rect">
            <a:avLst/>
          </a:prstGeom>
        </p:spPr>
      </p:pic>
    </p:spTree>
    <p:extLst>
      <p:ext uri="{BB962C8B-B14F-4D97-AF65-F5344CB8AC3E}">
        <p14:creationId xmlns:p14="http://schemas.microsoft.com/office/powerpoint/2010/main" val="257916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28600" y="190500"/>
            <a:ext cx="3175000" cy="276999"/>
          </a:xfrm>
          <a:prstGeom prst="rect">
            <a:avLst/>
          </a:prstGeom>
          <a:noFill/>
        </p:spPr>
        <p:txBody>
          <a:bodyPr wrap="square" rtlCol="0">
            <a:spAutoFit/>
          </a:bodyPr>
          <a:lstStyle/>
          <a:p>
            <a:r>
              <a:rPr lang="en-US" sz="1200" dirty="0" smtClean="0"/>
              <a:t>Bluescape Battle Card</a:t>
            </a:r>
            <a:endParaRPr lang="en-US" sz="1200" dirty="0"/>
          </a:p>
        </p:txBody>
      </p:sp>
      <p:sp>
        <p:nvSpPr>
          <p:cNvPr id="6" name="TextBox 5"/>
          <p:cNvSpPr txBox="1"/>
          <p:nvPr/>
        </p:nvSpPr>
        <p:spPr>
          <a:xfrm>
            <a:off x="3783429" y="745287"/>
            <a:ext cx="4401015" cy="4462760"/>
          </a:xfrm>
          <a:prstGeom prst="rect">
            <a:avLst/>
          </a:prstGeom>
          <a:noFill/>
        </p:spPr>
        <p:txBody>
          <a:bodyPr wrap="square" rtlCol="0">
            <a:spAutoFit/>
          </a:bodyPr>
          <a:lstStyle/>
          <a:p>
            <a:r>
              <a:rPr lang="en-US" dirty="0" smtClean="0">
                <a:solidFill>
                  <a:schemeClr val="accent1"/>
                </a:solidFill>
              </a:rPr>
              <a:t>Qualification Questions:</a:t>
            </a:r>
          </a:p>
          <a:p>
            <a:pPr marL="285750" indent="-285750">
              <a:buFont typeface="Arial"/>
              <a:buChar char="•"/>
            </a:pPr>
            <a:r>
              <a:rPr lang="en-US" sz="1400" dirty="0"/>
              <a:t>Does your organization utilize public cloud-based solutions</a:t>
            </a:r>
            <a:r>
              <a:rPr lang="en-US" sz="1400" dirty="0" smtClean="0"/>
              <a:t>?</a:t>
            </a:r>
          </a:p>
          <a:p>
            <a:pPr marL="285750" indent="-285750">
              <a:buFont typeface="Arial"/>
              <a:buChar char="•"/>
            </a:pPr>
            <a:r>
              <a:rPr lang="en-US" sz="1400" dirty="0" smtClean="0"/>
              <a:t>Is it challenging to collaborate with multisite teams?</a:t>
            </a:r>
          </a:p>
          <a:p>
            <a:pPr marL="285750" indent="-285750">
              <a:buFont typeface="Arial"/>
              <a:buChar char="•"/>
            </a:pPr>
            <a:r>
              <a:rPr lang="en-US" sz="1400" dirty="0" smtClean="0"/>
              <a:t>Does your organization do a lot of ‘re-work’ because information is stored in different camps?</a:t>
            </a:r>
          </a:p>
          <a:p>
            <a:pPr marL="285750" indent="-285750">
              <a:buFont typeface="Arial"/>
              <a:buChar char="•"/>
            </a:pPr>
            <a:r>
              <a:rPr lang="en-US" sz="1400" dirty="0" smtClean="0"/>
              <a:t>What do you currently use for IP tracking?</a:t>
            </a:r>
          </a:p>
          <a:p>
            <a:pPr marL="285750" indent="-285750">
              <a:buFont typeface="Arial"/>
              <a:buChar char="•"/>
            </a:pPr>
            <a:r>
              <a:rPr lang="en-US" sz="1400" dirty="0" smtClean="0"/>
              <a:t>Do you have management challenges with your virtual environments?</a:t>
            </a:r>
          </a:p>
          <a:p>
            <a:pPr marL="285750" indent="-285750">
              <a:buFont typeface="Arial"/>
              <a:buChar char="•"/>
            </a:pPr>
            <a:r>
              <a:rPr lang="en-US" sz="1400" dirty="0" smtClean="0"/>
              <a:t>How do you collaborate today?</a:t>
            </a:r>
          </a:p>
          <a:p>
            <a:pPr marL="285750" indent="-285750">
              <a:buFont typeface="Arial"/>
              <a:buChar char="•"/>
            </a:pPr>
            <a:r>
              <a:rPr lang="en-US" sz="1400" dirty="0" smtClean="0"/>
              <a:t>What business challenges are you facing?</a:t>
            </a:r>
          </a:p>
          <a:p>
            <a:pPr marL="285750" indent="-285750">
              <a:buFont typeface="Arial"/>
              <a:buChar char="•"/>
            </a:pPr>
            <a:r>
              <a:rPr lang="en-US" sz="1400" dirty="0" smtClean="0"/>
              <a:t>How are your teams distributed geographically?</a:t>
            </a:r>
          </a:p>
          <a:p>
            <a:pPr marL="285750" indent="-285750">
              <a:buFont typeface="Arial"/>
              <a:buChar char="•"/>
            </a:pPr>
            <a:r>
              <a:rPr lang="en-US" sz="1400" dirty="0" smtClean="0"/>
              <a:t>What applications are you using for collaboration today?</a:t>
            </a:r>
          </a:p>
          <a:p>
            <a:pPr marL="285750" indent="-285750">
              <a:buFont typeface="Arial"/>
              <a:buChar char="•"/>
            </a:pPr>
            <a:r>
              <a:rPr lang="en-US" sz="1400" dirty="0" smtClean="0"/>
              <a:t>What are the limitations to the current technologies you’re using today?</a:t>
            </a:r>
          </a:p>
          <a:p>
            <a:pPr marL="285750" indent="-285750">
              <a:buFont typeface="Arial"/>
              <a:buChar char="•"/>
            </a:pPr>
            <a:r>
              <a:rPr lang="en-US" sz="1400" dirty="0" smtClean="0"/>
              <a:t>Do you collaborate with clients or third parties?</a:t>
            </a:r>
          </a:p>
          <a:p>
            <a:pPr marL="285750" indent="-285750">
              <a:buFont typeface="Arial"/>
              <a:buChar char="•"/>
            </a:pPr>
            <a:r>
              <a:rPr lang="en-US" sz="1400" dirty="0" smtClean="0"/>
              <a:t>Is there budget for this sort of initiative?</a:t>
            </a:r>
          </a:p>
          <a:p>
            <a:pPr marL="285750" indent="-285750">
              <a:buFont typeface="Arial"/>
              <a:buChar char="•"/>
            </a:pPr>
            <a:endParaRPr lang="en-US" sz="1400" dirty="0" smtClean="0"/>
          </a:p>
          <a:p>
            <a:pPr marL="285750" indent="-285750">
              <a:buFont typeface="Arial"/>
              <a:buChar char="•"/>
            </a:pPr>
            <a:endParaRPr lang="en-US" sz="1400" dirty="0" smtClean="0"/>
          </a:p>
        </p:txBody>
      </p:sp>
      <p:sp>
        <p:nvSpPr>
          <p:cNvPr id="9" name="TextBox 8"/>
          <p:cNvSpPr txBox="1"/>
          <p:nvPr/>
        </p:nvSpPr>
        <p:spPr>
          <a:xfrm>
            <a:off x="215877" y="3672764"/>
            <a:ext cx="3045013" cy="2739212"/>
          </a:xfrm>
          <a:prstGeom prst="rect">
            <a:avLst/>
          </a:prstGeom>
          <a:noFill/>
        </p:spPr>
        <p:txBody>
          <a:bodyPr wrap="square" rtlCol="0">
            <a:spAutoFit/>
          </a:bodyPr>
          <a:lstStyle/>
          <a:p>
            <a:r>
              <a:rPr lang="en-US" dirty="0" smtClean="0">
                <a:solidFill>
                  <a:schemeClr val="accent1"/>
                </a:solidFill>
              </a:rPr>
              <a:t>Differentiators</a:t>
            </a:r>
          </a:p>
          <a:p>
            <a:pPr marL="285750" indent="-285750">
              <a:buFont typeface="Arial"/>
              <a:buChar char="•"/>
            </a:pPr>
            <a:r>
              <a:rPr lang="en-US" sz="1400" dirty="0" smtClean="0"/>
              <a:t>Real time visual collaboration</a:t>
            </a:r>
          </a:p>
          <a:p>
            <a:pPr marL="285750" indent="-285750">
              <a:buFont typeface="Arial"/>
              <a:buChar char="•"/>
            </a:pPr>
            <a:r>
              <a:rPr lang="en-US" sz="1400" dirty="0" smtClean="0"/>
              <a:t>Cloud-based solution</a:t>
            </a:r>
          </a:p>
          <a:p>
            <a:pPr marL="285750" indent="-285750">
              <a:buFont typeface="Arial"/>
              <a:buChar char="•"/>
            </a:pPr>
            <a:r>
              <a:rPr lang="en-US" sz="1400" dirty="0" smtClean="0"/>
              <a:t>Easy to deploy and adopt (people actually use it!)</a:t>
            </a:r>
          </a:p>
          <a:p>
            <a:pPr marL="285750" indent="-285750">
              <a:buFont typeface="Arial"/>
              <a:buChar char="•"/>
            </a:pPr>
            <a:r>
              <a:rPr lang="en-US" sz="1400" dirty="0" smtClean="0"/>
              <a:t>Persistent, always-on information availability</a:t>
            </a:r>
          </a:p>
          <a:p>
            <a:pPr marL="285750" indent="-285750">
              <a:buFont typeface="Arial"/>
              <a:buChar char="•"/>
            </a:pPr>
            <a:r>
              <a:rPr lang="en-US" sz="1400" dirty="0" smtClean="0"/>
              <a:t>Central repository</a:t>
            </a:r>
          </a:p>
          <a:p>
            <a:pPr marL="285750" indent="-285750">
              <a:buFont typeface="Arial"/>
              <a:buChar char="•"/>
            </a:pPr>
            <a:r>
              <a:rPr lang="en-US" sz="1400" dirty="0" smtClean="0"/>
              <a:t>Plug-and-play ready</a:t>
            </a:r>
          </a:p>
          <a:p>
            <a:pPr marL="285750" indent="-285750">
              <a:buFont typeface="Arial"/>
              <a:buChar char="•"/>
            </a:pPr>
            <a:r>
              <a:rPr lang="en-US" sz="1400" dirty="0" smtClean="0"/>
              <a:t>End-to-end solution for mobile workforce</a:t>
            </a:r>
          </a:p>
          <a:p>
            <a:pPr marL="285750" indent="-285750">
              <a:buFont typeface="Arial"/>
              <a:buChar char="•"/>
            </a:pPr>
            <a:endParaRPr lang="en-US" sz="1400" dirty="0" smtClean="0"/>
          </a:p>
        </p:txBody>
      </p:sp>
      <p:sp>
        <p:nvSpPr>
          <p:cNvPr id="10" name="TextBox 9"/>
          <p:cNvSpPr txBox="1"/>
          <p:nvPr/>
        </p:nvSpPr>
        <p:spPr>
          <a:xfrm>
            <a:off x="228600" y="858340"/>
            <a:ext cx="3045013" cy="2585323"/>
          </a:xfrm>
          <a:prstGeom prst="rect">
            <a:avLst/>
          </a:prstGeom>
          <a:noFill/>
        </p:spPr>
        <p:txBody>
          <a:bodyPr wrap="square" rtlCol="0">
            <a:spAutoFit/>
          </a:bodyPr>
          <a:lstStyle/>
          <a:p>
            <a:r>
              <a:rPr lang="en-US" dirty="0" smtClean="0">
                <a:solidFill>
                  <a:schemeClr val="accent1"/>
                </a:solidFill>
              </a:rPr>
              <a:t>How would you use Bluescape?</a:t>
            </a:r>
          </a:p>
          <a:p>
            <a:pPr marL="285750" indent="-285750">
              <a:buFont typeface="Arial"/>
              <a:buChar char="•"/>
            </a:pPr>
            <a:r>
              <a:rPr lang="en-US" sz="1400" dirty="0" smtClean="0"/>
              <a:t>Strategic planning</a:t>
            </a:r>
          </a:p>
          <a:p>
            <a:pPr marL="285750" indent="-285750">
              <a:buFont typeface="Arial"/>
              <a:buChar char="•"/>
            </a:pPr>
            <a:r>
              <a:rPr lang="en-US" sz="1400" dirty="0" smtClean="0"/>
              <a:t>Conceptualizing/visualization</a:t>
            </a:r>
          </a:p>
          <a:p>
            <a:pPr marL="285750" indent="-285750">
              <a:buFont typeface="Arial"/>
              <a:buChar char="•"/>
            </a:pPr>
            <a:r>
              <a:rPr lang="en-US" sz="1400" dirty="0" smtClean="0"/>
              <a:t>Working sessions</a:t>
            </a:r>
          </a:p>
          <a:p>
            <a:pPr marL="285750" indent="-285750">
              <a:buFont typeface="Arial"/>
              <a:buChar char="•"/>
            </a:pPr>
            <a:r>
              <a:rPr lang="en-US" sz="1400" dirty="0" smtClean="0"/>
              <a:t>Project management</a:t>
            </a:r>
          </a:p>
          <a:p>
            <a:pPr marL="285750" indent="-285750">
              <a:buFont typeface="Arial"/>
              <a:buChar char="•"/>
            </a:pPr>
            <a:r>
              <a:rPr lang="en-US" sz="1400" dirty="0" smtClean="0"/>
              <a:t>Prototyping</a:t>
            </a:r>
          </a:p>
          <a:p>
            <a:pPr marL="285750" indent="-285750">
              <a:buFont typeface="Arial"/>
              <a:buChar char="•"/>
            </a:pPr>
            <a:r>
              <a:rPr lang="en-US" sz="1400" dirty="0" smtClean="0"/>
              <a:t>Design review</a:t>
            </a:r>
          </a:p>
          <a:p>
            <a:pPr marL="285750" indent="-285750">
              <a:buFont typeface="Arial"/>
              <a:buChar char="•"/>
            </a:pPr>
            <a:r>
              <a:rPr lang="en-US" sz="1400" dirty="0" smtClean="0"/>
              <a:t>Customer presentations</a:t>
            </a:r>
          </a:p>
          <a:p>
            <a:pPr marL="285750" indent="-285750">
              <a:buFont typeface="Arial"/>
              <a:buChar char="•"/>
            </a:pPr>
            <a:r>
              <a:rPr lang="en-US" sz="1400" dirty="0" smtClean="0"/>
              <a:t>Content &amp; data management</a:t>
            </a:r>
          </a:p>
          <a:p>
            <a:pPr marL="285750" indent="-285750">
              <a:buFont typeface="Arial"/>
              <a:buChar char="•"/>
            </a:pPr>
            <a:r>
              <a:rPr lang="en-US" sz="1400" dirty="0" smtClean="0"/>
              <a:t>Storyboarding</a:t>
            </a:r>
          </a:p>
        </p:txBody>
      </p:sp>
    </p:spTree>
    <p:extLst>
      <p:ext uri="{BB962C8B-B14F-4D97-AF65-F5344CB8AC3E}">
        <p14:creationId xmlns:p14="http://schemas.microsoft.com/office/powerpoint/2010/main" val="87162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276" y="697078"/>
            <a:ext cx="3335828" cy="369332"/>
          </a:xfrm>
          <a:prstGeom prst="rect">
            <a:avLst/>
          </a:prstGeom>
          <a:noFill/>
        </p:spPr>
        <p:txBody>
          <a:bodyPr wrap="square" rtlCol="0">
            <a:spAutoFit/>
          </a:bodyPr>
          <a:lstStyle/>
          <a:p>
            <a:r>
              <a:rPr lang="en-US" dirty="0" smtClean="0">
                <a:solidFill>
                  <a:schemeClr val="accent1"/>
                </a:solidFill>
              </a:rPr>
              <a:t>Objection Handling</a:t>
            </a:r>
            <a:endParaRPr lang="en-US" dirty="0">
              <a:solidFill>
                <a:schemeClr val="accent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12986585"/>
              </p:ext>
            </p:extLst>
          </p:nvPr>
        </p:nvGraphicFramePr>
        <p:xfrm>
          <a:off x="189274" y="1229708"/>
          <a:ext cx="5807948" cy="4628542"/>
        </p:xfrm>
        <a:graphic>
          <a:graphicData uri="http://schemas.openxmlformats.org/drawingml/2006/table">
            <a:tbl>
              <a:tblPr firstRow="1" bandRow="1">
                <a:tableStyleId>{5C22544A-7EE6-4342-B048-85BDC9FD1C3A}</a:tableStyleId>
              </a:tblPr>
              <a:tblGrid>
                <a:gridCol w="1895037"/>
                <a:gridCol w="3912911"/>
              </a:tblGrid>
              <a:tr h="919811">
                <a:tc>
                  <a:txBody>
                    <a:bodyPr/>
                    <a:lstStyle/>
                    <a:p>
                      <a:r>
                        <a:rPr lang="en-US" sz="1400" dirty="0" smtClean="0"/>
                        <a:t>Objection</a:t>
                      </a:r>
                      <a:endParaRPr lang="en-US" sz="1400" dirty="0"/>
                    </a:p>
                  </a:txBody>
                  <a:tcPr/>
                </a:tc>
                <a:tc>
                  <a:txBody>
                    <a:bodyPr/>
                    <a:lstStyle/>
                    <a:p>
                      <a:r>
                        <a:rPr lang="en-US" sz="1400" dirty="0" smtClean="0"/>
                        <a:t>Response</a:t>
                      </a:r>
                      <a:endParaRPr lang="en-US" sz="1400" dirty="0"/>
                    </a:p>
                  </a:txBody>
                  <a:tcPr/>
                </a:tc>
              </a:tr>
              <a:tr h="762505">
                <a:tc>
                  <a:txBody>
                    <a:bodyPr/>
                    <a:lstStyle/>
                    <a:p>
                      <a:pPr lvl="0"/>
                      <a:r>
                        <a:rPr lang="en-US" sz="1100" kern="1200" dirty="0" smtClean="0">
                          <a:solidFill>
                            <a:schemeClr val="dk1"/>
                          </a:solidFill>
                          <a:effectLst/>
                          <a:latin typeface="+mn-lt"/>
                          <a:ea typeface="+mn-ea"/>
                          <a:cs typeface="+mn-cs"/>
                        </a:rPr>
                        <a:t>We already have collaboration technology</a:t>
                      </a:r>
                      <a:endParaRPr lang="en-US" sz="1100" kern="1200" dirty="0">
                        <a:solidFill>
                          <a:schemeClr val="dk1"/>
                        </a:solidFill>
                        <a:effectLst/>
                        <a:latin typeface="+mn-lt"/>
                        <a:ea typeface="+mn-ea"/>
                        <a:cs typeface="+mn-cs"/>
                      </a:endParaRPr>
                    </a:p>
                  </a:txBody>
                  <a:tcPr/>
                </a:tc>
                <a:tc>
                  <a:txBody>
                    <a:bodyPr/>
                    <a:lstStyle/>
                    <a:p>
                      <a:pPr lvl="0"/>
                      <a:r>
                        <a:rPr lang="en-US" sz="1100" kern="1200" dirty="0" smtClean="0">
                          <a:solidFill>
                            <a:schemeClr val="dk1"/>
                          </a:solidFill>
                          <a:effectLst/>
                          <a:latin typeface="+mn-lt"/>
                          <a:ea typeface="+mn-ea"/>
                          <a:cs typeface="+mn-cs"/>
                        </a:rPr>
                        <a:t>Bluescape protects existing technology investments by pulling preferred tools and applications into a centralized workspace. We make it easier to use your digital</a:t>
                      </a:r>
                      <a:r>
                        <a:rPr lang="en-US" sz="1100" kern="1200" baseline="0" dirty="0" smtClean="0">
                          <a:solidFill>
                            <a:schemeClr val="dk1"/>
                          </a:solidFill>
                          <a:effectLst/>
                          <a:latin typeface="+mn-lt"/>
                          <a:ea typeface="+mn-ea"/>
                          <a:cs typeface="+mn-cs"/>
                        </a:rPr>
                        <a:t> tools </a:t>
                      </a:r>
                      <a:r>
                        <a:rPr lang="en-US" sz="1100" kern="1200" dirty="0" smtClean="0">
                          <a:solidFill>
                            <a:schemeClr val="dk1"/>
                          </a:solidFill>
                          <a:effectLst/>
                          <a:latin typeface="+mn-lt"/>
                          <a:ea typeface="+mn-ea"/>
                          <a:cs typeface="+mn-cs"/>
                        </a:rPr>
                        <a:t>in a non-linear way that delivers simultaneous</a:t>
                      </a:r>
                      <a:r>
                        <a:rPr lang="en-US" sz="1100" kern="1200" baseline="0" dirty="0" smtClean="0">
                          <a:solidFill>
                            <a:schemeClr val="dk1"/>
                          </a:solidFill>
                          <a:effectLst/>
                          <a:latin typeface="+mn-lt"/>
                          <a:ea typeface="+mn-ea"/>
                          <a:cs typeface="+mn-cs"/>
                        </a:rPr>
                        <a:t> touch and stylus in a cloud-based platform – so it travels where you do.</a:t>
                      </a:r>
                      <a:endParaRPr lang="en-US" sz="1100" kern="1200" dirty="0">
                        <a:solidFill>
                          <a:schemeClr val="dk1"/>
                        </a:solidFill>
                        <a:effectLst/>
                        <a:latin typeface="+mn-lt"/>
                        <a:ea typeface="+mn-ea"/>
                        <a:cs typeface="+mn-cs"/>
                      </a:endParaRPr>
                    </a:p>
                  </a:txBody>
                  <a:tcPr/>
                </a:tc>
              </a:tr>
              <a:tr h="919811">
                <a:tc>
                  <a:txBody>
                    <a:bodyPr/>
                    <a:lstStyle/>
                    <a:p>
                      <a:pPr lvl="0"/>
                      <a:r>
                        <a:rPr lang="en-US" sz="1100" kern="1200" dirty="0" smtClean="0">
                          <a:solidFill>
                            <a:schemeClr val="dk1"/>
                          </a:solidFill>
                          <a:effectLst/>
                          <a:latin typeface="+mn-lt"/>
                          <a:ea typeface="+mn-ea"/>
                          <a:cs typeface="+mn-cs"/>
                        </a:rPr>
                        <a:t>We use video conferencing to collaborate with remote teams</a:t>
                      </a:r>
                    </a:p>
                    <a:p>
                      <a:endParaRPr lang="en-US" sz="1100" dirty="0"/>
                    </a:p>
                  </a:txBody>
                  <a:tcPr/>
                </a:tc>
                <a:tc>
                  <a:txBody>
                    <a:bodyPr/>
                    <a:lstStyle/>
                    <a:p>
                      <a:pPr lvl="0"/>
                      <a:r>
                        <a:rPr lang="en-US" sz="1100" kern="1200" dirty="0" smtClean="0">
                          <a:solidFill>
                            <a:schemeClr val="dk1"/>
                          </a:solidFill>
                          <a:effectLst/>
                          <a:latin typeface="+mn-lt"/>
                          <a:ea typeface="+mn-ea"/>
                          <a:cs typeface="+mn-cs"/>
                        </a:rPr>
                        <a:t>Bluescape brings existing video conferencing solutions into the workspace,</a:t>
                      </a:r>
                      <a:r>
                        <a:rPr lang="en-US" sz="1100" kern="1200" baseline="0" dirty="0" smtClean="0">
                          <a:solidFill>
                            <a:schemeClr val="dk1"/>
                          </a:solidFill>
                          <a:effectLst/>
                          <a:latin typeface="+mn-lt"/>
                          <a:ea typeface="+mn-ea"/>
                          <a:cs typeface="+mn-cs"/>
                        </a:rPr>
                        <a:t> </a:t>
                      </a:r>
                      <a:r>
                        <a:rPr lang="en-US" sz="1100" kern="1200" dirty="0" smtClean="0">
                          <a:solidFill>
                            <a:schemeClr val="dk1"/>
                          </a:solidFill>
                          <a:effectLst/>
                          <a:latin typeface="+mn-lt"/>
                          <a:ea typeface="+mn-ea"/>
                          <a:cs typeface="+mn-cs"/>
                        </a:rPr>
                        <a:t>allowing you to see your content and team members.  Our service transforms the way our clients work and virtually meet by consolidating people, content and applications across time and space in a persistent workspace with limitless, simultaneous collaboration.  </a:t>
                      </a:r>
                    </a:p>
                  </a:txBody>
                  <a:tcPr/>
                </a:tc>
              </a:tr>
              <a:tr h="594033">
                <a:tc>
                  <a:txBody>
                    <a:bodyPr/>
                    <a:lstStyle/>
                    <a:p>
                      <a:r>
                        <a:rPr lang="en-US" sz="1100" dirty="0" smtClean="0"/>
                        <a:t>We’ve been looking at other collaboration tools that are half the cost, with more features.</a:t>
                      </a:r>
                      <a:endParaRPr lang="en-US" sz="1100" dirty="0"/>
                    </a:p>
                  </a:txBody>
                  <a:tcPr/>
                </a:tc>
                <a:tc>
                  <a:txBody>
                    <a:bodyPr/>
                    <a:lstStyle/>
                    <a:p>
                      <a:r>
                        <a:rPr lang="en-US" sz="1100" dirty="0" smtClean="0"/>
                        <a:t>Bluescape is a new technology and we</a:t>
                      </a:r>
                      <a:r>
                        <a:rPr lang="en-US" sz="1100" baseline="0" dirty="0" smtClean="0"/>
                        <a:t> have many features in the project roadmap.  We’re working with our early customers to create an even more robust solution.</a:t>
                      </a:r>
                      <a:endParaRPr lang="en-US" sz="1100" dirty="0"/>
                    </a:p>
                  </a:txBody>
                  <a:tcPr/>
                </a:tc>
              </a:tr>
              <a:tr h="919811">
                <a:tc>
                  <a:txBody>
                    <a:bodyPr/>
                    <a:lstStyle/>
                    <a:p>
                      <a:r>
                        <a:rPr lang="en-US" sz="1100" dirty="0" smtClean="0"/>
                        <a:t>How</a:t>
                      </a:r>
                      <a:r>
                        <a:rPr lang="en-US" sz="1100" baseline="0" dirty="0" smtClean="0"/>
                        <a:t> do we organize our information in Bluescape efficiently?</a:t>
                      </a:r>
                      <a:endParaRPr lang="en-US" sz="1100" dirty="0"/>
                    </a:p>
                  </a:txBody>
                  <a:tcPr/>
                </a:tc>
                <a:tc>
                  <a:txBody>
                    <a:bodyPr/>
                    <a:lstStyle/>
                    <a:p>
                      <a:pPr lvl="0"/>
                      <a:r>
                        <a:rPr lang="en-US" sz="1100" kern="1200" dirty="0" smtClean="0">
                          <a:solidFill>
                            <a:schemeClr val="dk1"/>
                          </a:solidFill>
                          <a:effectLst/>
                          <a:latin typeface="+mn-lt"/>
                          <a:ea typeface="+mn-ea"/>
                          <a:cs typeface="+mn-cs"/>
                        </a:rPr>
                        <a:t>We have location markers to help you navigate</a:t>
                      </a:r>
                      <a:r>
                        <a:rPr lang="en-US" sz="1100" kern="1200" baseline="0" dirty="0" smtClean="0">
                          <a:solidFill>
                            <a:schemeClr val="dk1"/>
                          </a:solidFill>
                          <a:effectLst/>
                          <a:latin typeface="+mn-lt"/>
                          <a:ea typeface="+mn-ea"/>
                          <a:cs typeface="+mn-cs"/>
                        </a:rPr>
                        <a:t> and organize the workspace. We’re working on other features in the roadmap to make it even easier for you in the future.</a:t>
                      </a:r>
                      <a:endParaRPr lang="en-US" sz="1100" kern="1200" dirty="0" smtClean="0">
                        <a:solidFill>
                          <a:schemeClr val="dk1"/>
                        </a:solidFill>
                        <a:effectLst/>
                        <a:latin typeface="+mn-lt"/>
                        <a:ea typeface="+mn-ea"/>
                        <a:cs typeface="+mn-cs"/>
                      </a:endParaRPr>
                    </a:p>
                  </a:txBody>
                  <a:tcPr/>
                </a:tc>
              </a:tr>
            </a:tbl>
          </a:graphicData>
        </a:graphic>
      </p:graphicFrame>
      <p:sp>
        <p:nvSpPr>
          <p:cNvPr id="6" name="TextBox 5"/>
          <p:cNvSpPr txBox="1"/>
          <p:nvPr/>
        </p:nvSpPr>
        <p:spPr>
          <a:xfrm>
            <a:off x="5997222" y="936140"/>
            <a:ext cx="3084541" cy="4524315"/>
          </a:xfrm>
          <a:prstGeom prst="rect">
            <a:avLst/>
          </a:prstGeom>
          <a:noFill/>
        </p:spPr>
        <p:txBody>
          <a:bodyPr wrap="square" rtlCol="0">
            <a:spAutoFit/>
          </a:bodyPr>
          <a:lstStyle/>
          <a:p>
            <a:r>
              <a:rPr lang="en-US" dirty="0" smtClean="0">
                <a:solidFill>
                  <a:srgbClr val="4F81BD"/>
                </a:solidFill>
              </a:rPr>
              <a:t>Differentiation in Market</a:t>
            </a:r>
          </a:p>
          <a:p>
            <a:pPr marL="285750" indent="-285750">
              <a:lnSpc>
                <a:spcPct val="200000"/>
              </a:lnSpc>
              <a:buFont typeface="Wingdings" charset="2"/>
              <a:buChar char="ü"/>
            </a:pPr>
            <a:r>
              <a:rPr lang="en-US" sz="1600" b="1" dirty="0" smtClean="0"/>
              <a:t>Easiest to deploy and use</a:t>
            </a:r>
          </a:p>
          <a:p>
            <a:pPr marL="285750" indent="-285750">
              <a:lnSpc>
                <a:spcPct val="200000"/>
              </a:lnSpc>
              <a:buFont typeface="Wingdings" charset="2"/>
              <a:buChar char="ü"/>
            </a:pPr>
            <a:r>
              <a:rPr lang="en-US" sz="1600" b="1" dirty="0" smtClean="0"/>
              <a:t>Broadest out-of-the-box cloud based collaboration platform</a:t>
            </a:r>
          </a:p>
          <a:p>
            <a:pPr marL="285750" indent="-285750">
              <a:lnSpc>
                <a:spcPct val="200000"/>
              </a:lnSpc>
              <a:buFont typeface="Wingdings" charset="2"/>
              <a:buChar char="ü"/>
            </a:pPr>
            <a:r>
              <a:rPr lang="en-US" sz="1600" b="1" dirty="0" smtClean="0"/>
              <a:t>Connect </a:t>
            </a:r>
            <a:r>
              <a:rPr lang="en-US" sz="1600" b="1" dirty="0"/>
              <a:t>a</a:t>
            </a:r>
            <a:r>
              <a:rPr lang="en-US" sz="1600" b="1" dirty="0" smtClean="0"/>
              <a:t>cross </a:t>
            </a:r>
            <a:r>
              <a:rPr lang="en-US" sz="1600" b="1" dirty="0"/>
              <a:t>t</a:t>
            </a:r>
            <a:r>
              <a:rPr lang="en-US" sz="1600" b="1" dirty="0" smtClean="0"/>
              <a:t>eams </a:t>
            </a:r>
            <a:r>
              <a:rPr lang="en-US" sz="1600" b="1" dirty="0"/>
              <a:t>and </a:t>
            </a:r>
            <a:r>
              <a:rPr lang="en-US" sz="1600" b="1" dirty="0" smtClean="0"/>
              <a:t>time </a:t>
            </a:r>
            <a:r>
              <a:rPr lang="en-US" sz="1600" b="1" dirty="0"/>
              <a:t>z</a:t>
            </a:r>
            <a:r>
              <a:rPr lang="en-US" sz="1600" b="1" dirty="0" smtClean="0"/>
              <a:t>ones</a:t>
            </a:r>
            <a:endParaRPr lang="en-US" sz="1600" b="1" dirty="0"/>
          </a:p>
          <a:p>
            <a:pPr marL="285750" indent="-285750">
              <a:lnSpc>
                <a:spcPct val="200000"/>
              </a:lnSpc>
              <a:buFont typeface="Wingdings" charset="2"/>
              <a:buChar char="ü"/>
            </a:pPr>
            <a:r>
              <a:rPr lang="en-US" sz="1600" b="1" dirty="0" smtClean="0"/>
              <a:t>Retain </a:t>
            </a:r>
            <a:r>
              <a:rPr lang="en-US" sz="1600" b="1" dirty="0"/>
              <a:t>o</a:t>
            </a:r>
            <a:r>
              <a:rPr lang="en-US" sz="1600" b="1" dirty="0" smtClean="0"/>
              <a:t>rganizational </a:t>
            </a:r>
            <a:r>
              <a:rPr lang="en-US" sz="1600" b="1" dirty="0"/>
              <a:t>k</a:t>
            </a:r>
            <a:r>
              <a:rPr lang="en-US" sz="1600" b="1" dirty="0" smtClean="0"/>
              <a:t>nowledge</a:t>
            </a:r>
            <a:endParaRPr lang="en-US" sz="1600" b="1" dirty="0"/>
          </a:p>
          <a:p>
            <a:pPr marL="285750" indent="-285750">
              <a:lnSpc>
                <a:spcPct val="200000"/>
              </a:lnSpc>
              <a:buFont typeface="Wingdings" charset="2"/>
              <a:buChar char="ü"/>
            </a:pPr>
            <a:r>
              <a:rPr lang="en-US" sz="1600" b="1" dirty="0" smtClean="0"/>
              <a:t>Parallel versus serial activity</a:t>
            </a:r>
          </a:p>
          <a:p>
            <a:endParaRPr lang="en-US" sz="1400" dirty="0"/>
          </a:p>
        </p:txBody>
      </p:sp>
      <p:sp>
        <p:nvSpPr>
          <p:cNvPr id="7" name="TextBox 6"/>
          <p:cNvSpPr txBox="1"/>
          <p:nvPr/>
        </p:nvSpPr>
        <p:spPr>
          <a:xfrm>
            <a:off x="228600" y="190500"/>
            <a:ext cx="3175000" cy="276999"/>
          </a:xfrm>
          <a:prstGeom prst="rect">
            <a:avLst/>
          </a:prstGeom>
          <a:noFill/>
        </p:spPr>
        <p:txBody>
          <a:bodyPr wrap="square" rtlCol="0">
            <a:spAutoFit/>
          </a:bodyPr>
          <a:lstStyle/>
          <a:p>
            <a:r>
              <a:rPr lang="en-US" sz="1200" dirty="0" err="1" smtClean="0"/>
              <a:t>BluescapeBattle</a:t>
            </a:r>
            <a:r>
              <a:rPr lang="en-US" sz="1200" dirty="0" smtClean="0"/>
              <a:t> </a:t>
            </a:r>
            <a:r>
              <a:rPr lang="en-US" sz="1200" dirty="0" smtClean="0"/>
              <a:t>Card</a:t>
            </a:r>
            <a:endParaRPr lang="en-US" sz="1200" dirty="0"/>
          </a:p>
        </p:txBody>
      </p:sp>
      <p:sp>
        <p:nvSpPr>
          <p:cNvPr id="8" name="Rectangle 7"/>
          <p:cNvSpPr/>
          <p:nvPr/>
        </p:nvSpPr>
        <p:spPr>
          <a:xfrm>
            <a:off x="228600"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65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90500"/>
            <a:ext cx="3175000" cy="276999"/>
          </a:xfrm>
          <a:prstGeom prst="rect">
            <a:avLst/>
          </a:prstGeom>
          <a:noFill/>
        </p:spPr>
        <p:txBody>
          <a:bodyPr wrap="square" rtlCol="0">
            <a:spAutoFit/>
          </a:bodyPr>
          <a:lstStyle/>
          <a:p>
            <a:r>
              <a:rPr lang="en-US" sz="1200" dirty="0" smtClean="0"/>
              <a:t>Bluescape </a:t>
            </a:r>
            <a:r>
              <a:rPr lang="en-US" sz="1200" dirty="0" smtClean="0"/>
              <a:t>Battle </a:t>
            </a:r>
            <a:r>
              <a:rPr lang="en-US" sz="1200" dirty="0" smtClean="0"/>
              <a:t>Card</a:t>
            </a:r>
            <a:endParaRPr lang="en-US" sz="1200" dirty="0"/>
          </a:p>
        </p:txBody>
      </p:sp>
      <p:sp>
        <p:nvSpPr>
          <p:cNvPr id="5" name="Rectangle 4"/>
          <p:cNvSpPr/>
          <p:nvPr/>
        </p:nvSpPr>
        <p:spPr>
          <a:xfrm>
            <a:off x="228600"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The Competition</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76902292"/>
              </p:ext>
            </p:extLst>
          </p:nvPr>
        </p:nvGraphicFramePr>
        <p:xfrm>
          <a:off x="228599" y="882246"/>
          <a:ext cx="8576733" cy="5916045"/>
        </p:xfrm>
        <a:graphic>
          <a:graphicData uri="http://schemas.openxmlformats.org/drawingml/2006/table">
            <a:tbl>
              <a:tblPr/>
              <a:tblGrid>
                <a:gridCol w="1841501"/>
                <a:gridCol w="2122537"/>
                <a:gridCol w="1873908"/>
                <a:gridCol w="1315338"/>
                <a:gridCol w="1423449"/>
              </a:tblGrid>
              <a:tr h="139044">
                <a:tc rowSpan="2">
                  <a:txBody>
                    <a:bodyPr/>
                    <a:lstStyle/>
                    <a:p>
                      <a:pPr algn="ctr" fontAlgn="ctr"/>
                      <a:r>
                        <a:rPr lang="en-US" sz="950" b="1" i="0" u="none" strike="noStrike" dirty="0">
                          <a:solidFill>
                            <a:srgbClr val="000000"/>
                          </a:solidFill>
                          <a:effectLst/>
                          <a:latin typeface="Arial"/>
                        </a:rPr>
                        <a:t> Comparison</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rowSpan="2">
                  <a:txBody>
                    <a:bodyPr/>
                    <a:lstStyle/>
                    <a:p>
                      <a:pPr algn="ctr" fontAlgn="ctr"/>
                      <a:r>
                        <a:rPr lang="en-US" sz="950" b="1" i="0" u="none" strike="noStrike" dirty="0">
                          <a:solidFill>
                            <a:srgbClr val="000000"/>
                          </a:solidFill>
                          <a:effectLst/>
                          <a:latin typeface="Arial"/>
                        </a:rPr>
                        <a:t>Smart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950" b="1" i="0" u="none" strike="noStrike" dirty="0">
                          <a:solidFill>
                            <a:srgbClr val="000000"/>
                          </a:solidFill>
                          <a:effectLst/>
                          <a:latin typeface="Arial"/>
                        </a:rPr>
                        <a:t>Oblong</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ctr"/>
                      <a:r>
                        <a:rPr lang="en-US" sz="950" b="1" i="0" u="none" strike="noStrike" dirty="0">
                          <a:solidFill>
                            <a:srgbClr val="000000"/>
                          </a:solidFill>
                          <a:effectLst/>
                          <a:latin typeface="Arial"/>
                        </a:rPr>
                        <a:t>Microsoft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7DEE8"/>
                    </a:solidFill>
                  </a:tcPr>
                </a:tc>
                <a:tc rowSpan="2">
                  <a:txBody>
                    <a:bodyPr/>
                    <a:lstStyle/>
                    <a:p>
                      <a:pPr algn="ctr" fontAlgn="ctr"/>
                      <a:r>
                        <a:rPr lang="en-US" sz="950" b="1" i="0" u="none" strike="noStrike" dirty="0" err="1" smtClean="0">
                          <a:solidFill>
                            <a:srgbClr val="000000"/>
                          </a:solidFill>
                          <a:effectLst/>
                          <a:latin typeface="Arial"/>
                        </a:rPr>
                        <a:t>Prysm</a:t>
                      </a:r>
                      <a:r>
                        <a:rPr lang="en-US" sz="950" b="1" i="0" u="none" strike="noStrike" dirty="0" smtClean="0">
                          <a:solidFill>
                            <a:srgbClr val="000000"/>
                          </a:solidFill>
                          <a:effectLst/>
                          <a:latin typeface="Arial"/>
                        </a:rPr>
                        <a:t> (</a:t>
                      </a:r>
                      <a:r>
                        <a:rPr lang="en-US" sz="950" b="1" i="0" u="none" strike="noStrike" dirty="0" err="1" smtClean="0">
                          <a:solidFill>
                            <a:srgbClr val="000000"/>
                          </a:solidFill>
                          <a:effectLst/>
                          <a:latin typeface="Arial"/>
                        </a:rPr>
                        <a:t>Anacore</a:t>
                      </a:r>
                      <a:r>
                        <a:rPr lang="en-US" sz="950" b="1" i="0" u="none" strike="noStrike" dirty="0" smtClean="0">
                          <a:solidFill>
                            <a:srgbClr val="000000"/>
                          </a:solidFill>
                          <a:effectLst/>
                          <a:latin typeface="Arial"/>
                        </a:rPr>
                        <a:t> merged)</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r>
              <a:tr h="199876">
                <a:tc vMerge="1">
                  <a:txBody>
                    <a:bodyPr/>
                    <a:lstStyle/>
                    <a:p>
                      <a:endParaRPr lang="en-US"/>
                    </a:p>
                  </a:txBody>
                  <a:tcPr/>
                </a:tc>
                <a:tc vMerge="1">
                  <a:txBody>
                    <a:bodyPr/>
                    <a:lstStyle/>
                    <a:p>
                      <a:endParaRPr lang="en-US"/>
                    </a:p>
                  </a:txBody>
                  <a:tcPr/>
                </a:tc>
                <a:tc>
                  <a:txBody>
                    <a:bodyPr/>
                    <a:lstStyle/>
                    <a:p>
                      <a:pPr algn="ctr" fontAlgn="t"/>
                      <a:r>
                        <a:rPr lang="en-US" sz="950" b="0" i="0" u="none" strike="noStrike">
                          <a:solidFill>
                            <a:srgbClr val="000000"/>
                          </a:solidFill>
                          <a:effectLst/>
                          <a:latin typeface="Calibri"/>
                        </a:rPr>
                        <a:t> </a:t>
                      </a:r>
                    </a:p>
                  </a:txBody>
                  <a:tcPr marL="6765" marR="6765" marT="67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950" b="1" i="0" u="none" strike="noStrike" dirty="0" smtClean="0">
                          <a:solidFill>
                            <a:srgbClr val="2C313B"/>
                          </a:solidFill>
                          <a:effectLst/>
                          <a:latin typeface="Arial"/>
                        </a:rPr>
                        <a:t>(Perceptive</a:t>
                      </a:r>
                      <a:r>
                        <a:rPr lang="en-US" sz="950" b="1" i="0" u="none" strike="noStrike" baseline="0" dirty="0" smtClean="0">
                          <a:solidFill>
                            <a:srgbClr val="2C313B"/>
                          </a:solidFill>
                          <a:effectLst/>
                          <a:latin typeface="Arial"/>
                        </a:rPr>
                        <a:t> </a:t>
                      </a:r>
                      <a:r>
                        <a:rPr lang="en-US" sz="950" b="1" i="0" u="none" strike="noStrike" dirty="0" smtClean="0">
                          <a:solidFill>
                            <a:srgbClr val="2C313B"/>
                          </a:solidFill>
                          <a:effectLst/>
                          <a:latin typeface="Arial"/>
                        </a:rPr>
                        <a:t>Pixel</a:t>
                      </a:r>
                      <a:r>
                        <a:rPr lang="en-US" sz="950" b="1" i="0" u="none" strike="noStrike" dirty="0">
                          <a:solidFill>
                            <a:srgbClr val="2C313B"/>
                          </a:solidFill>
                          <a:effectLst/>
                          <a:latin typeface="Arial"/>
                        </a:rPr>
                        <a: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DEE8"/>
                    </a:solidFill>
                  </a:tcPr>
                </a:tc>
                <a:tc vMerge="1">
                  <a:txBody>
                    <a:bodyPr/>
                    <a:lstStyle/>
                    <a:p>
                      <a:endParaRPr lang="en-US"/>
                    </a:p>
                  </a:txBody>
                  <a:tcPr/>
                </a:tc>
              </a:tr>
              <a:tr h="390681">
                <a:tc>
                  <a:txBody>
                    <a:bodyPr/>
                    <a:lstStyle/>
                    <a:p>
                      <a:pPr algn="ctr" fontAlgn="ctr"/>
                      <a:r>
                        <a:rPr lang="en-US" sz="950" b="1" i="0" u="none" strike="noStrike">
                          <a:solidFill>
                            <a:srgbClr val="000000"/>
                          </a:solidFill>
                          <a:effectLst/>
                          <a:latin typeface="Arial"/>
                        </a:rPr>
                        <a:t>Solution Pricing</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Calibri"/>
                        </a:rPr>
                        <a:t>$7,000</a:t>
                      </a:r>
                      <a:endParaRPr lang="en-US" sz="950" b="1" i="0" u="none" strike="noStrike" dirty="0">
                        <a:solidFill>
                          <a:srgbClr val="000000"/>
                        </a:solidFill>
                        <a:effectLst/>
                        <a:latin typeface="Calibri"/>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2C313B"/>
                          </a:solidFill>
                          <a:effectLst/>
                          <a:latin typeface="Arial"/>
                        </a:rPr>
                        <a:t>$150k-300k</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2C313B"/>
                          </a:solidFill>
                          <a:effectLst/>
                          <a:latin typeface="Arial"/>
                        </a:rPr>
                        <a:t>$7,500</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$200k-$</a:t>
                      </a:r>
                      <a:r>
                        <a:rPr lang="en-US" sz="950" b="1" i="0" u="none" strike="noStrike" dirty="0" smtClean="0">
                          <a:solidFill>
                            <a:srgbClr val="000000"/>
                          </a:solidFill>
                          <a:effectLst/>
                          <a:latin typeface="Arial"/>
                        </a:rPr>
                        <a:t>1M+</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69273">
                <a:tc>
                  <a:txBody>
                    <a:bodyPr/>
                    <a:lstStyle/>
                    <a:p>
                      <a:pPr algn="ctr" fontAlgn="ctr"/>
                      <a:r>
                        <a:rPr lang="en-US" sz="950" b="1" i="0" u="none" strike="noStrike">
                          <a:solidFill>
                            <a:srgbClr val="000000"/>
                          </a:solidFill>
                          <a:effectLst/>
                          <a:latin typeface="Arial"/>
                        </a:rPr>
                        <a:t>Solution Overview</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Calibri"/>
                        </a:rPr>
                        <a:t>55" panel &amp; annotation software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Wand, (3) 55" panels, cameras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2C313B"/>
                          </a:solidFill>
                          <a:effectLst/>
                          <a:latin typeface="Arial"/>
                        </a:rPr>
                        <a:t>55" panel display</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Wall options </a:t>
                      </a:r>
                      <a:r>
                        <a:rPr lang="en-US" sz="950" b="1" i="0" u="none" strike="noStrike" dirty="0">
                          <a:solidFill>
                            <a:srgbClr val="000000"/>
                          </a:solidFill>
                          <a:effectLst/>
                          <a:latin typeface="Arial"/>
                        </a:rPr>
                        <a:t>that tend to be </a:t>
                      </a:r>
                      <a:r>
                        <a:rPr lang="en-US" sz="950" b="1" i="0" u="none" strike="noStrike" dirty="0" smtClean="0">
                          <a:solidFill>
                            <a:srgbClr val="000000"/>
                          </a:solidFill>
                          <a:effectLst/>
                          <a:latin typeface="Arial"/>
                        </a:rPr>
                        <a:t>custom</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512726">
                <a:tc>
                  <a:txBody>
                    <a:bodyPr/>
                    <a:lstStyle/>
                    <a:p>
                      <a:pPr algn="ctr" fontAlgn="ctr"/>
                      <a:r>
                        <a:rPr lang="en-US" sz="950" b="1" i="0" u="none" strike="noStrike">
                          <a:solidFill>
                            <a:srgbClr val="000000"/>
                          </a:solidFill>
                          <a:effectLst/>
                          <a:latin typeface="Arial"/>
                        </a:rPr>
                        <a:t>Software MSRP</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Calibri"/>
                        </a:rPr>
                        <a:t>$13,000 (500 users for Bridget Video Conferencing)</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 </a:t>
                      </a:r>
                      <a:r>
                        <a:rPr lang="en-US" sz="950" b="1" i="0" u="none" strike="noStrike" dirty="0" smtClean="0">
                          <a:solidFill>
                            <a:srgbClr val="2C313B"/>
                          </a:solidFill>
                          <a:effectLst/>
                          <a:latin typeface="Arial"/>
                        </a:rPr>
                        <a:t>N/A</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 </a:t>
                      </a:r>
                      <a:r>
                        <a:rPr lang="en-US" sz="950" b="1" i="0" u="none" strike="noStrike" dirty="0" smtClean="0">
                          <a:solidFill>
                            <a:srgbClr val="2C313B"/>
                          </a:solidFill>
                          <a:effectLst/>
                          <a:latin typeface="Arial"/>
                        </a:rPr>
                        <a:t>N/A</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 </a:t>
                      </a:r>
                      <a:r>
                        <a:rPr lang="en-US" sz="950" b="1" i="0" u="none" strike="noStrike" dirty="0" smtClean="0">
                          <a:solidFill>
                            <a:srgbClr val="000000"/>
                          </a:solidFill>
                          <a:effectLst/>
                          <a:latin typeface="Arial"/>
                        </a:rPr>
                        <a:t>N/A</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584334">
                <a:tc>
                  <a:txBody>
                    <a:bodyPr/>
                    <a:lstStyle/>
                    <a:p>
                      <a:pPr algn="ctr" fontAlgn="ctr"/>
                      <a:r>
                        <a:rPr lang="en-US" sz="950" b="1" i="0" u="none" strike="noStrike">
                          <a:solidFill>
                            <a:srgbClr val="000000"/>
                          </a:solidFill>
                          <a:effectLst/>
                          <a:latin typeface="Arial"/>
                        </a:rPr>
                        <a:t>Strengths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Brand name recognition</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MIT innovation &amp; backing, Minority Report PR</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2C313B"/>
                          </a:solidFill>
                          <a:effectLst/>
                          <a:latin typeface="Arial"/>
                        </a:rPr>
                        <a:t>Owned by Microsoft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Customizable, high-quality screens</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251396">
                <a:tc>
                  <a:txBody>
                    <a:bodyPr/>
                    <a:lstStyle/>
                    <a:p>
                      <a:pPr algn="ctr" fontAlgn="ctr"/>
                      <a:r>
                        <a:rPr lang="en-US" sz="950" b="1" i="0" u="none" strike="noStrike">
                          <a:solidFill>
                            <a:srgbClr val="000000"/>
                          </a:solidFill>
                          <a:effectLst/>
                          <a:latin typeface="Arial"/>
                        </a:rPr>
                        <a:t>Weaknesses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2C313B"/>
                          </a:solidFill>
                          <a:effectLst/>
                          <a:latin typeface="Arial"/>
                        </a:rPr>
                        <a:t>Associated</a:t>
                      </a:r>
                      <a:r>
                        <a:rPr lang="en-US" sz="950" b="1" i="0" u="none" strike="noStrike" baseline="0" dirty="0" smtClean="0">
                          <a:solidFill>
                            <a:srgbClr val="2C313B"/>
                          </a:solidFill>
                          <a:effectLst/>
                          <a:latin typeface="Arial"/>
                        </a:rPr>
                        <a:t> with education market, struggling to gain foothold in enterprise. </a:t>
                      </a:r>
                      <a:endParaRPr lang="en-US" sz="950" b="1" i="0" u="none" strike="noStrike" dirty="0">
                        <a:solidFill>
                          <a:srgbClr val="2C313B"/>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Limited to presentation functionality. Static content that is linear</a:t>
                      </a:r>
                      <a:r>
                        <a:rPr lang="en-US" sz="950" b="1" i="0" u="none" strike="noStrike" dirty="0" smtClean="0">
                          <a:solidFill>
                            <a:srgbClr val="000000"/>
                          </a:solidFill>
                          <a:effectLst/>
                          <a:latin typeface="Arial"/>
                        </a:rPr>
                        <a:t>. Requires dedicated room space.</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Brand confusion over product naming;  customers primarily in news/</a:t>
                      </a:r>
                      <a:r>
                        <a:rPr lang="en-US" sz="950" b="1" i="0" u="none" strike="noStrike" dirty="0" smtClean="0">
                          <a:solidFill>
                            <a:srgbClr val="2C313B"/>
                          </a:solidFill>
                          <a:effectLst/>
                          <a:latin typeface="Arial"/>
                        </a:rPr>
                        <a:t>broadcasting</a:t>
                      </a:r>
                      <a:r>
                        <a:rPr lang="en-US" sz="950" b="1" i="0" u="none" strike="noStrike" dirty="0">
                          <a:solidFill>
                            <a:srgbClr val="2C313B"/>
                          </a:solidFill>
                          <a:effectLst/>
                          <a:latin typeface="Arial"/>
                        </a:rPr>
                        <a:t>; limited to </a:t>
                      </a:r>
                      <a:r>
                        <a:rPr lang="en-US" sz="950" b="1" i="0" u="none" strike="noStrike" dirty="0" smtClean="0">
                          <a:solidFill>
                            <a:srgbClr val="2C313B"/>
                          </a:solidFill>
                          <a:effectLst/>
                          <a:latin typeface="Arial"/>
                        </a:rPr>
                        <a:t>Windows 8</a:t>
                      </a:r>
                      <a:r>
                        <a:rPr lang="en-US" sz="950" b="1" i="0" u="none" strike="noStrike" dirty="0">
                          <a:solidFill>
                            <a:srgbClr val="2C313B"/>
                          </a:solidFill>
                          <a:effectLst/>
                          <a:latin typeface="Arial"/>
                        </a:rPr>
                        <a:t>; little attention from MS.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Display-only functionality</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91061">
                <a:tc>
                  <a:txBody>
                    <a:bodyPr/>
                    <a:lstStyle/>
                    <a:p>
                      <a:pPr algn="ctr" fontAlgn="ctr"/>
                      <a:r>
                        <a:rPr lang="en-US" sz="950" b="1" i="0" u="none" strike="noStrike">
                          <a:solidFill>
                            <a:srgbClr val="000000"/>
                          </a:solidFill>
                          <a:effectLst/>
                          <a:latin typeface="Arial"/>
                        </a:rPr>
                        <a:t>Concurrent users at a wall using the touch panel at the same time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2</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Users use wand, not wall -- only </a:t>
                      </a:r>
                      <a:r>
                        <a:rPr lang="en-US" sz="950" b="1" i="0" u="none" strike="noStrike" dirty="0">
                          <a:solidFill>
                            <a:srgbClr val="000000"/>
                          </a:solidFill>
                          <a:effectLst/>
                          <a:latin typeface="Arial"/>
                        </a:rPr>
                        <a:t>2 </a:t>
                      </a:r>
                      <a:r>
                        <a:rPr lang="en-US" sz="950" b="1" i="0" u="none" strike="noStrike" dirty="0" smtClean="0">
                          <a:solidFill>
                            <a:srgbClr val="000000"/>
                          </a:solidFill>
                          <a:effectLst/>
                          <a:latin typeface="Arial"/>
                        </a:rPr>
                        <a:t>users </a:t>
                      </a:r>
                      <a:r>
                        <a:rPr lang="en-US" sz="950" b="1" i="0" u="none" strike="noStrike" dirty="0">
                          <a:solidFill>
                            <a:srgbClr val="000000"/>
                          </a:solidFill>
                          <a:effectLst/>
                          <a:latin typeface="Arial"/>
                        </a:rPr>
                        <a:t>at a time can use a </a:t>
                      </a:r>
                      <a:r>
                        <a:rPr lang="en-US" sz="950" b="1" i="0" u="none" strike="noStrike" dirty="0" smtClean="0">
                          <a:solidFill>
                            <a:srgbClr val="000000"/>
                          </a:solidFill>
                          <a:effectLst/>
                          <a:latin typeface="Arial"/>
                        </a:rPr>
                        <a:t>wand.</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2C313B"/>
                          </a:solidFill>
                          <a:effectLst/>
                          <a:latin typeface="Arial"/>
                        </a:rPr>
                        <a:t>10</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12</a:t>
                      </a:r>
                      <a:r>
                        <a:rPr lang="en-US" sz="950" b="1" i="0" u="none" strike="noStrike" dirty="0">
                          <a:solidFill>
                            <a:srgbClr val="000000"/>
                          </a:solidFill>
                          <a:effectLst/>
                          <a:latin typeface="Arial"/>
                        </a:rPr>
                        <a:t>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95469">
                <a:tc>
                  <a:txBody>
                    <a:bodyPr/>
                    <a:lstStyle/>
                    <a:p>
                      <a:pPr algn="ctr" fontAlgn="ctr"/>
                      <a:r>
                        <a:rPr lang="en-US" sz="950" b="1" i="0" u="none" strike="noStrike">
                          <a:solidFill>
                            <a:srgbClr val="000000"/>
                          </a:solidFill>
                          <a:effectLst/>
                          <a:latin typeface="Arial"/>
                        </a:rPr>
                        <a:t>Native Interoperability (bring software into your environment)</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39044">
                <a:tc>
                  <a:txBody>
                    <a:bodyPr/>
                    <a:lstStyle/>
                    <a:p>
                      <a:pPr algn="ctr" fontAlgn="ctr"/>
                      <a:r>
                        <a:rPr lang="en-US" sz="950" b="1" i="0" u="none" strike="noStrike">
                          <a:solidFill>
                            <a:srgbClr val="000000"/>
                          </a:solidFill>
                          <a:effectLst/>
                          <a:latin typeface="Arial"/>
                        </a:rPr>
                        <a:t>User experience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2C313B"/>
                          </a:solidFill>
                          <a:effectLst/>
                          <a:latin typeface="Arial"/>
                        </a:rPr>
                        <a:t>Touch/Stylus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Wand</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Touch/Stylus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Display/Touch</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95469">
                <a:tc>
                  <a:txBody>
                    <a:bodyPr/>
                    <a:lstStyle/>
                    <a:p>
                      <a:pPr algn="ctr" fontAlgn="ctr"/>
                      <a:r>
                        <a:rPr lang="en-US" sz="950" b="1" i="0" u="none" strike="noStrike">
                          <a:solidFill>
                            <a:srgbClr val="000000"/>
                          </a:solidFill>
                          <a:effectLst/>
                          <a:latin typeface="Arial"/>
                        </a:rPr>
                        <a:t>Cloud Native</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No</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62496">
                <a:tc>
                  <a:txBody>
                    <a:bodyPr/>
                    <a:lstStyle/>
                    <a:p>
                      <a:pPr algn="ctr" fontAlgn="ctr"/>
                      <a:r>
                        <a:rPr lang="en-US" sz="950" b="1" i="0" u="none" strike="noStrike">
                          <a:solidFill>
                            <a:srgbClr val="000000"/>
                          </a:solidFill>
                          <a:effectLst/>
                          <a:latin typeface="Arial"/>
                        </a:rPr>
                        <a:t>Partnerships</a:t>
                      </a:r>
                      <a:r>
                        <a:rPr lang="en-US" sz="950" b="0" i="0" u="none" strike="noStrike">
                          <a:solidFill>
                            <a:srgbClr val="000000"/>
                          </a:solidFill>
                          <a:effectLst/>
                          <a:latin typeface="Arial"/>
                        </a:rPr>
                        <a:t>   </a:t>
                      </a:r>
                      <a:endParaRPr lang="en-US" sz="950" b="1" i="0" u="none" strike="noStrike">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endParaRPr lang="en-US" sz="950" b="1" i="0" u="none" strike="noStrike" dirty="0" smtClean="0">
                        <a:solidFill>
                          <a:srgbClr val="000000"/>
                        </a:solidFill>
                        <a:effectLst/>
                        <a:latin typeface="Arial"/>
                      </a:endParaRPr>
                    </a:p>
                    <a:p>
                      <a:pPr algn="ctr" fontAlgn="ctr"/>
                      <a:r>
                        <a:rPr lang="en-US" sz="950" b="1" i="0" u="none" strike="noStrike" dirty="0" smtClean="0">
                          <a:solidFill>
                            <a:srgbClr val="000000"/>
                          </a:solidFill>
                          <a:effectLst/>
                          <a:latin typeface="Arial"/>
                        </a:rPr>
                        <a:t>Microsoft</a:t>
                      </a:r>
                      <a:r>
                        <a:rPr lang="en-US" sz="950" b="1" i="0" u="none" strike="noStrike" baseline="0" dirty="0" smtClean="0">
                          <a:solidFill>
                            <a:srgbClr val="000000"/>
                          </a:solidFill>
                          <a:effectLst/>
                          <a:latin typeface="Arial"/>
                        </a:rPr>
                        <a:t> </a:t>
                      </a:r>
                      <a:r>
                        <a:rPr lang="en-US" sz="950" b="1" i="0" u="none" strike="noStrike" baseline="0" dirty="0" err="1" smtClean="0">
                          <a:solidFill>
                            <a:srgbClr val="000000"/>
                          </a:solidFill>
                          <a:effectLst/>
                          <a:latin typeface="Arial"/>
                        </a:rPr>
                        <a:t>Lync</a:t>
                      </a:r>
                      <a:r>
                        <a:rPr lang="en-US" sz="950" b="1" i="0" u="none" strike="noStrike" baseline="0" dirty="0" smtClean="0">
                          <a:solidFill>
                            <a:srgbClr val="000000"/>
                          </a:solidFill>
                          <a:effectLst/>
                          <a:latin typeface="Arial"/>
                        </a:rPr>
                        <a:t>, Google for Education, Epson, Cisco</a:t>
                      </a:r>
                      <a:endParaRPr lang="en-US" sz="950" b="1" i="0" u="none" strike="noStrike" dirty="0">
                        <a:solidFill>
                          <a:srgbClr val="000000"/>
                        </a:solidFill>
                        <a:effectLst/>
                        <a:latin typeface="Arial"/>
                      </a:endParaRPr>
                    </a:p>
                    <a:p>
                      <a:pPr algn="ctr" fontAlgn="ctr"/>
                      <a:r>
                        <a:rPr lang="en-US" sz="950" b="1" i="0" u="none" strike="noStrike" dirty="0">
                          <a:solidFill>
                            <a:srgbClr val="000000"/>
                          </a:solidFill>
                          <a:effectLst/>
                          <a:latin typeface="Arial"/>
                        </a:rPr>
                        <a:t> </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err="1" smtClean="0">
                          <a:solidFill>
                            <a:srgbClr val="000000"/>
                          </a:solidFill>
                          <a:effectLst/>
                          <a:latin typeface="Arial"/>
                        </a:rPr>
                        <a:t>AdTech</a:t>
                      </a:r>
                      <a:r>
                        <a:rPr lang="en-US" sz="950" b="1" i="0" u="none" strike="noStrike" dirty="0" smtClean="0">
                          <a:solidFill>
                            <a:srgbClr val="000000"/>
                          </a:solidFill>
                          <a:effectLst/>
                          <a:latin typeface="Arial"/>
                        </a:rPr>
                        <a:t>, </a:t>
                      </a:r>
                      <a:r>
                        <a:rPr lang="en-US" sz="950" b="1" i="0" u="none" strike="noStrike" dirty="0" err="1" smtClean="0">
                          <a:solidFill>
                            <a:srgbClr val="000000"/>
                          </a:solidFill>
                          <a:effectLst/>
                          <a:latin typeface="Arial"/>
                        </a:rPr>
                        <a:t>Carahsoft</a:t>
                      </a:r>
                      <a:r>
                        <a:rPr lang="en-US" sz="950" b="1" i="0" u="none" strike="noStrike" dirty="0" smtClean="0">
                          <a:solidFill>
                            <a:srgbClr val="000000"/>
                          </a:solidFill>
                          <a:effectLst/>
                          <a:latin typeface="Arial"/>
                        </a:rPr>
                        <a:t>, CDG, AVI-SPL</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err="1" smtClean="0">
                          <a:solidFill>
                            <a:srgbClr val="000000"/>
                          </a:solidFill>
                          <a:effectLst/>
                          <a:latin typeface="Arial"/>
                        </a:rPr>
                        <a:t>AccuWeather</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Cisco, </a:t>
                      </a:r>
                      <a:r>
                        <a:rPr lang="en-US" sz="950" b="1" i="0" u="none" strike="noStrike" dirty="0" err="1" smtClean="0">
                          <a:solidFill>
                            <a:srgbClr val="000000"/>
                          </a:solidFill>
                          <a:effectLst/>
                          <a:latin typeface="Arial"/>
                        </a:rPr>
                        <a:t>Crestron</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91061">
                <a:tc>
                  <a:txBody>
                    <a:bodyPr/>
                    <a:lstStyle/>
                    <a:p>
                      <a:pPr algn="ctr" fontAlgn="ctr"/>
                      <a:r>
                        <a:rPr lang="en-US" sz="950" b="1" i="0" u="none" strike="noStrike">
                          <a:solidFill>
                            <a:srgbClr val="000000"/>
                          </a:solidFill>
                          <a:effectLst/>
                          <a:latin typeface="Arial"/>
                        </a:rPr>
                        <a:t>Top Customers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Audi, Microsoft,</a:t>
                      </a:r>
                      <a:r>
                        <a:rPr lang="en-US" sz="950" b="1" i="0" u="none" strike="noStrike" baseline="0" dirty="0" smtClean="0">
                          <a:solidFill>
                            <a:srgbClr val="000000"/>
                          </a:solidFill>
                          <a:effectLst/>
                          <a:latin typeface="Arial"/>
                        </a:rPr>
                        <a:t> various universities/schools</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a:solidFill>
                            <a:srgbClr val="000000"/>
                          </a:solidFill>
                          <a:effectLst/>
                          <a:latin typeface="Arial"/>
                        </a:rPr>
                        <a:t>IBM, GE, </a:t>
                      </a:r>
                      <a:r>
                        <a:rPr lang="en-US" sz="950" b="1" i="0" u="none" strike="noStrike" dirty="0" smtClean="0">
                          <a:solidFill>
                            <a:srgbClr val="000000"/>
                          </a:solidFill>
                          <a:effectLst/>
                          <a:latin typeface="Arial"/>
                        </a:rPr>
                        <a:t>Boeing, Beats Music, SAP</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a:solidFill>
                            <a:srgbClr val="000000"/>
                          </a:solidFill>
                          <a:effectLst/>
                          <a:latin typeface="Arial"/>
                        </a:rPr>
                        <a:t>CNN, Lockheed Martin, Pixar, CBS News</a:t>
                      </a: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50" b="1" i="0" u="none" strike="noStrike" dirty="0" smtClean="0">
                          <a:solidFill>
                            <a:srgbClr val="000000"/>
                          </a:solidFill>
                          <a:effectLst/>
                          <a:latin typeface="Arial"/>
                        </a:rPr>
                        <a:t>GE,</a:t>
                      </a:r>
                      <a:r>
                        <a:rPr lang="en-US" sz="950" b="1" i="0" u="none" strike="noStrike" baseline="0" dirty="0" smtClean="0">
                          <a:solidFill>
                            <a:srgbClr val="000000"/>
                          </a:solidFill>
                          <a:effectLst/>
                          <a:latin typeface="Arial"/>
                        </a:rPr>
                        <a:t> CNBC </a:t>
                      </a:r>
                      <a:endParaRPr lang="en-US" sz="950" b="1" i="0" u="none" strike="noStrike" dirty="0">
                        <a:solidFill>
                          <a:srgbClr val="000000"/>
                        </a:solidFill>
                        <a:effectLst/>
                        <a:latin typeface="Arial"/>
                      </a:endParaRPr>
                    </a:p>
                  </a:txBody>
                  <a:tcPr marL="6765" marR="6765" marT="6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bl>
          </a:graphicData>
        </a:graphic>
      </p:graphicFrame>
    </p:spTree>
    <p:extLst>
      <p:ext uri="{BB962C8B-B14F-4D97-AF65-F5344CB8AC3E}">
        <p14:creationId xmlns:p14="http://schemas.microsoft.com/office/powerpoint/2010/main" val="43988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024" y="463550"/>
            <a:ext cx="8699500" cy="241300"/>
          </a:xfrm>
          <a:prstGeom prst="rect">
            <a:avLst/>
          </a:prstGeom>
          <a:solidFill>
            <a:srgbClr val="A6A6A6"/>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28600" y="190500"/>
            <a:ext cx="3175000" cy="276999"/>
          </a:xfrm>
          <a:prstGeom prst="rect">
            <a:avLst/>
          </a:prstGeom>
          <a:noFill/>
        </p:spPr>
        <p:txBody>
          <a:bodyPr wrap="square" rtlCol="0">
            <a:spAutoFit/>
          </a:bodyPr>
          <a:lstStyle/>
          <a:p>
            <a:r>
              <a:rPr lang="en-US" sz="1200" dirty="0" smtClean="0"/>
              <a:t>Bluescape </a:t>
            </a:r>
            <a:r>
              <a:rPr lang="en-US" sz="1200" dirty="0" smtClean="0"/>
              <a:t>Battle </a:t>
            </a:r>
            <a:r>
              <a:rPr lang="en-US" sz="1200" dirty="0" smtClean="0"/>
              <a:t>Card</a:t>
            </a:r>
            <a:endParaRPr lang="en-US" sz="1200" dirty="0"/>
          </a:p>
        </p:txBody>
      </p:sp>
      <p:sp>
        <p:nvSpPr>
          <p:cNvPr id="6" name="TextBox 5"/>
          <p:cNvSpPr txBox="1"/>
          <p:nvPr/>
        </p:nvSpPr>
        <p:spPr>
          <a:xfrm>
            <a:off x="214795" y="691439"/>
            <a:ext cx="2120900" cy="381000"/>
          </a:xfrm>
          <a:prstGeom prst="rect">
            <a:avLst/>
          </a:prstGeom>
          <a:noFill/>
        </p:spPr>
        <p:txBody>
          <a:bodyPr wrap="square" rtlCol="0">
            <a:spAutoFit/>
          </a:bodyPr>
          <a:lstStyle/>
          <a:p>
            <a:r>
              <a:rPr lang="en-US" dirty="0" smtClean="0">
                <a:solidFill>
                  <a:schemeClr val="accent1"/>
                </a:solidFill>
              </a:rPr>
              <a:t>Customer ROI</a:t>
            </a:r>
            <a:endParaRPr lang="en-US" dirty="0">
              <a:solidFill>
                <a:schemeClr val="accent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723092271"/>
              </p:ext>
            </p:extLst>
          </p:nvPr>
        </p:nvGraphicFramePr>
        <p:xfrm>
          <a:off x="138935" y="1111229"/>
          <a:ext cx="4729669" cy="4827605"/>
        </p:xfrm>
        <a:graphic>
          <a:graphicData uri="http://schemas.openxmlformats.org/drawingml/2006/table">
            <a:tbl>
              <a:tblPr firstRow="1" bandRow="1">
                <a:tableStyleId>{5C22544A-7EE6-4342-B048-85BDC9FD1C3A}</a:tableStyleId>
              </a:tblPr>
              <a:tblGrid>
                <a:gridCol w="1037469"/>
                <a:gridCol w="1190601"/>
                <a:gridCol w="1229895"/>
                <a:gridCol w="1271704"/>
              </a:tblGrid>
              <a:tr h="566502">
                <a:tc>
                  <a:txBody>
                    <a:bodyPr/>
                    <a:lstStyle/>
                    <a:p>
                      <a:r>
                        <a:rPr lang="en-US" sz="1200" dirty="0" smtClean="0"/>
                        <a:t>Use</a:t>
                      </a:r>
                      <a:r>
                        <a:rPr lang="en-US" sz="1200" baseline="0" dirty="0" smtClean="0"/>
                        <a:t> Cases</a:t>
                      </a:r>
                      <a:endParaRPr lang="en-US" sz="1200" dirty="0"/>
                    </a:p>
                  </a:txBody>
                  <a:tcPr/>
                </a:tc>
                <a:tc>
                  <a:txBody>
                    <a:bodyPr/>
                    <a:lstStyle/>
                    <a:p>
                      <a:r>
                        <a:rPr lang="en-US" sz="1200" dirty="0" smtClean="0"/>
                        <a:t>Before Bluescape</a:t>
                      </a:r>
                      <a:endParaRPr lang="en-US" sz="1200" dirty="0"/>
                    </a:p>
                  </a:txBody>
                  <a:tcPr/>
                </a:tc>
                <a:tc>
                  <a:txBody>
                    <a:bodyPr/>
                    <a:lstStyle/>
                    <a:p>
                      <a:r>
                        <a:rPr lang="en-US" sz="1200" dirty="0" smtClean="0"/>
                        <a:t>With Bluescape</a:t>
                      </a:r>
                      <a:endParaRPr lang="en-US" sz="1200" dirty="0"/>
                    </a:p>
                  </a:txBody>
                  <a:tcPr/>
                </a:tc>
                <a:tc>
                  <a:txBody>
                    <a:bodyPr/>
                    <a:lstStyle/>
                    <a:p>
                      <a:r>
                        <a:rPr lang="en-US" sz="1200" dirty="0" smtClean="0"/>
                        <a:t>ROI</a:t>
                      </a:r>
                      <a:endParaRPr lang="en-US" sz="1200" dirty="0"/>
                    </a:p>
                  </a:txBody>
                  <a:tcPr/>
                </a:tc>
              </a:tr>
              <a:tr h="835660">
                <a:tc>
                  <a:txBody>
                    <a:bodyPr/>
                    <a:lstStyle/>
                    <a:p>
                      <a:r>
                        <a:rPr lang="en-US" sz="1200" dirty="0" smtClean="0"/>
                        <a:t>Collaboration</a:t>
                      </a:r>
                      <a:endParaRPr lang="en-US" sz="1200" dirty="0"/>
                    </a:p>
                  </a:txBody>
                  <a:tcPr/>
                </a:tc>
                <a:tc>
                  <a:txBody>
                    <a:bodyPr/>
                    <a:lstStyle/>
                    <a:p>
                      <a:pPr marL="171450" indent="-171450" algn="l" eaLnBrk="0" hangingPunct="0">
                        <a:lnSpc>
                          <a:spcPct val="95000"/>
                        </a:lnSpc>
                        <a:spcBef>
                          <a:spcPct val="15000"/>
                        </a:spcBef>
                        <a:spcAft>
                          <a:spcPct val="5000"/>
                        </a:spcAft>
                        <a:buClrTx/>
                        <a:buFont typeface="Arial"/>
                        <a:buChar char="•"/>
                      </a:pPr>
                      <a:r>
                        <a:rPr lang="en-US" sz="1200" dirty="0" smtClean="0">
                          <a:cs typeface="Times New Roman" charset="0"/>
                        </a:rPr>
                        <a:t>Version control issues</a:t>
                      </a:r>
                    </a:p>
                    <a:p>
                      <a:pPr marL="171450" indent="-171450" algn="l" eaLnBrk="0" hangingPunct="0">
                        <a:lnSpc>
                          <a:spcPct val="95000"/>
                        </a:lnSpc>
                        <a:spcBef>
                          <a:spcPct val="15000"/>
                        </a:spcBef>
                        <a:spcAft>
                          <a:spcPct val="5000"/>
                        </a:spcAft>
                        <a:buClrTx/>
                        <a:buFont typeface="Arial"/>
                        <a:buChar char="•"/>
                      </a:pPr>
                      <a:r>
                        <a:rPr lang="en-US" sz="1200" dirty="0" smtClean="0">
                          <a:cs typeface="Times New Roman" charset="0"/>
                        </a:rPr>
                        <a:t>Multiple time zones and mobile teams</a:t>
                      </a:r>
                    </a:p>
                  </a:txBody>
                  <a:tcPr/>
                </a:tc>
                <a:tc>
                  <a:txBody>
                    <a:bodyPr/>
                    <a:lstStyle/>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Better faster decision-making &amp; execution</a:t>
                      </a:r>
                    </a:p>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Increase transparency </a:t>
                      </a:r>
                    </a:p>
                    <a:p>
                      <a:endParaRPr lang="en-US" sz="1200" dirty="0"/>
                    </a:p>
                  </a:txBody>
                  <a:tcPr/>
                </a:tc>
                <a:tc>
                  <a:txBody>
                    <a:bodyPr/>
                    <a:lstStyle/>
                    <a:p>
                      <a:r>
                        <a:rPr lang="en-US" sz="1200" dirty="0" smtClean="0"/>
                        <a:t>Cost savings of $1.4M</a:t>
                      </a:r>
                    </a:p>
                    <a:p>
                      <a:r>
                        <a:rPr lang="en-US" sz="1200" dirty="0" smtClean="0"/>
                        <a:t>(for one team with 15 team members over 6 months)</a:t>
                      </a:r>
                    </a:p>
                  </a:txBody>
                  <a:tcPr/>
                </a:tc>
              </a:tr>
              <a:tr h="835660">
                <a:tc>
                  <a:txBody>
                    <a:bodyPr/>
                    <a:lstStyle/>
                    <a:p>
                      <a:r>
                        <a:rPr lang="en-US" sz="1200" dirty="0" smtClean="0"/>
                        <a:t>Workflow Redundancy</a:t>
                      </a:r>
                      <a:endParaRPr lang="en-US" sz="1200" dirty="0"/>
                    </a:p>
                  </a:txBody>
                  <a:tcPr/>
                </a:tc>
                <a:tc>
                  <a:txBody>
                    <a:bodyPr/>
                    <a:lstStyle/>
                    <a:p>
                      <a:pPr marL="171450" indent="-171450">
                        <a:buFont typeface="Arial"/>
                        <a:buChar char="•"/>
                      </a:pPr>
                      <a:r>
                        <a:rPr lang="en-US" sz="1200" dirty="0" smtClean="0"/>
                        <a:t>Too many meetings</a:t>
                      </a:r>
                    </a:p>
                    <a:p>
                      <a:pPr marL="171450" indent="-171450">
                        <a:buFont typeface="Arial"/>
                        <a:buChar char="•"/>
                      </a:pPr>
                      <a:r>
                        <a:rPr lang="en-US" sz="1200" dirty="0" smtClean="0"/>
                        <a:t>Multiple revisions</a:t>
                      </a:r>
                    </a:p>
                    <a:p>
                      <a:pPr marL="171450" indent="-171450">
                        <a:buFont typeface="Arial"/>
                        <a:buChar char="•"/>
                      </a:pPr>
                      <a:r>
                        <a:rPr lang="en-US" sz="1200" dirty="0" smtClean="0"/>
                        <a:t>Taxing travel time</a:t>
                      </a:r>
                      <a:endParaRPr lang="en-US" sz="1200" dirty="0"/>
                    </a:p>
                  </a:txBody>
                  <a:tcPr/>
                </a:tc>
                <a:tc>
                  <a:txBody>
                    <a:bodyPr/>
                    <a:lstStyle/>
                    <a:p>
                      <a:pPr marL="171450" indent="-171450">
                        <a:buFont typeface="Arial"/>
                        <a:buChar char="•"/>
                      </a:pPr>
                      <a:r>
                        <a:rPr lang="en-US" sz="1200" dirty="0" smtClean="0"/>
                        <a:t>Information</a:t>
                      </a:r>
                      <a:r>
                        <a:rPr lang="en-US" sz="1200" baseline="0" dirty="0" smtClean="0"/>
                        <a:t> centrally available</a:t>
                      </a:r>
                    </a:p>
                    <a:p>
                      <a:pPr marL="171450" indent="-171450">
                        <a:buFont typeface="Arial"/>
                        <a:buChar char="•"/>
                      </a:pPr>
                      <a:r>
                        <a:rPr lang="en-US" sz="1200" baseline="0" dirty="0" smtClean="0"/>
                        <a:t>Streamline meetings</a:t>
                      </a:r>
                      <a:endParaRPr lang="en-US" sz="1200" dirty="0"/>
                    </a:p>
                  </a:txBody>
                  <a:tcPr/>
                </a:tc>
                <a:tc>
                  <a:txBody>
                    <a:bodyPr/>
                    <a:lstStyle/>
                    <a:p>
                      <a:r>
                        <a:rPr lang="en-US" sz="1200" dirty="0" smtClean="0"/>
                        <a:t>$1.3M in project dev. savings</a:t>
                      </a:r>
                      <a:endParaRPr lang="en-US" sz="1200" dirty="0"/>
                    </a:p>
                  </a:txBody>
                  <a:tcPr/>
                </a:tc>
              </a:tr>
              <a:tr h="835660">
                <a:tc>
                  <a:txBody>
                    <a:bodyPr/>
                    <a:lstStyle/>
                    <a:p>
                      <a:r>
                        <a:rPr lang="en-US" sz="1200" smtClean="0"/>
                        <a:t>Project</a:t>
                      </a:r>
                      <a:r>
                        <a:rPr lang="en-US" sz="1200" baseline="0" smtClean="0"/>
                        <a:t> Management</a:t>
                      </a:r>
                      <a:endParaRPr lang="en-US" sz="1200" dirty="0"/>
                    </a:p>
                  </a:txBody>
                  <a:tcPr/>
                </a:tc>
                <a:tc>
                  <a:txBody>
                    <a:bodyPr/>
                    <a:lstStyle/>
                    <a:p>
                      <a:pPr marL="171450" indent="-171450" algn="l" eaLnBrk="0" hangingPunct="0">
                        <a:lnSpc>
                          <a:spcPct val="95000"/>
                        </a:lnSpc>
                        <a:spcBef>
                          <a:spcPct val="15000"/>
                        </a:spcBef>
                        <a:spcAft>
                          <a:spcPct val="5000"/>
                        </a:spcAft>
                        <a:buClr>
                          <a:schemeClr val="bg1"/>
                        </a:buClr>
                        <a:buFont typeface="Arial"/>
                        <a:buChar char="•"/>
                      </a:pPr>
                      <a:r>
                        <a:rPr lang="en-US" sz="1200" dirty="0" smtClean="0">
                          <a:cs typeface="Times New Roman" charset="0"/>
                        </a:rPr>
                        <a:t>Lack of clarity for decision-making roles</a:t>
                      </a:r>
                    </a:p>
                    <a:p>
                      <a:pPr marL="171450" indent="-171450" algn="l" eaLnBrk="0" hangingPunct="0">
                        <a:lnSpc>
                          <a:spcPct val="95000"/>
                        </a:lnSpc>
                        <a:spcBef>
                          <a:spcPct val="15000"/>
                        </a:spcBef>
                        <a:spcAft>
                          <a:spcPct val="5000"/>
                        </a:spcAft>
                        <a:buClr>
                          <a:schemeClr val="bg1"/>
                        </a:buClr>
                        <a:buFont typeface="Arial"/>
                        <a:buChar char="•"/>
                      </a:pPr>
                      <a:r>
                        <a:rPr lang="en-US" sz="1200" dirty="0" smtClean="0">
                          <a:cs typeface="Times New Roman" charset="0"/>
                        </a:rPr>
                        <a:t>Duplication of effort, confusion, &amp; inefﬁciency</a:t>
                      </a:r>
                    </a:p>
                    <a:p>
                      <a:endParaRPr lang="en-US" sz="1200" dirty="0"/>
                    </a:p>
                  </a:txBody>
                  <a:tcPr/>
                </a:tc>
                <a:tc>
                  <a:txBody>
                    <a:bodyPr/>
                    <a:lstStyle/>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Better faster decision-making &amp; execution</a:t>
                      </a:r>
                    </a:p>
                    <a:p>
                      <a:pPr marL="171450" indent="-171450" algn="l" eaLnBrk="0" hangingPunct="0">
                        <a:lnSpc>
                          <a:spcPct val="95000"/>
                        </a:lnSpc>
                        <a:spcBef>
                          <a:spcPct val="15000"/>
                        </a:spcBef>
                        <a:spcAft>
                          <a:spcPct val="5000"/>
                        </a:spcAft>
                        <a:buClrTx/>
                        <a:buFont typeface="Arial"/>
                        <a:buChar char="•"/>
                      </a:pPr>
                      <a:r>
                        <a:rPr lang="en-US" sz="1200" dirty="0" smtClean="0">
                          <a:cs typeface="Arial" charset="0"/>
                        </a:rPr>
                        <a:t>Increase transparency </a:t>
                      </a: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Cost savings of $290K (for one team with 7 team members over 16 weeks)</a:t>
                      </a:r>
                    </a:p>
                    <a:p>
                      <a:endParaRPr lang="en-US" sz="1200" dirty="0"/>
                    </a:p>
                  </a:txBody>
                  <a:tcPr/>
                </a:tc>
              </a:tr>
            </a:tbl>
          </a:graphicData>
        </a:graphic>
      </p:graphicFrame>
      <p:sp>
        <p:nvSpPr>
          <p:cNvPr id="8" name="TextBox 7"/>
          <p:cNvSpPr txBox="1"/>
          <p:nvPr/>
        </p:nvSpPr>
        <p:spPr>
          <a:xfrm>
            <a:off x="4922076" y="877674"/>
            <a:ext cx="2336800" cy="1758943"/>
          </a:xfrm>
          <a:prstGeom prst="rect">
            <a:avLst/>
          </a:prstGeom>
          <a:noFill/>
        </p:spPr>
        <p:txBody>
          <a:bodyPr wrap="square" rtlCol="0">
            <a:spAutoFit/>
          </a:bodyPr>
          <a:lstStyle/>
          <a:p>
            <a:r>
              <a:rPr lang="en-US" dirty="0" smtClean="0">
                <a:solidFill>
                  <a:srgbClr val="4F81BD"/>
                </a:solidFill>
              </a:rPr>
              <a:t>Why Bluescape</a:t>
            </a:r>
          </a:p>
          <a:p>
            <a:pPr marL="285750" indent="-285750">
              <a:lnSpc>
                <a:spcPct val="130000"/>
              </a:lnSpc>
              <a:buFont typeface="Wingdings" charset="2"/>
              <a:buChar char="ü"/>
            </a:pPr>
            <a:r>
              <a:rPr lang="en-US" sz="1400" dirty="0" smtClean="0">
                <a:solidFill>
                  <a:srgbClr val="000000"/>
                </a:solidFill>
              </a:rPr>
              <a:t>Reduce business travel</a:t>
            </a:r>
          </a:p>
          <a:p>
            <a:pPr marL="285750" indent="-285750">
              <a:lnSpc>
                <a:spcPct val="130000"/>
              </a:lnSpc>
              <a:buFont typeface="Wingdings" charset="2"/>
              <a:buChar char="ü"/>
            </a:pPr>
            <a:r>
              <a:rPr lang="en-US" sz="1400" dirty="0" smtClean="0">
                <a:solidFill>
                  <a:srgbClr val="000000"/>
                </a:solidFill>
              </a:rPr>
              <a:t>More efficient meetings</a:t>
            </a:r>
          </a:p>
          <a:p>
            <a:pPr marL="285750" indent="-285750">
              <a:lnSpc>
                <a:spcPct val="130000"/>
              </a:lnSpc>
              <a:buFont typeface="Wingdings" charset="2"/>
              <a:buChar char="ü"/>
            </a:pPr>
            <a:r>
              <a:rPr lang="en-US" sz="1400" dirty="0" smtClean="0">
                <a:solidFill>
                  <a:srgbClr val="000000"/>
                </a:solidFill>
              </a:rPr>
              <a:t>Streamline communication across teams</a:t>
            </a:r>
          </a:p>
        </p:txBody>
      </p:sp>
      <p:sp>
        <p:nvSpPr>
          <p:cNvPr id="9" name="TextBox 8"/>
          <p:cNvSpPr txBox="1"/>
          <p:nvPr/>
        </p:nvSpPr>
        <p:spPr>
          <a:xfrm>
            <a:off x="4922949" y="2591547"/>
            <a:ext cx="2393657" cy="2092881"/>
          </a:xfrm>
          <a:prstGeom prst="rect">
            <a:avLst/>
          </a:prstGeom>
          <a:noFill/>
        </p:spPr>
        <p:txBody>
          <a:bodyPr wrap="square" rtlCol="0">
            <a:spAutoFit/>
          </a:bodyPr>
          <a:lstStyle/>
          <a:p>
            <a:r>
              <a:rPr lang="en-US" dirty="0" smtClean="0">
                <a:solidFill>
                  <a:schemeClr val="accent1"/>
                </a:solidFill>
              </a:rPr>
              <a:t>Customer Engagements</a:t>
            </a:r>
          </a:p>
          <a:p>
            <a:r>
              <a:rPr lang="en-US" sz="1400" dirty="0" smtClean="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Reebok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GE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Johnson &amp; Johnson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Genentech</a:t>
            </a:r>
            <a:r>
              <a:rPr lang="en-US" sz="1400" dirty="0">
                <a:solidFill>
                  <a:srgbClr val="000000"/>
                </a:solidFill>
              </a:rPr>
              <a:t>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Mazda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Toyota </a:t>
            </a:r>
            <a:r>
              <a:rPr lang="en-US" sz="1400" dirty="0" smtClean="0">
                <a:solidFill>
                  <a:srgbClr val="000000"/>
                </a:solidFill>
                <a:latin typeface="Wingdings"/>
                <a:ea typeface="Wingdings"/>
                <a:cs typeface="Wingdings"/>
                <a:sym typeface="Wingdings"/>
              </a:rPr>
              <a:t></a:t>
            </a:r>
            <a:r>
              <a:rPr lang="en-US" sz="1400" dirty="0" smtClean="0">
                <a:solidFill>
                  <a:srgbClr val="000000"/>
                </a:solidFill>
                <a:sym typeface="Wingdings"/>
              </a:rPr>
              <a:t> </a:t>
            </a:r>
            <a:r>
              <a:rPr lang="en-US" sz="1400" dirty="0" smtClean="0">
                <a:solidFill>
                  <a:srgbClr val="000000"/>
                </a:solidFill>
              </a:rPr>
              <a:t>Sony Mobile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Shell Autodesk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HP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Marriott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err="1" smtClean="0">
                <a:solidFill>
                  <a:srgbClr val="000000"/>
                </a:solidFill>
              </a:rPr>
              <a:t>Gensler</a:t>
            </a:r>
            <a:r>
              <a:rPr lang="en-US" sz="1400" dirty="0" smtClean="0">
                <a:solidFill>
                  <a:srgbClr val="000000"/>
                </a:solidFill>
              </a:rPr>
              <a:t> </a:t>
            </a:r>
            <a:r>
              <a:rPr lang="en-US" sz="1400" dirty="0" smtClean="0">
                <a:solidFill>
                  <a:srgbClr val="000000"/>
                </a:solidFill>
                <a:latin typeface="Wingdings"/>
                <a:ea typeface="Wingdings"/>
                <a:cs typeface="Wingdings"/>
                <a:sym typeface="Wingdings"/>
              </a:rPr>
              <a:t></a:t>
            </a:r>
            <a:r>
              <a:rPr lang="en-US" sz="1400" dirty="0" smtClean="0">
                <a:solidFill>
                  <a:srgbClr val="000000"/>
                </a:solidFill>
                <a:sym typeface="Wingdings"/>
              </a:rPr>
              <a:t> </a:t>
            </a:r>
            <a:r>
              <a:rPr lang="en-US" sz="1400" dirty="0" smtClean="0">
                <a:solidFill>
                  <a:srgbClr val="000000"/>
                </a:solidFill>
              </a:rPr>
              <a:t>HOK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Stanford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BTS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a:t>
            </a:r>
            <a:r>
              <a:rPr lang="en-US" sz="1400" dirty="0" err="1" smtClean="0">
                <a:solidFill>
                  <a:srgbClr val="000000"/>
                </a:solidFill>
              </a:rPr>
              <a:t>LucasFilm</a:t>
            </a:r>
            <a:r>
              <a:rPr lang="en-US" sz="1400" dirty="0" smtClean="0">
                <a:solidFill>
                  <a:srgbClr val="000000"/>
                </a:solidFill>
              </a:rPr>
              <a:t>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rPr>
              <a:t> Haworth </a:t>
            </a:r>
            <a:r>
              <a:rPr lang="en-US" sz="1400" dirty="0">
                <a:solidFill>
                  <a:srgbClr val="000000"/>
                </a:solidFill>
                <a:latin typeface="Wingdings"/>
                <a:ea typeface="Wingdings"/>
                <a:cs typeface="Wingdings"/>
                <a:sym typeface="Wingdings"/>
              </a:rPr>
              <a:t></a:t>
            </a:r>
            <a:r>
              <a:rPr lang="en-US" sz="1400" dirty="0">
                <a:solidFill>
                  <a:srgbClr val="000000"/>
                </a:solidFill>
                <a:sym typeface="Wingdings"/>
              </a:rPr>
              <a:t> </a:t>
            </a:r>
            <a:r>
              <a:rPr lang="en-US" sz="1400" dirty="0" smtClean="0">
                <a:solidFill>
                  <a:srgbClr val="000000"/>
                </a:solidFill>
                <a:sym typeface="Wingdings"/>
              </a:rPr>
              <a:t> San Mateo County Sheriff</a:t>
            </a:r>
            <a:endParaRPr lang="en-US" sz="1400" dirty="0" smtClean="0">
              <a:solidFill>
                <a:srgbClr val="000000"/>
              </a:solidFill>
            </a:endParaRPr>
          </a:p>
        </p:txBody>
      </p:sp>
      <p:sp>
        <p:nvSpPr>
          <p:cNvPr id="10" name="TextBox 9"/>
          <p:cNvSpPr txBox="1"/>
          <p:nvPr/>
        </p:nvSpPr>
        <p:spPr>
          <a:xfrm>
            <a:off x="7399437" y="856292"/>
            <a:ext cx="1615143" cy="3016211"/>
          </a:xfrm>
          <a:prstGeom prst="rect">
            <a:avLst/>
          </a:prstGeom>
          <a:noFill/>
        </p:spPr>
        <p:txBody>
          <a:bodyPr wrap="square" rtlCol="0">
            <a:spAutoFit/>
          </a:bodyPr>
          <a:lstStyle/>
          <a:p>
            <a:r>
              <a:rPr lang="en-US" dirty="0" smtClean="0">
                <a:solidFill>
                  <a:schemeClr val="accent1"/>
                </a:solidFill>
              </a:rPr>
              <a:t>Resources</a:t>
            </a:r>
          </a:p>
          <a:p>
            <a:r>
              <a:rPr lang="en-US" dirty="0" smtClean="0">
                <a:solidFill>
                  <a:schemeClr val="accent1"/>
                </a:solidFill>
              </a:rPr>
              <a:t>/ Tools </a:t>
            </a:r>
          </a:p>
          <a:p>
            <a:r>
              <a:rPr lang="en-US" sz="1400" dirty="0" smtClean="0"/>
              <a:t>-Overview </a:t>
            </a:r>
          </a:p>
          <a:p>
            <a:r>
              <a:rPr lang="en-US" sz="1400" dirty="0" smtClean="0"/>
              <a:t>-Pricing sheets</a:t>
            </a:r>
          </a:p>
          <a:p>
            <a:r>
              <a:rPr lang="en-US" sz="1400" dirty="0" smtClean="0"/>
              <a:t>-Case Studies</a:t>
            </a:r>
          </a:p>
          <a:p>
            <a:r>
              <a:rPr lang="en-US" sz="1400" dirty="0" smtClean="0"/>
              <a:t>-Tech support/guides</a:t>
            </a:r>
            <a:endParaRPr lang="en-US" sz="1400" dirty="0"/>
          </a:p>
          <a:p>
            <a:r>
              <a:rPr lang="en-US" sz="1400" dirty="0" smtClean="0"/>
              <a:t>-Quick Start Guide</a:t>
            </a:r>
            <a:endParaRPr lang="en-US" sz="1400" dirty="0"/>
          </a:p>
          <a:p>
            <a:r>
              <a:rPr lang="en-US" sz="1400" dirty="0" smtClean="0"/>
              <a:t>-Spec </a:t>
            </a:r>
            <a:r>
              <a:rPr lang="en-US" sz="1400" dirty="0" smtClean="0"/>
              <a:t>sheets</a:t>
            </a:r>
            <a:endParaRPr lang="en-US" sz="1400" dirty="0"/>
          </a:p>
          <a:p>
            <a:r>
              <a:rPr lang="en-US" sz="1400" dirty="0" smtClean="0"/>
              <a:t>-Competitor Matrix</a:t>
            </a:r>
          </a:p>
          <a:p>
            <a:r>
              <a:rPr lang="en-US" sz="1400" dirty="0" smtClean="0"/>
              <a:t>-Showroom Locations</a:t>
            </a:r>
          </a:p>
          <a:p>
            <a:r>
              <a:rPr lang="en-US" sz="1400" dirty="0" smtClean="0"/>
              <a:t>-FAQ</a:t>
            </a:r>
            <a:endParaRPr lang="en-US" sz="1400" dirty="0"/>
          </a:p>
        </p:txBody>
      </p:sp>
      <p:sp>
        <p:nvSpPr>
          <p:cNvPr id="11" name="TextBox 10"/>
          <p:cNvSpPr txBox="1"/>
          <p:nvPr/>
        </p:nvSpPr>
        <p:spPr>
          <a:xfrm>
            <a:off x="7715321" y="4797351"/>
            <a:ext cx="1409108" cy="1015663"/>
          </a:xfrm>
          <a:prstGeom prst="rect">
            <a:avLst/>
          </a:prstGeom>
          <a:noFill/>
        </p:spPr>
        <p:txBody>
          <a:bodyPr wrap="square" rtlCol="0">
            <a:spAutoFit/>
          </a:bodyPr>
          <a:lstStyle/>
          <a:p>
            <a:r>
              <a:rPr lang="en-US" dirty="0" smtClean="0">
                <a:solidFill>
                  <a:schemeClr val="accent1"/>
                </a:solidFill>
              </a:rPr>
              <a:t>Videos</a:t>
            </a:r>
          </a:p>
          <a:p>
            <a:r>
              <a:rPr lang="en-US" sz="1400" dirty="0" smtClean="0">
                <a:hlinkClick r:id="rId2"/>
              </a:rPr>
              <a:t>Bluescape YouTube Channel</a:t>
            </a:r>
            <a:endParaRPr lang="en-US" sz="1400" dirty="0">
              <a:solidFill>
                <a:srgbClr val="FF0000"/>
              </a:solidFill>
            </a:endParaRPr>
          </a:p>
        </p:txBody>
      </p:sp>
      <p:sp>
        <p:nvSpPr>
          <p:cNvPr id="13" name="TextBox 12"/>
          <p:cNvSpPr txBox="1"/>
          <p:nvPr/>
        </p:nvSpPr>
        <p:spPr>
          <a:xfrm>
            <a:off x="5062863" y="4829931"/>
            <a:ext cx="2488920" cy="1938992"/>
          </a:xfrm>
          <a:prstGeom prst="rect">
            <a:avLst/>
          </a:prstGeom>
          <a:noFill/>
        </p:spPr>
        <p:txBody>
          <a:bodyPr wrap="square" rtlCol="0">
            <a:spAutoFit/>
          </a:bodyPr>
          <a:lstStyle/>
          <a:p>
            <a:r>
              <a:rPr lang="en-US" dirty="0" smtClean="0">
                <a:solidFill>
                  <a:schemeClr val="accent1"/>
                </a:solidFill>
              </a:rPr>
              <a:t>Sales Contact </a:t>
            </a:r>
            <a:endParaRPr lang="en-US" sz="1400" b="1" dirty="0" smtClean="0">
              <a:solidFill>
                <a:srgbClr val="000000"/>
              </a:solidFill>
            </a:endParaRPr>
          </a:p>
          <a:p>
            <a:r>
              <a:rPr lang="en-US" sz="1400" b="1" dirty="0" err="1" smtClean="0">
                <a:solidFill>
                  <a:srgbClr val="000000"/>
                </a:solidFill>
              </a:rPr>
              <a:t>Loni</a:t>
            </a:r>
            <a:r>
              <a:rPr lang="en-US" sz="1400" b="1" dirty="0" smtClean="0">
                <a:solidFill>
                  <a:srgbClr val="000000"/>
                </a:solidFill>
              </a:rPr>
              <a:t> </a:t>
            </a:r>
            <a:r>
              <a:rPr lang="en-US" sz="1400" b="1" dirty="0" smtClean="0">
                <a:solidFill>
                  <a:srgbClr val="000000"/>
                </a:solidFill>
              </a:rPr>
              <a:t>Miller</a:t>
            </a:r>
            <a:r>
              <a:rPr lang="en-US" sz="1400" dirty="0" smtClean="0">
                <a:solidFill>
                  <a:srgbClr val="000000"/>
                </a:solidFill>
              </a:rPr>
              <a:t>:  650-567-4528 </a:t>
            </a:r>
            <a:r>
              <a:rPr lang="en-US" sz="1400" dirty="0" smtClean="0">
                <a:solidFill>
                  <a:srgbClr val="000000"/>
                </a:solidFill>
                <a:hlinkClick r:id="rId3"/>
              </a:rPr>
              <a:t>loni.miller@bluescape.com</a:t>
            </a:r>
            <a:r>
              <a:rPr lang="en-US" sz="1400" dirty="0" smtClean="0">
                <a:solidFill>
                  <a:srgbClr val="000000"/>
                </a:solidFill>
              </a:rPr>
              <a:t>  </a:t>
            </a:r>
            <a:endParaRPr lang="en-US" sz="1400" dirty="0" smtClean="0">
              <a:solidFill>
                <a:srgbClr val="000000"/>
              </a:solidFill>
            </a:endParaRPr>
          </a:p>
          <a:p>
            <a:endParaRPr lang="en-US" sz="1400" b="1" dirty="0" smtClean="0"/>
          </a:p>
          <a:p>
            <a:r>
              <a:rPr lang="en-US" dirty="0" smtClean="0">
                <a:solidFill>
                  <a:schemeClr val="accent1"/>
                </a:solidFill>
              </a:rPr>
              <a:t>Marketing</a:t>
            </a:r>
            <a:endParaRPr lang="en-US" b="1" dirty="0"/>
          </a:p>
          <a:p>
            <a:r>
              <a:rPr lang="en-US" sz="1400" dirty="0"/>
              <a:t>Liz Carlston  650-567-4529 </a:t>
            </a:r>
            <a:r>
              <a:rPr lang="en-US" sz="1400" dirty="0">
                <a:hlinkClick r:id="rId4"/>
              </a:rPr>
              <a:t>liz.carlston@bluescape.com</a:t>
            </a:r>
            <a:r>
              <a:rPr lang="en-US" sz="1400" dirty="0"/>
              <a:t> </a:t>
            </a:r>
          </a:p>
          <a:p>
            <a:endParaRPr lang="en-US" sz="1400" dirty="0">
              <a:solidFill>
                <a:srgbClr val="000000"/>
              </a:solidFill>
            </a:endParaRPr>
          </a:p>
        </p:txBody>
      </p:sp>
    </p:spTree>
    <p:extLst>
      <p:ext uri="{BB962C8B-B14F-4D97-AF65-F5344CB8AC3E}">
        <p14:creationId xmlns:p14="http://schemas.microsoft.com/office/powerpoint/2010/main" val="1114052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1743</TotalTime>
  <Words>1245</Words>
  <Application>Microsoft Macintosh PowerPoint</Application>
  <PresentationFormat>On-screen Show (4:3)</PresentationFormat>
  <Paragraphs>197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Bluescape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Kirsten Fuller</dc:creator>
  <cp:lastModifiedBy>Liz Carlston</cp:lastModifiedBy>
  <cp:revision>45</cp:revision>
  <cp:lastPrinted>2014-05-19T19:49:05Z</cp:lastPrinted>
  <dcterms:created xsi:type="dcterms:W3CDTF">2014-03-25T23:01:52Z</dcterms:created>
  <dcterms:modified xsi:type="dcterms:W3CDTF">2015-01-17T08:11:07Z</dcterms:modified>
</cp:coreProperties>
</file>