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8" r:id="rId4"/>
    <p:sldId id="259" r:id="rId5"/>
    <p:sldId id="257" r:id="rId6"/>
    <p:sldId id="265" r:id="rId7"/>
    <p:sldId id="260" r:id="rId8"/>
    <p:sldId id="261" r:id="rId9"/>
    <p:sldId id="262"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BD1C-36AE-1471-7B4D-F5A92660D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FF2447-2B86-A97E-CC35-8476A473A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093B96-E417-8E23-3E79-576ED8901031}"/>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C9D2248F-A5C6-F799-439F-C53715065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0E59A-3FFA-76C6-714B-ABB2C02B1BF5}"/>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69586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B458-98AA-96CA-8080-043FC16CE4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766059-B5AF-A261-51CA-0DF4E86B0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37BBB-F213-6CCD-17A8-E75745FCF5E3}"/>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647F19EA-8B83-FA6D-7DDD-1D1A7B968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12277-BC7F-C883-85B4-CBD0E75B7429}"/>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47500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363A4-1781-F33B-CEE2-A54604AB46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834457-5118-08AF-EDF0-EADB63535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8B457-28B0-5DA1-FD74-AD5B8B20596C}"/>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D87A971E-A2F3-DECF-6EBA-4B3B7C80F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09B01-353C-B65C-10D1-291E09C6EA31}"/>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84569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5819-5B18-B389-5AC6-98E43F86B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C12F65-DB96-52C1-D678-9DB3C4777D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7DF4D-9EF1-788D-62E6-276BA77B2C03}"/>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14756F2D-B9A6-4816-44BB-50E204905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F01BA-2E71-0718-81C2-A3654F9B2860}"/>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84148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3569-2BD9-8173-0184-68C915996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64752B-28A9-FB27-4375-0C09DB5CF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1D6DF-E146-D058-675A-82F5BAEA0DB8}"/>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6B1FBFA2-BB63-0A66-305A-AF8D91E86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C0763-CCCA-50D5-C77C-60F12BB225F6}"/>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78781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2DBB-9A6C-19F6-9044-77350CFBEB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D7695D-B593-E741-62F5-57E77A94B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F64E74-B19B-9A6A-E1AB-134C3B5BE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ED4A03-C388-466B-86C1-0FD228A67761}"/>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6" name="Footer Placeholder 5">
            <a:extLst>
              <a:ext uri="{FF2B5EF4-FFF2-40B4-BE49-F238E27FC236}">
                <a16:creationId xmlns:a16="http://schemas.microsoft.com/office/drawing/2014/main" id="{EB65C389-3F75-3ABE-18F9-6D10CB6BB4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ACB5A-88B2-F0F0-70CA-64FDA8F642F8}"/>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04916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46FC-3766-BF96-7E98-7CF228086F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017C42-E66A-8DB7-8FDA-28B844207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C0DC91-A8DA-8AB1-BEAF-7999D8893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AF25B1-91EB-2C97-90FE-9F0A0740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A6FF5-CFF0-5FF9-CECF-788DF242D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8DEB7-AAE5-4EA1-F1F9-3ED6CD24DA11}"/>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8" name="Footer Placeholder 7">
            <a:extLst>
              <a:ext uri="{FF2B5EF4-FFF2-40B4-BE49-F238E27FC236}">
                <a16:creationId xmlns:a16="http://schemas.microsoft.com/office/drawing/2014/main" id="{3B1663AD-1EF9-5600-52B6-2C341B5C60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75C5EC-0AB8-35FF-EF8D-2F2F0202737A}"/>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372119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13C0-6E3A-6047-E275-2589F29ABD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6930F2-9150-15F0-AD21-BE2B874A6DA0}"/>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4" name="Footer Placeholder 3">
            <a:extLst>
              <a:ext uri="{FF2B5EF4-FFF2-40B4-BE49-F238E27FC236}">
                <a16:creationId xmlns:a16="http://schemas.microsoft.com/office/drawing/2014/main" id="{38564C1F-A13D-5175-B1AB-2127202BD2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29973-7E60-6CC4-5A8F-6D5AAF3B1DF6}"/>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413125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34689-D4AA-5CB7-EA0A-6DBA8EFCEE55}"/>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3" name="Footer Placeholder 2">
            <a:extLst>
              <a:ext uri="{FF2B5EF4-FFF2-40B4-BE49-F238E27FC236}">
                <a16:creationId xmlns:a16="http://schemas.microsoft.com/office/drawing/2014/main" id="{B0592AA6-7E5D-CAB1-FFAD-A414919BF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C3D903-D21D-0A49-F897-D8FF76F7FE91}"/>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18699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9B74-EE6B-22D2-8DBF-40702542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4D495A-B4AC-EE1D-B161-E7B56AA22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5B34F1-5755-BBD0-23A8-A9E697CC2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0917C-DAEC-EC02-DCA5-15C55038B8D9}"/>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6" name="Footer Placeholder 5">
            <a:extLst>
              <a:ext uri="{FF2B5EF4-FFF2-40B4-BE49-F238E27FC236}">
                <a16:creationId xmlns:a16="http://schemas.microsoft.com/office/drawing/2014/main" id="{C2F7E951-D9E2-5A21-CCB8-9ACCD1E9C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BD319-08C6-A465-1BCA-D159DEFB5BD4}"/>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289122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7622-02A3-9D50-61B2-83D2EE4F8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1A071B-AD81-6A55-41E9-232ED0965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CCE13B-BD7B-7632-ECB9-321142C9C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3130B-B770-F151-4223-059E84EF67D6}"/>
              </a:ext>
            </a:extLst>
          </p:cNvPr>
          <p:cNvSpPr>
            <a:spLocks noGrp="1"/>
          </p:cNvSpPr>
          <p:nvPr>
            <p:ph type="dt" sz="half" idx="10"/>
          </p:nvPr>
        </p:nvSpPr>
        <p:spPr/>
        <p:txBody>
          <a:bodyPr/>
          <a:lstStyle/>
          <a:p>
            <a:fld id="{5D6989FF-4D33-4C81-BF65-D6097BCA94CC}" type="datetimeFigureOut">
              <a:rPr lang="en-IN" smtClean="0"/>
              <a:t>10-04-2023</a:t>
            </a:fld>
            <a:endParaRPr lang="en-IN"/>
          </a:p>
        </p:txBody>
      </p:sp>
      <p:sp>
        <p:nvSpPr>
          <p:cNvPr id="6" name="Footer Placeholder 5">
            <a:extLst>
              <a:ext uri="{FF2B5EF4-FFF2-40B4-BE49-F238E27FC236}">
                <a16:creationId xmlns:a16="http://schemas.microsoft.com/office/drawing/2014/main" id="{F79D5EEF-9ECB-8164-B784-063847375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502C7-1114-01B0-5A3E-74AE14C44105}"/>
              </a:ext>
            </a:extLst>
          </p:cNvPr>
          <p:cNvSpPr>
            <a:spLocks noGrp="1"/>
          </p:cNvSpPr>
          <p:nvPr>
            <p:ph type="sldNum" sz="quarter" idx="12"/>
          </p:nvPr>
        </p:nvSpPr>
        <p:spPr/>
        <p:txBody>
          <a:bodyPr/>
          <a:lstStyle/>
          <a:p>
            <a:fld id="{ECDC87E6-FEA1-4049-9F52-224B8436DDA6}" type="slidenum">
              <a:rPr lang="en-IN" smtClean="0"/>
              <a:t>‹#›</a:t>
            </a:fld>
            <a:endParaRPr lang="en-IN"/>
          </a:p>
        </p:txBody>
      </p:sp>
    </p:spTree>
    <p:extLst>
      <p:ext uri="{BB962C8B-B14F-4D97-AF65-F5344CB8AC3E}">
        <p14:creationId xmlns:p14="http://schemas.microsoft.com/office/powerpoint/2010/main" val="244771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DF78D-9D0C-3803-DA56-42A21B482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BD247-BAA1-73BD-9E4D-90C2FCDC0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88A1FA-C5FC-7087-4920-72FC6809A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989FF-4D33-4C81-BF65-D6097BCA94CC}" type="datetimeFigureOut">
              <a:rPr lang="en-IN" smtClean="0"/>
              <a:t>10-04-2023</a:t>
            </a:fld>
            <a:endParaRPr lang="en-IN"/>
          </a:p>
        </p:txBody>
      </p:sp>
      <p:sp>
        <p:nvSpPr>
          <p:cNvPr id="5" name="Footer Placeholder 4">
            <a:extLst>
              <a:ext uri="{FF2B5EF4-FFF2-40B4-BE49-F238E27FC236}">
                <a16:creationId xmlns:a16="http://schemas.microsoft.com/office/drawing/2014/main" id="{9D941EBC-EC1F-85AE-5009-DF75BC644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1E7517-70C6-ED17-84D7-75E8AB30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C87E6-FEA1-4049-9F52-224B8436DDA6}" type="slidenum">
              <a:rPr lang="en-IN" smtClean="0"/>
              <a:t>‹#›</a:t>
            </a:fld>
            <a:endParaRPr lang="en-IN"/>
          </a:p>
        </p:txBody>
      </p:sp>
    </p:spTree>
    <p:extLst>
      <p:ext uri="{BB962C8B-B14F-4D97-AF65-F5344CB8AC3E}">
        <p14:creationId xmlns:p14="http://schemas.microsoft.com/office/powerpoint/2010/main" val="31096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68F8AE-02D6-6043-6EB1-E75C3789C6A9}"/>
              </a:ext>
            </a:extLst>
          </p:cNvPr>
          <p:cNvSpPr txBox="1"/>
          <p:nvPr/>
        </p:nvSpPr>
        <p:spPr>
          <a:xfrm>
            <a:off x="3457977" y="2446987"/>
            <a:ext cx="5035640" cy="830997"/>
          </a:xfrm>
          <a:prstGeom prst="rect">
            <a:avLst/>
          </a:prstGeom>
          <a:noFill/>
        </p:spPr>
        <p:txBody>
          <a:bodyPr wrap="square" rtlCol="0">
            <a:spAutoFit/>
          </a:bodyPr>
          <a:lstStyle/>
          <a:p>
            <a:r>
              <a:rPr lang="en-IN" sz="4800" dirty="0"/>
              <a:t>Linux Fundamental </a:t>
            </a:r>
          </a:p>
        </p:txBody>
      </p:sp>
    </p:spTree>
    <p:extLst>
      <p:ext uri="{BB962C8B-B14F-4D97-AF65-F5344CB8AC3E}">
        <p14:creationId xmlns:p14="http://schemas.microsoft.com/office/powerpoint/2010/main" val="204102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CAB26-E905-1B16-1600-FC2798CCF682}"/>
              </a:ext>
            </a:extLst>
          </p:cNvPr>
          <p:cNvSpPr txBox="1"/>
          <p:nvPr/>
        </p:nvSpPr>
        <p:spPr>
          <a:xfrm>
            <a:off x="528034" y="277451"/>
            <a:ext cx="8770512" cy="861774"/>
          </a:xfrm>
          <a:prstGeom prst="rect">
            <a:avLst/>
          </a:prstGeom>
          <a:noFill/>
        </p:spPr>
        <p:txBody>
          <a:bodyPr wrap="square" rtlCol="0">
            <a:spAutoFit/>
          </a:bodyPr>
          <a:lstStyle/>
          <a:p>
            <a:r>
              <a:rPr lang="en-IN" sz="3200" b="1" i="0" dirty="0">
                <a:solidFill>
                  <a:schemeClr val="accent2"/>
                </a:solidFill>
                <a:effectLst/>
                <a:latin typeface="Algerian" panose="04020705040A02060702" pitchFamily="82" charset="0"/>
                <a:cs typeface="Times New Roman" panose="02020603050405020304" pitchFamily="18" charset="0"/>
              </a:rPr>
              <a:t>Linux vs windows directory structure</a:t>
            </a:r>
          </a:p>
          <a:p>
            <a:endParaRPr lang="en-IN" dirty="0"/>
          </a:p>
        </p:txBody>
      </p:sp>
      <p:cxnSp>
        <p:nvCxnSpPr>
          <p:cNvPr id="4" name="Straight Connector 3">
            <a:extLst>
              <a:ext uri="{FF2B5EF4-FFF2-40B4-BE49-F238E27FC236}">
                <a16:creationId xmlns:a16="http://schemas.microsoft.com/office/drawing/2014/main" id="{3759C8D3-E7A3-8BD1-38BD-410B048A7BC8}"/>
              </a:ext>
            </a:extLst>
          </p:cNvPr>
          <p:cNvCxnSpPr/>
          <p:nvPr/>
        </p:nvCxnSpPr>
        <p:spPr>
          <a:xfrm>
            <a:off x="663261" y="907961"/>
            <a:ext cx="9073166"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Linux Directory Structure Explained for Beginners">
            <a:extLst>
              <a:ext uri="{FF2B5EF4-FFF2-40B4-BE49-F238E27FC236}">
                <a16:creationId xmlns:a16="http://schemas.microsoft.com/office/drawing/2014/main" id="{FD52ABCB-0201-C179-B149-517CB69DC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61" y="3555471"/>
            <a:ext cx="4997001" cy="2498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5459BC-845E-D58B-71C9-F8C11D5B9D46}"/>
              </a:ext>
            </a:extLst>
          </p:cNvPr>
          <p:cNvSpPr txBox="1"/>
          <p:nvPr/>
        </p:nvSpPr>
        <p:spPr>
          <a:xfrm>
            <a:off x="4771623" y="1770845"/>
            <a:ext cx="1957588" cy="418563"/>
          </a:xfrm>
          <a:prstGeom prst="rect">
            <a:avLst/>
          </a:prstGeom>
          <a:noFill/>
        </p:spPr>
        <p:txBody>
          <a:bodyPr wrap="square" rtlCol="0">
            <a:spAutoFit/>
          </a:bodyPr>
          <a:lstStyle/>
          <a:p>
            <a:endParaRPr lang="en-IN" dirty="0"/>
          </a:p>
        </p:txBody>
      </p:sp>
      <p:pic>
        <p:nvPicPr>
          <p:cNvPr id="1034" name="Picture 10" descr="Terminology for Directory Structures | Unix | University of Waterloo">
            <a:extLst>
              <a:ext uri="{FF2B5EF4-FFF2-40B4-BE49-F238E27FC236}">
                <a16:creationId xmlns:a16="http://schemas.microsoft.com/office/drawing/2014/main" id="{7AAE08FF-B989-F927-ABAF-71CF08335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011" y="2794161"/>
            <a:ext cx="3859620" cy="3665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ADFAA1-51C9-E494-61E5-ACE0A50A672D}"/>
              </a:ext>
            </a:extLst>
          </p:cNvPr>
          <p:cNvSpPr txBox="1"/>
          <p:nvPr/>
        </p:nvSpPr>
        <p:spPr>
          <a:xfrm>
            <a:off x="663261" y="1119907"/>
            <a:ext cx="9511049" cy="923330"/>
          </a:xfrm>
          <a:prstGeom prst="rect">
            <a:avLst/>
          </a:prstGeom>
          <a:noFill/>
        </p:spPr>
        <p:txBody>
          <a:bodyPr wrap="square" rtlCol="0">
            <a:spAutoFit/>
          </a:bodyPr>
          <a:lstStyle/>
          <a:p>
            <a:r>
              <a:rPr lang="en-GB" b="0" i="0" dirty="0">
                <a:solidFill>
                  <a:srgbClr val="333333"/>
                </a:solidFill>
                <a:effectLst/>
                <a:latin typeface="Times New Roman" panose="02020603050405020304" pitchFamily="18" charset="0"/>
                <a:cs typeface="Times New Roman" panose="02020603050405020304" pitchFamily="18" charset="0"/>
              </a:rPr>
              <a:t>Linux file structure starts from the </a:t>
            </a:r>
            <a:r>
              <a:rPr lang="en-GB" b="1" i="0" dirty="0">
                <a:solidFill>
                  <a:srgbClr val="333333"/>
                </a:solidFill>
                <a:effectLst/>
                <a:latin typeface="Times New Roman" panose="02020603050405020304" pitchFamily="18" charset="0"/>
                <a:cs typeface="Times New Roman" panose="02020603050405020304" pitchFamily="18" charset="0"/>
              </a:rPr>
              <a:t>root directory</a:t>
            </a:r>
            <a:r>
              <a:rPr lang="en-GB" b="0" i="0" dirty="0">
                <a:solidFill>
                  <a:srgbClr val="333333"/>
                </a:solidFill>
                <a:effectLst/>
                <a:latin typeface="Times New Roman" panose="02020603050405020304" pitchFamily="18" charset="0"/>
                <a:cs typeface="Times New Roman" panose="02020603050405020304" pitchFamily="18" charset="0"/>
              </a:rPr>
              <a:t>, and it is considered as a start point of the file system. It is represented by a </a:t>
            </a:r>
            <a:r>
              <a:rPr lang="en-GB" b="1" i="0" dirty="0">
                <a:solidFill>
                  <a:srgbClr val="333333"/>
                </a:solidFill>
                <a:effectLst/>
                <a:latin typeface="Times New Roman" panose="02020603050405020304" pitchFamily="18" charset="0"/>
                <a:cs typeface="Times New Roman" panose="02020603050405020304" pitchFamily="18" charset="0"/>
              </a:rPr>
              <a:t>forward slash (/). </a:t>
            </a:r>
            <a:r>
              <a:rPr lang="en-GB" b="0" i="0" dirty="0">
                <a:solidFill>
                  <a:srgbClr val="333333"/>
                </a:solidFill>
                <a:effectLst/>
                <a:latin typeface="Times New Roman" panose="02020603050405020304" pitchFamily="18" charset="0"/>
                <a:cs typeface="Times New Roman" panose="02020603050405020304" pitchFamily="18" charset="0"/>
              </a:rPr>
              <a:t>In Linux, </a:t>
            </a:r>
            <a:r>
              <a:rPr lang="en-GB" dirty="0">
                <a:solidFill>
                  <a:srgbClr val="333333"/>
                </a:solidFill>
                <a:effectLst/>
                <a:latin typeface="Times New Roman" panose="02020603050405020304" pitchFamily="18" charset="0"/>
                <a:cs typeface="Times New Roman" panose="02020603050405020304" pitchFamily="18" charset="0"/>
              </a:rPr>
              <a:t>everything (Directories, devices, and files) is considered a file.</a:t>
            </a:r>
            <a:r>
              <a:rPr lang="en-GB" b="1" i="1" dirty="0">
                <a:solidFill>
                  <a:srgbClr val="333333"/>
                </a:solidFill>
                <a:effectLst/>
                <a:latin typeface="Times New Roman" panose="02020603050405020304" pitchFamily="18" charset="0"/>
                <a:cs typeface="Times New Roman" panose="02020603050405020304" pitchFamily="18" charset="0"/>
              </a:rPr>
              <a:t> Home directory Indicated by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94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037F6D7-5EBC-3600-1AED-C875CE2DC1E9}"/>
              </a:ext>
            </a:extLst>
          </p:cNvPr>
          <p:cNvGraphicFramePr>
            <a:graphicFrameLocks noGrp="1"/>
          </p:cNvGraphicFramePr>
          <p:nvPr>
            <p:extLst>
              <p:ext uri="{D42A27DB-BD31-4B8C-83A1-F6EECF244321}">
                <p14:modId xmlns:p14="http://schemas.microsoft.com/office/powerpoint/2010/main" val="3563479680"/>
              </p:ext>
            </p:extLst>
          </p:nvPr>
        </p:nvGraphicFramePr>
        <p:xfrm>
          <a:off x="544133" y="1162363"/>
          <a:ext cx="10908406" cy="2597216"/>
        </p:xfrm>
        <a:graphic>
          <a:graphicData uri="http://schemas.openxmlformats.org/drawingml/2006/table">
            <a:tbl>
              <a:tblPr/>
              <a:tblGrid>
                <a:gridCol w="5454203">
                  <a:extLst>
                    <a:ext uri="{9D8B030D-6E8A-4147-A177-3AD203B41FA5}">
                      <a16:colId xmlns:a16="http://schemas.microsoft.com/office/drawing/2014/main" val="938256858"/>
                    </a:ext>
                  </a:extLst>
                </a:gridCol>
                <a:gridCol w="5454203">
                  <a:extLst>
                    <a:ext uri="{9D8B030D-6E8A-4147-A177-3AD203B41FA5}">
                      <a16:colId xmlns:a16="http://schemas.microsoft.com/office/drawing/2014/main" val="4074640915"/>
                    </a:ext>
                  </a:extLst>
                </a:gridCol>
              </a:tblGrid>
              <a:tr h="240410">
                <a:tc>
                  <a:txBody>
                    <a:bodyPr/>
                    <a:lstStyle/>
                    <a:p>
                      <a:pPr algn="l" fontAlgn="t"/>
                      <a:r>
                        <a:rPr lang="en-IN" sz="1400">
                          <a:solidFill>
                            <a:srgbClr val="000000"/>
                          </a:solidFill>
                          <a:effectLst/>
                          <a:latin typeface="times new roman" panose="02020603050405020304" pitchFamily="18" charset="0"/>
                        </a:rPr>
                        <a:t>Root Directory</a:t>
                      </a:r>
                    </a:p>
                  </a:txBody>
                  <a:tcPr marL="51637" marR="51637" marT="51637" marB="51637">
                    <a:lnL w="5443" cap="flat" cmpd="sng" algn="ctr">
                      <a:solidFill>
                        <a:srgbClr val="C0BE03"/>
                      </a:solidFill>
                      <a:prstDash val="solid"/>
                      <a:round/>
                      <a:headEnd type="none" w="med" len="med"/>
                      <a:tailEnd type="none" w="med" len="med"/>
                    </a:lnL>
                    <a:lnR w="5443" cap="flat" cmpd="sng" algn="ctr">
                      <a:solidFill>
                        <a:srgbClr val="C0BE03"/>
                      </a:solidFill>
                      <a:prstDash val="solid"/>
                      <a:round/>
                      <a:headEnd type="none" w="med" len="med"/>
                      <a:tailEnd type="none" w="med" len="med"/>
                    </a:lnR>
                    <a:lnT w="5443" cap="flat" cmpd="sng" algn="ctr">
                      <a:solidFill>
                        <a:srgbClr val="C0BE03"/>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Home Directory</a:t>
                      </a:r>
                    </a:p>
                  </a:txBody>
                  <a:tcPr marL="51637" marR="51637" marT="51637" marB="51637">
                    <a:lnL w="5443" cap="flat" cmpd="sng" algn="ctr">
                      <a:solidFill>
                        <a:srgbClr val="C0BE03"/>
                      </a:solidFill>
                      <a:prstDash val="solid"/>
                      <a:round/>
                      <a:headEnd type="none" w="med" len="med"/>
                      <a:tailEnd type="none" w="med" len="med"/>
                    </a:lnL>
                    <a:lnR w="5443" cap="flat" cmpd="sng" algn="ctr">
                      <a:solidFill>
                        <a:srgbClr val="C0BE03"/>
                      </a:solidFill>
                      <a:prstDash val="solid"/>
                      <a:round/>
                      <a:headEnd type="none" w="med" len="med"/>
                      <a:tailEnd type="none" w="med" len="med"/>
                    </a:lnR>
                    <a:lnT w="5443" cap="flat" cmpd="sng" algn="ctr">
                      <a:solidFill>
                        <a:srgbClr val="C0BE03"/>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67005776"/>
                  </a:ext>
                </a:extLst>
              </a:tr>
              <a:tr h="407038">
                <a:tc>
                  <a:txBody>
                    <a:bodyPr/>
                    <a:lstStyle/>
                    <a:p>
                      <a:pPr algn="just" fontAlgn="t"/>
                      <a:r>
                        <a:rPr lang="en-GB" sz="1400" dirty="0">
                          <a:solidFill>
                            <a:srgbClr val="333333"/>
                          </a:solidFill>
                          <a:effectLst/>
                          <a:latin typeface="inter-regular"/>
                        </a:rPr>
                        <a:t>The root directory is the topmost level of the system drive.</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The home directory is a subdirectory of the root directory.</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0028130"/>
                  </a:ext>
                </a:extLst>
              </a:tr>
              <a:tr h="407038">
                <a:tc>
                  <a:txBody>
                    <a:bodyPr/>
                    <a:lstStyle/>
                    <a:p>
                      <a:pPr algn="just" fontAlgn="t"/>
                      <a:r>
                        <a:rPr lang="en-GB" sz="1400" dirty="0">
                          <a:solidFill>
                            <a:srgbClr val="333333"/>
                          </a:solidFill>
                          <a:effectLst/>
                          <a:latin typeface="inter-regular"/>
                        </a:rPr>
                        <a:t>It is denoted by a slash '/'.</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dirty="0">
                          <a:solidFill>
                            <a:srgbClr val="333333"/>
                          </a:solidFill>
                          <a:effectLst/>
                          <a:latin typeface="inter-regular"/>
                        </a:rPr>
                        <a:t>It is denoted by '~' and has path "</a:t>
                      </a:r>
                      <a:r>
                        <a:rPr lang="en-GB" sz="1400" b="1" dirty="0">
                          <a:solidFill>
                            <a:srgbClr val="333333"/>
                          </a:solidFill>
                          <a:effectLst/>
                          <a:latin typeface="inter-bold"/>
                        </a:rPr>
                        <a:t>/users/username</a:t>
                      </a:r>
                      <a:r>
                        <a:rPr lang="en-GB" sz="1400" dirty="0">
                          <a:solidFill>
                            <a:srgbClr val="333333"/>
                          </a:solidFill>
                          <a:effectLst/>
                          <a:latin typeface="inter-regular"/>
                        </a:rPr>
                        <a:t>".</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7019979"/>
                  </a:ext>
                </a:extLst>
              </a:tr>
              <a:tr h="529734">
                <a:tc>
                  <a:txBody>
                    <a:bodyPr/>
                    <a:lstStyle/>
                    <a:p>
                      <a:pPr algn="just" fontAlgn="t"/>
                      <a:r>
                        <a:rPr lang="en-GB" sz="1400" dirty="0">
                          <a:solidFill>
                            <a:srgbClr val="333333"/>
                          </a:solidFill>
                          <a:effectLst/>
                          <a:latin typeface="inter-regular"/>
                        </a:rPr>
                        <a:t>The admin has access to make any changes in the files and settings.</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No user other than the root user can change the settings of the entire system.</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1404807"/>
                  </a:ext>
                </a:extLst>
              </a:tr>
              <a:tr h="407038">
                <a:tc>
                  <a:txBody>
                    <a:bodyPr/>
                    <a:lstStyle/>
                    <a:p>
                      <a:pPr algn="just" fontAlgn="t"/>
                      <a:r>
                        <a:rPr lang="en-GB" sz="1400">
                          <a:solidFill>
                            <a:srgbClr val="333333"/>
                          </a:solidFill>
                          <a:effectLst/>
                          <a:latin typeface="inter-regular"/>
                        </a:rPr>
                        <a:t>The admin can create a user.</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Any user having a home directory cannot create a user.</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74127182"/>
                  </a:ext>
                </a:extLst>
              </a:tr>
              <a:tr h="529734">
                <a:tc>
                  <a:txBody>
                    <a:bodyPr/>
                    <a:lstStyle/>
                    <a:p>
                      <a:pPr algn="just" fontAlgn="t"/>
                      <a:r>
                        <a:rPr lang="en-GB" sz="1400">
                          <a:solidFill>
                            <a:srgbClr val="333333"/>
                          </a:solidFill>
                          <a:effectLst/>
                          <a:latin typeface="inter-regular"/>
                        </a:rPr>
                        <a:t>In the Linux file system, everything comes under the root directory.</a:t>
                      </a:r>
                    </a:p>
                  </a:txBody>
                  <a:tcPr marL="34425" marR="34425" marT="34425" marB="34425">
                    <a:lnL w="5443" cap="flat" cmpd="sng" algn="ctr">
                      <a:solidFill>
                        <a:srgbClr val="C7CCBE"/>
                      </a:solidFill>
                      <a:prstDash val="solid"/>
                      <a:round/>
                      <a:headEnd type="none" w="med" len="med"/>
                      <a:tailEnd type="none" w="med" len="med"/>
                    </a:lnL>
                    <a:lnR w="5443" cap="flat" cmpd="sng" algn="ctr">
                      <a:solidFill>
                        <a:srgbClr val="C7CCBE"/>
                      </a:solidFill>
                      <a:prstDash val="solid"/>
                      <a:round/>
                      <a:headEnd type="none" w="med" len="med"/>
                      <a:tailEnd type="none" w="med" len="med"/>
                    </a:lnR>
                    <a:lnT w="5443" cap="flat" cmpd="sng" algn="ctr">
                      <a:solidFill>
                        <a:srgbClr val="C7CCBE"/>
                      </a:solidFill>
                      <a:prstDash val="solid"/>
                      <a:round/>
                      <a:headEnd type="none" w="med" len="med"/>
                      <a:tailEnd type="none" w="med" len="med"/>
                    </a:lnT>
                    <a:lnB w="5443" cap="flat" cmpd="sng" algn="ctr">
                      <a:solidFill>
                        <a:srgbClr val="C7CCBE"/>
                      </a:solidFill>
                      <a:prstDash val="solid"/>
                      <a:round/>
                      <a:headEnd type="none" w="med" len="med"/>
                      <a:tailEnd type="none" w="med" len="med"/>
                    </a:lnB>
                    <a:solidFill>
                      <a:srgbClr val="FFFFFF"/>
                    </a:solidFill>
                  </a:tcPr>
                </a:tc>
                <a:tc>
                  <a:txBody>
                    <a:bodyPr/>
                    <a:lstStyle/>
                    <a:p>
                      <a:endParaRPr lang="en-IN" sz="1400" dirty="0"/>
                    </a:p>
                  </a:txBody>
                  <a:tcPr marL="72293" marR="72293" marT="36146" marB="36146">
                    <a:lnL w="5443" cap="flat" cmpd="sng" algn="ctr">
                      <a:solidFill>
                        <a:srgbClr val="C7CCBE"/>
                      </a:solidFill>
                      <a:prstDash val="solid"/>
                      <a:round/>
                      <a:headEnd type="none" w="med" len="med"/>
                      <a:tailEnd type="none" w="med" len="med"/>
                    </a:lnL>
                    <a:lnT w="5443"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785384230"/>
                  </a:ext>
                </a:extLst>
              </a:tr>
            </a:tbl>
          </a:graphicData>
        </a:graphic>
      </p:graphicFrame>
      <p:sp>
        <p:nvSpPr>
          <p:cNvPr id="4" name="TextBox 3">
            <a:extLst>
              <a:ext uri="{FF2B5EF4-FFF2-40B4-BE49-F238E27FC236}">
                <a16:creationId xmlns:a16="http://schemas.microsoft.com/office/drawing/2014/main" id="{BFE137C7-8828-0AF4-0298-8F18D8F9DE77}"/>
              </a:ext>
            </a:extLst>
          </p:cNvPr>
          <p:cNvSpPr txBox="1"/>
          <p:nvPr/>
        </p:nvSpPr>
        <p:spPr>
          <a:xfrm>
            <a:off x="367046" y="231820"/>
            <a:ext cx="8545133"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cs typeface="Times New Roman" panose="02020603050405020304" pitchFamily="18" charset="0"/>
              </a:rPr>
              <a:t>ROOT DIRECTORY VS HOME DIRECTORY</a:t>
            </a:r>
          </a:p>
        </p:txBody>
      </p:sp>
      <p:cxnSp>
        <p:nvCxnSpPr>
          <p:cNvPr id="5" name="Straight Connector 4">
            <a:extLst>
              <a:ext uri="{FF2B5EF4-FFF2-40B4-BE49-F238E27FC236}">
                <a16:creationId xmlns:a16="http://schemas.microsoft.com/office/drawing/2014/main" id="{209021E9-3FC8-A710-9BB7-22A8ECC4DE14}"/>
              </a:ext>
            </a:extLst>
          </p:cNvPr>
          <p:cNvCxnSpPr>
            <a:cxnSpLocks/>
          </p:cNvCxnSpPr>
          <p:nvPr/>
        </p:nvCxnSpPr>
        <p:spPr>
          <a:xfrm>
            <a:off x="544133" y="933718"/>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75C4C705-F1C5-92B1-9012-66F3F881E574}"/>
              </a:ext>
            </a:extLst>
          </p:cNvPr>
          <p:cNvPicPr>
            <a:picLocks noChangeAspect="1"/>
          </p:cNvPicPr>
          <p:nvPr/>
        </p:nvPicPr>
        <p:blipFill>
          <a:blip r:embed="rId2"/>
          <a:stretch>
            <a:fillRect/>
          </a:stretch>
        </p:blipFill>
        <p:spPr>
          <a:xfrm>
            <a:off x="544133" y="3872313"/>
            <a:ext cx="7662261" cy="1384479"/>
          </a:xfrm>
          <a:prstGeom prst="rect">
            <a:avLst/>
          </a:prstGeom>
        </p:spPr>
      </p:pic>
      <p:pic>
        <p:nvPicPr>
          <p:cNvPr id="7" name="Picture 6">
            <a:extLst>
              <a:ext uri="{FF2B5EF4-FFF2-40B4-BE49-F238E27FC236}">
                <a16:creationId xmlns:a16="http://schemas.microsoft.com/office/drawing/2014/main" id="{4B49A08D-88A7-FF9F-868F-622C4C252EB1}"/>
              </a:ext>
            </a:extLst>
          </p:cNvPr>
          <p:cNvPicPr>
            <a:picLocks noChangeAspect="1"/>
          </p:cNvPicPr>
          <p:nvPr/>
        </p:nvPicPr>
        <p:blipFill>
          <a:blip r:embed="rId3"/>
          <a:stretch>
            <a:fillRect/>
          </a:stretch>
        </p:blipFill>
        <p:spPr>
          <a:xfrm>
            <a:off x="544133" y="5473204"/>
            <a:ext cx="6232703" cy="1262763"/>
          </a:xfrm>
          <a:prstGeom prst="rect">
            <a:avLst/>
          </a:prstGeom>
        </p:spPr>
      </p:pic>
      <p:sp>
        <p:nvSpPr>
          <p:cNvPr id="8" name="TextBox 7">
            <a:extLst>
              <a:ext uri="{FF2B5EF4-FFF2-40B4-BE49-F238E27FC236}">
                <a16:creationId xmlns:a16="http://schemas.microsoft.com/office/drawing/2014/main" id="{B9241372-75A2-00B8-75F9-D89F7DAFAC54}"/>
              </a:ext>
            </a:extLst>
          </p:cNvPr>
          <p:cNvSpPr txBox="1"/>
          <p:nvPr/>
        </p:nvSpPr>
        <p:spPr>
          <a:xfrm>
            <a:off x="2273122" y="5196205"/>
            <a:ext cx="330987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PWD:PRESENT WORKING DIRECTORY</a:t>
            </a:r>
          </a:p>
        </p:txBody>
      </p:sp>
    </p:spTree>
    <p:extLst>
      <p:ext uri="{BB962C8B-B14F-4D97-AF65-F5344CB8AC3E}">
        <p14:creationId xmlns:p14="http://schemas.microsoft.com/office/powerpoint/2010/main" val="130991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7F54B-7551-6C9B-0E8C-F53A3474AD9B}"/>
              </a:ext>
            </a:extLst>
          </p:cNvPr>
          <p:cNvSpPr txBox="1"/>
          <p:nvPr/>
        </p:nvSpPr>
        <p:spPr>
          <a:xfrm>
            <a:off x="315533" y="289775"/>
            <a:ext cx="6445876"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What will you learn today ? </a:t>
            </a:r>
          </a:p>
        </p:txBody>
      </p:sp>
      <p:cxnSp>
        <p:nvCxnSpPr>
          <p:cNvPr id="4" name="Straight Connector 3">
            <a:extLst>
              <a:ext uri="{FF2B5EF4-FFF2-40B4-BE49-F238E27FC236}">
                <a16:creationId xmlns:a16="http://schemas.microsoft.com/office/drawing/2014/main" id="{A1F92181-5557-4A09-9324-BB3B2320DDDF}"/>
              </a:ext>
            </a:extLst>
          </p:cNvPr>
          <p:cNvCxnSpPr/>
          <p:nvPr/>
        </p:nvCxnSpPr>
        <p:spPr>
          <a:xfrm>
            <a:off x="450760" y="991673"/>
            <a:ext cx="8416344" cy="0"/>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36854371-35ED-33E8-721A-41EE8918C97C}"/>
              </a:ext>
            </a:extLst>
          </p:cNvPr>
          <p:cNvSpPr txBox="1"/>
          <p:nvPr/>
        </p:nvSpPr>
        <p:spPr>
          <a:xfrm>
            <a:off x="450760" y="1108797"/>
            <a:ext cx="6967470" cy="29510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What is Operating System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Different Types of Operating Systems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What is Linux</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Advantages of Linux.</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Linux Favours</a:t>
            </a: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1">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88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93118C-277E-B7F8-7C5B-844177EFB164}"/>
              </a:ext>
            </a:extLst>
          </p:cNvPr>
          <p:cNvCxnSpPr>
            <a:cxnSpLocks/>
          </p:cNvCxnSpPr>
          <p:nvPr/>
        </p:nvCxnSpPr>
        <p:spPr>
          <a:xfrm>
            <a:off x="624625" y="998112"/>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2E9C59E-69F8-F602-733E-44018FC3BFD5}"/>
              </a:ext>
            </a:extLst>
          </p:cNvPr>
          <p:cNvSpPr txBox="1"/>
          <p:nvPr/>
        </p:nvSpPr>
        <p:spPr>
          <a:xfrm>
            <a:off x="515155" y="270456"/>
            <a:ext cx="6329966"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What is operating system ?</a:t>
            </a:r>
          </a:p>
        </p:txBody>
      </p:sp>
      <p:sp>
        <p:nvSpPr>
          <p:cNvPr id="4" name="TextBox 3">
            <a:extLst>
              <a:ext uri="{FF2B5EF4-FFF2-40B4-BE49-F238E27FC236}">
                <a16:creationId xmlns:a16="http://schemas.microsoft.com/office/drawing/2014/main" id="{C6B46067-3849-9AA8-7A80-C1B8E94BFA2D}"/>
              </a:ext>
            </a:extLst>
          </p:cNvPr>
          <p:cNvSpPr txBox="1"/>
          <p:nvPr/>
        </p:nvSpPr>
        <p:spPr>
          <a:xfrm>
            <a:off x="759854" y="1481070"/>
            <a:ext cx="6993228" cy="25355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operating System is a software/program that acts as an interface between computer hardware and the user and controls the execution of all kinds of programs.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Computer must have an at least one operating system to run other programs.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Operating System helps to communicate with systems.</a:t>
            </a:r>
          </a:p>
        </p:txBody>
      </p:sp>
      <p:pic>
        <p:nvPicPr>
          <p:cNvPr id="1026" name="Picture 2" descr="Understanding operating systems - University of Wollongong – UOW">
            <a:extLst>
              <a:ext uri="{FF2B5EF4-FFF2-40B4-BE49-F238E27FC236}">
                <a16:creationId xmlns:a16="http://schemas.microsoft.com/office/drawing/2014/main" id="{F493A458-85E6-E47A-71E3-30B77243B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628" y="1970313"/>
            <a:ext cx="3705293" cy="442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8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F779ECF-7EC6-A45B-5F26-3763E303F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711" y="1693839"/>
            <a:ext cx="6480638" cy="373460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36DC0A2-1B0C-F1C1-654A-465F5244ACB6}"/>
              </a:ext>
            </a:extLst>
          </p:cNvPr>
          <p:cNvCxnSpPr>
            <a:cxnSpLocks/>
          </p:cNvCxnSpPr>
          <p:nvPr/>
        </p:nvCxnSpPr>
        <p:spPr>
          <a:xfrm>
            <a:off x="669701" y="946597"/>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5CA1F588-7192-153A-4BD2-6DFFFFFFAE45}"/>
              </a:ext>
            </a:extLst>
          </p:cNvPr>
          <p:cNvSpPr txBox="1"/>
          <p:nvPr/>
        </p:nvSpPr>
        <p:spPr>
          <a:xfrm>
            <a:off x="540913" y="193182"/>
            <a:ext cx="7128456"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MOSTLY USED OPERATING SYSTEMS</a:t>
            </a:r>
          </a:p>
        </p:txBody>
      </p:sp>
    </p:spTree>
    <p:extLst>
      <p:ext uri="{BB962C8B-B14F-4D97-AF65-F5344CB8AC3E}">
        <p14:creationId xmlns:p14="http://schemas.microsoft.com/office/powerpoint/2010/main" val="344949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84A2A-006E-9058-A405-6DF1104AA2AE}"/>
              </a:ext>
            </a:extLst>
          </p:cNvPr>
          <p:cNvSpPr txBox="1"/>
          <p:nvPr/>
        </p:nvSpPr>
        <p:spPr>
          <a:xfrm>
            <a:off x="540913" y="193182"/>
            <a:ext cx="4906851"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What is Linux ?</a:t>
            </a:r>
          </a:p>
        </p:txBody>
      </p:sp>
      <p:cxnSp>
        <p:nvCxnSpPr>
          <p:cNvPr id="4" name="Straight Connector 3">
            <a:extLst>
              <a:ext uri="{FF2B5EF4-FFF2-40B4-BE49-F238E27FC236}">
                <a16:creationId xmlns:a16="http://schemas.microsoft.com/office/drawing/2014/main" id="{AA362D0E-782F-A4A4-7556-E436BFC0EE26}"/>
              </a:ext>
            </a:extLst>
          </p:cNvPr>
          <p:cNvCxnSpPr>
            <a:cxnSpLocks/>
          </p:cNvCxnSpPr>
          <p:nvPr/>
        </p:nvCxnSpPr>
        <p:spPr>
          <a:xfrm>
            <a:off x="669701" y="946597"/>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F1D17C62-2432-55B5-35CD-DB2463F88E07}"/>
              </a:ext>
            </a:extLst>
          </p:cNvPr>
          <p:cNvSpPr txBox="1"/>
          <p:nvPr/>
        </p:nvSpPr>
        <p:spPr>
          <a:xfrm>
            <a:off x="611746" y="1146220"/>
            <a:ext cx="7031865" cy="923330"/>
          </a:xfrm>
          <a:prstGeom prst="rect">
            <a:avLst/>
          </a:prstGeom>
          <a:noFill/>
        </p:spPr>
        <p:txBody>
          <a:bodyPr wrap="square" rtlCol="0">
            <a:spAutoFit/>
          </a:bodyPr>
          <a:lstStyle/>
          <a:p>
            <a:r>
              <a:rPr lang="en-GB" i="0" dirty="0">
                <a:solidFill>
                  <a:srgbClr val="000000"/>
                </a:solidFill>
                <a:effectLst/>
                <a:latin typeface="Times New Roman" panose="02020603050405020304" pitchFamily="18" charset="0"/>
                <a:cs typeface="Times New Roman" panose="02020603050405020304" pitchFamily="18" charset="0"/>
              </a:rPr>
              <a:t>Linux is one of popular version of UNIX operating System. It is open source as its source code is freely available. It is free to use. </a:t>
            </a:r>
            <a:r>
              <a:rPr lang="en-GB" i="0" dirty="0">
                <a:solidFill>
                  <a:srgbClr val="333333"/>
                </a:solidFill>
                <a:effectLst/>
                <a:latin typeface="Times New Roman" panose="02020603050405020304" pitchFamily="18" charset="0"/>
                <a:cs typeface="Times New Roman" panose="02020603050405020304" pitchFamily="18" charset="0"/>
              </a:rPr>
              <a:t>The kernel </a:t>
            </a:r>
            <a:r>
              <a:rPr lang="en-GB" dirty="0">
                <a:solidFill>
                  <a:srgbClr val="333333"/>
                </a:solidFill>
                <a:effectLst/>
                <a:latin typeface="Times New Roman" panose="02020603050405020304" pitchFamily="18" charset="0"/>
                <a:cs typeface="Times New Roman" panose="02020603050405020304" pitchFamily="18" charset="0"/>
              </a:rPr>
              <a:t>is a core part of </a:t>
            </a:r>
            <a:r>
              <a:rPr lang="en-GB" i="0" dirty="0">
                <a:solidFill>
                  <a:srgbClr val="333333"/>
                </a:solidFill>
                <a:effectLst/>
                <a:latin typeface="Times New Roman" panose="02020603050405020304" pitchFamily="18" charset="0"/>
                <a:cs typeface="Times New Roman" panose="02020603050405020304" pitchFamily="18" charset="0"/>
              </a:rPr>
              <a:t>the Linux system.</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CCC5F9-4F76-7BBC-9F89-8628ADCA8123}"/>
              </a:ext>
            </a:extLst>
          </p:cNvPr>
          <p:cNvSpPr txBox="1"/>
          <p:nvPr/>
        </p:nvSpPr>
        <p:spPr>
          <a:xfrm>
            <a:off x="611746" y="2676175"/>
            <a:ext cx="5988676" cy="1754326"/>
          </a:xfrm>
          <a:prstGeom prst="rect">
            <a:avLst/>
          </a:prstGeom>
          <a:noFill/>
        </p:spPr>
        <p:txBody>
          <a:bodyPr wrap="square" rtlCol="0">
            <a:spAutoFit/>
          </a:bodyPr>
          <a:lstStyle/>
          <a:p>
            <a:pPr algn="just"/>
            <a:r>
              <a:rPr lang="en-GB" b="1" i="0" dirty="0">
                <a:solidFill>
                  <a:srgbClr val="000000"/>
                </a:solidFill>
                <a:effectLst/>
                <a:latin typeface="Times New Roman" panose="02020603050405020304" pitchFamily="18" charset="0"/>
                <a:cs typeface="Times New Roman" panose="02020603050405020304" pitchFamily="18" charset="0"/>
              </a:rPr>
              <a:t>Kernel</a:t>
            </a:r>
            <a:r>
              <a:rPr lang="en-GB" b="0" i="0" dirty="0">
                <a:solidFill>
                  <a:srgbClr val="000000"/>
                </a:solidFill>
                <a:effectLst/>
                <a:latin typeface="Times New Roman" panose="02020603050405020304" pitchFamily="18" charset="0"/>
                <a:cs typeface="Times New Roman" panose="02020603050405020304" pitchFamily="18" charset="0"/>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p>
          <a:p>
            <a:endParaRPr lang="en-IN" dirty="0">
              <a:latin typeface="Times New Roman" panose="02020603050405020304" pitchFamily="18" charset="0"/>
              <a:cs typeface="Times New Roman" panose="02020603050405020304" pitchFamily="18" charset="0"/>
            </a:endParaRPr>
          </a:p>
        </p:txBody>
      </p:sp>
      <p:pic>
        <p:nvPicPr>
          <p:cNvPr id="2050" name="Picture 2" descr="Kernel Vs. Operating System - javatpoint">
            <a:extLst>
              <a:ext uri="{FF2B5EF4-FFF2-40B4-BE49-F238E27FC236}">
                <a16:creationId xmlns:a16="http://schemas.microsoft.com/office/drawing/2014/main" id="{4AFECBC0-197A-4FB5-218D-B8E50C1C2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783" y="3008515"/>
            <a:ext cx="5060217" cy="32570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rchitecture of Linux - javatpoint">
            <a:extLst>
              <a:ext uri="{FF2B5EF4-FFF2-40B4-BE49-F238E27FC236}">
                <a16:creationId xmlns:a16="http://schemas.microsoft.com/office/drawing/2014/main" id="{9DFCF50A-BB7C-0A6E-8CC8-BF3F59509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484" y="4368796"/>
            <a:ext cx="2954224" cy="208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3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3D3D9-2462-2362-DE0E-7DD182A8F973}"/>
              </a:ext>
            </a:extLst>
          </p:cNvPr>
          <p:cNvSpPr txBox="1"/>
          <p:nvPr/>
        </p:nvSpPr>
        <p:spPr>
          <a:xfrm>
            <a:off x="663260" y="317363"/>
            <a:ext cx="4668593" cy="1077218"/>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What is a </a:t>
            </a:r>
            <a:r>
              <a:rPr lang="en-IN" sz="3200" b="0" i="0" dirty="0">
                <a:solidFill>
                  <a:schemeClr val="accent2"/>
                </a:solidFill>
                <a:effectLst/>
                <a:latin typeface="Algerian" panose="04020705040A02060702" pitchFamily="82" charset="0"/>
              </a:rPr>
              <a:t> Shell</a:t>
            </a:r>
          </a:p>
          <a:p>
            <a:endParaRPr lang="en-IN" sz="3200" dirty="0">
              <a:solidFill>
                <a:schemeClr val="accent2"/>
              </a:solidFill>
              <a:latin typeface="Algerian" panose="04020705040A02060702" pitchFamily="82" charset="0"/>
            </a:endParaRPr>
          </a:p>
        </p:txBody>
      </p:sp>
      <p:cxnSp>
        <p:nvCxnSpPr>
          <p:cNvPr id="3" name="Straight Connector 2">
            <a:extLst>
              <a:ext uri="{FF2B5EF4-FFF2-40B4-BE49-F238E27FC236}">
                <a16:creationId xmlns:a16="http://schemas.microsoft.com/office/drawing/2014/main" id="{39EE616A-911C-C1AE-D6EE-6D318EA70DA4}"/>
              </a:ext>
            </a:extLst>
          </p:cNvPr>
          <p:cNvCxnSpPr>
            <a:cxnSpLocks/>
          </p:cNvCxnSpPr>
          <p:nvPr/>
        </p:nvCxnSpPr>
        <p:spPr>
          <a:xfrm>
            <a:off x="753414" y="972355"/>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19910915-EE29-B3A5-4862-3856732DD9B0}"/>
              </a:ext>
            </a:extLst>
          </p:cNvPr>
          <p:cNvSpPr txBox="1"/>
          <p:nvPr/>
        </p:nvSpPr>
        <p:spPr>
          <a:xfrm>
            <a:off x="663261" y="1170423"/>
            <a:ext cx="8388976" cy="646331"/>
          </a:xfrm>
          <a:prstGeom prst="rect">
            <a:avLst/>
          </a:prstGeom>
          <a:noFill/>
        </p:spPr>
        <p:txBody>
          <a:bodyPr wrap="square">
            <a:spAutoFit/>
          </a:bodyPr>
          <a:lstStyle/>
          <a:p>
            <a:pPr algn="just"/>
            <a:r>
              <a:rPr lang="en-GB" i="0" dirty="0">
                <a:effectLst/>
                <a:latin typeface="Times New Roman" panose="02020603050405020304" pitchFamily="18" charset="0"/>
                <a:cs typeface="Times New Roman" panose="02020603050405020304" pitchFamily="18" charset="0"/>
              </a:rPr>
              <a:t>The shell is the Linux command line interpreter. It provides an interface between the user and the kernel and executes programs called commands.</a:t>
            </a:r>
          </a:p>
        </p:txBody>
      </p:sp>
      <p:pic>
        <p:nvPicPr>
          <p:cNvPr id="2050" name="Picture 2" descr="Architecture of Linux - javatpoint">
            <a:extLst>
              <a:ext uri="{FF2B5EF4-FFF2-40B4-BE49-F238E27FC236}">
                <a16:creationId xmlns:a16="http://schemas.microsoft.com/office/drawing/2014/main" id="{7F04281B-4217-7217-145A-DAB04BCA4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60" y="1946542"/>
            <a:ext cx="49053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72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7FD49-F078-2DC4-7CDC-122E751058D9}"/>
              </a:ext>
            </a:extLst>
          </p:cNvPr>
          <p:cNvSpPr txBox="1"/>
          <p:nvPr/>
        </p:nvSpPr>
        <p:spPr>
          <a:xfrm>
            <a:off x="553792" y="1501605"/>
            <a:ext cx="6094926" cy="356039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Source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 to Use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Networking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Compatibility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Installation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Multitasking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7142804-E729-17AE-8874-40FB0DBA61F5}"/>
              </a:ext>
            </a:extLst>
          </p:cNvPr>
          <p:cNvCxnSpPr>
            <a:cxnSpLocks/>
          </p:cNvCxnSpPr>
          <p:nvPr/>
        </p:nvCxnSpPr>
        <p:spPr>
          <a:xfrm>
            <a:off x="669701" y="1120462"/>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63A83B09-DA71-5161-EBF9-4F205C810531}"/>
              </a:ext>
            </a:extLst>
          </p:cNvPr>
          <p:cNvSpPr txBox="1"/>
          <p:nvPr/>
        </p:nvSpPr>
        <p:spPr>
          <a:xfrm>
            <a:off x="553792" y="288984"/>
            <a:ext cx="4906851"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Advantages of Linux?</a:t>
            </a:r>
          </a:p>
        </p:txBody>
      </p:sp>
    </p:spTree>
    <p:extLst>
      <p:ext uri="{BB962C8B-B14F-4D97-AF65-F5344CB8AC3E}">
        <p14:creationId xmlns:p14="http://schemas.microsoft.com/office/powerpoint/2010/main" val="206541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nux Distros: What are the differences and how do I choose one? – *nix  Windows">
            <a:extLst>
              <a:ext uri="{FF2B5EF4-FFF2-40B4-BE49-F238E27FC236}">
                <a16:creationId xmlns:a16="http://schemas.microsoft.com/office/drawing/2014/main" id="{2489C0A6-0578-5FC6-25C1-C3E9685C2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92" y="1331749"/>
            <a:ext cx="671512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FD0CF9-FDC5-A258-B423-6041969CF1CD}"/>
              </a:ext>
            </a:extLst>
          </p:cNvPr>
          <p:cNvSpPr txBox="1"/>
          <p:nvPr/>
        </p:nvSpPr>
        <p:spPr>
          <a:xfrm>
            <a:off x="4778061" y="4776992"/>
            <a:ext cx="43594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LINUX TREE</a:t>
            </a:r>
          </a:p>
        </p:txBody>
      </p:sp>
      <p:cxnSp>
        <p:nvCxnSpPr>
          <p:cNvPr id="3" name="Straight Connector 2">
            <a:extLst>
              <a:ext uri="{FF2B5EF4-FFF2-40B4-BE49-F238E27FC236}">
                <a16:creationId xmlns:a16="http://schemas.microsoft.com/office/drawing/2014/main" id="{69452FF5-11F5-3B2A-47B0-8F0125345F4C}"/>
              </a:ext>
            </a:extLst>
          </p:cNvPr>
          <p:cNvCxnSpPr>
            <a:cxnSpLocks/>
          </p:cNvCxnSpPr>
          <p:nvPr/>
        </p:nvCxnSpPr>
        <p:spPr>
          <a:xfrm>
            <a:off x="669701" y="1120462"/>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E02168E8-F3A1-5176-983D-19268CF39079}"/>
              </a:ext>
            </a:extLst>
          </p:cNvPr>
          <p:cNvSpPr txBox="1"/>
          <p:nvPr/>
        </p:nvSpPr>
        <p:spPr>
          <a:xfrm>
            <a:off x="553792" y="288984"/>
            <a:ext cx="4906851"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Linux flavours?</a:t>
            </a:r>
          </a:p>
        </p:txBody>
      </p:sp>
      <p:pic>
        <p:nvPicPr>
          <p:cNvPr id="4100" name="Picture 4" descr="Product logos - Guidelines for product logos | Red Hat">
            <a:extLst>
              <a:ext uri="{FF2B5EF4-FFF2-40B4-BE49-F238E27FC236}">
                <a16:creationId xmlns:a16="http://schemas.microsoft.com/office/drawing/2014/main" id="{E5CABA32-E5AF-1847-FFE1-C162FD9E5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267" y="1791505"/>
            <a:ext cx="2924175" cy="156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A5BBD-7F6D-D662-67C4-12DDF6FEE71E}"/>
              </a:ext>
            </a:extLst>
          </p:cNvPr>
          <p:cNvSpPr txBox="1"/>
          <p:nvPr/>
        </p:nvSpPr>
        <p:spPr>
          <a:xfrm>
            <a:off x="4011768" y="5737538"/>
            <a:ext cx="435949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WINDOWS SERVER CORE 2008</a:t>
            </a:r>
          </a:p>
        </p:txBody>
      </p:sp>
    </p:spTree>
    <p:extLst>
      <p:ext uri="{BB962C8B-B14F-4D97-AF65-F5344CB8AC3E}">
        <p14:creationId xmlns:p14="http://schemas.microsoft.com/office/powerpoint/2010/main" val="66078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19793AC-E369-3644-97E6-6F5FEB6F727E}"/>
              </a:ext>
            </a:extLst>
          </p:cNvPr>
          <p:cNvCxnSpPr>
            <a:cxnSpLocks/>
          </p:cNvCxnSpPr>
          <p:nvPr/>
        </p:nvCxnSpPr>
        <p:spPr>
          <a:xfrm>
            <a:off x="737316" y="1088264"/>
            <a:ext cx="9446654"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FBF71CAB-978B-2FCA-0429-D5C81D2471F3}"/>
              </a:ext>
            </a:extLst>
          </p:cNvPr>
          <p:cNvSpPr txBox="1"/>
          <p:nvPr/>
        </p:nvSpPr>
        <p:spPr>
          <a:xfrm>
            <a:off x="682580" y="297427"/>
            <a:ext cx="4906851" cy="584775"/>
          </a:xfrm>
          <a:prstGeom prst="rect">
            <a:avLst/>
          </a:prstGeom>
          <a:noFill/>
        </p:spPr>
        <p:txBody>
          <a:bodyPr wrap="square" rtlCol="0">
            <a:spAutoFit/>
          </a:bodyPr>
          <a:lstStyle/>
          <a:p>
            <a:r>
              <a:rPr lang="en-IN" sz="3200" dirty="0">
                <a:solidFill>
                  <a:schemeClr val="accent2"/>
                </a:solidFill>
                <a:latin typeface="Algerian" panose="04020705040A02060702" pitchFamily="82" charset="0"/>
              </a:rPr>
              <a:t>Linux INSTALATION</a:t>
            </a:r>
          </a:p>
        </p:txBody>
      </p:sp>
      <p:sp>
        <p:nvSpPr>
          <p:cNvPr id="4" name="TextBox 3">
            <a:extLst>
              <a:ext uri="{FF2B5EF4-FFF2-40B4-BE49-F238E27FC236}">
                <a16:creationId xmlns:a16="http://schemas.microsoft.com/office/drawing/2014/main" id="{8D032B55-8730-8765-E34D-D4285AF8D8F6}"/>
              </a:ext>
            </a:extLst>
          </p:cNvPr>
          <p:cNvSpPr txBox="1"/>
          <p:nvPr/>
        </p:nvSpPr>
        <p:spPr>
          <a:xfrm>
            <a:off x="682580" y="1500389"/>
            <a:ext cx="6027313" cy="741870"/>
          </a:xfrm>
          <a:prstGeom prst="rect">
            <a:avLst/>
          </a:prstGeom>
          <a:noFill/>
        </p:spPr>
        <p:txBody>
          <a:bodyPr wrap="square" rtlCol="0">
            <a:spAutoFit/>
          </a:bodyPr>
          <a:lstStyle/>
          <a:p>
            <a:r>
              <a:rPr lang="en-IN" dirty="0"/>
              <a:t>1.Cloud  Installation and Configuration</a:t>
            </a:r>
          </a:p>
          <a:p>
            <a:pPr>
              <a:lnSpc>
                <a:spcPct val="150000"/>
              </a:lnSpc>
            </a:pPr>
            <a:r>
              <a:rPr lang="en-IN" dirty="0"/>
              <a:t>2.Internal Installation and Confutation</a:t>
            </a:r>
          </a:p>
        </p:txBody>
      </p:sp>
    </p:spTree>
    <p:extLst>
      <p:ext uri="{BB962C8B-B14F-4D97-AF65-F5344CB8AC3E}">
        <p14:creationId xmlns:p14="http://schemas.microsoft.com/office/powerpoint/2010/main" val="40083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428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Calibri Light</vt:lpstr>
      <vt:lpstr>inter-bold</vt:lpstr>
      <vt:lpstr>inter-regular</vt:lpstr>
      <vt:lpstr>Times New Roman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Bhupesh P</dc:creator>
  <cp:lastModifiedBy>Bhupesh P</cp:lastModifiedBy>
  <cp:revision>58</cp:revision>
  <dcterms:created xsi:type="dcterms:W3CDTF">2022-10-31T16:22:16Z</dcterms:created>
  <dcterms:modified xsi:type="dcterms:W3CDTF">2023-04-10T04:58:16Z</dcterms:modified>
</cp:coreProperties>
</file>