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C3B749-B108-45A5-BBBA-A05D096F09B0}">
  <a:tblStyle styleId="{4BC3B749-B108-45A5-BBBA-A05D096F0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133f12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133f12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a3b3e3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a3b3e3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133f12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9133f12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133f12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133f12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a3b3e3e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a3b3e3e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133f12b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133f12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8a261b8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8a261b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9133f12b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9133f12b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a3b3e3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a3b3e3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133f12b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133f12b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133f12b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133f12b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a261b8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8a261b8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133f12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9133f12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133f12b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133f12b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133f12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9133f12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8a227b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8a227b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8a3b3e3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8a3b3e3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9133f12b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9133f12b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9133f12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9133f12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133f12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133f12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a3b3e3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a3b3e3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a3b3e3e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a3b3e3e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133f12b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133f12b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133f12b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133f12b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133f12b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133f12b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6.png"/><Relationship Id="rId7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20.png"/><Relationship Id="rId7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7875" y="169100"/>
            <a:ext cx="7569300" cy="8619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Lending Club Data Analysis</a:t>
            </a:r>
            <a:endParaRPr sz="4400"/>
          </a:p>
        </p:txBody>
      </p:sp>
      <p:sp>
        <p:nvSpPr>
          <p:cNvPr id="55" name="Google Shape;55;p13"/>
          <p:cNvSpPr txBox="1"/>
          <p:nvPr/>
        </p:nvSpPr>
        <p:spPr>
          <a:xfrm>
            <a:off x="1670300" y="4189025"/>
            <a:ext cx="611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Minimising </a:t>
            </a:r>
            <a:r>
              <a:rPr lang="en" sz="2400"/>
              <a:t>credit</a:t>
            </a:r>
            <a:r>
              <a:rPr lang="en" sz="2400"/>
              <a:t> risk in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peer to peer lending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6.1. Feature selection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3813199" cy="41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75" y="789125"/>
            <a:ext cx="4895126" cy="41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6.2</a:t>
            </a:r>
            <a:r>
              <a:rPr lang="en" sz="2620"/>
              <a:t>. Resampling Methods:</a:t>
            </a:r>
            <a:endParaRPr sz="262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" y="1821925"/>
            <a:ext cx="8052200" cy="34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25" y="835763"/>
            <a:ext cx="7189724" cy="93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3923"/>
              <a:buFont typeface="Arial"/>
              <a:buNone/>
            </a:pPr>
            <a:r>
              <a:rPr b="1" lang="en" sz="2918"/>
              <a:t>7</a:t>
            </a:r>
            <a:r>
              <a:rPr b="1" lang="en" sz="2918"/>
              <a:t>. Helper functions</a:t>
            </a:r>
            <a:endParaRPr b="1" sz="2918">
              <a:solidFill>
                <a:srgbClr val="0088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65325"/>
            <a:ext cx="871052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85"/>
              <a:t>7.Helper functions </a:t>
            </a:r>
            <a:r>
              <a:rPr b="1" lang="en" sz="1485"/>
              <a:t>contd...</a:t>
            </a:r>
            <a:endParaRPr b="1" sz="1485">
              <a:solidFill>
                <a:srgbClr val="0088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12925"/>
            <a:ext cx="8146500" cy="416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Model Performance Measures:</a:t>
            </a: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8001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{4BC3B749-B108-45A5-BBBA-A05D096F09B0}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Confusion Matrix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Charged off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Fully Paid(1)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Charged off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Fully Paid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6"/>
          <p:cNvSpPr txBox="1"/>
          <p:nvPr/>
        </p:nvSpPr>
        <p:spPr>
          <a:xfrm>
            <a:off x="693650" y="2342725"/>
            <a:ext cx="7860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True Negative - actual is “0” and model predicted as “0”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False Positive - actual if “0” model predicted it as “1”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False Negative - actual is “1” model predicted it as “0”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True Positive - </a:t>
            </a:r>
            <a:r>
              <a:rPr lang="en" sz="1700"/>
              <a:t>actual</a:t>
            </a:r>
            <a:r>
              <a:rPr lang="en" sz="1700"/>
              <a:t> is “1” model predicted as “1”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don’t want Charged Off to be predicted as Fully Paid so we are looking for less False Positives.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8.1.Logistic Regression: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50" y="653150"/>
            <a:ext cx="7997925" cy="41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8.1.</a:t>
            </a:r>
            <a:r>
              <a:rPr lang="en"/>
              <a:t>Logistic Regression </a:t>
            </a:r>
            <a:r>
              <a:rPr lang="en" sz="1577"/>
              <a:t>cont...</a:t>
            </a:r>
            <a:endParaRPr sz="1577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8839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6350"/>
            <a:ext cx="8839200" cy="42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20538"/>
            <a:ext cx="8839202" cy="40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2796090"/>
            <a:ext cx="6591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800" y="2510340"/>
            <a:ext cx="65627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8.2.</a:t>
            </a:r>
            <a:r>
              <a:rPr lang="en"/>
              <a:t>Random Forest: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75" y="840675"/>
            <a:ext cx="69151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/>
              <a:t>8.2.Random Forest </a:t>
            </a:r>
            <a:r>
              <a:rPr lang="en" sz="1688"/>
              <a:t>contd….</a:t>
            </a:r>
            <a:endParaRPr sz="1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12925"/>
            <a:ext cx="8631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46325"/>
            <a:ext cx="87153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225" y="1779725"/>
            <a:ext cx="8715376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2281740"/>
            <a:ext cx="65627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8961" y="2596065"/>
            <a:ext cx="68103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8.3.</a:t>
            </a:r>
            <a:r>
              <a:rPr lang="en"/>
              <a:t>K-Nearest Neighbors (KNN):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75" y="904550"/>
            <a:ext cx="7044501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42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Data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87900" y="695275"/>
            <a:ext cx="3614700" cy="425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0"/>
              <a:t>Data source:</a:t>
            </a:r>
            <a:endParaRPr b="1"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0"/>
              <a:t>Lending Club “accepted loans” dataset from data world.</a:t>
            </a:r>
            <a:endParaRPr sz="2120"/>
          </a:p>
          <a:p>
            <a:pPr indent="-3228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20"/>
              <a:t>42538 records</a:t>
            </a:r>
            <a:endParaRPr sz="2120"/>
          </a:p>
          <a:p>
            <a:pPr indent="-3228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20"/>
              <a:t>115 columns</a:t>
            </a:r>
            <a:endParaRPr sz="21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0"/>
              <a:t>Measurement types:</a:t>
            </a:r>
            <a:endParaRPr sz="2120"/>
          </a:p>
          <a:p>
            <a:pPr indent="-309856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●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Ordinal Values: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grade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emp_length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●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Nominal Values: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home_ownership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verification_status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addr_state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application_type</a:t>
            </a:r>
            <a:endParaRPr sz="1828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9856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Roboto"/>
              <a:buChar char="○"/>
            </a:pPr>
            <a:r>
              <a:rPr lang="en" sz="1828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initial_list_status</a:t>
            </a:r>
            <a:endParaRPr sz="2428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8900" y="140225"/>
            <a:ext cx="29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1.1 </a:t>
            </a:r>
            <a:r>
              <a:rPr lang="en" sz="2520"/>
              <a:t>Variable Types: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717500"/>
            <a:ext cx="4251300" cy="425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7"/>
              <a:t>Independent variables with discrete type:</a:t>
            </a:r>
            <a:endParaRPr sz="1817"/>
          </a:p>
          <a:p>
            <a:pPr indent="-344743" lvl="0" marL="457200" rtl="0" algn="l">
              <a:spcBef>
                <a:spcPts val="1200"/>
              </a:spcBef>
              <a:spcAft>
                <a:spcPts val="0"/>
              </a:spcAft>
              <a:buSzPts val="1829"/>
              <a:buChar char="●"/>
            </a:pPr>
            <a:r>
              <a:rPr lang="en" sz="1829"/>
              <a:t>Term</a:t>
            </a:r>
            <a:endParaRPr sz="1829"/>
          </a:p>
          <a:p>
            <a:pPr indent="-344743" lvl="0" marL="457200" rtl="0" algn="l">
              <a:spcBef>
                <a:spcPts val="0"/>
              </a:spcBef>
              <a:spcAft>
                <a:spcPts val="0"/>
              </a:spcAft>
              <a:buSzPts val="1829"/>
              <a:buChar char="●"/>
            </a:pPr>
            <a:r>
              <a:rPr lang="en" sz="1829"/>
              <a:t>h</a:t>
            </a:r>
            <a:r>
              <a:rPr lang="en" sz="1829"/>
              <a:t>ome_ownership</a:t>
            </a:r>
            <a:endParaRPr sz="18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17"/>
              <a:t>Independent variables with continuous type:</a:t>
            </a:r>
            <a:endParaRPr sz="1817"/>
          </a:p>
          <a:p>
            <a:pPr indent="-344020" lvl="0" marL="457200" rtl="0" algn="l">
              <a:spcBef>
                <a:spcPts val="1200"/>
              </a:spcBef>
              <a:spcAft>
                <a:spcPts val="0"/>
              </a:spcAft>
              <a:buSzPts val="1818"/>
              <a:buChar char="●"/>
            </a:pPr>
            <a:r>
              <a:rPr lang="en" sz="1817"/>
              <a:t>loan_amnt</a:t>
            </a:r>
            <a:endParaRPr sz="1817"/>
          </a:p>
          <a:p>
            <a:pPr indent="-344020" lvl="0" marL="457200" rtl="0" algn="l">
              <a:spcBef>
                <a:spcPts val="0"/>
              </a:spcBef>
              <a:spcAft>
                <a:spcPts val="0"/>
              </a:spcAft>
              <a:buSzPts val="1818"/>
              <a:buChar char="●"/>
            </a:pPr>
            <a:r>
              <a:rPr lang="en" sz="1817"/>
              <a:t>annual_inc</a:t>
            </a:r>
            <a:endParaRPr sz="1817"/>
          </a:p>
          <a:p>
            <a:pPr indent="-344020" lvl="0" marL="457200" rtl="0" algn="l">
              <a:spcBef>
                <a:spcPts val="0"/>
              </a:spcBef>
              <a:spcAft>
                <a:spcPts val="0"/>
              </a:spcAft>
              <a:buSzPts val="1818"/>
              <a:buChar char="●"/>
            </a:pPr>
            <a:r>
              <a:rPr lang="en" sz="1817"/>
              <a:t>rev_utli</a:t>
            </a:r>
            <a:endParaRPr sz="1817"/>
          </a:p>
          <a:p>
            <a:pPr indent="-344020" lvl="0" marL="457200" rtl="0" algn="l">
              <a:spcBef>
                <a:spcPts val="0"/>
              </a:spcBef>
              <a:spcAft>
                <a:spcPts val="0"/>
              </a:spcAft>
              <a:buSzPts val="1818"/>
              <a:buChar char="●"/>
            </a:pPr>
            <a:r>
              <a:rPr lang="en" sz="1817"/>
              <a:t>rev_bal</a:t>
            </a:r>
            <a:endParaRPr sz="135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8.3.</a:t>
            </a:r>
            <a:r>
              <a:rPr lang="en"/>
              <a:t>KNN </a:t>
            </a:r>
            <a:r>
              <a:rPr lang="en" sz="1550"/>
              <a:t>contd….</a:t>
            </a:r>
            <a:endParaRPr sz="155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725"/>
            <a:ext cx="8679901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4425"/>
            <a:ext cx="86799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03550"/>
            <a:ext cx="8839200" cy="63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200" y="2950890"/>
            <a:ext cx="6829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800" y="2662740"/>
            <a:ext cx="65627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8.4.</a:t>
            </a:r>
            <a:r>
              <a:rPr lang="en"/>
              <a:t>XG Boost: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712925"/>
            <a:ext cx="7648350" cy="421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8.4.</a:t>
            </a:r>
            <a:r>
              <a:rPr lang="en"/>
              <a:t>XgBoost </a:t>
            </a:r>
            <a:r>
              <a:rPr lang="en" sz="1688"/>
              <a:t>contd….</a:t>
            </a:r>
            <a:endParaRPr sz="1688"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679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325"/>
            <a:ext cx="8679901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08300"/>
            <a:ext cx="8839200" cy="68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2586540"/>
            <a:ext cx="65627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024" y="2824665"/>
            <a:ext cx="68389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879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9.Model Scores </a:t>
            </a:r>
            <a:r>
              <a:rPr lang="en"/>
              <a:t>Comparisons</a:t>
            </a:r>
            <a:r>
              <a:rPr lang="en"/>
              <a:t>: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75" y="776825"/>
            <a:ext cx="7969349" cy="3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235500" y="-88375"/>
            <a:ext cx="404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10.Results: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517975" y="484325"/>
            <a:ext cx="7971900" cy="300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Based on Accuracy :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1371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XGBoost - Training Score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0.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87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- Testing Score(0.87)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1371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</a:rPr>
              <a:t>KNN - Training Score(0.87) and Testing Score(0.87)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Based on F1 Score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1371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XGBoost - Training Score(0.85) - Testing Score(0.85)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1371600" marR="192024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Logistic Regression - Training Score(0.84) and Testing Score(0.84)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92024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XGBoost model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performed better in both cases and model doesn’t look overfitted or under fitted.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"/>
              <a:t>11.</a:t>
            </a:r>
            <a:r>
              <a:rPr lang="en" sz="2688"/>
              <a:t>Future Enhancements: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Run unsupervised learning models.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Analysis of lending club “rejected loans” dataset and evaluate current findings.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ctrTitle"/>
          </p:nvPr>
        </p:nvSpPr>
        <p:spPr>
          <a:xfrm>
            <a:off x="4883700" y="2982700"/>
            <a:ext cx="4260300" cy="9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380">
                <a:solidFill>
                  <a:srgbClr val="38761D"/>
                </a:solidFill>
              </a:rPr>
              <a:t>Thank You</a:t>
            </a:r>
            <a:endParaRPr b="1" sz="538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1.Target Variable: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170125"/>
            <a:ext cx="6278525" cy="33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22600" y="746000"/>
            <a:ext cx="251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loan_status</a:t>
            </a:r>
            <a:r>
              <a:rPr lang="en"/>
              <a:t>: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212725" y="1062375"/>
            <a:ext cx="28392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17">
                <a:solidFill>
                  <a:schemeClr val="dk2"/>
                </a:solidFill>
              </a:rPr>
              <a:t>Target Variable: loan_status column which is discrete in nature.</a:t>
            </a:r>
            <a:endParaRPr sz="1817">
              <a:solidFill>
                <a:schemeClr val="dk2"/>
              </a:solidFill>
            </a:endParaRPr>
          </a:p>
          <a:p>
            <a:pPr indent="-3447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29"/>
              <a:buChar char="●"/>
            </a:pPr>
            <a:r>
              <a:rPr lang="en" sz="1829">
                <a:solidFill>
                  <a:schemeClr val="dk2"/>
                </a:solidFill>
              </a:rPr>
              <a:t>Fully Paid (“1”) - Repaid loans at the end of the term.</a:t>
            </a:r>
            <a:endParaRPr sz="1829">
              <a:solidFill>
                <a:schemeClr val="dk2"/>
              </a:solidFill>
            </a:endParaRPr>
          </a:p>
          <a:p>
            <a:pPr indent="-3447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9"/>
              <a:buChar char="●"/>
            </a:pPr>
            <a:r>
              <a:rPr lang="en" sz="1829">
                <a:solidFill>
                  <a:schemeClr val="dk2"/>
                </a:solidFill>
              </a:rPr>
              <a:t>Charged off (“0”) - Failed to repay even after 120 days of due date.</a:t>
            </a:r>
            <a:endParaRPr sz="1829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Preprocessing: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35625" y="553375"/>
            <a:ext cx="9144000" cy="5510700"/>
          </a:xfrm>
          <a:prstGeom prst="rect">
            <a:avLst/>
          </a:prstGeom>
        </p:spPr>
        <p:txBody>
          <a:bodyPr anchorCtr="0" anchor="t" bIns="457200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52"/>
              <a:t> </a:t>
            </a:r>
            <a:r>
              <a:rPr lang="en" sz="1952"/>
              <a:t>Conducted basic statistics on the </a:t>
            </a:r>
            <a:r>
              <a:rPr lang="en" sz="1600"/>
              <a:t>data.</a:t>
            </a:r>
            <a:endParaRPr sz="1600"/>
          </a:p>
          <a:p>
            <a:pPr indent="-29691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6"/>
              <a:buChar char="○"/>
            </a:pPr>
            <a:r>
              <a:rPr lang="en" sz="1075">
                <a:solidFill>
                  <a:schemeClr val="dk1"/>
                </a:solidFill>
                <a:highlight>
                  <a:srgbClr val="FFFFFF"/>
                </a:highlight>
              </a:rPr>
              <a:t>Loan amount varies in the range of 500 to 35000 and median is at 9600. </a:t>
            </a:r>
            <a:endParaRPr sz="10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691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6"/>
              <a:buChar char="○"/>
            </a:pPr>
            <a:r>
              <a:rPr lang="en" sz="1075">
                <a:solidFill>
                  <a:schemeClr val="dk1"/>
                </a:solidFill>
                <a:highlight>
                  <a:srgbClr val="FFFFFF"/>
                </a:highlight>
              </a:rPr>
              <a:t>Borrowers annual income is varies largely as there are borrowers who earn around 4000 and goes up to 262000.</a:t>
            </a:r>
            <a:endParaRPr sz="10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691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6"/>
              <a:buChar char="○"/>
            </a:pPr>
            <a:r>
              <a:rPr lang="en" sz="1075">
                <a:solidFill>
                  <a:schemeClr val="dk1"/>
                </a:solidFill>
                <a:highlight>
                  <a:srgbClr val="FFFFFF"/>
                </a:highlight>
              </a:rPr>
              <a:t>delinq_2yrs, which means borrowers that failed to pay dues for more than 30 days varies between 0 to 11. </a:t>
            </a:r>
            <a:endParaRPr sz="10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691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6"/>
              <a:buChar char="○"/>
            </a:pPr>
            <a:r>
              <a:rPr lang="en" sz="1075">
                <a:solidFill>
                  <a:schemeClr val="dk1"/>
                </a:solidFill>
                <a:highlight>
                  <a:srgbClr val="FFFFFF"/>
                </a:highlight>
              </a:rPr>
              <a:t>IQR3 for delinq_2yris zero which signifies that borrowers that pay loan in full are more when compared to charged off. </a:t>
            </a:r>
            <a:endParaRPr sz="10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6910" lvl="1" marL="9144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6"/>
              <a:buChar char="○"/>
            </a:pPr>
            <a:r>
              <a:rPr lang="en" sz="1075">
                <a:solidFill>
                  <a:schemeClr val="dk1"/>
                </a:solidFill>
                <a:highlight>
                  <a:srgbClr val="FFFFFF"/>
                </a:highlight>
              </a:rPr>
              <a:t>fico range varies from 632 to 827 with a mean of 716. Which implies that borrower who have score above 716 has more chances of getting the loan approved.</a:t>
            </a:r>
            <a:endParaRPr sz="107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Removed columns with nulls.</a:t>
            </a:r>
            <a:endParaRPr sz="1952"/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Dropped the columns that are out of scope.</a:t>
            </a:r>
            <a:endParaRPr sz="1952"/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Performed</a:t>
            </a:r>
            <a:r>
              <a:rPr lang="en" sz="1952"/>
              <a:t> feature engineering and created new columns.</a:t>
            </a:r>
            <a:endParaRPr sz="1952"/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One hot encoded nominal categorical columns.</a:t>
            </a:r>
            <a:endParaRPr sz="1952"/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Label encoded ordinal categorical columns.</a:t>
            </a:r>
            <a:endParaRPr sz="1952"/>
          </a:p>
          <a:p>
            <a:pPr indent="-3526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3"/>
              <a:buChar char="●"/>
            </a:pPr>
            <a:r>
              <a:rPr lang="en" sz="1952"/>
              <a:t>Outliers removed using z-score and threshold of 3.</a:t>
            </a:r>
            <a:endParaRPr sz="195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7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Bivariate analysis</a:t>
            </a:r>
            <a:endParaRPr sz="1688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4578000" cy="3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5325"/>
            <a:ext cx="4184100" cy="34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201175" y="51042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825"/>
            <a:ext cx="4678744" cy="39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544" y="1291625"/>
            <a:ext cx="4008055" cy="32147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Bivariate analysis  </a:t>
            </a:r>
            <a:r>
              <a:rPr lang="en" sz="1688"/>
              <a:t>contd...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ETL - with Azure Postgres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ETL - with Azure Postgres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7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8711126" cy="3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ETL - with Azure Postgres and local postgres server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7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