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7" r:id="rId1"/>
  </p:sldMasterIdLst>
  <p:notesMasterIdLst>
    <p:notesMasterId r:id="rId13"/>
  </p:notesMasterIdLst>
  <p:sldIdLst>
    <p:sldId id="256" r:id="rId2"/>
    <p:sldId id="268" r:id="rId3"/>
    <p:sldId id="258" r:id="rId4"/>
    <p:sldId id="266" r:id="rId5"/>
    <p:sldId id="267" r:id="rId6"/>
    <p:sldId id="265" r:id="rId7"/>
    <p:sldId id="259" r:id="rId8"/>
    <p:sldId id="264" r:id="rId9"/>
    <p:sldId id="262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B9438-E728-8843-8B2E-1807C3F4B31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5AAF7-1BC8-9741-B8F0-81ED53831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5AAF7-1BC8-9741-B8F0-81ED538319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3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8331-AF78-A645-9F8E-EAD8654AB11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4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8331-AF78-A645-9F8E-EAD8654AB11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7176-9783-174F-A122-A277C52B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8331-AF78-A645-9F8E-EAD8654AB11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7176-9783-174F-A122-A277C52B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6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8331-AF78-A645-9F8E-EAD8654AB11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7176-9783-174F-A122-A277C52B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8331-AF78-A645-9F8E-EAD8654AB11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7176-9783-174F-A122-A277C52B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8331-AF78-A645-9F8E-EAD8654AB11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7176-9783-174F-A122-A277C52B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8331-AF78-A645-9F8E-EAD8654AB11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7176-9783-174F-A122-A277C52B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8331-AF78-A645-9F8E-EAD8654AB11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7176-9783-174F-A122-A277C52B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8331-AF78-A645-9F8E-EAD8654AB11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7176-9783-174F-A122-A277C52B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8331-AF78-A645-9F8E-EAD8654AB11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5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8331-AF78-A645-9F8E-EAD8654AB11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67176-9783-174F-A122-A277C52B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8331-AF78-A645-9F8E-EAD8654AB11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67176-9783-174F-A122-A277C52B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3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Lung Cancer Detection using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9013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464025"/>
            <a:ext cx="7442843" cy="578438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Loss Function: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In our convolutional models, we chose to use a </a:t>
            </a:r>
            <a:r>
              <a:rPr lang="en-US" dirty="0" err="1"/>
              <a:t>Softmax</a:t>
            </a:r>
            <a:r>
              <a:rPr lang="en-US" dirty="0"/>
              <a:t> classifier, which produces normalized probabilities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Activation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our CNNs, we chose to use </a:t>
            </a:r>
            <a:r>
              <a:rPr lang="en-US" dirty="0" err="1"/>
              <a:t>ReLU</a:t>
            </a:r>
            <a:r>
              <a:rPr lang="en-US" dirty="0"/>
              <a:t> nonlinearities. The </a:t>
            </a:r>
            <a:r>
              <a:rPr lang="en-US" dirty="0" err="1"/>
              <a:t>ReLU</a:t>
            </a:r>
            <a:r>
              <a:rPr lang="en-US" dirty="0"/>
              <a:t> (Rectified Linear Unit) essentially thresholds an activation to 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Stochastic Gradient Descent with Momentum: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Hyperparameters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terms of batch size, we used a relatively small size, due to limited memory resources of 32. Dropout was tried in ranges from 0.25 to 0.75, and learning rate was tuned using a coarse-to-fine sweep from 0.01 to 0.00001.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138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163773"/>
            <a:ext cx="7055380" cy="1689475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132764"/>
            <a:ext cx="7976902" cy="5115643"/>
          </a:xfrm>
        </p:spPr>
        <p:txBody>
          <a:bodyPr/>
          <a:lstStyle/>
          <a:p>
            <a:r>
              <a:rPr lang="en-US" dirty="0" smtClean="0"/>
              <a:t>Based on the algorithm, </a:t>
            </a:r>
            <a:r>
              <a:rPr lang="en-US" dirty="0"/>
              <a:t>, images have been preprocessed and the neural network model has been trained.</a:t>
            </a:r>
          </a:p>
          <a:p>
            <a:r>
              <a:rPr lang="en-US" dirty="0"/>
              <a:t>For each patient id present in the CSV file, the </a:t>
            </a:r>
            <a:r>
              <a:rPr lang="en-US" dirty="0" err="1"/>
              <a:t>dicom</a:t>
            </a:r>
            <a:r>
              <a:rPr lang="en-US" dirty="0"/>
              <a:t> files are </a:t>
            </a:r>
            <a:r>
              <a:rPr lang="en-US" dirty="0" err="1"/>
              <a:t>analysed</a:t>
            </a:r>
            <a:r>
              <a:rPr lang="en-US" dirty="0"/>
              <a:t> and a submission is made to the csv file for the test data with a value </a:t>
            </a:r>
            <a:r>
              <a:rPr lang="en-US" dirty="0" smtClean="0"/>
              <a:t>which shows the probability of cancerous nodules in the patient.</a:t>
            </a:r>
          </a:p>
          <a:p>
            <a:r>
              <a:rPr lang="en-US" dirty="0" smtClean="0"/>
              <a:t>With the help of AWS server and a g2 instance(for GPU), the model gave an accuracy of about 75% with the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computational time of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l          less than 10 mins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15" y="3888479"/>
            <a:ext cx="44196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3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 Lung Nodule Detection</a:t>
            </a:r>
            <a:endParaRPr lang="en-US" dirty="0"/>
          </a:p>
        </p:txBody>
      </p:sp>
      <p:pic>
        <p:nvPicPr>
          <p:cNvPr id="4" name="Content Placeholder 3" descr="Screen Shot 2016-05-24 at 10.06.0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96389"/>
            <a:ext cx="7886700" cy="3009809"/>
          </a:xfrm>
        </p:spPr>
      </p:pic>
    </p:spTree>
    <p:extLst>
      <p:ext uri="{BB962C8B-B14F-4D97-AF65-F5344CB8AC3E}">
        <p14:creationId xmlns:p14="http://schemas.microsoft.com/office/powerpoint/2010/main" val="38324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05719"/>
            <a:ext cx="7054644" cy="4842687"/>
          </a:xfrm>
        </p:spPr>
        <p:txBody>
          <a:bodyPr>
            <a:normAutofit/>
          </a:bodyPr>
          <a:lstStyle/>
          <a:p>
            <a:pPr marL="971550" lvl="2" indent="-285750"/>
            <a:endParaRPr lang="en-US" dirty="0" smtClean="0"/>
          </a:p>
          <a:p>
            <a:pPr marL="971550" lvl="2" indent="-285750"/>
            <a:endParaRPr lang="en-US" dirty="0"/>
          </a:p>
          <a:p>
            <a:pPr marL="971550" lvl="2" indent="-285750"/>
            <a:endParaRPr lang="en-US" dirty="0" smtClean="0"/>
          </a:p>
          <a:p>
            <a:pPr marL="971550" lvl="2" indent="-285750"/>
            <a:r>
              <a:rPr lang="en-US" dirty="0" smtClean="0"/>
              <a:t>Cancer </a:t>
            </a:r>
            <a:r>
              <a:rPr lang="en-US" dirty="0"/>
              <a:t>has become huge threat in human life .there are many types of cancer, Lung cancer is one of the common types causing very high mortality rate. </a:t>
            </a:r>
            <a:endParaRPr lang="en-US" dirty="0" smtClean="0"/>
          </a:p>
          <a:p>
            <a:pPr marL="971550" lvl="2" indent="-285750"/>
            <a:r>
              <a:rPr lang="en-US" dirty="0"/>
              <a:t>The best way of protection from lung cancer is its early detection and </a:t>
            </a:r>
            <a:r>
              <a:rPr lang="en-US" dirty="0" smtClean="0"/>
              <a:t>prediction</a:t>
            </a:r>
          </a:p>
          <a:p>
            <a:pPr marL="971550" lvl="2" indent="-285750"/>
            <a:r>
              <a:rPr lang="en-US" dirty="0"/>
              <a:t>The detection of lung cancer in early stage is a challenging problem, due to the structure of the cancer cells, where utmost of the cells are overlapped with each other. </a:t>
            </a:r>
            <a:endParaRPr lang="en-US" dirty="0" smtClean="0"/>
          </a:p>
          <a:p>
            <a:pPr marL="971550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project aims to enhance the automated detection of potentially cancerous lung nodules in these scans. </a:t>
            </a:r>
            <a:endParaRPr lang="en-US" dirty="0" smtClean="0"/>
          </a:p>
          <a:p>
            <a:r>
              <a:rPr lang="en-US" dirty="0" smtClean="0"/>
              <a:t>Approach: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By training and using convolutional neural networks to increase the sensitivity and accuracy of the classification of potential lung nodules.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6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CNN to analyze CT scans</a:t>
            </a:r>
          </a:p>
          <a:p>
            <a:pPr lvl="1"/>
            <a:r>
              <a:rPr lang="en-US" dirty="0"/>
              <a:t>With higher accuracy</a:t>
            </a:r>
          </a:p>
          <a:p>
            <a:pPr lvl="1"/>
            <a:r>
              <a:rPr lang="en-US" dirty="0"/>
              <a:t>With lower minimum data requirement</a:t>
            </a:r>
          </a:p>
          <a:p>
            <a:pPr lvl="1"/>
            <a:r>
              <a:rPr lang="en-US" dirty="0"/>
              <a:t>fully automated 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2D image slices along x, y and z axes of a 3D </a:t>
            </a:r>
            <a:r>
              <a:rPr lang="en-US" dirty="0" smtClean="0"/>
              <a:t>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Familiarization with topic</a:t>
            </a:r>
          </a:p>
          <a:p>
            <a:r>
              <a:rPr lang="en-US" dirty="0" smtClean="0"/>
              <a:t>Library installations</a:t>
            </a:r>
          </a:p>
          <a:p>
            <a:r>
              <a:rPr lang="en-US" dirty="0" smtClean="0"/>
              <a:t>Data Preparation</a:t>
            </a:r>
          </a:p>
          <a:p>
            <a:pPr lvl="1"/>
            <a:r>
              <a:rPr lang="en-US" dirty="0" smtClean="0"/>
              <a:t>Locate all nodules for each image</a:t>
            </a:r>
          </a:p>
          <a:p>
            <a:r>
              <a:rPr lang="en-US" dirty="0" smtClean="0"/>
              <a:t>Understanding </a:t>
            </a:r>
            <a:r>
              <a:rPr lang="en-US" dirty="0"/>
              <a:t>Pre-trained CNN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Neural Networks and Deep Learning</a:t>
            </a:r>
          </a:p>
          <a:p>
            <a:pPr lvl="1"/>
            <a:r>
              <a:rPr lang="en-US" dirty="0" smtClean="0"/>
              <a:t>Radiography and CT Patterns</a:t>
            </a:r>
          </a:p>
          <a:p>
            <a:pPr lvl="2"/>
            <a:r>
              <a:rPr lang="en-US" dirty="0" smtClean="0"/>
              <a:t>Reticular/Linear, Nodular, Consolidation, GGOs, Cavities, Mixtures (Tree-in-Bud)</a:t>
            </a:r>
          </a:p>
          <a:p>
            <a:pPr lvl="1"/>
            <a:r>
              <a:rPr lang="en-US" dirty="0" smtClean="0"/>
              <a:t>Feature Extraction</a:t>
            </a:r>
          </a:p>
          <a:p>
            <a:pPr lvl="2"/>
            <a:r>
              <a:rPr lang="en-US" dirty="0" smtClean="0"/>
              <a:t>Low level, high level, clinical parameters</a:t>
            </a:r>
          </a:p>
          <a:p>
            <a:r>
              <a:rPr lang="en-US" dirty="0" smtClean="0"/>
              <a:t>Programs/Installations</a:t>
            </a:r>
          </a:p>
          <a:p>
            <a:r>
              <a:rPr lang="en-US" dirty="0" smtClean="0"/>
              <a:t>AWS and g2 Instance</a:t>
            </a:r>
            <a:endParaRPr lang="en-US" dirty="0" smtClean="0"/>
          </a:p>
          <a:p>
            <a:pPr lvl="1"/>
            <a:r>
              <a:rPr lang="en-US" dirty="0" err="1" smtClean="0"/>
              <a:t>Keras</a:t>
            </a:r>
            <a:endParaRPr lang="en-US" dirty="0"/>
          </a:p>
          <a:p>
            <a:pPr lvl="1"/>
            <a:r>
              <a:rPr lang="en-US" dirty="0" smtClean="0"/>
              <a:t>Python</a:t>
            </a:r>
            <a:endParaRPr lang="en-US" dirty="0" smtClean="0"/>
          </a:p>
          <a:p>
            <a:pPr lvl="2"/>
            <a:r>
              <a:rPr lang="en-US" smtClean="0"/>
              <a:t>TensorFlow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3945"/>
          </a:xfrm>
        </p:spPr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46663"/>
            <a:ext cx="6711654" cy="4801743"/>
          </a:xfrm>
        </p:spPr>
        <p:txBody>
          <a:bodyPr>
            <a:normAutofit/>
          </a:bodyPr>
          <a:lstStyle/>
          <a:p>
            <a:r>
              <a:rPr lang="en-US" dirty="0"/>
              <a:t>The input to the model is a set of CT scans of different patients in the DICOM format</a:t>
            </a:r>
            <a:r>
              <a:rPr lang="en-US" dirty="0" smtClean="0"/>
              <a:t>.</a:t>
            </a:r>
          </a:p>
          <a:p>
            <a:r>
              <a:rPr lang="en-US" dirty="0"/>
              <a:t>The CT scans of a </a:t>
            </a:r>
            <a:r>
              <a:rPr lang="en-US" dirty="0" err="1"/>
              <a:t>partiuclar</a:t>
            </a:r>
            <a:r>
              <a:rPr lang="en-US" dirty="0"/>
              <a:t> patient are arranged in a DICOM format with the folder name specifying the patient id.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Goal</a:t>
            </a:r>
            <a:r>
              <a:rPr lang="en-US" dirty="0" smtClean="0"/>
              <a:t>: detect all nodules for a patient</a:t>
            </a:r>
          </a:p>
          <a:p>
            <a:r>
              <a:rPr lang="en-US" dirty="0"/>
              <a:t>The images are of size 512* 512 pixels.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50" y="4371371"/>
            <a:ext cx="3118300" cy="1877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866" y="2739751"/>
            <a:ext cx="2865178" cy="136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503" y="4509788"/>
            <a:ext cx="32575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3945"/>
          </a:xfrm>
        </p:spPr>
        <p:txBody>
          <a:bodyPr>
            <a:norm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46663"/>
            <a:ext cx="6711654" cy="4801743"/>
          </a:xfrm>
        </p:spPr>
        <p:txBody>
          <a:bodyPr>
            <a:normAutofit/>
          </a:bodyPr>
          <a:lstStyle/>
          <a:p>
            <a:r>
              <a:rPr lang="en-US" dirty="0"/>
              <a:t>Raw data set for this competition provided by </a:t>
            </a:r>
            <a:r>
              <a:rPr lang="en-US" dirty="0" err="1"/>
              <a:t>Kaggle</a:t>
            </a:r>
            <a:r>
              <a:rPr lang="en-US" dirty="0"/>
              <a:t> is pre-processed where all DICOM images are resized to 64 x </a:t>
            </a:r>
            <a:r>
              <a:rPr lang="en-US" dirty="0" smtClean="0"/>
              <a:t>64</a:t>
            </a:r>
          </a:p>
          <a:p>
            <a:r>
              <a:rPr lang="en-US" dirty="0"/>
              <a:t>The model is a convolutional neural network (with max-pooling and dropout), and only 1 output neuron and convolutions2D, max-pooling layers,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en-US" dirty="0" smtClean="0"/>
              <a:t>nonlinearities.</a:t>
            </a:r>
            <a:endParaRPr lang="en-US" dirty="0"/>
          </a:p>
          <a:p>
            <a:r>
              <a:rPr lang="en-US" dirty="0"/>
              <a:t>The first </a:t>
            </a:r>
            <a:r>
              <a:rPr lang="en-US" dirty="0" smtClean="0"/>
              <a:t>layer  and the second layer are the </a:t>
            </a:r>
            <a:r>
              <a:rPr lang="en-US" dirty="0"/>
              <a:t>convolutional layer followed by max pooling and the second layer is a densely connected layer into </a:t>
            </a:r>
            <a:r>
              <a:rPr lang="en-US" dirty="0" err="1"/>
              <a:t>softmax</a:t>
            </a:r>
            <a:r>
              <a:rPr lang="en-US" dirty="0"/>
              <a:t> regression.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</TotalTime>
  <Words>563</Words>
  <Application>Microsoft Office PowerPoint</Application>
  <PresentationFormat>On-screen Show (4:3)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Lung Cancer Detection using Neural Networks</vt:lpstr>
      <vt:lpstr>CAD Lung Nodule Detection</vt:lpstr>
      <vt:lpstr>Problem Statement</vt:lpstr>
      <vt:lpstr>Project Overview</vt:lpstr>
      <vt:lpstr>Custom CNN</vt:lpstr>
      <vt:lpstr>Tasks Accomplished</vt:lpstr>
      <vt:lpstr>Project Preparation</vt:lpstr>
      <vt:lpstr>Dataset</vt:lpstr>
      <vt:lpstr>Algorithm</vt:lpstr>
      <vt:lpstr>PowerPoint Presentation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Nodule Detection from CT Scans Using Deep Learning</dc:title>
  <dc:creator>Winona Richey</dc:creator>
  <cp:lastModifiedBy>Roopa Prasad</cp:lastModifiedBy>
  <cp:revision>31</cp:revision>
  <dcterms:created xsi:type="dcterms:W3CDTF">2016-05-25T19:46:00Z</dcterms:created>
  <dcterms:modified xsi:type="dcterms:W3CDTF">2017-03-18T17:33:57Z</dcterms:modified>
</cp:coreProperties>
</file>