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5" r:id="rId1"/>
  </p:sldMasterIdLst>
  <p:sldIdLst>
    <p:sldId id="256" r:id="rId2"/>
    <p:sldId id="257" r:id="rId3"/>
    <p:sldId id="267" r:id="rId4"/>
    <p:sldId id="265" r:id="rId5"/>
    <p:sldId id="262" r:id="rId6"/>
    <p:sldId id="268" r:id="rId7"/>
    <p:sldId id="269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86"/>
  </p:normalViewPr>
  <p:slideViewPr>
    <p:cSldViewPr snapToGrid="0" snapToObjects="1">
      <p:cViewPr varScale="1">
        <p:scale>
          <a:sx n="74" d="100"/>
          <a:sy n="74" d="100"/>
        </p:scale>
        <p:origin x="-54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 met 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2-5-2018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2-5-2018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2-5-2018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2-5-2018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7434C-DB8D-3E4A-85E1-336D115BA189}" type="datetimeFigureOut">
              <a:rPr lang="nl-NL" smtClean="0"/>
              <a:t>2-5-2018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869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96537" y="625974"/>
            <a:ext cx="9144000" cy="2387600"/>
          </a:xfrm>
        </p:spPr>
        <p:txBody>
          <a:bodyPr/>
          <a:lstStyle/>
          <a:p>
            <a:pPr algn="ctr"/>
            <a:r>
              <a:rPr lang="nl-NL" dirty="0"/>
              <a:t>Heuristieken</a:t>
            </a:r>
            <a:br>
              <a:rPr lang="nl-NL" dirty="0"/>
            </a:br>
            <a:r>
              <a:rPr lang="nl-NL" dirty="0" err="1"/>
              <a:t>Amstelhaege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96537" y="3432221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nl-NL" sz="2800" dirty="0">
                <a:solidFill>
                  <a:schemeClr val="tx1"/>
                </a:solidFill>
              </a:rPr>
              <a:t>Roos Greven</a:t>
            </a:r>
            <a:br>
              <a:rPr lang="nl-NL" sz="2800" dirty="0">
                <a:solidFill>
                  <a:schemeClr val="tx1"/>
                </a:solidFill>
              </a:rPr>
            </a:br>
            <a:r>
              <a:rPr lang="nl-NL" sz="2800" dirty="0">
                <a:solidFill>
                  <a:schemeClr val="tx1"/>
                </a:solidFill>
              </a:rPr>
              <a:t>Nathalie van </a:t>
            </a:r>
            <a:r>
              <a:rPr lang="nl-NL" sz="2800" dirty="0" err="1">
                <a:solidFill>
                  <a:schemeClr val="tx1"/>
                </a:solidFill>
              </a:rPr>
              <a:t>Sterkenburg</a:t>
            </a:r>
            <a:r>
              <a:rPr lang="nl-NL" sz="2800" dirty="0">
                <a:solidFill>
                  <a:schemeClr val="tx1"/>
                </a:solidFill>
              </a:rPr>
              <a:t/>
            </a:r>
            <a:br>
              <a:rPr lang="nl-NL" sz="2800" dirty="0">
                <a:solidFill>
                  <a:schemeClr val="tx1"/>
                </a:solidFill>
              </a:rPr>
            </a:br>
            <a:r>
              <a:rPr lang="nl-NL" sz="2800" dirty="0" err="1">
                <a:solidFill>
                  <a:schemeClr val="tx1"/>
                </a:solidFill>
              </a:rPr>
              <a:t>Jitse</a:t>
            </a:r>
            <a:r>
              <a:rPr lang="nl-NL" sz="2800" dirty="0">
                <a:solidFill>
                  <a:schemeClr val="tx1"/>
                </a:solidFill>
              </a:rPr>
              <a:t> Schol</a:t>
            </a:r>
          </a:p>
        </p:txBody>
      </p:sp>
    </p:spTree>
    <p:extLst>
      <p:ext uri="{BB962C8B-B14F-4D97-AF65-F5344CB8AC3E}">
        <p14:creationId xmlns:p14="http://schemas.microsoft.com/office/powerpoint/2010/main" val="76144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3949337"/>
          </a:xfrm>
        </p:spPr>
        <p:txBody>
          <a:bodyPr>
            <a:normAutofit/>
          </a:bodyPr>
          <a:lstStyle/>
          <a:p>
            <a:r>
              <a:rPr lang="nl-NL" dirty="0"/>
              <a:t>Nieuwbouw wijk </a:t>
            </a:r>
            <a:br>
              <a:rPr lang="nl-NL" dirty="0"/>
            </a:br>
            <a:r>
              <a:rPr lang="nl-NL" dirty="0">
                <a:solidFill>
                  <a:schemeClr val="tx1"/>
                </a:solidFill>
              </a:rPr>
              <a:t>Doel</a:t>
            </a:r>
            <a:r>
              <a:rPr lang="nl-NL" dirty="0">
                <a:solidFill>
                  <a:schemeClr val="tx1"/>
                </a:solidFill>
                <a:sym typeface="Wingdings"/>
              </a:rPr>
              <a:t>:</a:t>
            </a:r>
            <a:br>
              <a:rPr lang="nl-NL" dirty="0">
                <a:solidFill>
                  <a:schemeClr val="tx1"/>
                </a:solidFill>
                <a:sym typeface="Wingdings"/>
              </a:rPr>
            </a:br>
            <a:r>
              <a:rPr lang="nl-NL" dirty="0">
                <a:solidFill>
                  <a:schemeClr val="tx1"/>
                </a:solidFill>
                <a:sym typeface="Wingdings"/>
              </a:rPr>
              <a:t>Hoogste kavelwaarde bereiken</a:t>
            </a:r>
            <a:br>
              <a:rPr lang="nl-NL" dirty="0">
                <a:solidFill>
                  <a:schemeClr val="tx1"/>
                </a:solidFill>
                <a:sym typeface="Wingdings"/>
              </a:rPr>
            </a:br>
            <a:r>
              <a:rPr lang="nl-NL" dirty="0">
                <a:solidFill>
                  <a:schemeClr val="tx1"/>
                </a:solidFill>
                <a:sym typeface="Wingdings"/>
              </a:rPr>
              <a:t/>
            </a:r>
            <a:br>
              <a:rPr lang="nl-NL" dirty="0">
                <a:solidFill>
                  <a:schemeClr val="tx1"/>
                </a:solidFill>
                <a:sym typeface="Wingdings"/>
              </a:rPr>
            </a:b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677334" y="2640169"/>
            <a:ext cx="36576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sz="2800" dirty="0" err="1" smtClean="0"/>
              <a:t>Eengezins</a:t>
            </a:r>
            <a:endParaRPr lang="nl-NL" sz="2800" dirty="0" smtClean="0"/>
          </a:p>
          <a:p>
            <a:pPr marL="742950" lvl="1" indent="-285750">
              <a:buFontTx/>
              <a:buChar char="-"/>
            </a:pPr>
            <a:r>
              <a:rPr lang="nl-NL" sz="2000" dirty="0" smtClean="0"/>
              <a:t>8x8, 2 </a:t>
            </a:r>
            <a:r>
              <a:rPr lang="nl-NL" sz="2000" dirty="0" err="1" smtClean="0"/>
              <a:t>vrijstand</a:t>
            </a:r>
            <a:endParaRPr lang="nl-NL" sz="2000" dirty="0" smtClean="0"/>
          </a:p>
          <a:p>
            <a:pPr marL="742950" lvl="1" indent="-285750">
              <a:buFontTx/>
              <a:buChar char="-"/>
            </a:pPr>
            <a:r>
              <a:rPr lang="nl-NL" sz="2000" dirty="0" smtClean="0"/>
              <a:t>€285.000, +3%</a:t>
            </a:r>
          </a:p>
          <a:p>
            <a:pPr marL="285750" indent="-285750">
              <a:buFontTx/>
              <a:buChar char="-"/>
            </a:pPr>
            <a:r>
              <a:rPr lang="nl-NL" sz="2800" dirty="0" smtClean="0"/>
              <a:t>Bungalow</a:t>
            </a:r>
          </a:p>
          <a:p>
            <a:pPr marL="742950" lvl="1" indent="-285750">
              <a:buFontTx/>
              <a:buChar char="-"/>
            </a:pPr>
            <a:r>
              <a:rPr lang="nl-NL" sz="2000" dirty="0" smtClean="0"/>
              <a:t>10x7.5, 3 </a:t>
            </a:r>
            <a:r>
              <a:rPr lang="nl-NL" sz="2000" dirty="0" err="1" smtClean="0"/>
              <a:t>vrijstand</a:t>
            </a:r>
            <a:endParaRPr lang="nl-NL" sz="2000" dirty="0" smtClean="0"/>
          </a:p>
          <a:p>
            <a:pPr marL="742950" lvl="1" indent="-285750">
              <a:buFontTx/>
              <a:buChar char="-"/>
            </a:pPr>
            <a:r>
              <a:rPr lang="nl-NL" sz="2000" dirty="0" smtClean="0"/>
              <a:t>€399.000, +4%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sz="2800" dirty="0" smtClean="0"/>
              <a:t>Maison</a:t>
            </a:r>
          </a:p>
          <a:p>
            <a:pPr marL="742950" lvl="1" indent="-285750">
              <a:buFontTx/>
              <a:buChar char="-"/>
            </a:pPr>
            <a:r>
              <a:rPr lang="nl-NL" sz="2000" dirty="0" smtClean="0"/>
              <a:t>11x10.5, 6 </a:t>
            </a:r>
            <a:r>
              <a:rPr lang="nl-NL" sz="2000" dirty="0" err="1" smtClean="0"/>
              <a:t>vrijstand</a:t>
            </a:r>
            <a:endParaRPr lang="nl-NL" sz="2000" dirty="0" smtClean="0"/>
          </a:p>
          <a:p>
            <a:pPr marL="742950" lvl="1" indent="-285750">
              <a:buFontTx/>
              <a:buChar char="-"/>
            </a:pPr>
            <a:r>
              <a:rPr lang="nl-NL" sz="2000" dirty="0" smtClean="0"/>
              <a:t>€610.000 </a:t>
            </a:r>
            <a:r>
              <a:rPr lang="nl-NL" sz="2000" dirty="0" smtClean="0"/>
              <a:t>+6</a:t>
            </a:r>
            <a:r>
              <a:rPr lang="nl-NL" sz="2000" dirty="0" smtClean="0"/>
              <a:t>%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81054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Datastructuur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Floorplan met </a:t>
            </a:r>
            <a:r>
              <a:rPr lang="en-US" sz="2800" dirty="0" err="1" smtClean="0">
                <a:solidFill>
                  <a:schemeClr val="tx1"/>
                </a:solidFill>
              </a:rPr>
              <a:t>daarin</a:t>
            </a:r>
            <a:r>
              <a:rPr lang="en-US" sz="2800" dirty="0" smtClean="0">
                <a:solidFill>
                  <a:schemeClr val="tx1"/>
                </a:solidFill>
              </a:rPr>
              <a:t> de </a:t>
            </a:r>
            <a:r>
              <a:rPr lang="en-US" sz="2800" dirty="0" err="1" smtClean="0">
                <a:solidFill>
                  <a:schemeClr val="tx1"/>
                </a:solidFill>
              </a:rPr>
              <a:t>grootte</a:t>
            </a:r>
            <a:r>
              <a:rPr lang="en-US" sz="2800" dirty="0" smtClean="0">
                <a:solidFill>
                  <a:schemeClr val="tx1"/>
                </a:solidFill>
              </a:rPr>
              <a:t> van het </a:t>
            </a:r>
            <a:r>
              <a:rPr lang="en-US" sz="2800" dirty="0" err="1" smtClean="0">
                <a:solidFill>
                  <a:schemeClr val="tx1"/>
                </a:solidFill>
              </a:rPr>
              <a:t>kavel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en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lijst</a:t>
            </a:r>
            <a:r>
              <a:rPr lang="en-US" sz="2800" dirty="0" smtClean="0">
                <a:solidFill>
                  <a:schemeClr val="tx1"/>
                </a:solidFill>
              </a:rPr>
              <a:t> van </a:t>
            </a:r>
            <a:r>
              <a:rPr lang="en-US" sz="2800" dirty="0" err="1" smtClean="0">
                <a:solidFill>
                  <a:schemeClr val="tx1"/>
                </a:solidFill>
              </a:rPr>
              <a:t>alle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huizen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en</a:t>
            </a:r>
            <a:r>
              <a:rPr lang="en-US" sz="2800" dirty="0" smtClean="0">
                <a:solidFill>
                  <a:schemeClr val="tx1"/>
                </a:solidFill>
              </a:rPr>
              <a:t> waters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O</a:t>
            </a:r>
            <a:r>
              <a:rPr lang="en-US" sz="2800" dirty="0" err="1" smtClean="0">
                <a:solidFill>
                  <a:schemeClr val="tx1"/>
                </a:solidFill>
              </a:rPr>
              <a:t>verkoepelende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“House”-</a:t>
            </a:r>
            <a:r>
              <a:rPr lang="en-US" sz="2800" dirty="0" smtClean="0">
                <a:solidFill>
                  <a:schemeClr val="tx1"/>
                </a:solidFill>
              </a:rPr>
              <a:t>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Subclasses </a:t>
            </a:r>
            <a:r>
              <a:rPr lang="en-US" sz="2800" dirty="0" err="1">
                <a:solidFill>
                  <a:schemeClr val="tx1"/>
                </a:solidFill>
              </a:rPr>
              <a:t>voor</a:t>
            </a:r>
            <a:r>
              <a:rPr lang="en-US" sz="2800" dirty="0">
                <a:solidFill>
                  <a:schemeClr val="tx1"/>
                </a:solidFill>
              </a:rPr>
              <a:t> de </a:t>
            </a:r>
            <a:r>
              <a:rPr lang="en-US" sz="2800" dirty="0" err="1">
                <a:solidFill>
                  <a:schemeClr val="tx1"/>
                </a:solidFill>
              </a:rPr>
              <a:t>verschillende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huizen</a:t>
            </a:r>
            <a:endParaRPr lang="en-US" sz="28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Ieder</a:t>
            </a:r>
            <a:r>
              <a:rPr lang="en-US" sz="2800" dirty="0" smtClean="0">
                <a:solidFill>
                  <a:schemeClr val="tx1"/>
                </a:solidFill>
              </a:rPr>
              <a:t> huis </a:t>
            </a:r>
            <a:r>
              <a:rPr lang="en-US" sz="2800" dirty="0" err="1" smtClean="0">
                <a:solidFill>
                  <a:schemeClr val="tx1"/>
                </a:solidFill>
              </a:rPr>
              <a:t>heeft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coördinaten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02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Random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Greedy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Hill </a:t>
            </a:r>
            <a:r>
              <a:rPr lang="en-US" sz="2800" dirty="0" smtClean="0">
                <a:solidFill>
                  <a:schemeClr val="tx1"/>
                </a:solidFill>
              </a:rPr>
              <a:t>Climbing</a:t>
            </a:r>
            <a:endParaRPr lang="en-US" sz="28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Simulated Annealing?</a:t>
            </a:r>
            <a:endParaRPr lang="nl-N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77334" y="1671192"/>
            <a:ext cx="8596668" cy="46974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dirty="0" smtClean="0">
                <a:solidFill>
                  <a:schemeClr val="tx1"/>
                </a:solidFill>
              </a:rPr>
              <a:t>(loop) plaatsen water: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</a:t>
            </a:r>
            <a:r>
              <a:rPr lang="nl-NL" sz="2000" dirty="0" smtClean="0">
                <a:solidFill>
                  <a:schemeClr val="tx1"/>
                </a:solidFill>
              </a:rPr>
              <a:t>maak water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</a:t>
            </a:r>
            <a:r>
              <a:rPr lang="nl-NL" sz="2000" dirty="0" smtClean="0">
                <a:solidFill>
                  <a:schemeClr val="tx1"/>
                </a:solidFill>
              </a:rPr>
              <a:t>(</a:t>
            </a:r>
            <a:r>
              <a:rPr lang="nl-NL" sz="2000" dirty="0" err="1" smtClean="0">
                <a:solidFill>
                  <a:schemeClr val="tx1"/>
                </a:solidFill>
              </a:rPr>
              <a:t>if</a:t>
            </a:r>
            <a:r>
              <a:rPr lang="nl-NL" sz="2000" dirty="0" smtClean="0">
                <a:solidFill>
                  <a:schemeClr val="tx1"/>
                </a:solidFill>
              </a:rPr>
              <a:t>) check of water geplaatst kan worden: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</a:t>
            </a:r>
            <a:r>
              <a:rPr lang="nl-NL" sz="2000" dirty="0" smtClean="0">
                <a:solidFill>
                  <a:schemeClr val="tx1"/>
                </a:solidFill>
              </a:rPr>
              <a:t>	plaats water</a:t>
            </a:r>
          </a:p>
          <a:p>
            <a:pPr marL="0" indent="0">
              <a:buNone/>
            </a:pPr>
            <a:endParaRPr lang="nl-NL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sz="2000" dirty="0" smtClean="0">
                <a:solidFill>
                  <a:schemeClr val="tx1"/>
                </a:solidFill>
              </a:rPr>
              <a:t>(loop) plaatsen huizen: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</a:t>
            </a:r>
            <a:r>
              <a:rPr lang="nl-NL" sz="2000" dirty="0" smtClean="0">
                <a:solidFill>
                  <a:schemeClr val="tx1"/>
                </a:solidFill>
              </a:rPr>
              <a:t>maak huis</a:t>
            </a:r>
          </a:p>
          <a:p>
            <a:pPr marL="0" indent="0">
              <a:buNone/>
            </a:pPr>
            <a:r>
              <a:rPr lang="nl-NL" sz="2000" dirty="0" smtClean="0">
                <a:solidFill>
                  <a:schemeClr val="tx1"/>
                </a:solidFill>
              </a:rPr>
              <a:t>	(</a:t>
            </a:r>
            <a:r>
              <a:rPr lang="nl-NL" sz="2000" dirty="0" err="1" smtClean="0">
                <a:solidFill>
                  <a:schemeClr val="tx1"/>
                </a:solidFill>
              </a:rPr>
              <a:t>if</a:t>
            </a:r>
            <a:r>
              <a:rPr lang="nl-NL" sz="2000" dirty="0" smtClean="0">
                <a:solidFill>
                  <a:schemeClr val="tx1"/>
                </a:solidFill>
              </a:rPr>
              <a:t>) check of huis geplaatst kan worden: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</a:t>
            </a:r>
            <a:r>
              <a:rPr lang="nl-NL" sz="2000" dirty="0" smtClean="0">
                <a:solidFill>
                  <a:schemeClr val="tx1"/>
                </a:solidFill>
              </a:rPr>
              <a:t>	plaats huis</a:t>
            </a:r>
          </a:p>
          <a:p>
            <a:pPr marL="0" indent="0">
              <a:buNone/>
            </a:pPr>
            <a:endParaRPr lang="nl-NL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sz="2000" dirty="0" smtClean="0">
                <a:solidFill>
                  <a:schemeClr val="tx1"/>
                </a:solidFill>
              </a:rPr>
              <a:t>scorefunctie + visualisatie</a:t>
            </a:r>
            <a:endParaRPr lang="nl-NL" sz="2000" dirty="0">
              <a:solidFill>
                <a:schemeClr val="tx1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Random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6823652" y="747862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</a:t>
            </a:r>
            <a:r>
              <a:rPr lang="nl-NL" dirty="0" smtClean="0"/>
              <a:t>aarde:</a:t>
            </a:r>
          </a:p>
          <a:p>
            <a:r>
              <a:rPr lang="nl-NL" dirty="0" smtClean="0"/>
              <a:t>€9.554.057</a:t>
            </a:r>
            <a:endParaRPr lang="nl-NL" dirty="0"/>
          </a:p>
          <a:p>
            <a:r>
              <a:rPr lang="nl-NL" dirty="0" smtClean="0"/>
              <a:t>Minimale waarde:</a:t>
            </a:r>
          </a:p>
          <a:p>
            <a:r>
              <a:rPr lang="nl-NL" dirty="0" smtClean="0"/>
              <a:t>€7.245.000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6823653" y="2923500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Waarde:</a:t>
            </a:r>
          </a:p>
          <a:p>
            <a:r>
              <a:rPr lang="nl-NL" dirty="0" smtClean="0"/>
              <a:t>€16.102.734</a:t>
            </a:r>
            <a:endParaRPr lang="nl-NL" dirty="0"/>
          </a:p>
          <a:p>
            <a:r>
              <a:rPr lang="nl-NL" dirty="0" smtClean="0"/>
              <a:t>Minimale waarde:</a:t>
            </a:r>
          </a:p>
          <a:p>
            <a:r>
              <a:rPr lang="nl-NL" dirty="0" smtClean="0"/>
              <a:t>€14.490.000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6823656" y="4859627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</a:t>
            </a:r>
            <a:r>
              <a:rPr lang="nl-NL" dirty="0" smtClean="0"/>
              <a:t>aarde:</a:t>
            </a:r>
          </a:p>
          <a:p>
            <a:r>
              <a:rPr lang="nl-NL" dirty="0" smtClean="0"/>
              <a:t>€23.469.612</a:t>
            </a:r>
          </a:p>
          <a:p>
            <a:r>
              <a:rPr lang="nl-NL" dirty="0" smtClean="0"/>
              <a:t>Minimale waarde:</a:t>
            </a:r>
          </a:p>
          <a:p>
            <a:r>
              <a:rPr lang="nl-NL" dirty="0" smtClean="0"/>
              <a:t>€21.735.000</a:t>
            </a:r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738" y="0"/>
            <a:ext cx="3191259" cy="2373499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741" y="2336912"/>
            <a:ext cx="3191259" cy="2373499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031" y="4484501"/>
            <a:ext cx="3191259" cy="237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77334" y="1484514"/>
            <a:ext cx="8596668" cy="50708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sz="2000" dirty="0" smtClean="0">
                <a:solidFill>
                  <a:schemeClr val="tx1"/>
                </a:solidFill>
              </a:rPr>
              <a:t>(loop) plaatsen water: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</a:t>
            </a:r>
            <a:r>
              <a:rPr lang="nl-NL" sz="2000" dirty="0" smtClean="0">
                <a:solidFill>
                  <a:schemeClr val="tx1"/>
                </a:solidFill>
              </a:rPr>
              <a:t>maak water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</a:t>
            </a:r>
            <a:r>
              <a:rPr lang="nl-NL" sz="2000" dirty="0" smtClean="0">
                <a:solidFill>
                  <a:schemeClr val="tx1"/>
                </a:solidFill>
              </a:rPr>
              <a:t>(</a:t>
            </a:r>
            <a:r>
              <a:rPr lang="nl-NL" sz="2000" dirty="0" err="1" smtClean="0">
                <a:solidFill>
                  <a:schemeClr val="tx1"/>
                </a:solidFill>
              </a:rPr>
              <a:t>if</a:t>
            </a:r>
            <a:r>
              <a:rPr lang="nl-NL" sz="2000" dirty="0" smtClean="0">
                <a:solidFill>
                  <a:schemeClr val="tx1"/>
                </a:solidFill>
              </a:rPr>
              <a:t>) check of water geplaatst kan worden: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</a:t>
            </a:r>
            <a:r>
              <a:rPr lang="nl-NL" sz="2000" dirty="0" smtClean="0">
                <a:solidFill>
                  <a:schemeClr val="tx1"/>
                </a:solidFill>
              </a:rPr>
              <a:t>	plaats water</a:t>
            </a:r>
          </a:p>
          <a:p>
            <a:pPr marL="0" indent="0">
              <a:buNone/>
            </a:pPr>
            <a:endParaRPr lang="nl-NL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sz="2000" dirty="0" smtClean="0">
                <a:solidFill>
                  <a:schemeClr val="tx1"/>
                </a:solidFill>
              </a:rPr>
              <a:t>(loop) plaatsen huizen: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</a:t>
            </a:r>
            <a:r>
              <a:rPr lang="nl-NL" sz="2000" dirty="0" smtClean="0">
                <a:solidFill>
                  <a:schemeClr val="tx1"/>
                </a:solidFill>
              </a:rPr>
              <a:t>maak huis</a:t>
            </a:r>
          </a:p>
          <a:p>
            <a:pPr marL="0" indent="0">
              <a:buNone/>
            </a:pPr>
            <a:r>
              <a:rPr lang="nl-NL" sz="2000" dirty="0" smtClean="0">
                <a:solidFill>
                  <a:schemeClr val="tx1"/>
                </a:solidFill>
              </a:rPr>
              <a:t>	(loop) alle mogelijke coördinaten: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</a:t>
            </a:r>
            <a:r>
              <a:rPr lang="nl-NL" sz="2000" dirty="0" smtClean="0">
                <a:solidFill>
                  <a:schemeClr val="tx1"/>
                </a:solidFill>
              </a:rPr>
              <a:t>	(</a:t>
            </a:r>
            <a:r>
              <a:rPr lang="nl-NL" sz="2000" dirty="0" err="1" smtClean="0">
                <a:solidFill>
                  <a:schemeClr val="tx1"/>
                </a:solidFill>
              </a:rPr>
              <a:t>if</a:t>
            </a:r>
            <a:r>
              <a:rPr lang="nl-NL" sz="2000" dirty="0" smtClean="0">
                <a:solidFill>
                  <a:schemeClr val="tx1"/>
                </a:solidFill>
              </a:rPr>
              <a:t>) coördinaat levert een betere prijs op: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</a:t>
            </a:r>
            <a:r>
              <a:rPr lang="nl-NL" sz="2000" dirty="0" smtClean="0">
                <a:solidFill>
                  <a:schemeClr val="tx1"/>
                </a:solidFill>
              </a:rPr>
              <a:t>		onthoud coördinaat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</a:t>
            </a:r>
            <a:r>
              <a:rPr lang="nl-NL" sz="2000" dirty="0" smtClean="0">
                <a:solidFill>
                  <a:schemeClr val="tx1"/>
                </a:solidFill>
              </a:rPr>
              <a:t>plaats huis met beste </a:t>
            </a:r>
            <a:r>
              <a:rPr lang="nl-NL" sz="2000" dirty="0" smtClean="0">
                <a:solidFill>
                  <a:schemeClr val="tx1"/>
                </a:solidFill>
              </a:rPr>
              <a:t>coördinaat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</a:t>
            </a:r>
            <a:r>
              <a:rPr lang="nl-NL" sz="2000" dirty="0" smtClean="0">
                <a:solidFill>
                  <a:schemeClr val="tx1"/>
                </a:solidFill>
              </a:rPr>
              <a:t>verwijder onmogelijke coördinaten</a:t>
            </a:r>
            <a:endParaRPr lang="nl-NL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sz="2000" dirty="0" smtClean="0">
                <a:solidFill>
                  <a:schemeClr val="tx1"/>
                </a:solidFill>
              </a:rPr>
              <a:t>scorefunctie + visualisatie</a:t>
            </a:r>
            <a:endParaRPr lang="nl-NL" sz="2000" dirty="0">
              <a:solidFill>
                <a:schemeClr val="tx1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Greedy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6787166" y="884349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</a:t>
            </a:r>
            <a:r>
              <a:rPr lang="nl-NL" dirty="0" smtClean="0"/>
              <a:t>aarde:</a:t>
            </a:r>
          </a:p>
          <a:p>
            <a:r>
              <a:rPr lang="nl-NL" dirty="0" smtClean="0"/>
              <a:t>€11.343.076</a:t>
            </a:r>
            <a:endParaRPr lang="nl-NL" dirty="0"/>
          </a:p>
          <a:p>
            <a:r>
              <a:rPr lang="nl-NL" dirty="0" smtClean="0"/>
              <a:t>Minimale waarde:</a:t>
            </a:r>
          </a:p>
          <a:p>
            <a:r>
              <a:rPr lang="nl-NL" dirty="0" smtClean="0"/>
              <a:t>€7.245.000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6787166" y="4874654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</a:t>
            </a:r>
            <a:r>
              <a:rPr lang="nl-NL" dirty="0" smtClean="0"/>
              <a:t>aarde:</a:t>
            </a:r>
          </a:p>
          <a:p>
            <a:r>
              <a:rPr lang="nl-NL" dirty="0" smtClean="0"/>
              <a:t>€25.159.019</a:t>
            </a:r>
            <a:endParaRPr lang="nl-NL" dirty="0"/>
          </a:p>
          <a:p>
            <a:r>
              <a:rPr lang="nl-NL" dirty="0" smtClean="0"/>
              <a:t>Minimale waarde:</a:t>
            </a:r>
          </a:p>
          <a:p>
            <a:r>
              <a:rPr lang="nl-NL" dirty="0" smtClean="0"/>
              <a:t>€21.735.000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6787166" y="2786129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</a:t>
            </a:r>
            <a:r>
              <a:rPr lang="nl-NL" dirty="0" smtClean="0"/>
              <a:t>aarde:</a:t>
            </a:r>
          </a:p>
          <a:p>
            <a:r>
              <a:rPr lang="nl-NL" smtClean="0"/>
              <a:t>€18.443.199</a:t>
            </a:r>
            <a:endParaRPr lang="nl-NL" dirty="0"/>
          </a:p>
          <a:p>
            <a:r>
              <a:rPr lang="nl-NL" dirty="0" smtClean="0"/>
              <a:t>Minimale waarde:</a:t>
            </a:r>
          </a:p>
          <a:p>
            <a:r>
              <a:rPr lang="nl-NL" dirty="0" smtClean="0"/>
              <a:t>€14.490.000</a:t>
            </a:r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544" y="1"/>
            <a:ext cx="3188455" cy="241626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545" y="2158400"/>
            <a:ext cx="3188455" cy="2371414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545" y="4524665"/>
            <a:ext cx="3188455" cy="237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98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77334" y="1671192"/>
            <a:ext cx="8596668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 smtClean="0">
                <a:solidFill>
                  <a:schemeClr val="tx1"/>
                </a:solidFill>
              </a:rPr>
              <a:t>voer random algoritme uit</a:t>
            </a:r>
          </a:p>
          <a:p>
            <a:pPr marL="0" indent="0">
              <a:buNone/>
            </a:pPr>
            <a:endParaRPr lang="nl-NL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sz="2000" dirty="0" smtClean="0">
                <a:solidFill>
                  <a:schemeClr val="tx1"/>
                </a:solidFill>
              </a:rPr>
              <a:t>(loop) voer random verandering uit: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</a:t>
            </a:r>
            <a:r>
              <a:rPr lang="nl-NL" sz="2000" dirty="0" smtClean="0">
                <a:solidFill>
                  <a:schemeClr val="tx1"/>
                </a:solidFill>
              </a:rPr>
              <a:t>(</a:t>
            </a:r>
            <a:r>
              <a:rPr lang="nl-NL" sz="2000" dirty="0" err="1" smtClean="0">
                <a:solidFill>
                  <a:schemeClr val="tx1"/>
                </a:solidFill>
              </a:rPr>
              <a:t>if</a:t>
            </a:r>
            <a:r>
              <a:rPr lang="nl-NL" sz="2000" dirty="0" smtClean="0">
                <a:solidFill>
                  <a:schemeClr val="tx1"/>
                </a:solidFill>
              </a:rPr>
              <a:t>) levert een betere prijs op:</a:t>
            </a:r>
          </a:p>
          <a:p>
            <a:pPr marL="800100" lvl="2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a</a:t>
            </a:r>
            <a:r>
              <a:rPr lang="nl-NL" sz="2000" dirty="0" smtClean="0">
                <a:solidFill>
                  <a:schemeClr val="tx1"/>
                </a:solidFill>
              </a:rPr>
              <a:t>ccepteer verandering</a:t>
            </a:r>
            <a:endParaRPr lang="nl-NL" sz="2000" dirty="0">
              <a:solidFill>
                <a:schemeClr val="tx1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Hill Climbing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76967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179</TotalTime>
  <Words>157</Words>
  <Application>Microsoft Office PowerPoint</Application>
  <PresentationFormat>Aangepast</PresentationFormat>
  <Paragraphs>79</Paragraphs>
  <Slides>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Facet</vt:lpstr>
      <vt:lpstr>Heuristieken Amstelhaege</vt:lpstr>
      <vt:lpstr>Nieuwbouw wijk  Doel: Hoogste kavelwaarde bereiken  </vt:lpstr>
      <vt:lpstr>Datastructuur</vt:lpstr>
      <vt:lpstr>Algoritmes</vt:lpstr>
      <vt:lpstr>Random</vt:lpstr>
      <vt:lpstr>Greedy</vt:lpstr>
      <vt:lpstr>Hill Climbing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Heuristieken Amstelhaege</dc:title>
  <dc:creator>P Schol</dc:creator>
  <cp:lastModifiedBy>Sterkenburg</cp:lastModifiedBy>
  <cp:revision>29</cp:revision>
  <dcterms:created xsi:type="dcterms:W3CDTF">2018-04-19T13:40:15Z</dcterms:created>
  <dcterms:modified xsi:type="dcterms:W3CDTF">2018-05-02T09:14:58Z</dcterms:modified>
</cp:coreProperties>
</file>