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2"/>
    <p:sldId id="257" r:id="rId3"/>
    <p:sldId id="267" r:id="rId4"/>
    <p:sldId id="265" r:id="rId5"/>
    <p:sldId id="262" r:id="rId6"/>
    <p:sldId id="268" r:id="rId7"/>
    <p:sldId id="269" r:id="rId8"/>
    <p:sldId id="273" r:id="rId9"/>
    <p:sldId id="274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6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6537" y="288350"/>
            <a:ext cx="9144000" cy="2387600"/>
          </a:xfrm>
        </p:spPr>
        <p:txBody>
          <a:bodyPr/>
          <a:lstStyle/>
          <a:p>
            <a:pPr algn="ctr"/>
            <a:r>
              <a:rPr lang="nl-NL" dirty="0" err="1"/>
              <a:t>Amstelhaege</a:t>
            </a:r>
            <a:r>
              <a:rPr lang="nl-NL" dirty="0"/>
              <a:t>: </a:t>
            </a:r>
            <a:br>
              <a:rPr lang="nl-NL" dirty="0"/>
            </a:br>
            <a:r>
              <a:rPr lang="nl-NL" dirty="0"/>
              <a:t>De Huisjesmelkers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05362" y="2865143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chemeClr val="tx1"/>
                </a:solidFill>
              </a:rPr>
              <a:t>Roos Greven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>
                <a:solidFill>
                  <a:schemeClr val="tx1"/>
                </a:solidFill>
              </a:rPr>
              <a:t>Nathalie van </a:t>
            </a:r>
            <a:r>
              <a:rPr lang="nl-NL" sz="2800" dirty="0" err="1">
                <a:solidFill>
                  <a:schemeClr val="tx1"/>
                </a:solidFill>
              </a:rPr>
              <a:t>Sterkenburg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 err="1">
                <a:solidFill>
                  <a:schemeClr val="tx1"/>
                </a:solidFill>
              </a:rPr>
              <a:t>Jitse</a:t>
            </a:r>
            <a:r>
              <a:rPr lang="nl-NL" sz="2800" dirty="0">
                <a:solidFill>
                  <a:schemeClr val="tx1"/>
                </a:solidFill>
              </a:rPr>
              <a:t> Schol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799BD4C-8142-4C26-8CA6-2B32CB0A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99" y="4520905"/>
            <a:ext cx="5383725" cy="22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4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353C3-9424-4C58-AED4-272D3218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Vergelijking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BDE8BA7A-7A4C-460C-BBB3-F99F09D95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27844"/>
              </p:ext>
            </p:extLst>
          </p:nvPr>
        </p:nvGraphicFramePr>
        <p:xfrm>
          <a:off x="331304" y="1930400"/>
          <a:ext cx="10084903" cy="352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592">
                  <a:extLst>
                    <a:ext uri="{9D8B030D-6E8A-4147-A177-3AD203B41FA5}">
                      <a16:colId xmlns:a16="http://schemas.microsoft.com/office/drawing/2014/main" val="3247389081"/>
                    </a:ext>
                  </a:extLst>
                </a:gridCol>
                <a:gridCol w="2173356">
                  <a:extLst>
                    <a:ext uri="{9D8B030D-6E8A-4147-A177-3AD203B41FA5}">
                      <a16:colId xmlns:a16="http://schemas.microsoft.com/office/drawing/2014/main" val="295758673"/>
                    </a:ext>
                  </a:extLst>
                </a:gridCol>
                <a:gridCol w="2040835">
                  <a:extLst>
                    <a:ext uri="{9D8B030D-6E8A-4147-A177-3AD203B41FA5}">
                      <a16:colId xmlns:a16="http://schemas.microsoft.com/office/drawing/2014/main" val="3924918164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1829975819"/>
                    </a:ext>
                  </a:extLst>
                </a:gridCol>
                <a:gridCol w="1815546">
                  <a:extLst>
                    <a:ext uri="{9D8B030D-6E8A-4147-A177-3AD203B41FA5}">
                      <a16:colId xmlns:a16="http://schemas.microsoft.com/office/drawing/2014/main" val="1167858811"/>
                    </a:ext>
                  </a:extLst>
                </a:gridCol>
              </a:tblGrid>
              <a:tr h="105444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Greedy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Simulated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annealing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72772"/>
                  </a:ext>
                </a:extLst>
              </a:tr>
              <a:tr h="610910">
                <a:tc>
                  <a:txBody>
                    <a:bodyPr/>
                    <a:lstStyle/>
                    <a:p>
                      <a:r>
                        <a:rPr lang="nl-NL" dirty="0"/>
                        <a:t>20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€9.554.057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€11.343.076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€12.152.965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€10.067.970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8267"/>
                  </a:ext>
                </a:extLst>
              </a:tr>
              <a:tr h="610910">
                <a:tc>
                  <a:txBody>
                    <a:bodyPr/>
                    <a:lstStyle/>
                    <a:p>
                      <a:r>
                        <a:rPr lang="nl-NL" dirty="0"/>
                        <a:t>40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€16.102.734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€18.443.199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€19.663.836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€16.477.029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0843"/>
                  </a:ext>
                </a:extLst>
              </a:tr>
              <a:tr h="610910">
                <a:tc>
                  <a:txBody>
                    <a:bodyPr/>
                    <a:lstStyle/>
                    <a:p>
                      <a:r>
                        <a:rPr lang="nl-NL" dirty="0"/>
                        <a:t>60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€23.469.612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€25.159.019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€25.807.061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€25.562.430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93917"/>
                  </a:ext>
                </a:extLst>
              </a:tr>
              <a:tr h="610910">
                <a:tc>
                  <a:txBody>
                    <a:bodyPr/>
                    <a:lstStyle/>
                    <a:p>
                      <a:r>
                        <a:rPr lang="nl-NL" dirty="0"/>
                        <a:t>Verbetering t.o.v. 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5,4%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05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3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27743-E54B-4DDE-9B02-D560B1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2E54A3-095D-4219-8E8A-FB662372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4"/>
            <a:ext cx="8596668" cy="499606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Uitvoeren van:</a:t>
            </a:r>
          </a:p>
          <a:p>
            <a:pPr lvl="1"/>
            <a:r>
              <a:rPr lang="nl-NL" dirty="0">
                <a:solidFill>
                  <a:schemeClr val="tx1"/>
                </a:solidFill>
              </a:rPr>
              <a:t>Random (5000x)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Greedy</a:t>
            </a:r>
            <a:r>
              <a:rPr lang="nl-NL" dirty="0">
                <a:solidFill>
                  <a:schemeClr val="tx1"/>
                </a:solidFill>
              </a:rPr>
              <a:t> (1000x)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Hillclimber</a:t>
            </a:r>
            <a:r>
              <a:rPr lang="nl-NL" dirty="0">
                <a:solidFill>
                  <a:schemeClr val="tx1"/>
                </a:solidFill>
              </a:rPr>
              <a:t> (1000x)</a:t>
            </a:r>
          </a:p>
          <a:p>
            <a:pPr lvl="2"/>
            <a:r>
              <a:rPr lang="nl-NL" dirty="0">
                <a:solidFill>
                  <a:schemeClr val="tx1"/>
                </a:solidFill>
              </a:rPr>
              <a:t>Verschillende percentages (nu: 50% kans op verplaatsen, 25% kans op swap en 25% kans op roteren)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Simulated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annealing</a:t>
            </a:r>
            <a:r>
              <a:rPr lang="nl-NL" dirty="0">
                <a:solidFill>
                  <a:schemeClr val="tx1"/>
                </a:solidFill>
              </a:rPr>
              <a:t> (1000x)</a:t>
            </a:r>
          </a:p>
          <a:p>
            <a:pPr lvl="2"/>
            <a:r>
              <a:rPr lang="nl-NL" dirty="0">
                <a:solidFill>
                  <a:schemeClr val="tx1"/>
                </a:solidFill>
              </a:rPr>
              <a:t>Andere formule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Particle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Swarm</a:t>
            </a:r>
            <a:r>
              <a:rPr lang="nl-NL" dirty="0">
                <a:solidFill>
                  <a:schemeClr val="tx1"/>
                </a:solidFill>
              </a:rPr>
              <a:t> (1000x)</a:t>
            </a:r>
          </a:p>
          <a:p>
            <a:pPr lvl="2"/>
            <a:endParaRPr lang="nl-NL" dirty="0">
              <a:solidFill>
                <a:schemeClr val="tx1"/>
              </a:solidFill>
            </a:endParaRPr>
          </a:p>
          <a:p>
            <a:r>
              <a:rPr lang="nl-NL" dirty="0">
                <a:solidFill>
                  <a:schemeClr val="tx1"/>
                </a:solidFill>
              </a:rPr>
              <a:t>Opslaan in een histogram</a:t>
            </a:r>
          </a:p>
          <a:p>
            <a:pPr lvl="1"/>
            <a:r>
              <a:rPr lang="nl-NL" dirty="0">
                <a:solidFill>
                  <a:schemeClr val="tx1"/>
                </a:solidFill>
              </a:rPr>
              <a:t>HTML</a:t>
            </a:r>
          </a:p>
          <a:p>
            <a:pPr lvl="1"/>
            <a:r>
              <a:rPr lang="nl-NL" dirty="0">
                <a:solidFill>
                  <a:schemeClr val="tx1"/>
                </a:solidFill>
              </a:rPr>
              <a:t>Mogelijkheid tot vergelijken van histogrammen</a:t>
            </a:r>
          </a:p>
        </p:txBody>
      </p:sp>
    </p:spTree>
    <p:extLst>
      <p:ext uri="{BB962C8B-B14F-4D97-AF65-F5344CB8AC3E}">
        <p14:creationId xmlns:p14="http://schemas.microsoft.com/office/powerpoint/2010/main" val="410530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64C69-C97B-46D5-A2D0-E531F39A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pic>
        <p:nvPicPr>
          <p:cNvPr id="15" name="Tijdelijke aanduiding voor inhoud 14">
            <a:extLst>
              <a:ext uri="{FF2B5EF4-FFF2-40B4-BE49-F238E27FC236}">
                <a16:creationId xmlns:a16="http://schemas.microsoft.com/office/drawing/2014/main" id="{592FCBFD-8824-4DE0-ABFF-9FAA48829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73823"/>
            <a:ext cx="8596312" cy="2654967"/>
          </a:xfrm>
        </p:spPr>
      </p:pic>
    </p:spTree>
    <p:extLst>
      <p:ext uri="{BB962C8B-B14F-4D97-AF65-F5344CB8AC3E}">
        <p14:creationId xmlns:p14="http://schemas.microsoft.com/office/powerpoint/2010/main" val="337644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949337"/>
          </a:xfrm>
        </p:spPr>
        <p:txBody>
          <a:bodyPr>
            <a:normAutofit/>
          </a:bodyPr>
          <a:lstStyle/>
          <a:p>
            <a:r>
              <a:rPr lang="nl-NL" dirty="0"/>
              <a:t>Nieuwbouwwijk </a:t>
            </a:r>
            <a:br>
              <a:rPr lang="nl-NL" dirty="0"/>
            </a:br>
            <a:br>
              <a:rPr lang="nl-NL" dirty="0"/>
            </a:br>
            <a:r>
              <a:rPr lang="nl-NL" dirty="0">
                <a:solidFill>
                  <a:schemeClr val="tx1"/>
                </a:solidFill>
              </a:rPr>
              <a:t>Doel</a:t>
            </a:r>
            <a:r>
              <a:rPr lang="nl-NL" dirty="0">
                <a:solidFill>
                  <a:schemeClr val="tx1"/>
                </a:solidFill>
                <a:sym typeface="Wingdings"/>
              </a:rPr>
              <a:t>: Hoogste kavelwaarde bereiken</a:t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br>
              <a:rPr lang="nl-NL" dirty="0">
                <a:solidFill>
                  <a:schemeClr val="tx1"/>
                </a:solidFill>
                <a:sym typeface="Wingdings"/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77333" y="2943109"/>
            <a:ext cx="641257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sz="2800" dirty="0" err="1"/>
              <a:t>Eengezins</a:t>
            </a:r>
            <a:endParaRPr lang="nl-NL" sz="28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8m x 8m, 2m verplichte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€285.000, +3% per extra meter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285750" indent="-285750">
              <a:buFontTx/>
              <a:buChar char="-"/>
            </a:pPr>
            <a:r>
              <a:rPr lang="nl-NL" sz="2800" dirty="0"/>
              <a:t>Bungalow</a:t>
            </a:r>
          </a:p>
          <a:p>
            <a:pPr marL="742950" lvl="1" indent="-285750">
              <a:buFontTx/>
              <a:buChar char="-"/>
            </a:pPr>
            <a:r>
              <a:rPr lang="nl-NL" sz="2000" dirty="0"/>
              <a:t>10m x 7.5m, 3m verplichte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€399.000, +4% per extra meter </a:t>
            </a:r>
            <a:r>
              <a:rPr lang="nl-NL" sz="2000" dirty="0" err="1"/>
              <a:t>vrijstand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sz="2800" dirty="0"/>
              <a:t>Maison</a:t>
            </a:r>
          </a:p>
          <a:p>
            <a:pPr marL="742950" lvl="1" indent="-285750">
              <a:buFontTx/>
              <a:buChar char="-"/>
            </a:pPr>
            <a:r>
              <a:rPr lang="nl-NL" sz="2000" dirty="0"/>
              <a:t>11m x 10.5m, 6m verplichte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€610.000 +6% per extra meter </a:t>
            </a:r>
            <a:r>
              <a:rPr lang="nl-NL" sz="2000" dirty="0" err="1"/>
              <a:t>vrijstand</a:t>
            </a:r>
            <a:endParaRPr lang="nl-NL" sz="2000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DA9BC647-0E20-4ECD-9318-CA4CBDD9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034" y="3065142"/>
            <a:ext cx="6238068" cy="23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4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Coordinaten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02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Random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Greedy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Hill Climbing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Simulated Annealing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Particle Swarm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water: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water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check of water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plaats water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huizen: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huis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check of huis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plaats huis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scorefunctie + visualisatie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Random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823652" y="747862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€9.554.057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€7.245.000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6823653" y="2923500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€16.102.734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€14.490.000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6823656" y="4859627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€23.469.612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€21.735.000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8B06D1C-915F-445C-9A52-C6DAC58A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741" y="-8970"/>
            <a:ext cx="3191259" cy="239344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EA28F051-4ED9-4159-8524-8C4DD2317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35" y="2135125"/>
            <a:ext cx="3164661" cy="237349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95ACEBB-B254-4D67-A96F-BA5466E6F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033" y="4484502"/>
            <a:ext cx="3164663" cy="23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484514"/>
            <a:ext cx="8596668" cy="5070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water: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water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check of water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plaats water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huizen: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huis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(loop) alle mogelijke coördinaten: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coördinaat levert een betere prijs op: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	onthoud coördinaat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plaats huis met beste coördinaat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verwijder onmogelijke coördinaten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scorefunctie + visualisatie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Greedy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787166" y="884349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€11.343.076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€7.245.000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787166" y="4874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€25.159.019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€21.735.000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787166" y="2786129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€18.443.199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€14.490.000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34866F7-7D8E-4B87-8C00-40C07F23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115" y="-38079"/>
            <a:ext cx="3161885" cy="237141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F380EBC-1A60-44D3-8653-DC6B2533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116" y="2203158"/>
            <a:ext cx="3161884" cy="237141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2EA8CAB5-D0D7-448D-9231-454DFBAB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114" y="4486586"/>
            <a:ext cx="3161885" cy="23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9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voer random algoritme uit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voer random verandering uit: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levert een betere prijs op:</a:t>
            </a:r>
          </a:p>
          <a:p>
            <a:pPr marL="800100" lvl="2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accepteer verandering</a:t>
            </a:r>
          </a:p>
          <a:p>
            <a:pPr marL="800100" lvl="2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scorefunctie + visualisatie</a:t>
            </a:r>
          </a:p>
          <a:p>
            <a:pPr marL="0" indent="0">
              <a:buNone/>
            </a:pPr>
            <a:endParaRPr lang="nl-NL" sz="24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Hillclimber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7E1EB4F-5AAE-4B80-95B9-1FB1FC0CDF72}"/>
              </a:ext>
            </a:extLst>
          </p:cNvPr>
          <p:cNvSpPr txBox="1"/>
          <p:nvPr/>
        </p:nvSpPr>
        <p:spPr>
          <a:xfrm>
            <a:off x="6787166" y="961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€12.152.965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€7.245.000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6077301-52CE-4C94-BC79-365B3C5B0C11}"/>
              </a:ext>
            </a:extLst>
          </p:cNvPr>
          <p:cNvSpPr txBox="1"/>
          <p:nvPr/>
        </p:nvSpPr>
        <p:spPr>
          <a:xfrm>
            <a:off x="6787166" y="2623410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€19.663.836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€14.490.000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BCA1B6-567F-4B1E-A776-0C4F6AF5097A}"/>
              </a:ext>
            </a:extLst>
          </p:cNvPr>
          <p:cNvSpPr txBox="1"/>
          <p:nvPr/>
        </p:nvSpPr>
        <p:spPr>
          <a:xfrm>
            <a:off x="6787166" y="4874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€25.807.061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€21.735.000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7CF2297-E03D-4A0C-AFB9-F58DEF3C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014" y="-18200"/>
            <a:ext cx="3199985" cy="2399989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7A8BCA89-BFEE-4016-8E36-FE1D406E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014" y="2272089"/>
            <a:ext cx="3199986" cy="2399989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390C84EA-2599-482A-AB51-0591723D3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011" y="4509152"/>
            <a:ext cx="3199987" cy="23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9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voer random algoritme uit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voer random verandering uit: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levert een betere prijs op:</a:t>
            </a:r>
          </a:p>
          <a:p>
            <a:pPr marL="800100" lvl="2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accepteer verandering</a:t>
            </a:r>
          </a:p>
          <a:p>
            <a:pPr marL="400050" lvl="1" indent="0">
              <a:buNone/>
            </a:pPr>
            <a:r>
              <a:rPr lang="nl-NL" sz="2200" dirty="0">
                <a:solidFill>
                  <a:schemeClr val="tx1"/>
                </a:solidFill>
              </a:rPr>
              <a:t>(</a:t>
            </a:r>
            <a:r>
              <a:rPr lang="nl-NL" sz="2200" dirty="0" err="1">
                <a:solidFill>
                  <a:schemeClr val="tx1"/>
                </a:solidFill>
              </a:rPr>
              <a:t>if</a:t>
            </a:r>
            <a:r>
              <a:rPr lang="nl-NL" sz="2200" dirty="0">
                <a:solidFill>
                  <a:schemeClr val="tx1"/>
                </a:solidFill>
              </a:rPr>
              <a:t>) </a:t>
            </a:r>
            <a:r>
              <a:rPr lang="nl-NL" sz="2000" dirty="0">
                <a:solidFill>
                  <a:schemeClr val="tx1"/>
                </a:solidFill>
              </a:rPr>
              <a:t>verslechtering:</a:t>
            </a:r>
          </a:p>
          <a:p>
            <a:pPr marL="800100" lvl="2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temperatuur is niet te laag:</a:t>
            </a:r>
          </a:p>
          <a:p>
            <a:pPr marL="1257300" lvl="3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verslechtering niet te groot:</a:t>
            </a:r>
          </a:p>
          <a:p>
            <a:pPr marL="1714500" lvl="4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Accepteer verandering</a:t>
            </a:r>
          </a:p>
          <a:p>
            <a:pPr marL="800100" lvl="2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scorefunctie + visualisatie</a:t>
            </a:r>
          </a:p>
          <a:p>
            <a:pPr marL="0" indent="0">
              <a:buNone/>
            </a:pPr>
            <a:endParaRPr lang="nl-NL" sz="24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Simulated Annealing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7E1EB4F-5AAE-4B80-95B9-1FB1FC0CDF72}"/>
              </a:ext>
            </a:extLst>
          </p:cNvPr>
          <p:cNvSpPr txBox="1"/>
          <p:nvPr/>
        </p:nvSpPr>
        <p:spPr>
          <a:xfrm>
            <a:off x="6787166" y="961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€10.067.970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€7.245.000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6077301-52CE-4C94-BC79-365B3C5B0C11}"/>
              </a:ext>
            </a:extLst>
          </p:cNvPr>
          <p:cNvSpPr txBox="1"/>
          <p:nvPr/>
        </p:nvSpPr>
        <p:spPr>
          <a:xfrm>
            <a:off x="6787166" y="2623410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€16.477.029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€14.490.000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BCA1B6-567F-4B1E-A776-0C4F6AF5097A}"/>
              </a:ext>
            </a:extLst>
          </p:cNvPr>
          <p:cNvSpPr txBox="1"/>
          <p:nvPr/>
        </p:nvSpPr>
        <p:spPr>
          <a:xfrm>
            <a:off x="6787166" y="4874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pPr lvl="0" defTabSz="457200">
              <a:defRPr/>
            </a:pPr>
            <a:r>
              <a:rPr lang="nl-NL" dirty="0"/>
              <a:t>€25.562.430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€21.735.000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0F0D7DC-5086-4401-9E50-83C30DF1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333" y="-56439"/>
            <a:ext cx="3087668" cy="231575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D721E5C-21DB-4369-AB87-6F958292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332" y="2244651"/>
            <a:ext cx="3087668" cy="231575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71B07B2B-D028-4B81-A307-05E4C423D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5" y="4554873"/>
            <a:ext cx="3087666" cy="23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7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3BCB3-264B-4135-A47C-3986084B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Particle</a:t>
            </a:r>
            <a:r>
              <a:rPr lang="nl-NL" dirty="0"/>
              <a:t> </a:t>
            </a:r>
            <a:r>
              <a:rPr lang="nl-NL" dirty="0" err="1"/>
              <a:t>Swarm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778EF2C-925F-4D8C-812D-541608075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437" y="1667031"/>
            <a:ext cx="6108492" cy="4581369"/>
          </a:xfrm>
        </p:spPr>
      </p:pic>
    </p:spTree>
    <p:extLst>
      <p:ext uri="{BB962C8B-B14F-4D97-AF65-F5344CB8AC3E}">
        <p14:creationId xmlns:p14="http://schemas.microsoft.com/office/powerpoint/2010/main" val="778989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634</TotalTime>
  <Words>333</Words>
  <Application>Microsoft Office PowerPoint</Application>
  <PresentationFormat>Breedbeeld</PresentationFormat>
  <Paragraphs>154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Amstelhaege:  De Huisjesmelkers</vt:lpstr>
      <vt:lpstr>Nieuwbouwwijk   Doel: Hoogste kavelwaarde bereiken  </vt:lpstr>
      <vt:lpstr>Datastructuur</vt:lpstr>
      <vt:lpstr>Algoritmes</vt:lpstr>
      <vt:lpstr>Random</vt:lpstr>
      <vt:lpstr>Greedy</vt:lpstr>
      <vt:lpstr>Hillclimber</vt:lpstr>
      <vt:lpstr>Simulated Annealing</vt:lpstr>
      <vt:lpstr>Particle Swarm</vt:lpstr>
      <vt:lpstr>Vergelijking</vt:lpstr>
      <vt:lpstr>Experimenten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Heuristieken Amstelhaege</dc:title>
  <dc:creator>P Schol</dc:creator>
  <cp:lastModifiedBy>Roos Greven</cp:lastModifiedBy>
  <cp:revision>52</cp:revision>
  <dcterms:created xsi:type="dcterms:W3CDTF">2018-04-19T13:40:15Z</dcterms:created>
  <dcterms:modified xsi:type="dcterms:W3CDTF">2018-05-25T15:28:36Z</dcterms:modified>
</cp:coreProperties>
</file>