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7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625974"/>
            <a:ext cx="9144000" cy="2387600"/>
          </a:xfrm>
        </p:spPr>
        <p:txBody>
          <a:bodyPr/>
          <a:lstStyle/>
          <a:p>
            <a:pPr algn="ctr"/>
            <a:r>
              <a:rPr lang="nl-NL" dirty="0" smtClean="0"/>
              <a:t>Heuristieken</a:t>
            </a:r>
            <a:br>
              <a:rPr lang="nl-NL" dirty="0" smtClean="0"/>
            </a:b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6537" y="34322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 smtClean="0">
                <a:solidFill>
                  <a:schemeClr val="tx1"/>
                </a:solidFill>
              </a:rPr>
              <a:t>Roos Greven</a:t>
            </a:r>
            <a:br>
              <a:rPr lang="nl-NL" sz="2800" dirty="0" smtClean="0">
                <a:solidFill>
                  <a:schemeClr val="tx1"/>
                </a:solidFill>
              </a:rPr>
            </a:br>
            <a:r>
              <a:rPr lang="nl-NL" sz="2800" dirty="0" smtClean="0">
                <a:solidFill>
                  <a:schemeClr val="tx1"/>
                </a:solidFill>
              </a:rPr>
              <a:t>Nathalie van </a:t>
            </a:r>
            <a:r>
              <a:rPr lang="nl-NL" sz="2800" dirty="0" err="1" smtClean="0">
                <a:solidFill>
                  <a:schemeClr val="tx1"/>
                </a:solidFill>
              </a:rPr>
              <a:t>Sterkenburg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r>
              <a:rPr lang="nl-NL" sz="2800" dirty="0" err="1" smtClean="0">
                <a:solidFill>
                  <a:schemeClr val="tx1"/>
                </a:solidFill>
              </a:rPr>
              <a:t>Jitse</a:t>
            </a:r>
            <a:r>
              <a:rPr lang="nl-NL" sz="2800" dirty="0" smtClean="0">
                <a:solidFill>
                  <a:schemeClr val="tx1"/>
                </a:solidFill>
              </a:rPr>
              <a:t> Schol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89" y="585836"/>
            <a:ext cx="5507431" cy="5176985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kunnen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ook</a:t>
            </a:r>
            <a:r>
              <a:rPr lang="en-US" sz="2800" dirty="0" smtClean="0">
                <a:solidFill>
                  <a:schemeClr val="tx1"/>
                </a:solidFill>
              </a:rPr>
              <a:t> minder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meter extra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hebben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Maisons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leveren</a:t>
            </a:r>
            <a:r>
              <a:rPr lang="en-US" sz="2800" dirty="0" smtClean="0">
                <a:solidFill>
                  <a:schemeClr val="tx1"/>
                </a:solidFill>
              </a:rPr>
              <a:t> het </a:t>
            </a:r>
            <a:r>
              <a:rPr lang="en-US" sz="2800" dirty="0" err="1" smtClean="0">
                <a:solidFill>
                  <a:schemeClr val="tx1"/>
                </a:solidFill>
              </a:rPr>
              <a:t>meeste</a:t>
            </a:r>
            <a:r>
              <a:rPr lang="en-US" sz="2800" dirty="0" smtClean="0">
                <a:solidFill>
                  <a:schemeClr val="tx1"/>
                </a:solidFill>
              </a:rPr>
              <a:t> op; </a:t>
            </a:r>
            <a:r>
              <a:rPr lang="en-US" sz="2800" dirty="0" err="1" smtClean="0">
                <a:solidFill>
                  <a:schemeClr val="tx1"/>
                </a:solidFill>
              </a:rPr>
              <a:t>probeer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maisons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maximaal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maken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Voor</a:t>
            </a:r>
            <a:r>
              <a:rPr lang="en-US" sz="2800" dirty="0" smtClean="0">
                <a:solidFill>
                  <a:schemeClr val="tx1"/>
                </a:solidFill>
              </a:rPr>
              <a:t> 60-huizenvariant: </a:t>
            </a:r>
            <a:r>
              <a:rPr lang="en-US" sz="2800" dirty="0" err="1" smtClean="0">
                <a:solidFill>
                  <a:schemeClr val="tx1"/>
                </a:solidFill>
              </a:rPr>
              <a:t>optimaliseer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omtrek</a:t>
            </a:r>
            <a:r>
              <a:rPr lang="en-US" sz="2800" dirty="0" smtClean="0">
                <a:solidFill>
                  <a:schemeClr val="tx1"/>
                </a:solidFill>
              </a:rPr>
              <a:t> van het water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 smtClean="0"/>
              <a:t>Nieuwbouw wijk </a:t>
            </a:r>
            <a:br>
              <a:rPr lang="nl-NL" dirty="0" smtClean="0"/>
            </a:br>
            <a:r>
              <a:rPr lang="nl-NL" dirty="0" smtClean="0">
                <a:solidFill>
                  <a:schemeClr val="tx1"/>
                </a:solidFill>
              </a:rPr>
              <a:t>Doel</a:t>
            </a:r>
            <a:r>
              <a:rPr lang="nl-NL" dirty="0" smtClean="0">
                <a:solidFill>
                  <a:schemeClr val="tx1"/>
                </a:solidFill>
                <a:sym typeface="Wingdings"/>
              </a:rPr>
              <a:t>:</a:t>
            </a:r>
            <a:br>
              <a:rPr lang="nl-NL" dirty="0" smtClean="0">
                <a:solidFill>
                  <a:schemeClr val="tx1"/>
                </a:solidFill>
                <a:sym typeface="Wingdings"/>
              </a:rPr>
            </a:br>
            <a:r>
              <a:rPr lang="nl-NL" dirty="0" smtClean="0">
                <a:solidFill>
                  <a:schemeClr val="tx1"/>
                </a:solidFill>
                <a:sym typeface="Wingdings"/>
              </a:rPr>
              <a:t>Hoogste kavelwaarde bereiken</a:t>
            </a:r>
            <a:br>
              <a:rPr lang="nl-NL" dirty="0" smtClean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/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6668"/>
            <a:ext cx="4534747" cy="36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Voorwaarden: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Land 160 x 180 meter</a:t>
            </a:r>
          </a:p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20% oppervlaktewater:</a:t>
            </a:r>
            <a:br>
              <a:rPr lang="nl-NL" sz="2800" dirty="0" smtClean="0">
                <a:solidFill>
                  <a:schemeClr val="tx1"/>
                </a:solidFill>
              </a:rPr>
            </a:br>
            <a:r>
              <a:rPr lang="nl-NL" sz="2800" dirty="0" smtClean="0">
                <a:solidFill>
                  <a:schemeClr val="tx1"/>
                </a:solidFill>
              </a:rPr>
              <a:t>		ingedeeld in niet meer dan vier gebieden</a:t>
            </a:r>
            <a:br>
              <a:rPr lang="nl-NL" sz="2800" dirty="0" smtClean="0">
                <a:solidFill>
                  <a:schemeClr val="tx1"/>
                </a:solidFill>
              </a:rPr>
            </a:br>
            <a:r>
              <a:rPr lang="nl-NL" sz="2800" dirty="0" smtClean="0">
                <a:solidFill>
                  <a:schemeClr val="tx1"/>
                </a:solidFill>
              </a:rPr>
              <a:t>		hoogte-breedteverhoudingen tussen 1-4</a:t>
            </a:r>
          </a:p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60% </a:t>
            </a:r>
            <a:r>
              <a:rPr lang="nl-NL" sz="2800" dirty="0" err="1" smtClean="0">
                <a:solidFill>
                  <a:schemeClr val="tx1"/>
                </a:solidFill>
              </a:rPr>
              <a:t>eensgezinswoningen</a:t>
            </a:r>
            <a:r>
              <a:rPr lang="nl-NL" sz="2800" dirty="0" smtClean="0">
                <a:solidFill>
                  <a:schemeClr val="tx1"/>
                </a:solidFill>
              </a:rPr>
              <a:t>, 25% bungalows, 15% </a:t>
            </a:r>
            <a:r>
              <a:rPr lang="nl-NL" sz="2800" dirty="0" err="1" smtClean="0">
                <a:solidFill>
                  <a:schemeClr val="tx1"/>
                </a:solidFill>
              </a:rPr>
              <a:t>maisons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6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Eengezinswoning: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8x8 </a:t>
            </a:r>
            <a:r>
              <a:rPr lang="nl-NL" sz="2800" dirty="0">
                <a:solidFill>
                  <a:schemeClr val="tx1"/>
                </a:solidFill>
              </a:rPr>
              <a:t>meter (breed x </a:t>
            </a:r>
            <a:r>
              <a:rPr lang="nl-NL" sz="2800" dirty="0" smtClean="0">
                <a:solidFill>
                  <a:schemeClr val="tx1"/>
                </a:solidFill>
              </a:rPr>
              <a:t>diep)</a:t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Waarde van </a:t>
            </a:r>
            <a:r>
              <a:rPr lang="nl-NL" sz="2800" dirty="0">
                <a:solidFill>
                  <a:schemeClr val="tx1"/>
                </a:solidFill>
              </a:rPr>
              <a:t>E.285.000,- 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 lvl="0"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De </a:t>
            </a:r>
            <a:r>
              <a:rPr lang="nl-NL" sz="2800" dirty="0">
                <a:solidFill>
                  <a:schemeClr val="tx1"/>
                </a:solidFill>
              </a:rPr>
              <a:t>woning heeft rondom twee meter </a:t>
            </a:r>
            <a:r>
              <a:rPr lang="nl-NL" sz="2800" dirty="0" err="1" smtClean="0">
                <a:solidFill>
                  <a:schemeClr val="tx1"/>
                </a:solidFill>
              </a:rPr>
              <a:t>vrijstand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r>
              <a:rPr lang="nl-NL" sz="2800" dirty="0" smtClean="0">
                <a:solidFill>
                  <a:schemeClr val="tx1"/>
                </a:solidFill>
              </a:rPr>
              <a:t>nodig</a:t>
            </a:r>
            <a:r>
              <a:rPr lang="nl-NL" sz="2800" dirty="0">
                <a:solidFill>
                  <a:schemeClr val="tx1"/>
                </a:solidFill>
              </a:rPr>
              <a:t>; iedere meter extra </a:t>
            </a:r>
            <a:r>
              <a:rPr lang="nl-NL" sz="2800" dirty="0" smtClean="0">
                <a:solidFill>
                  <a:schemeClr val="tx1"/>
                </a:solidFill>
              </a:rPr>
              <a:t>levert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smtClean="0">
                <a:solidFill>
                  <a:schemeClr val="tx1"/>
                </a:solidFill>
              </a:rPr>
              <a:t>een              prijsverbetering </a:t>
            </a:r>
            <a:r>
              <a:rPr lang="nl-NL" sz="2800" dirty="0">
                <a:solidFill>
                  <a:schemeClr val="tx1"/>
                </a:solidFill>
              </a:rPr>
              <a:t>op van 3%.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Bungalow: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00217"/>
            <a:ext cx="8596668" cy="388077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10x7.5 </a:t>
            </a:r>
            <a:r>
              <a:rPr lang="nl-NL" sz="2800" dirty="0">
                <a:solidFill>
                  <a:schemeClr val="tx1"/>
                </a:solidFill>
              </a:rPr>
              <a:t>meter (breed x diep) 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Waarde </a:t>
            </a:r>
            <a:r>
              <a:rPr lang="nl-NL" sz="2800" dirty="0">
                <a:solidFill>
                  <a:schemeClr val="tx1"/>
                </a:solidFill>
              </a:rPr>
              <a:t>van E.399.000</a:t>
            </a:r>
            <a:r>
              <a:rPr lang="nl-NL" sz="2800" dirty="0" smtClean="0">
                <a:solidFill>
                  <a:schemeClr val="tx1"/>
                </a:solidFill>
              </a:rPr>
              <a:t>,- </a:t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De </a:t>
            </a:r>
            <a:r>
              <a:rPr lang="nl-NL" sz="2800" dirty="0">
                <a:solidFill>
                  <a:schemeClr val="tx1"/>
                </a:solidFill>
              </a:rPr>
              <a:t>woning heeft rondom drie meter </a:t>
            </a:r>
            <a:r>
              <a:rPr lang="nl-NL" sz="2800" dirty="0" err="1">
                <a:solidFill>
                  <a:schemeClr val="tx1"/>
                </a:solidFill>
              </a:rPr>
              <a:t>vrijstand</a:t>
            </a:r>
            <a:r>
              <a:rPr lang="nl-NL" sz="2800" dirty="0">
                <a:solidFill>
                  <a:schemeClr val="tx1"/>
                </a:solidFill>
              </a:rPr>
              <a:t> nodig, iedere meter extra </a:t>
            </a:r>
            <a:r>
              <a:rPr lang="nl-NL" sz="2800" dirty="0" smtClean="0">
                <a:solidFill>
                  <a:schemeClr val="tx1"/>
                </a:solidFill>
              </a:rPr>
              <a:t>levert een </a:t>
            </a:r>
            <a:r>
              <a:rPr lang="nl-NL" sz="2800" dirty="0">
                <a:solidFill>
                  <a:schemeClr val="tx1"/>
                </a:solidFill>
              </a:rPr>
              <a:t>prijsverbetering op van 4</a:t>
            </a:r>
            <a:r>
              <a:rPr lang="nl-NL" sz="2800" dirty="0" smtClean="0">
                <a:solidFill>
                  <a:schemeClr val="tx1"/>
                </a:solidFill>
              </a:rPr>
              <a:t>%.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815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Maison: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chemeClr val="tx1"/>
                </a:solidFill>
              </a:rPr>
              <a:t>1</a:t>
            </a:r>
            <a:r>
              <a:rPr lang="nl-NL" sz="2800" dirty="0" smtClean="0">
                <a:solidFill>
                  <a:schemeClr val="tx1"/>
                </a:solidFill>
              </a:rPr>
              <a:t>1x10.5 </a:t>
            </a:r>
            <a:r>
              <a:rPr lang="nl-NL" sz="2800" dirty="0">
                <a:solidFill>
                  <a:schemeClr val="tx1"/>
                </a:solidFill>
              </a:rPr>
              <a:t>meter (breed x diep) 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Een waarde </a:t>
            </a:r>
            <a:r>
              <a:rPr lang="nl-NL" sz="2800" dirty="0">
                <a:solidFill>
                  <a:schemeClr val="tx1"/>
                </a:solidFill>
              </a:rPr>
              <a:t>van E.610.000,- </a:t>
            </a:r>
            <a:r>
              <a:rPr lang="nl-NL" sz="2800" dirty="0" smtClean="0">
                <a:solidFill>
                  <a:schemeClr val="tx1"/>
                </a:solidFill>
              </a:rPr>
              <a:t/>
            </a:r>
            <a:br>
              <a:rPr lang="nl-NL" sz="2800" dirty="0" smtClean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 smtClean="0">
                <a:solidFill>
                  <a:schemeClr val="tx1"/>
                </a:solidFill>
              </a:rPr>
              <a:t>De </a:t>
            </a:r>
            <a:r>
              <a:rPr lang="nl-NL" sz="2800" dirty="0">
                <a:solidFill>
                  <a:schemeClr val="tx1"/>
                </a:solidFill>
              </a:rPr>
              <a:t>woning heeft rondom zes meter </a:t>
            </a:r>
            <a:r>
              <a:rPr lang="nl-NL" sz="2800" dirty="0" err="1">
                <a:solidFill>
                  <a:schemeClr val="tx1"/>
                </a:solidFill>
              </a:rPr>
              <a:t>vrijstand</a:t>
            </a:r>
            <a:r>
              <a:rPr lang="nl-NL" sz="2800" dirty="0">
                <a:solidFill>
                  <a:schemeClr val="tx1"/>
                </a:solidFill>
              </a:rPr>
              <a:t> nodig, iedere meter extra levert een prijsverbetering op van 6%.</a:t>
            </a:r>
          </a:p>
        </p:txBody>
      </p:sp>
    </p:spTree>
    <p:extLst>
      <p:ext uri="{BB962C8B-B14F-4D97-AF65-F5344CB8AC3E}">
        <p14:creationId xmlns:p14="http://schemas.microsoft.com/office/powerpoint/2010/main" val="192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in classes, </a:t>
            </a:r>
            <a:r>
              <a:rPr lang="en-US" sz="2800" dirty="0" err="1" smtClean="0">
                <a:solidFill>
                  <a:schemeClr val="tx1"/>
                </a:solidFill>
              </a:rPr>
              <a:t>overkoepelende</a:t>
            </a:r>
            <a:r>
              <a:rPr lang="en-US" sz="2800" dirty="0" smtClean="0">
                <a:solidFill>
                  <a:schemeClr val="tx1"/>
                </a:solidFill>
              </a:rPr>
              <a:t> “House”-class met subclasses </a:t>
            </a:r>
            <a:r>
              <a:rPr lang="en-US" sz="2800" dirty="0" err="1" smtClean="0">
                <a:solidFill>
                  <a:schemeClr val="tx1"/>
                </a:solidFill>
              </a:rPr>
              <a:t>voor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verschillende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Eerste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idee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plattegrond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grid in de </a:t>
            </a:r>
            <a:r>
              <a:rPr lang="en-US" sz="2800" dirty="0" err="1" smtClean="0">
                <a:solidFill>
                  <a:schemeClr val="tx1"/>
                </a:solidFill>
              </a:rPr>
              <a:t>vorm</a:t>
            </a:r>
            <a:r>
              <a:rPr lang="en-US" sz="2800" dirty="0" smtClean="0">
                <a:solidFill>
                  <a:schemeClr val="tx1"/>
                </a:solidFill>
              </a:rPr>
              <a:t> van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dubbele</a:t>
            </a:r>
            <a:r>
              <a:rPr lang="en-US" sz="2800" dirty="0" smtClean="0">
                <a:solidFill>
                  <a:schemeClr val="tx1"/>
                </a:solidFill>
              </a:rPr>
              <a:t>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Werkt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alleen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voor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afstanden</a:t>
            </a:r>
            <a:r>
              <a:rPr lang="en-US" sz="2400" dirty="0" smtClean="0">
                <a:solidFill>
                  <a:schemeClr val="tx1"/>
                </a:solidFill>
              </a:rPr>
              <a:t> van hele meters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Tweede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idee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plattegrond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bijhouden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hoe </a:t>
            </a:r>
            <a:r>
              <a:rPr lang="en-US" sz="2800" dirty="0" err="1" smtClean="0">
                <a:solidFill>
                  <a:schemeClr val="tx1"/>
                </a:solidFill>
              </a:rPr>
              <a:t>ver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ieder</a:t>
            </a:r>
            <a:r>
              <a:rPr lang="en-US" sz="2800" dirty="0" smtClean="0">
                <a:solidFill>
                  <a:schemeClr val="tx1"/>
                </a:solidFill>
              </a:rPr>
              <a:t> huis van de rand </a:t>
            </a:r>
            <a:r>
              <a:rPr lang="en-US" sz="2800" dirty="0" err="1" smtClean="0">
                <a:solidFill>
                  <a:schemeClr val="tx1"/>
                </a:solidFill>
              </a:rPr>
              <a:t>staat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Genoeg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ruimte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voor</a:t>
            </a:r>
            <a:r>
              <a:rPr lang="en-US" sz="2800" dirty="0" smtClean="0">
                <a:solidFill>
                  <a:schemeClr val="tx1"/>
                </a:solidFill>
              </a:rPr>
              <a:t> water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kunnen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niet</a:t>
            </a:r>
            <a:r>
              <a:rPr lang="en-US" sz="2800" dirty="0" smtClean="0">
                <a:solidFill>
                  <a:schemeClr val="tx1"/>
                </a:solidFill>
              </a:rPr>
              <a:t> in </a:t>
            </a:r>
            <a:r>
              <a:rPr lang="en-US" sz="2800" dirty="0" err="1" smtClean="0">
                <a:solidFill>
                  <a:schemeClr val="tx1"/>
                </a:solidFill>
              </a:rPr>
              <a:t>elkaar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staan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kunnen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niet</a:t>
            </a:r>
            <a:r>
              <a:rPr lang="en-US" sz="2800" dirty="0" smtClean="0">
                <a:solidFill>
                  <a:schemeClr val="tx1"/>
                </a:solidFill>
              </a:rPr>
              <a:t> in </a:t>
            </a:r>
            <a:r>
              <a:rPr lang="en-US" sz="2800" dirty="0" err="1" smtClean="0">
                <a:solidFill>
                  <a:schemeClr val="tx1"/>
                </a:solidFill>
              </a:rPr>
              <a:t>verplichte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vrijstand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staan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12" y="219480"/>
            <a:ext cx="3295588" cy="312463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41" y="3511541"/>
            <a:ext cx="3315163" cy="312463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8" y="3511541"/>
            <a:ext cx="332468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142</Words>
  <Application>Microsoft Office PowerPoint</Application>
  <PresentationFormat>Breedbeeld</PresentationFormat>
  <Paragraphs>32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Heuristieken Amstelhaege</vt:lpstr>
      <vt:lpstr>Nieuwbouw wijk  Doel: Hoogste kavelwaarde bereiken  </vt:lpstr>
      <vt:lpstr>Voorwaarden:</vt:lpstr>
      <vt:lpstr>Eengezinswoning:</vt:lpstr>
      <vt:lpstr>Bungalow:</vt:lpstr>
      <vt:lpstr>Maison:</vt:lpstr>
      <vt:lpstr>Datastructuur</vt:lpstr>
      <vt:lpstr>Restricties</vt:lpstr>
      <vt:lpstr>PowerPoint-presentatie</vt:lpstr>
      <vt:lpstr>PowerPoint-presentatie</vt:lpstr>
      <vt:lpstr>Strategie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Nathalie van Sterkenburg</cp:lastModifiedBy>
  <cp:revision>14</cp:revision>
  <dcterms:created xsi:type="dcterms:W3CDTF">2018-04-19T13:40:15Z</dcterms:created>
  <dcterms:modified xsi:type="dcterms:W3CDTF">2018-04-19T19:00:04Z</dcterms:modified>
</cp:coreProperties>
</file>