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04D8-9CBF-4128-9AF3-162538C4EB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DF38-630B-4270-AD00-13E908348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59DDFF-8834-4AB0-8E13-5467BE2843E8}"/>
              </a:ext>
            </a:extLst>
          </p:cNvPr>
          <p:cNvSpPr/>
          <p:nvPr/>
        </p:nvSpPr>
        <p:spPr>
          <a:xfrm>
            <a:off x="80135" y="1494686"/>
            <a:ext cx="11956237" cy="1242356"/>
          </a:xfrm>
          <a:custGeom>
            <a:avLst/>
            <a:gdLst>
              <a:gd name="connsiteX0" fmla="*/ 0 w 11956237"/>
              <a:gd name="connsiteY0" fmla="*/ 213697 h 2136974"/>
              <a:gd name="connsiteX1" fmla="*/ 213697 w 11956237"/>
              <a:gd name="connsiteY1" fmla="*/ 0 h 2136974"/>
              <a:gd name="connsiteX2" fmla="*/ 11742540 w 11956237"/>
              <a:gd name="connsiteY2" fmla="*/ 0 h 2136974"/>
              <a:gd name="connsiteX3" fmla="*/ 11956237 w 11956237"/>
              <a:gd name="connsiteY3" fmla="*/ 213697 h 2136974"/>
              <a:gd name="connsiteX4" fmla="*/ 11956237 w 11956237"/>
              <a:gd name="connsiteY4" fmla="*/ 1923277 h 2136974"/>
              <a:gd name="connsiteX5" fmla="*/ 11742540 w 11956237"/>
              <a:gd name="connsiteY5" fmla="*/ 2136974 h 2136974"/>
              <a:gd name="connsiteX6" fmla="*/ 213697 w 11956237"/>
              <a:gd name="connsiteY6" fmla="*/ 2136974 h 2136974"/>
              <a:gd name="connsiteX7" fmla="*/ 0 w 11956237"/>
              <a:gd name="connsiteY7" fmla="*/ 1923277 h 2136974"/>
              <a:gd name="connsiteX8" fmla="*/ 0 w 1195623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623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1742540" y="0"/>
                </a:lnTo>
                <a:cubicBezTo>
                  <a:pt x="11860562" y="0"/>
                  <a:pt x="11956237" y="95675"/>
                  <a:pt x="11956237" y="213697"/>
                </a:cubicBezTo>
                <a:lnTo>
                  <a:pt x="11956237" y="1923277"/>
                </a:lnTo>
                <a:cubicBezTo>
                  <a:pt x="11956237" y="2041299"/>
                  <a:pt x="11860562" y="2136974"/>
                  <a:pt x="1174254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2400" b="1" kern="1200" dirty="0"/>
              <a:t>Introduction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What are the humanities? o What is digital? o A brief history of digital humanities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3417E0-DC7D-4190-B833-4322B91AC402}"/>
              </a:ext>
            </a:extLst>
          </p:cNvPr>
          <p:cNvSpPr/>
          <p:nvPr/>
        </p:nvSpPr>
        <p:spPr>
          <a:xfrm>
            <a:off x="80135" y="2813527"/>
            <a:ext cx="2944105" cy="699211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Section I Analyzing Content through Digital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52F7B-0405-4DDB-A2DE-26E35688F7D8}"/>
              </a:ext>
            </a:extLst>
          </p:cNvPr>
          <p:cNvSpPr/>
          <p:nvPr/>
        </p:nvSpPr>
        <p:spPr>
          <a:xfrm>
            <a:off x="80135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 Visualization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2BA269-178C-4EC2-9DD6-B11BBFCA1817}"/>
              </a:ext>
            </a:extLst>
          </p:cNvPr>
          <p:cNvSpPr/>
          <p:nvPr/>
        </p:nvSpPr>
        <p:spPr>
          <a:xfrm>
            <a:off x="823654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2 Mapping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65D12-8D6B-4694-8EF2-CBEF77F5072A}"/>
              </a:ext>
            </a:extLst>
          </p:cNvPr>
          <p:cNvSpPr/>
          <p:nvPr/>
        </p:nvSpPr>
        <p:spPr>
          <a:xfrm>
            <a:off x="1567172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3 Sound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7D4B5B-F256-45CD-B673-BED5C475D8E4}"/>
              </a:ext>
            </a:extLst>
          </p:cNvPr>
          <p:cNvSpPr/>
          <p:nvPr/>
        </p:nvSpPr>
        <p:spPr>
          <a:xfrm>
            <a:off x="2310691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4 Text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13DD-183B-497C-BAE5-942312A8FA79}"/>
              </a:ext>
            </a:extLst>
          </p:cNvPr>
          <p:cNvSpPr/>
          <p:nvPr/>
        </p:nvSpPr>
        <p:spPr>
          <a:xfrm>
            <a:off x="3084179" y="2813527"/>
            <a:ext cx="2944105" cy="699211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Section II Digital Content Creation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FF64EB-FE92-43C7-A7B7-C409DCFE0C3A}"/>
              </a:ext>
            </a:extLst>
          </p:cNvPr>
          <p:cNvSpPr/>
          <p:nvPr/>
        </p:nvSpPr>
        <p:spPr>
          <a:xfrm>
            <a:off x="3084179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5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FD80E1-A347-4134-B5B3-425FA7CE357B}"/>
              </a:ext>
            </a:extLst>
          </p:cNvPr>
          <p:cNvSpPr/>
          <p:nvPr/>
        </p:nvSpPr>
        <p:spPr>
          <a:xfrm>
            <a:off x="3827698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6 Accessibility &amp; Design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1454A9-B196-4AB1-A13A-D20F2620F034}"/>
              </a:ext>
            </a:extLst>
          </p:cNvPr>
          <p:cNvSpPr/>
          <p:nvPr/>
        </p:nvSpPr>
        <p:spPr>
          <a:xfrm>
            <a:off x="4571216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7 Screwmeneutical Imperative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1536FFB-AE4F-47BB-98FC-AAA966F9ECA3}"/>
              </a:ext>
            </a:extLst>
          </p:cNvPr>
          <p:cNvSpPr/>
          <p:nvPr/>
        </p:nvSpPr>
        <p:spPr>
          <a:xfrm>
            <a:off x="5314735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8 Minimal Computing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A89A72-A779-422B-A688-DC000D4A3D2B}"/>
              </a:ext>
            </a:extLst>
          </p:cNvPr>
          <p:cNvSpPr/>
          <p:nvPr/>
        </p:nvSpPr>
        <p:spPr>
          <a:xfrm>
            <a:off x="6088223" y="2813527"/>
            <a:ext cx="3687624" cy="699211"/>
          </a:xfrm>
          <a:custGeom>
            <a:avLst/>
            <a:gdLst>
              <a:gd name="connsiteX0" fmla="*/ 0 w 3687624"/>
              <a:gd name="connsiteY0" fmla="*/ 213697 h 2136974"/>
              <a:gd name="connsiteX1" fmla="*/ 213697 w 3687624"/>
              <a:gd name="connsiteY1" fmla="*/ 0 h 2136974"/>
              <a:gd name="connsiteX2" fmla="*/ 3473927 w 3687624"/>
              <a:gd name="connsiteY2" fmla="*/ 0 h 2136974"/>
              <a:gd name="connsiteX3" fmla="*/ 3687624 w 3687624"/>
              <a:gd name="connsiteY3" fmla="*/ 213697 h 2136974"/>
              <a:gd name="connsiteX4" fmla="*/ 3687624 w 3687624"/>
              <a:gd name="connsiteY4" fmla="*/ 1923277 h 2136974"/>
              <a:gd name="connsiteX5" fmla="*/ 3473927 w 3687624"/>
              <a:gd name="connsiteY5" fmla="*/ 2136974 h 2136974"/>
              <a:gd name="connsiteX6" fmla="*/ 213697 w 3687624"/>
              <a:gd name="connsiteY6" fmla="*/ 2136974 h 2136974"/>
              <a:gd name="connsiteX7" fmla="*/ 0 w 3687624"/>
              <a:gd name="connsiteY7" fmla="*/ 1923277 h 2136974"/>
              <a:gd name="connsiteX8" fmla="*/ 0 w 3687624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7624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3473927" y="0"/>
                </a:lnTo>
                <a:cubicBezTo>
                  <a:pt x="3591949" y="0"/>
                  <a:pt x="3687624" y="95675"/>
                  <a:pt x="3687624" y="213697"/>
                </a:cubicBezTo>
                <a:lnTo>
                  <a:pt x="3687624" y="1923277"/>
                </a:lnTo>
                <a:cubicBezTo>
                  <a:pt x="3687624" y="2041299"/>
                  <a:pt x="3591949" y="2136974"/>
                  <a:pt x="3473927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/>
              <a:t>Section III Digital Content as Expression</a:t>
            </a:r>
            <a:endParaRPr lang="en-US" sz="14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4498FD-8C84-47D0-AFEC-2BECD1C09912}"/>
              </a:ext>
            </a:extLst>
          </p:cNvPr>
          <p:cNvSpPr/>
          <p:nvPr/>
        </p:nvSpPr>
        <p:spPr>
          <a:xfrm>
            <a:off x="6088223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9 Archives &amp; Databases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A4F27F-D42F-419D-8323-835456F9287E}"/>
              </a:ext>
            </a:extLst>
          </p:cNvPr>
          <p:cNvSpPr/>
          <p:nvPr/>
        </p:nvSpPr>
        <p:spPr>
          <a:xfrm>
            <a:off x="6831742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10 Computational Creativity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BE939F-84D2-464C-B307-52A28BFF70C5}"/>
              </a:ext>
            </a:extLst>
          </p:cNvPr>
          <p:cNvSpPr/>
          <p:nvPr/>
        </p:nvSpPr>
        <p:spPr>
          <a:xfrm>
            <a:off x="7575260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11 Publishing • Blogging • Digital Poetry • Hypertext Novels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6A0A05-48EC-47ED-BB2B-0EE04578380F}"/>
              </a:ext>
            </a:extLst>
          </p:cNvPr>
          <p:cNvSpPr/>
          <p:nvPr/>
        </p:nvSpPr>
        <p:spPr>
          <a:xfrm>
            <a:off x="8318779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12 Digital Pedagogy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DC5C87-62D4-45E6-8AA8-43FCAE8A5B9E}"/>
              </a:ext>
            </a:extLst>
          </p:cNvPr>
          <p:cNvSpPr/>
          <p:nvPr/>
        </p:nvSpPr>
        <p:spPr>
          <a:xfrm>
            <a:off x="9062298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13 Algorithmic Writing: Games, Simulations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E3BFF3-337C-409B-8169-C079BB3E8915}"/>
              </a:ext>
            </a:extLst>
          </p:cNvPr>
          <p:cNvSpPr/>
          <p:nvPr/>
        </p:nvSpPr>
        <p:spPr>
          <a:xfrm>
            <a:off x="9835786" y="2813527"/>
            <a:ext cx="2200587" cy="699211"/>
          </a:xfrm>
          <a:custGeom>
            <a:avLst/>
            <a:gdLst>
              <a:gd name="connsiteX0" fmla="*/ 0 w 2200587"/>
              <a:gd name="connsiteY0" fmla="*/ 213697 h 2136974"/>
              <a:gd name="connsiteX1" fmla="*/ 213697 w 2200587"/>
              <a:gd name="connsiteY1" fmla="*/ 0 h 2136974"/>
              <a:gd name="connsiteX2" fmla="*/ 1986890 w 2200587"/>
              <a:gd name="connsiteY2" fmla="*/ 0 h 2136974"/>
              <a:gd name="connsiteX3" fmla="*/ 2200587 w 2200587"/>
              <a:gd name="connsiteY3" fmla="*/ 213697 h 2136974"/>
              <a:gd name="connsiteX4" fmla="*/ 2200587 w 2200587"/>
              <a:gd name="connsiteY4" fmla="*/ 1923277 h 2136974"/>
              <a:gd name="connsiteX5" fmla="*/ 1986890 w 2200587"/>
              <a:gd name="connsiteY5" fmla="*/ 2136974 h 2136974"/>
              <a:gd name="connsiteX6" fmla="*/ 213697 w 2200587"/>
              <a:gd name="connsiteY6" fmla="*/ 2136974 h 2136974"/>
              <a:gd name="connsiteX7" fmla="*/ 0 w 2200587"/>
              <a:gd name="connsiteY7" fmla="*/ 1923277 h 2136974"/>
              <a:gd name="connsiteX8" fmla="*/ 0 w 220058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058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986890" y="0"/>
                </a:lnTo>
                <a:cubicBezTo>
                  <a:pt x="2104912" y="0"/>
                  <a:pt x="2200587" y="95675"/>
                  <a:pt x="2200587" y="213697"/>
                </a:cubicBezTo>
                <a:lnTo>
                  <a:pt x="2200587" y="1923277"/>
                </a:lnTo>
                <a:cubicBezTo>
                  <a:pt x="2200587" y="2041299"/>
                  <a:pt x="2104912" y="2136974"/>
                  <a:pt x="198689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Section IV Digital Humanities and the Masses</a:t>
            </a:r>
            <a:endParaRPr lang="en-US" sz="14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B00818-4773-4C86-888D-712FBFC78C1B}"/>
              </a:ext>
            </a:extLst>
          </p:cNvPr>
          <p:cNvSpPr/>
          <p:nvPr/>
        </p:nvSpPr>
        <p:spPr>
          <a:xfrm>
            <a:off x="9835786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14 Public Humanities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B3AC01E-F518-4CF6-B921-7BF7D21B0B51}"/>
              </a:ext>
            </a:extLst>
          </p:cNvPr>
          <p:cNvSpPr/>
          <p:nvPr/>
        </p:nvSpPr>
        <p:spPr>
          <a:xfrm>
            <a:off x="10579304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15 Social Media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0A9167-A3E2-4BBA-B76E-3F3CA3196A5B}"/>
              </a:ext>
            </a:extLst>
          </p:cNvPr>
          <p:cNvSpPr/>
          <p:nvPr/>
        </p:nvSpPr>
        <p:spPr>
          <a:xfrm>
            <a:off x="11322823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Chapter 16 Crowds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F5C29-E5F1-42BC-9120-CE239B5B3902}"/>
              </a:ext>
            </a:extLst>
          </p:cNvPr>
          <p:cNvSpPr/>
          <p:nvPr/>
        </p:nvSpPr>
        <p:spPr>
          <a:xfrm>
            <a:off x="1790140" y="6914708"/>
            <a:ext cx="8789164" cy="609311"/>
          </a:xfrm>
          <a:custGeom>
            <a:avLst/>
            <a:gdLst>
              <a:gd name="connsiteX0" fmla="*/ 0 w 3034013"/>
              <a:gd name="connsiteY0" fmla="*/ 213697 h 2136974"/>
              <a:gd name="connsiteX1" fmla="*/ 213697 w 3034013"/>
              <a:gd name="connsiteY1" fmla="*/ 0 h 2136974"/>
              <a:gd name="connsiteX2" fmla="*/ 2820316 w 3034013"/>
              <a:gd name="connsiteY2" fmla="*/ 0 h 2136974"/>
              <a:gd name="connsiteX3" fmla="*/ 3034013 w 3034013"/>
              <a:gd name="connsiteY3" fmla="*/ 213697 h 2136974"/>
              <a:gd name="connsiteX4" fmla="*/ 3034013 w 3034013"/>
              <a:gd name="connsiteY4" fmla="*/ 1923277 h 2136974"/>
              <a:gd name="connsiteX5" fmla="*/ 2820316 w 3034013"/>
              <a:gd name="connsiteY5" fmla="*/ 2136974 h 2136974"/>
              <a:gd name="connsiteX6" fmla="*/ 213697 w 3034013"/>
              <a:gd name="connsiteY6" fmla="*/ 2136974 h 2136974"/>
              <a:gd name="connsiteX7" fmla="*/ 0 w 3034013"/>
              <a:gd name="connsiteY7" fmla="*/ 1923277 h 2136974"/>
              <a:gd name="connsiteX8" fmla="*/ 0 w 3034013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4013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820316" y="0"/>
                </a:lnTo>
                <a:cubicBezTo>
                  <a:pt x="2938338" y="0"/>
                  <a:pt x="3034013" y="95675"/>
                  <a:pt x="3034013" y="213697"/>
                </a:cubicBezTo>
                <a:lnTo>
                  <a:pt x="3034013" y="1923277"/>
                </a:lnTo>
                <a:cubicBezTo>
                  <a:pt x="3034013" y="2041299"/>
                  <a:pt x="2938338" y="2136974"/>
                  <a:pt x="2820316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Section V Appendix</a:t>
            </a:r>
            <a:endParaRPr lang="en-US" sz="14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2C4B7B-6E80-4FFF-B467-AAFB65BEB333}"/>
              </a:ext>
            </a:extLst>
          </p:cNvPr>
          <p:cNvSpPr/>
          <p:nvPr/>
        </p:nvSpPr>
        <p:spPr>
          <a:xfrm>
            <a:off x="1790140" y="7653259"/>
            <a:ext cx="1793631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Glossary of Terms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9FDDAC-E1A3-4B2C-8E25-0900977FA6A5}"/>
              </a:ext>
            </a:extLst>
          </p:cNvPr>
          <p:cNvSpPr/>
          <p:nvPr/>
        </p:nvSpPr>
        <p:spPr>
          <a:xfrm>
            <a:off x="3771059" y="7653259"/>
            <a:ext cx="2310691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Digital Humanities Project Examples by Discipline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10B52F5-25A7-489D-96E0-54EBF41C16A8}"/>
              </a:ext>
            </a:extLst>
          </p:cNvPr>
          <p:cNvSpPr/>
          <p:nvPr/>
        </p:nvSpPr>
        <p:spPr>
          <a:xfrm>
            <a:off x="6269038" y="7653259"/>
            <a:ext cx="1952362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Join the discussion - social media/slack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6D6C5B9-2CF7-4B5C-98EC-56479688E62B}"/>
              </a:ext>
            </a:extLst>
          </p:cNvPr>
          <p:cNvSpPr/>
          <p:nvPr/>
        </p:nvSpPr>
        <p:spPr>
          <a:xfrm>
            <a:off x="8408687" y="7653259"/>
            <a:ext cx="2170617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/>
              <a:t>About the authors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121AA9-F9C7-497A-B5DE-C524B9D1847B}"/>
              </a:ext>
            </a:extLst>
          </p:cNvPr>
          <p:cNvSpPr/>
          <p:nvPr/>
        </p:nvSpPr>
        <p:spPr>
          <a:xfrm>
            <a:off x="1760171" y="8394017"/>
            <a:ext cx="8789164" cy="609311"/>
          </a:xfrm>
          <a:custGeom>
            <a:avLst/>
            <a:gdLst>
              <a:gd name="connsiteX0" fmla="*/ 0 w 3034013"/>
              <a:gd name="connsiteY0" fmla="*/ 213697 h 2136974"/>
              <a:gd name="connsiteX1" fmla="*/ 213697 w 3034013"/>
              <a:gd name="connsiteY1" fmla="*/ 0 h 2136974"/>
              <a:gd name="connsiteX2" fmla="*/ 2820316 w 3034013"/>
              <a:gd name="connsiteY2" fmla="*/ 0 h 2136974"/>
              <a:gd name="connsiteX3" fmla="*/ 3034013 w 3034013"/>
              <a:gd name="connsiteY3" fmla="*/ 213697 h 2136974"/>
              <a:gd name="connsiteX4" fmla="*/ 3034013 w 3034013"/>
              <a:gd name="connsiteY4" fmla="*/ 1923277 h 2136974"/>
              <a:gd name="connsiteX5" fmla="*/ 2820316 w 3034013"/>
              <a:gd name="connsiteY5" fmla="*/ 2136974 h 2136974"/>
              <a:gd name="connsiteX6" fmla="*/ 213697 w 3034013"/>
              <a:gd name="connsiteY6" fmla="*/ 2136974 h 2136974"/>
              <a:gd name="connsiteX7" fmla="*/ 0 w 3034013"/>
              <a:gd name="connsiteY7" fmla="*/ 1923277 h 2136974"/>
              <a:gd name="connsiteX8" fmla="*/ 0 w 3034013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4013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820316" y="0"/>
                </a:lnTo>
                <a:cubicBezTo>
                  <a:pt x="2938338" y="0"/>
                  <a:pt x="3034013" y="95675"/>
                  <a:pt x="3034013" y="213697"/>
                </a:cubicBezTo>
                <a:lnTo>
                  <a:pt x="3034013" y="1923277"/>
                </a:lnTo>
                <a:cubicBezTo>
                  <a:pt x="3034013" y="2041299"/>
                  <a:pt x="2938338" y="2136974"/>
                  <a:pt x="2820316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Conclusions</a:t>
            </a:r>
            <a:endParaRPr lang="en-US" sz="1400" kern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6290B44-BB0D-4455-974A-527DBAF1E970}"/>
              </a:ext>
            </a:extLst>
          </p:cNvPr>
          <p:cNvSpPr/>
          <p:nvPr/>
        </p:nvSpPr>
        <p:spPr>
          <a:xfrm>
            <a:off x="140074" y="61425"/>
            <a:ext cx="5888210" cy="135260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b="1" kern="1200" dirty="0"/>
              <a:t>Landing Page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Who it is for?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it is for?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Reading it for different purposes / playlist recommendations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F67ACBE-64C3-4B55-AFEF-112A39D61867}"/>
              </a:ext>
            </a:extLst>
          </p:cNvPr>
          <p:cNvSpPr/>
          <p:nvPr/>
        </p:nvSpPr>
        <p:spPr>
          <a:xfrm>
            <a:off x="56689" y="3607041"/>
            <a:ext cx="2944105" cy="100768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  <a:endParaRPr lang="en-US" sz="14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6F010E7-E3C5-4F05-AA28-3DED0148B2B4}"/>
              </a:ext>
            </a:extLst>
          </p:cNvPr>
          <p:cNvSpPr/>
          <p:nvPr/>
        </p:nvSpPr>
        <p:spPr>
          <a:xfrm>
            <a:off x="3060733" y="3607041"/>
            <a:ext cx="2944105" cy="100768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740DB7-405E-49C8-9129-D9C7990DEC62}"/>
              </a:ext>
            </a:extLst>
          </p:cNvPr>
          <p:cNvSpPr/>
          <p:nvPr/>
        </p:nvSpPr>
        <p:spPr>
          <a:xfrm>
            <a:off x="6064777" y="3607041"/>
            <a:ext cx="3687624" cy="1007682"/>
          </a:xfrm>
          <a:custGeom>
            <a:avLst/>
            <a:gdLst>
              <a:gd name="connsiteX0" fmla="*/ 0 w 3687624"/>
              <a:gd name="connsiteY0" fmla="*/ 213697 h 2136974"/>
              <a:gd name="connsiteX1" fmla="*/ 213697 w 3687624"/>
              <a:gd name="connsiteY1" fmla="*/ 0 h 2136974"/>
              <a:gd name="connsiteX2" fmla="*/ 3473927 w 3687624"/>
              <a:gd name="connsiteY2" fmla="*/ 0 h 2136974"/>
              <a:gd name="connsiteX3" fmla="*/ 3687624 w 3687624"/>
              <a:gd name="connsiteY3" fmla="*/ 213697 h 2136974"/>
              <a:gd name="connsiteX4" fmla="*/ 3687624 w 3687624"/>
              <a:gd name="connsiteY4" fmla="*/ 1923277 h 2136974"/>
              <a:gd name="connsiteX5" fmla="*/ 3473927 w 3687624"/>
              <a:gd name="connsiteY5" fmla="*/ 2136974 h 2136974"/>
              <a:gd name="connsiteX6" fmla="*/ 213697 w 3687624"/>
              <a:gd name="connsiteY6" fmla="*/ 2136974 h 2136974"/>
              <a:gd name="connsiteX7" fmla="*/ 0 w 3687624"/>
              <a:gd name="connsiteY7" fmla="*/ 1923277 h 2136974"/>
              <a:gd name="connsiteX8" fmla="*/ 0 w 3687624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7624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3473927" y="0"/>
                </a:lnTo>
                <a:cubicBezTo>
                  <a:pt x="3591949" y="0"/>
                  <a:pt x="3687624" y="95675"/>
                  <a:pt x="3687624" y="213697"/>
                </a:cubicBezTo>
                <a:lnTo>
                  <a:pt x="3687624" y="1923277"/>
                </a:lnTo>
                <a:cubicBezTo>
                  <a:pt x="3687624" y="2041299"/>
                  <a:pt x="3591949" y="2136974"/>
                  <a:pt x="3473927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- Key information across section chapters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3EE2DE5-C5BE-46F0-9D9B-11C548A0D335}"/>
              </a:ext>
            </a:extLst>
          </p:cNvPr>
          <p:cNvSpPr/>
          <p:nvPr/>
        </p:nvSpPr>
        <p:spPr>
          <a:xfrm>
            <a:off x="9812340" y="3607041"/>
            <a:ext cx="2200587" cy="1007682"/>
          </a:xfrm>
          <a:custGeom>
            <a:avLst/>
            <a:gdLst>
              <a:gd name="connsiteX0" fmla="*/ 0 w 2200587"/>
              <a:gd name="connsiteY0" fmla="*/ 213697 h 2136974"/>
              <a:gd name="connsiteX1" fmla="*/ 213697 w 2200587"/>
              <a:gd name="connsiteY1" fmla="*/ 0 h 2136974"/>
              <a:gd name="connsiteX2" fmla="*/ 1986890 w 2200587"/>
              <a:gd name="connsiteY2" fmla="*/ 0 h 2136974"/>
              <a:gd name="connsiteX3" fmla="*/ 2200587 w 2200587"/>
              <a:gd name="connsiteY3" fmla="*/ 213697 h 2136974"/>
              <a:gd name="connsiteX4" fmla="*/ 2200587 w 2200587"/>
              <a:gd name="connsiteY4" fmla="*/ 1923277 h 2136974"/>
              <a:gd name="connsiteX5" fmla="*/ 1986890 w 2200587"/>
              <a:gd name="connsiteY5" fmla="*/ 2136974 h 2136974"/>
              <a:gd name="connsiteX6" fmla="*/ 213697 w 2200587"/>
              <a:gd name="connsiteY6" fmla="*/ 2136974 h 2136974"/>
              <a:gd name="connsiteX7" fmla="*/ 0 w 2200587"/>
              <a:gd name="connsiteY7" fmla="*/ 1923277 h 2136974"/>
              <a:gd name="connsiteX8" fmla="*/ 0 w 220058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058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986890" y="0"/>
                </a:lnTo>
                <a:cubicBezTo>
                  <a:pt x="2104912" y="0"/>
                  <a:pt x="2200587" y="95675"/>
                  <a:pt x="2200587" y="213697"/>
                </a:cubicBezTo>
                <a:lnTo>
                  <a:pt x="2200587" y="1923277"/>
                </a:lnTo>
                <a:cubicBezTo>
                  <a:pt x="2200587" y="2041299"/>
                  <a:pt x="2104912" y="2136974"/>
                  <a:pt x="198689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C7F70-FCF8-4330-843C-DE7D5F9B0599}"/>
              </a:ext>
            </a:extLst>
          </p:cNvPr>
          <p:cNvSpPr/>
          <p:nvPr/>
        </p:nvSpPr>
        <p:spPr>
          <a:xfrm>
            <a:off x="8000999" y="137185"/>
            <a:ext cx="402059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-apple-system"/>
              </a:rPr>
              <a:t>WITHIN CHAPTER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Exercises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tutorials/tools embedded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links to other sections / Next adventure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1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201</Words>
  <Application>Microsoft Office PowerPoint</Application>
  <PresentationFormat>Ledger Paper (11x17 in)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Davy</dc:creator>
  <cp:lastModifiedBy>Ruth Davy</cp:lastModifiedBy>
  <cp:revision>4</cp:revision>
  <dcterms:created xsi:type="dcterms:W3CDTF">2017-12-03T01:27:24Z</dcterms:created>
  <dcterms:modified xsi:type="dcterms:W3CDTF">2017-12-03T01:46:26Z</dcterms:modified>
</cp:coreProperties>
</file>