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3313" r:id="rId4"/>
    <p:sldMasterId id="2147493431" r:id="rId5"/>
  </p:sldMasterIdLst>
  <p:notesMasterIdLst>
    <p:notesMasterId r:id="rId24"/>
  </p:notesMasterIdLst>
  <p:handoutMasterIdLst>
    <p:handoutMasterId r:id="rId25"/>
  </p:handoutMasterIdLst>
  <p:sldIdLst>
    <p:sldId id="550" r:id="rId6"/>
    <p:sldId id="604" r:id="rId7"/>
    <p:sldId id="575" r:id="rId8"/>
    <p:sldId id="601" r:id="rId9"/>
    <p:sldId id="605" r:id="rId10"/>
    <p:sldId id="614" r:id="rId11"/>
    <p:sldId id="603" r:id="rId12"/>
    <p:sldId id="606" r:id="rId13"/>
    <p:sldId id="617" r:id="rId14"/>
    <p:sldId id="608" r:id="rId15"/>
    <p:sldId id="610" r:id="rId16"/>
    <p:sldId id="615" r:id="rId17"/>
    <p:sldId id="616" r:id="rId18"/>
    <p:sldId id="618" r:id="rId19"/>
    <p:sldId id="609" r:id="rId20"/>
    <p:sldId id="611" r:id="rId21"/>
    <p:sldId id="620" r:id="rId22"/>
    <p:sldId id="599" r:id="rId23"/>
  </p:sldIdLst>
  <p:sldSz cx="9144000" cy="5143500" type="screen16x9"/>
  <p:notesSz cx="7099300" cy="10234613"/>
  <p:defaultTextStyle>
    <a:defPPr>
      <a:defRPr lang="en-US"/>
    </a:defPPr>
    <a:lvl1pPr marL="0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2140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4282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86422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48564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10704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72846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34986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97126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230">
          <p15:clr>
            <a:srgbClr val="A4A3A4"/>
          </p15:clr>
        </p15:guide>
        <p15:guide id="3" orient="horz" pos="4534">
          <p15:clr>
            <a:srgbClr val="A4A3A4"/>
          </p15:clr>
        </p15:guide>
        <p15:guide id="4" orient="horz" pos="4286">
          <p15:clr>
            <a:srgbClr val="A4A3A4"/>
          </p15:clr>
        </p15:guide>
        <p15:guide id="5" pos="4234">
          <p15:clr>
            <a:srgbClr val="A4A3A4"/>
          </p15:clr>
        </p15:guide>
        <p15:guide id="6" pos="237">
          <p15:clr>
            <a:srgbClr val="A4A3A4"/>
          </p15:clr>
        </p15:guide>
        <p15:guide id="7" pos="8229">
          <p15:clr>
            <a:srgbClr val="A4A3A4"/>
          </p15:clr>
        </p15:guide>
        <p15:guide id="8" pos="949">
          <p15:clr>
            <a:srgbClr val="A4A3A4"/>
          </p15:clr>
        </p15:guide>
        <p15:guide id="9" pos="7517">
          <p15:clr>
            <a:srgbClr val="A4A3A4"/>
          </p15:clr>
        </p15:guide>
        <p15:guide id="10" orient="horz" pos="1685">
          <p15:clr>
            <a:srgbClr val="A4A3A4"/>
          </p15:clr>
        </p15:guide>
        <p15:guide id="11" orient="horz" pos="161">
          <p15:clr>
            <a:srgbClr val="A4A3A4"/>
          </p15:clr>
        </p15:guide>
        <p15:guide id="12" orient="horz" pos="3084">
          <p15:clr>
            <a:srgbClr val="A4A3A4"/>
          </p15:clr>
        </p15:guide>
        <p15:guide id="13" orient="horz" pos="2544">
          <p15:clr>
            <a:srgbClr val="A4A3A4"/>
          </p15:clr>
        </p15:guide>
        <p15:guide id="14" orient="horz" pos="875">
          <p15:clr>
            <a:srgbClr val="A4A3A4"/>
          </p15:clr>
        </p15:guide>
        <p15:guide id="15" orient="horz" pos="1749">
          <p15:clr>
            <a:srgbClr val="A4A3A4"/>
          </p15:clr>
        </p15:guide>
        <p15:guide id="16" orient="horz" pos="621">
          <p15:clr>
            <a:srgbClr val="A4A3A4"/>
          </p15:clr>
        </p15:guide>
        <p15:guide id="17" orient="horz" pos="2865">
          <p15:clr>
            <a:srgbClr val="A4A3A4"/>
          </p15:clr>
        </p15:guide>
        <p15:guide id="18" orient="horz" pos="2130">
          <p15:clr>
            <a:srgbClr val="A4A3A4"/>
          </p15:clr>
        </p15:guide>
        <p15:guide id="19" orient="horz" pos="2184">
          <p15:clr>
            <a:srgbClr val="A4A3A4"/>
          </p15:clr>
        </p15:guide>
        <p15:guide id="20" orient="horz" pos="321">
          <p15:clr>
            <a:srgbClr val="A4A3A4"/>
          </p15:clr>
        </p15:guide>
        <p15:guide id="21" orient="horz" pos="1607">
          <p15:clr>
            <a:srgbClr val="A4A3A4"/>
          </p15:clr>
        </p15:guide>
        <p15:guide id="22" pos="2880">
          <p15:clr>
            <a:srgbClr val="A4A3A4"/>
          </p15:clr>
        </p15:guide>
        <p15:guide id="23" pos="156">
          <p15:clr>
            <a:srgbClr val="A4A3A4"/>
          </p15:clr>
        </p15:guide>
        <p15:guide id="24" pos="5598">
          <p15:clr>
            <a:srgbClr val="A4A3A4"/>
          </p15:clr>
        </p15:guide>
        <p15:guide id="25" pos="399">
          <p15:clr>
            <a:srgbClr val="A4A3A4"/>
          </p15:clr>
        </p15:guide>
        <p15:guide id="26" pos="5114">
          <p15:clr>
            <a:srgbClr val="A4A3A4"/>
          </p15:clr>
        </p15:guide>
        <p15:guide id="27" pos="1373">
          <p15:clr>
            <a:srgbClr val="A4A3A4"/>
          </p15:clr>
        </p15:guide>
        <p15:guide id="28" pos="4383">
          <p15:clr>
            <a:srgbClr val="A4A3A4"/>
          </p15:clr>
        </p15:guide>
        <p15:guide id="29" pos="5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8D7"/>
    <a:srgbClr val="58595B"/>
    <a:srgbClr val="009D9C"/>
    <a:srgbClr val="CAB99A"/>
    <a:srgbClr val="281051"/>
    <a:srgbClr val="169BDF"/>
    <a:srgbClr val="000000"/>
    <a:srgbClr val="222222"/>
    <a:srgbClr val="E87722"/>
    <a:srgbClr val="161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1" autoAdjust="0"/>
    <p:restoredTop sz="91827" autoAdjust="0"/>
  </p:normalViewPr>
  <p:slideViewPr>
    <p:cSldViewPr snapToGrid="0" snapToObjects="1" showGuides="1">
      <p:cViewPr varScale="1">
        <p:scale>
          <a:sx n="134" d="100"/>
          <a:sy n="134" d="100"/>
        </p:scale>
        <p:origin x="540" y="114"/>
      </p:cViewPr>
      <p:guideLst>
        <p:guide orient="horz" pos="2382"/>
        <p:guide orient="horz" pos="230"/>
        <p:guide orient="horz" pos="4534"/>
        <p:guide orient="horz" pos="4286"/>
        <p:guide pos="4234"/>
        <p:guide pos="237"/>
        <p:guide pos="8229"/>
        <p:guide pos="949"/>
        <p:guide pos="7517"/>
        <p:guide orient="horz" pos="1685"/>
        <p:guide orient="horz" pos="161"/>
        <p:guide orient="horz" pos="3084"/>
        <p:guide orient="horz" pos="2544"/>
        <p:guide orient="horz" pos="875"/>
        <p:guide orient="horz" pos="1749"/>
        <p:guide orient="horz" pos="621"/>
        <p:guide orient="horz" pos="2865"/>
        <p:guide orient="horz" pos="2130"/>
        <p:guide orient="horz" pos="2184"/>
        <p:guide orient="horz" pos="321"/>
        <p:guide orient="horz" pos="1607"/>
        <p:guide pos="2880"/>
        <p:guide pos="156"/>
        <p:guide pos="5598"/>
        <p:guide pos="399"/>
        <p:guide pos="5114"/>
        <p:guide pos="1373"/>
        <p:guide pos="4383"/>
        <p:guide pos="5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-2844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59CDB-72EA-483D-9A34-D50D3267644F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56AC4-8048-47C4-97D0-565009C72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4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D6798F8-BDA6-46C0-A11F-B16041C3620C}" type="datetimeFigureOut">
              <a:rPr lang="en-GB" smtClean="0"/>
              <a:t>08/04/2018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28DE85F-A49F-4D4C-8D78-799212E24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3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62140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24282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86422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48564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10704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72846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34986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97126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63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32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282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520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9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61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5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36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670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2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68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DE85F-A49F-4D4C-8D78-799212E249B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16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5171" y="2152234"/>
            <a:ext cx="4509888" cy="508645"/>
          </a:xfrm>
        </p:spPr>
        <p:txBody>
          <a:bodyPr anchor="ctr"/>
          <a:lstStyle>
            <a:lvl1pPr>
              <a:defRPr sz="3700" baseline="0"/>
            </a:lvl1pPr>
          </a:lstStyle>
          <a:p>
            <a:r>
              <a:rPr lang="en-US" dirty="0"/>
              <a:t>Impact word(s)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5171" y="2864332"/>
            <a:ext cx="4509888" cy="1043639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baseline="0">
                <a:solidFill>
                  <a:schemeClr val="bg2">
                    <a:lumMod val="75000"/>
                  </a:schemeClr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Job title, date, or other relevant presenter info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365171" y="1389063"/>
            <a:ext cx="4509888" cy="637454"/>
          </a:xfrm>
        </p:spPr>
        <p:txBody>
          <a:bodyPr anchor="b">
            <a:normAutofit/>
          </a:bodyPr>
          <a:lstStyle>
            <a:lvl1pPr>
              <a:defRPr sz="2200" b="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Full presentation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7689036" y="542246"/>
            <a:ext cx="1165276" cy="633412"/>
          </a:xfrm>
          <a:solidFill>
            <a:schemeClr val="bg1"/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GB" dirty="0"/>
              <a:t>Client Logo</a:t>
            </a:r>
            <a:br>
              <a:rPr lang="en-GB" dirty="0"/>
            </a:br>
            <a:r>
              <a:rPr lang="en-GB" dirty="0"/>
              <a:t>(delete if unused)</a:t>
            </a:r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365171" y="4031450"/>
            <a:ext cx="4369254" cy="595972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© 2015 Ipsos.  All rights reserved. Contains Ipsos' Confidential and Proprietary information and </a:t>
            </a:r>
            <a:br>
              <a:rPr lang="en-GB" dirty="0"/>
            </a:br>
            <a:r>
              <a:rPr lang="en-GB" dirty="0"/>
              <a:t>may not be disclosed or reproduced without the prior written consent of Ipsos.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-1482" y="-5426"/>
            <a:ext cx="3950435" cy="5156947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645459 w 4392706"/>
              <a:gd name="connsiteY3" fmla="*/ 4937312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443753 w 4392706"/>
              <a:gd name="connsiteY3" fmla="*/ 5152465 h 5152465"/>
              <a:gd name="connsiteX4" fmla="*/ 0 w 4392706"/>
              <a:gd name="connsiteY4" fmla="*/ 8965 h 5152465"/>
              <a:gd name="connsiteX0" fmla="*/ 0 w 3962400"/>
              <a:gd name="connsiteY0" fmla="*/ 0 h 5156947"/>
              <a:gd name="connsiteX1" fmla="*/ 2286000 w 3962400"/>
              <a:gd name="connsiteY1" fmla="*/ 4482 h 5156947"/>
              <a:gd name="connsiteX2" fmla="*/ 3962400 w 3962400"/>
              <a:gd name="connsiteY2" fmla="*/ 5156947 h 5156947"/>
              <a:gd name="connsiteX3" fmla="*/ 13447 w 3962400"/>
              <a:gd name="connsiteY3" fmla="*/ 5156947 h 5156947"/>
              <a:gd name="connsiteX4" fmla="*/ 0 w 3962400"/>
              <a:gd name="connsiteY4" fmla="*/ 0 h 5156947"/>
              <a:gd name="connsiteX0" fmla="*/ 67 w 3950435"/>
              <a:gd name="connsiteY0" fmla="*/ 0 h 5156947"/>
              <a:gd name="connsiteX1" fmla="*/ 2274035 w 3950435"/>
              <a:gd name="connsiteY1" fmla="*/ 4482 h 5156947"/>
              <a:gd name="connsiteX2" fmla="*/ 3950435 w 3950435"/>
              <a:gd name="connsiteY2" fmla="*/ 5156947 h 5156947"/>
              <a:gd name="connsiteX3" fmla="*/ 1482 w 3950435"/>
              <a:gd name="connsiteY3" fmla="*/ 5156947 h 5156947"/>
              <a:gd name="connsiteX4" fmla="*/ 67 w 3950435"/>
              <a:gd name="connsiteY4" fmla="*/ 0 h 515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0435" h="5156947">
                <a:moveTo>
                  <a:pt x="67" y="0"/>
                </a:moveTo>
                <a:lnTo>
                  <a:pt x="2274035" y="4482"/>
                </a:lnTo>
                <a:lnTo>
                  <a:pt x="3950435" y="5156947"/>
                </a:lnTo>
                <a:lnTo>
                  <a:pt x="1482" y="5156947"/>
                </a:lnTo>
                <a:cubicBezTo>
                  <a:pt x="-3000" y="3437965"/>
                  <a:pt x="4549" y="1718982"/>
                  <a:pt x="67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42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7651" y="1388443"/>
            <a:ext cx="4133088" cy="2643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3883" y="1388443"/>
            <a:ext cx="4133088" cy="2643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32376" y="514881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80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947451" y="1239836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2929" y="1239836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3196468" y="1239836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6147915" y="1239836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63525" y="1918036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196468" y="1918036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43701" y="1918036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880990" y="1239836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4" hasCustomPrompt="1"/>
          </p:nvPr>
        </p:nvSpPr>
        <p:spPr>
          <a:xfrm>
            <a:off x="6832437" y="1239836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32376" y="514881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467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7" y="1388443"/>
            <a:ext cx="3864347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012927" y="1388443"/>
            <a:ext cx="3873898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42687" y="2001691"/>
            <a:ext cx="3864347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012927" y="2001691"/>
            <a:ext cx="3873898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32376" y="4215715"/>
            <a:ext cx="6725791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32376" y="514881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82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6" y="1388444"/>
            <a:ext cx="2654085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55264" y="1388443"/>
            <a:ext cx="2654085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32737" y="1388444"/>
            <a:ext cx="2654085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250368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255266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6232739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32377" y="4215715"/>
            <a:ext cx="7880266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32376" y="514881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87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0527" y="1388443"/>
            <a:ext cx="1912119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477192" y="1388443"/>
            <a:ext cx="1912119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713857" y="1388443"/>
            <a:ext cx="1912119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6950523" y="1388443"/>
            <a:ext cx="1912119" cy="442661"/>
          </a:xfrm>
          <a:solidFill>
            <a:schemeClr val="accent3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40527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477192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4713857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6950523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527" y="4215715"/>
            <a:ext cx="6717639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232376" y="514881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013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2688" y="3486270"/>
            <a:ext cx="3843754" cy="657105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043071" y="3486270"/>
            <a:ext cx="3843754" cy="657105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2688" y="1831103"/>
            <a:ext cx="384375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043071" y="1831103"/>
            <a:ext cx="384375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8" y="1388443"/>
            <a:ext cx="3843754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043071" y="1388443"/>
            <a:ext cx="3843754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32376" y="514881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077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4533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300205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4533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300205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4533" y="1388443"/>
            <a:ext cx="2561614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00205" y="1388443"/>
            <a:ext cx="2561614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301029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01029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301029" y="1388443"/>
            <a:ext cx="2561614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232376" y="514881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649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5007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469336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35007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35007" y="1388443"/>
            <a:ext cx="1948830" cy="442660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469336" y="1388443"/>
            <a:ext cx="1948830" cy="442660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469336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703665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703665" y="1388443"/>
            <a:ext cx="1948830" cy="442660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703665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937995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6937995" y="1388443"/>
            <a:ext cx="1948830" cy="442660"/>
          </a:xfrm>
          <a:solidFill>
            <a:schemeClr val="accent3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937995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232376" y="514881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914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 - No wayfinder i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32376" y="248323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140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asic layout - No wayfinder i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7650" y="1122634"/>
            <a:ext cx="7870391" cy="2643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2376" y="248323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5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Angl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6371" y="1122848"/>
            <a:ext cx="4100599" cy="2742335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sz="2200" baseline="0">
                <a:solidFill>
                  <a:schemeClr val="bg2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-2658" y="-8966"/>
            <a:ext cx="4395364" cy="5152465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5364"/>
              <a:gd name="connsiteY0" fmla="*/ 3649 h 5152465"/>
              <a:gd name="connsiteX1" fmla="*/ 2718964 w 4395364"/>
              <a:gd name="connsiteY1" fmla="*/ 0 h 5152465"/>
              <a:gd name="connsiteX2" fmla="*/ 4395364 w 4395364"/>
              <a:gd name="connsiteY2" fmla="*/ 5152465 h 5152465"/>
              <a:gd name="connsiteX3" fmla="*/ 2658 w 4395364"/>
              <a:gd name="connsiteY3" fmla="*/ 5152465 h 5152465"/>
              <a:gd name="connsiteX4" fmla="*/ 0 w 4395364"/>
              <a:gd name="connsiteY4" fmla="*/ 3649 h 515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5364" h="5152465">
                <a:moveTo>
                  <a:pt x="0" y="3649"/>
                </a:moveTo>
                <a:lnTo>
                  <a:pt x="2718964" y="0"/>
                </a:lnTo>
                <a:lnTo>
                  <a:pt x="4395364" y="5152465"/>
                </a:lnTo>
                <a:lnTo>
                  <a:pt x="2658" y="5152465"/>
                </a:lnTo>
                <a:lnTo>
                  <a:pt x="0" y="364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599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ullets only - No wayfinder i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137464"/>
            <a:ext cx="8288337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/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/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/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/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2376" y="248323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015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picture background - No wayf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" y="0"/>
            <a:ext cx="9143999" cy="5143500"/>
          </a:xfrm>
          <a:effectLst/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7650" y="1126831"/>
            <a:ext cx="7870391" cy="2643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2376" y="248323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215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Column - No wayfinder i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7651" y="1126831"/>
            <a:ext cx="4133088" cy="2643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3883" y="1126831"/>
            <a:ext cx="4133088" cy="2643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2376" y="248323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536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 - No wayfinder i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947451" y="1186671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2929" y="1186671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3196468" y="1186671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6147915" y="1186671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63525" y="1864871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196468" y="1864871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43701" y="1864871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880990" y="1186671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4" hasCustomPrompt="1"/>
          </p:nvPr>
        </p:nvSpPr>
        <p:spPr>
          <a:xfrm>
            <a:off x="6832437" y="1186671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32376" y="248323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8963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 - No wayfinder i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7" y="1388443"/>
            <a:ext cx="3864347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012927" y="1388443"/>
            <a:ext cx="3873898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42687" y="2001691"/>
            <a:ext cx="3864347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012927" y="2001691"/>
            <a:ext cx="3873898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32376" y="4215715"/>
            <a:ext cx="6725791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232376" y="248323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07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- No wayfinder i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6" y="1388444"/>
            <a:ext cx="2654085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55264" y="1388443"/>
            <a:ext cx="2654085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32737" y="1388444"/>
            <a:ext cx="2654085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250368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255266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6232739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32377" y="4215715"/>
            <a:ext cx="7880266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232376" y="248323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825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Slide - No wayfinder i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0527" y="1388443"/>
            <a:ext cx="1912119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477192" y="1388443"/>
            <a:ext cx="1912119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713857" y="1388443"/>
            <a:ext cx="1912119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6950523" y="1388443"/>
            <a:ext cx="1912119" cy="442661"/>
          </a:xfrm>
          <a:solidFill>
            <a:schemeClr val="accent3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40527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477192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4713857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6950523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527" y="4215715"/>
            <a:ext cx="6717639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232376" y="248323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04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 Slide - No wayfinder i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2688" y="3486270"/>
            <a:ext cx="3843754" cy="657105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043071" y="3486270"/>
            <a:ext cx="3843754" cy="657105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2688" y="1831103"/>
            <a:ext cx="384375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043071" y="1831103"/>
            <a:ext cx="384375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8" y="1388443"/>
            <a:ext cx="3843754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043071" y="1388443"/>
            <a:ext cx="3843754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32376" y="248323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971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Slide - No wayfinder i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4533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300205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4533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300205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4533" y="1388443"/>
            <a:ext cx="2561614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00205" y="1388443"/>
            <a:ext cx="2561614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301029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01029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301029" y="1388443"/>
            <a:ext cx="2561614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232376" y="248323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08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Slide - No wayfinder i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5007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469336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35007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35007" y="1388443"/>
            <a:ext cx="1948830" cy="442660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469336" y="1388443"/>
            <a:ext cx="1948830" cy="442660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469336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703665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703665" y="1388443"/>
            <a:ext cx="1948830" cy="442660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703665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937995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6937995" y="1388443"/>
            <a:ext cx="1948830" cy="442660"/>
          </a:xfrm>
          <a:solidFill>
            <a:schemeClr val="accent3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937995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232376" y="248323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0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Angled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41096" y="2136385"/>
            <a:ext cx="2145875" cy="747897"/>
          </a:xfrm>
        </p:spPr>
        <p:txBody>
          <a:bodyPr anchor="ctr"/>
          <a:lstStyle>
            <a:lvl1pPr>
              <a:defRPr sz="2700" cap="all" baseline="0"/>
            </a:lvl1pPr>
          </a:lstStyle>
          <a:p>
            <a:r>
              <a:rPr lang="en-GB" dirty="0"/>
              <a:t>Title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340288" cy="5143500"/>
          </a:xfrm>
          <a:custGeom>
            <a:avLst/>
            <a:gdLst>
              <a:gd name="connsiteX0" fmla="*/ 0 w 6438900"/>
              <a:gd name="connsiteY0" fmla="*/ 0 h 5143500"/>
              <a:gd name="connsiteX1" fmla="*/ 6438900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438900"/>
              <a:gd name="connsiteY0" fmla="*/ 0 h 5143500"/>
              <a:gd name="connsiteX1" fmla="*/ 4654924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340288"/>
              <a:gd name="connsiteY0" fmla="*/ 0 h 5143500"/>
              <a:gd name="connsiteX1" fmla="*/ 4654924 w 6340288"/>
              <a:gd name="connsiteY1" fmla="*/ 0 h 5143500"/>
              <a:gd name="connsiteX2" fmla="*/ 6340288 w 6340288"/>
              <a:gd name="connsiteY2" fmla="*/ 5143500 h 5143500"/>
              <a:gd name="connsiteX3" fmla="*/ 0 w 6340288"/>
              <a:gd name="connsiteY3" fmla="*/ 5143500 h 5143500"/>
              <a:gd name="connsiteX4" fmla="*/ 0 w 634028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0288" h="5143500">
                <a:moveTo>
                  <a:pt x="0" y="0"/>
                </a:moveTo>
                <a:lnTo>
                  <a:pt x="4654924" y="0"/>
                </a:lnTo>
                <a:lnTo>
                  <a:pt x="634028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4116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Up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08770" y="1707293"/>
            <a:ext cx="1501361" cy="24203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31889" y="4219806"/>
            <a:ext cx="6326278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32376" y="514881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4715402"/>
            <a:ext cx="9144000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2182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 Image [Green]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2766" y="1388444"/>
            <a:ext cx="4216925" cy="2247851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bg1"/>
                </a:solidFill>
              </a:defRPr>
            </a:lvl1pPr>
            <a:lvl2pPr marL="3240" indent="0" algn="l">
              <a:lnSpc>
                <a:spcPct val="90000"/>
              </a:lnSpc>
              <a:spcBef>
                <a:spcPts val="408"/>
              </a:spcBef>
              <a:buNone/>
              <a:tabLst/>
              <a:defRPr sz="2200" baseline="0">
                <a:solidFill>
                  <a:schemeClr val="bg1">
                    <a:alpha val="70000"/>
                  </a:schemeClr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amet, consectetuer adipiscing elit. Maecenas porttitor congue </a:t>
            </a:r>
            <a:r>
              <a:rPr lang="en-US" dirty="0" err="1"/>
              <a:t>massa</a:t>
            </a:r>
            <a:r>
              <a:rPr lang="en-US" dirty="0"/>
              <a:t>.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-1482" y="-5426"/>
            <a:ext cx="3950435" cy="5156947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645459 w 4392706"/>
              <a:gd name="connsiteY3" fmla="*/ 4937312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443753 w 4392706"/>
              <a:gd name="connsiteY3" fmla="*/ 5152465 h 5152465"/>
              <a:gd name="connsiteX4" fmla="*/ 0 w 4392706"/>
              <a:gd name="connsiteY4" fmla="*/ 8965 h 5152465"/>
              <a:gd name="connsiteX0" fmla="*/ 0 w 3962400"/>
              <a:gd name="connsiteY0" fmla="*/ 0 h 5156947"/>
              <a:gd name="connsiteX1" fmla="*/ 2286000 w 3962400"/>
              <a:gd name="connsiteY1" fmla="*/ 4482 h 5156947"/>
              <a:gd name="connsiteX2" fmla="*/ 3962400 w 3962400"/>
              <a:gd name="connsiteY2" fmla="*/ 5156947 h 5156947"/>
              <a:gd name="connsiteX3" fmla="*/ 13447 w 3962400"/>
              <a:gd name="connsiteY3" fmla="*/ 5156947 h 5156947"/>
              <a:gd name="connsiteX4" fmla="*/ 0 w 3962400"/>
              <a:gd name="connsiteY4" fmla="*/ 0 h 5156947"/>
              <a:gd name="connsiteX0" fmla="*/ 67 w 3950435"/>
              <a:gd name="connsiteY0" fmla="*/ 0 h 5156947"/>
              <a:gd name="connsiteX1" fmla="*/ 2274035 w 3950435"/>
              <a:gd name="connsiteY1" fmla="*/ 4482 h 5156947"/>
              <a:gd name="connsiteX2" fmla="*/ 3950435 w 3950435"/>
              <a:gd name="connsiteY2" fmla="*/ 5156947 h 5156947"/>
              <a:gd name="connsiteX3" fmla="*/ 1482 w 3950435"/>
              <a:gd name="connsiteY3" fmla="*/ 5156947 h 5156947"/>
              <a:gd name="connsiteX4" fmla="*/ 67 w 3950435"/>
              <a:gd name="connsiteY4" fmla="*/ 0 h 515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0435" h="5156947">
                <a:moveTo>
                  <a:pt x="67" y="0"/>
                </a:moveTo>
                <a:lnTo>
                  <a:pt x="2274035" y="4482"/>
                </a:lnTo>
                <a:lnTo>
                  <a:pt x="3950435" y="5156947"/>
                </a:lnTo>
                <a:lnTo>
                  <a:pt x="1482" y="5156947"/>
                </a:lnTo>
                <a:cubicBezTo>
                  <a:pt x="-3000" y="3437965"/>
                  <a:pt x="4549" y="1718982"/>
                  <a:pt x="67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3F3A1-4252-401B-A9D3-A0104C2BA421}"/>
              </a:ext>
            </a:extLst>
          </p:cNvPr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Ruth Davy – DIGH 5001, February 2018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976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wide image [Green]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-8964"/>
            <a:ext cx="6223748" cy="5152464"/>
          </a:xfrm>
          <a:custGeom>
            <a:avLst/>
            <a:gdLst>
              <a:gd name="connsiteX0" fmla="*/ 0 w 6438900"/>
              <a:gd name="connsiteY0" fmla="*/ 0 h 5143500"/>
              <a:gd name="connsiteX1" fmla="*/ 6438900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438900"/>
              <a:gd name="connsiteY0" fmla="*/ 0 h 5143500"/>
              <a:gd name="connsiteX1" fmla="*/ 4654924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340288"/>
              <a:gd name="connsiteY0" fmla="*/ 0 h 5143500"/>
              <a:gd name="connsiteX1" fmla="*/ 4654924 w 6340288"/>
              <a:gd name="connsiteY1" fmla="*/ 0 h 5143500"/>
              <a:gd name="connsiteX2" fmla="*/ 6340288 w 6340288"/>
              <a:gd name="connsiteY2" fmla="*/ 5143500 h 5143500"/>
              <a:gd name="connsiteX3" fmla="*/ 0 w 6340288"/>
              <a:gd name="connsiteY3" fmla="*/ 5143500 h 5143500"/>
              <a:gd name="connsiteX4" fmla="*/ 0 w 6340288"/>
              <a:gd name="connsiteY4" fmla="*/ 0 h 5143500"/>
              <a:gd name="connsiteX0" fmla="*/ 0 w 6205818"/>
              <a:gd name="connsiteY0" fmla="*/ 0 h 5143500"/>
              <a:gd name="connsiteX1" fmla="*/ 4654924 w 6205818"/>
              <a:gd name="connsiteY1" fmla="*/ 0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493559 w 6205818"/>
              <a:gd name="connsiteY1" fmla="*/ 17930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502524 w 6205818"/>
              <a:gd name="connsiteY1" fmla="*/ 26895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502524 w 6205818"/>
              <a:gd name="connsiteY1" fmla="*/ 1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23748"/>
              <a:gd name="connsiteY0" fmla="*/ 0 h 5143500"/>
              <a:gd name="connsiteX1" fmla="*/ 4502524 w 6223748"/>
              <a:gd name="connsiteY1" fmla="*/ 1 h 5143500"/>
              <a:gd name="connsiteX2" fmla="*/ 6223748 w 6223748"/>
              <a:gd name="connsiteY2" fmla="*/ 5143499 h 5143500"/>
              <a:gd name="connsiteX3" fmla="*/ 0 w 6223748"/>
              <a:gd name="connsiteY3" fmla="*/ 5143500 h 5143500"/>
              <a:gd name="connsiteX4" fmla="*/ 0 w 6223748"/>
              <a:gd name="connsiteY4" fmla="*/ 0 h 5143500"/>
              <a:gd name="connsiteX0" fmla="*/ 0 w 6223748"/>
              <a:gd name="connsiteY0" fmla="*/ 8964 h 5152464"/>
              <a:gd name="connsiteX1" fmla="*/ 4529418 w 6223748"/>
              <a:gd name="connsiteY1" fmla="*/ 0 h 5152464"/>
              <a:gd name="connsiteX2" fmla="*/ 6223748 w 6223748"/>
              <a:gd name="connsiteY2" fmla="*/ 5152463 h 5152464"/>
              <a:gd name="connsiteX3" fmla="*/ 0 w 6223748"/>
              <a:gd name="connsiteY3" fmla="*/ 5152464 h 5152464"/>
              <a:gd name="connsiteX4" fmla="*/ 0 w 6223748"/>
              <a:gd name="connsiteY4" fmla="*/ 8964 h 515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748" h="5152464">
                <a:moveTo>
                  <a:pt x="0" y="8964"/>
                </a:moveTo>
                <a:lnTo>
                  <a:pt x="4529418" y="0"/>
                </a:lnTo>
                <a:lnTo>
                  <a:pt x="6223748" y="5152463"/>
                </a:lnTo>
                <a:lnTo>
                  <a:pt x="0" y="5152464"/>
                </a:lnTo>
                <a:lnTo>
                  <a:pt x="0" y="8964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78999" y="2102790"/>
            <a:ext cx="2190693" cy="747897"/>
          </a:xfrm>
        </p:spPr>
        <p:txBody>
          <a:bodyPr anchor="ctr"/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B9A3E-090C-4D2F-85B1-6E7D5A6F1D63}"/>
              </a:ext>
            </a:extLst>
          </p:cNvPr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Ruth Davy – DIGH 5001, February 2018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817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 Image [Orange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-4334" y="-13002"/>
            <a:ext cx="4397040" cy="5156501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7040"/>
              <a:gd name="connsiteY0" fmla="*/ 0 h 5156501"/>
              <a:gd name="connsiteX1" fmla="*/ 2720640 w 4397040"/>
              <a:gd name="connsiteY1" fmla="*/ 4036 h 5156501"/>
              <a:gd name="connsiteX2" fmla="*/ 4397040 w 4397040"/>
              <a:gd name="connsiteY2" fmla="*/ 5156501 h 5156501"/>
              <a:gd name="connsiteX3" fmla="*/ 4334 w 4397040"/>
              <a:gd name="connsiteY3" fmla="*/ 5156501 h 5156501"/>
              <a:gd name="connsiteX4" fmla="*/ 0 w 4397040"/>
              <a:gd name="connsiteY4" fmla="*/ 0 h 5156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040" h="5156501">
                <a:moveTo>
                  <a:pt x="0" y="0"/>
                </a:moveTo>
                <a:lnTo>
                  <a:pt x="2720640" y="4036"/>
                </a:lnTo>
                <a:lnTo>
                  <a:pt x="4397040" y="5156501"/>
                </a:lnTo>
                <a:lnTo>
                  <a:pt x="4334" y="5156501"/>
                </a:lnTo>
                <a:cubicBezTo>
                  <a:pt x="2889" y="3437667"/>
                  <a:pt x="1445" y="1718834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0046" y="1388444"/>
            <a:ext cx="4216925" cy="2247851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bg1"/>
                </a:solidFill>
              </a:defRPr>
            </a:lvl1pPr>
            <a:lvl2pPr marL="3240" indent="0" algn="l">
              <a:lnSpc>
                <a:spcPct val="90000"/>
              </a:lnSpc>
              <a:spcBef>
                <a:spcPts val="408"/>
              </a:spcBef>
              <a:buNone/>
              <a:tabLst/>
              <a:defRPr sz="2200" baseline="0">
                <a:solidFill>
                  <a:schemeClr val="bg1">
                    <a:alpha val="70000"/>
                  </a:schemeClr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amet, consectetuer adipiscing elit. Maecenas porttitor congue </a:t>
            </a:r>
            <a:r>
              <a:rPr lang="en-US" dirty="0" err="1"/>
              <a:t>massa</a:t>
            </a:r>
            <a:r>
              <a:rPr lang="en-US" dirty="0"/>
              <a:t>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F2CF0-E272-4969-A182-F85AEC11465A}"/>
              </a:ext>
            </a:extLst>
          </p:cNvPr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Ruth Davy – DIGH 5001, February 2018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792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2833" y="2480191"/>
            <a:ext cx="7093160" cy="962868"/>
          </a:xfrm>
        </p:spPr>
        <p:txBody>
          <a:bodyPr lIns="0" anchor="t"/>
          <a:lstStyle>
            <a:lvl1pPr>
              <a:lnSpc>
                <a:spcPct val="80000"/>
              </a:lnSpc>
              <a:spcBef>
                <a:spcPts val="816"/>
              </a:spcBef>
              <a:defRPr sz="7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DOLOR SIT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21814" y="1858307"/>
            <a:ext cx="6033722" cy="621884"/>
          </a:xfrm>
        </p:spPr>
        <p:txBody>
          <a:bodyPr anchor="b">
            <a:normAutofit/>
          </a:bodyPr>
          <a:lstStyle>
            <a:lvl1pPr>
              <a:spcBef>
                <a:spcPts val="1224"/>
              </a:spcBef>
              <a:defRPr sz="27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endParaRPr lang="en-GB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b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13136-8A01-44D8-A0EE-A9C4C21408E5}"/>
              </a:ext>
            </a:extLst>
          </p:cNvPr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Ruth Davy – DIGH 5001, February 2018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264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 Image [Yellow]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-4334" y="-13002"/>
            <a:ext cx="4397040" cy="5156501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7040"/>
              <a:gd name="connsiteY0" fmla="*/ 0 h 5156501"/>
              <a:gd name="connsiteX1" fmla="*/ 2720640 w 4397040"/>
              <a:gd name="connsiteY1" fmla="*/ 4036 h 5156501"/>
              <a:gd name="connsiteX2" fmla="*/ 4397040 w 4397040"/>
              <a:gd name="connsiteY2" fmla="*/ 5156501 h 5156501"/>
              <a:gd name="connsiteX3" fmla="*/ 4334 w 4397040"/>
              <a:gd name="connsiteY3" fmla="*/ 5156501 h 5156501"/>
              <a:gd name="connsiteX4" fmla="*/ 0 w 4397040"/>
              <a:gd name="connsiteY4" fmla="*/ 0 h 5156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7040" h="5156501">
                <a:moveTo>
                  <a:pt x="0" y="0"/>
                </a:moveTo>
                <a:lnTo>
                  <a:pt x="2720640" y="4036"/>
                </a:lnTo>
                <a:lnTo>
                  <a:pt x="4397040" y="5156501"/>
                </a:lnTo>
                <a:lnTo>
                  <a:pt x="4334" y="5156501"/>
                </a:lnTo>
                <a:cubicBezTo>
                  <a:pt x="2889" y="3437667"/>
                  <a:pt x="1445" y="1718834"/>
                  <a:pt x="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0046" y="1388444"/>
            <a:ext cx="4216925" cy="2247851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bg1"/>
                </a:solidFill>
              </a:defRPr>
            </a:lvl1pPr>
            <a:lvl2pPr marL="3240" indent="0" algn="l">
              <a:lnSpc>
                <a:spcPct val="90000"/>
              </a:lnSpc>
              <a:spcBef>
                <a:spcPts val="408"/>
              </a:spcBef>
              <a:buNone/>
              <a:tabLst/>
              <a:defRPr sz="2200" baseline="0">
                <a:solidFill>
                  <a:schemeClr val="bg1">
                    <a:alpha val="70000"/>
                  </a:schemeClr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amet, consectetuer adipiscing elit. Maecenas porttitor congue </a:t>
            </a:r>
            <a:r>
              <a:rPr lang="en-US" dirty="0" err="1"/>
              <a:t>massa</a:t>
            </a:r>
            <a:r>
              <a:rPr lang="en-US" dirty="0"/>
              <a:t>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8" name="Picture 7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388603" y="4623250"/>
            <a:ext cx="377327" cy="3559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0079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ide image [Yellow]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7481" y="2102793"/>
            <a:ext cx="2342277" cy="747897"/>
          </a:xfrm>
        </p:spPr>
        <p:txBody>
          <a:bodyPr anchor="ctr"/>
          <a:lstStyle>
            <a:lvl1pPr>
              <a:defRPr sz="2700" b="1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-8964"/>
            <a:ext cx="6223748" cy="5152464"/>
          </a:xfrm>
          <a:custGeom>
            <a:avLst/>
            <a:gdLst>
              <a:gd name="connsiteX0" fmla="*/ 0 w 6438900"/>
              <a:gd name="connsiteY0" fmla="*/ 0 h 5143500"/>
              <a:gd name="connsiteX1" fmla="*/ 6438900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438900"/>
              <a:gd name="connsiteY0" fmla="*/ 0 h 5143500"/>
              <a:gd name="connsiteX1" fmla="*/ 4654924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340288"/>
              <a:gd name="connsiteY0" fmla="*/ 0 h 5143500"/>
              <a:gd name="connsiteX1" fmla="*/ 4654924 w 6340288"/>
              <a:gd name="connsiteY1" fmla="*/ 0 h 5143500"/>
              <a:gd name="connsiteX2" fmla="*/ 6340288 w 6340288"/>
              <a:gd name="connsiteY2" fmla="*/ 5143500 h 5143500"/>
              <a:gd name="connsiteX3" fmla="*/ 0 w 6340288"/>
              <a:gd name="connsiteY3" fmla="*/ 5143500 h 5143500"/>
              <a:gd name="connsiteX4" fmla="*/ 0 w 6340288"/>
              <a:gd name="connsiteY4" fmla="*/ 0 h 5143500"/>
              <a:gd name="connsiteX0" fmla="*/ 0 w 6205818"/>
              <a:gd name="connsiteY0" fmla="*/ 0 h 5143500"/>
              <a:gd name="connsiteX1" fmla="*/ 4654924 w 6205818"/>
              <a:gd name="connsiteY1" fmla="*/ 0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493559 w 6205818"/>
              <a:gd name="connsiteY1" fmla="*/ 17930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502524 w 6205818"/>
              <a:gd name="connsiteY1" fmla="*/ 26895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502524 w 6205818"/>
              <a:gd name="connsiteY1" fmla="*/ 1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23748"/>
              <a:gd name="connsiteY0" fmla="*/ 0 h 5143500"/>
              <a:gd name="connsiteX1" fmla="*/ 4502524 w 6223748"/>
              <a:gd name="connsiteY1" fmla="*/ 1 h 5143500"/>
              <a:gd name="connsiteX2" fmla="*/ 6223748 w 6223748"/>
              <a:gd name="connsiteY2" fmla="*/ 5143499 h 5143500"/>
              <a:gd name="connsiteX3" fmla="*/ 0 w 6223748"/>
              <a:gd name="connsiteY3" fmla="*/ 5143500 h 5143500"/>
              <a:gd name="connsiteX4" fmla="*/ 0 w 6223748"/>
              <a:gd name="connsiteY4" fmla="*/ 0 h 5143500"/>
              <a:gd name="connsiteX0" fmla="*/ 0 w 6223748"/>
              <a:gd name="connsiteY0" fmla="*/ 8964 h 5152464"/>
              <a:gd name="connsiteX1" fmla="*/ 4529418 w 6223748"/>
              <a:gd name="connsiteY1" fmla="*/ 0 h 5152464"/>
              <a:gd name="connsiteX2" fmla="*/ 6223748 w 6223748"/>
              <a:gd name="connsiteY2" fmla="*/ 5152463 h 5152464"/>
              <a:gd name="connsiteX3" fmla="*/ 0 w 6223748"/>
              <a:gd name="connsiteY3" fmla="*/ 5152464 h 5152464"/>
              <a:gd name="connsiteX4" fmla="*/ 0 w 6223748"/>
              <a:gd name="connsiteY4" fmla="*/ 8964 h 515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748" h="5152464">
                <a:moveTo>
                  <a:pt x="0" y="8964"/>
                </a:moveTo>
                <a:lnTo>
                  <a:pt x="4529418" y="0"/>
                </a:lnTo>
                <a:lnTo>
                  <a:pt x="6223748" y="5152463"/>
                </a:lnTo>
                <a:lnTo>
                  <a:pt x="0" y="5152464"/>
                </a:lnTo>
                <a:lnTo>
                  <a:pt x="0" y="8964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2" name="Picture 11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388603" y="4623250"/>
            <a:ext cx="377327" cy="3559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905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Yello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2833" y="2480191"/>
            <a:ext cx="7093160" cy="962868"/>
          </a:xfrm>
        </p:spPr>
        <p:txBody>
          <a:bodyPr lIns="0" anchor="t"/>
          <a:lstStyle>
            <a:lvl1pPr>
              <a:lnSpc>
                <a:spcPct val="80000"/>
              </a:lnSpc>
              <a:spcBef>
                <a:spcPts val="816"/>
              </a:spcBef>
              <a:defRPr sz="7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DOLOR SIT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21814" y="1858307"/>
            <a:ext cx="6033722" cy="621884"/>
          </a:xfrm>
        </p:spPr>
        <p:txBody>
          <a:bodyPr anchor="b">
            <a:normAutofit/>
          </a:bodyPr>
          <a:lstStyle>
            <a:lvl1pPr>
              <a:spcBef>
                <a:spcPts val="1224"/>
              </a:spcBef>
              <a:defRPr sz="27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9" name="Picture 8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388603" y="4623250"/>
            <a:ext cx="377327" cy="3559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b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6748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Only - Green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399203"/>
            <a:ext cx="8653462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>
                <a:solidFill>
                  <a:schemeClr val="bg1"/>
                </a:solidFill>
              </a:defRPr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>
                <a:solidFill>
                  <a:schemeClr val="bg1"/>
                </a:solidFill>
              </a:defRPr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tabLst>
                <a:tab pos="4686300" algn="l"/>
              </a:tabLst>
              <a:defRPr sz="19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32376" y="514881"/>
            <a:ext cx="8654595" cy="46154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9" name="Picture 8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388603" y="4623250"/>
            <a:ext cx="377327" cy="3559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686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3_Title Only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tabLst>
                <a:tab pos="4686300" algn="l"/>
              </a:tabLst>
              <a:defRPr sz="19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8" name="Picture 7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388603" y="4623250"/>
            <a:ext cx="377327" cy="3559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86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- Bo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57146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6371" y="1122848"/>
            <a:ext cx="4100599" cy="2742335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sz="2200" baseline="0">
                <a:solidFill>
                  <a:schemeClr val="bg2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398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3_Text Optio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388444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tabLst>
                <a:tab pos="4686300" algn="l"/>
              </a:tabLst>
              <a:defRPr sz="19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388603" y="4623250"/>
            <a:ext cx="377327" cy="355982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498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3_Bullets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399203"/>
            <a:ext cx="8288337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>
                <a:solidFill>
                  <a:schemeClr val="bg1"/>
                </a:solidFill>
              </a:defRPr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>
                <a:solidFill>
                  <a:schemeClr val="bg1"/>
                </a:solidFill>
              </a:defRPr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tabLst>
                <a:tab pos="4686300" algn="l"/>
              </a:tabLst>
              <a:defRPr sz="19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388603" y="4623250"/>
            <a:ext cx="377327" cy="355982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671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ll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tabLst>
                <a:tab pos="4686300" algn="l"/>
              </a:tabLst>
              <a:defRPr sz="19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388603" y="4623250"/>
            <a:ext cx="377327" cy="355982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6802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ll1_Text Optio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388444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tabLst>
                <a:tab pos="4686300" algn="l"/>
              </a:tabLst>
              <a:defRPr sz="19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388603" y="4623250"/>
            <a:ext cx="377327" cy="355982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5529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1_Bullets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388444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tabLst>
                <a:tab pos="4686300" algn="l"/>
              </a:tabLst>
              <a:defRPr sz="19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388603" y="4623250"/>
            <a:ext cx="377327" cy="355982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866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- Green - No wayfinder i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376" y="248323"/>
            <a:ext cx="8654595" cy="46154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8" name="Picture 7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388603" y="4623250"/>
            <a:ext cx="377327" cy="3559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8512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ptions - Green - No wayfinder i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4000" y="1124712"/>
            <a:ext cx="8652825" cy="26430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9" name="Picture 8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388603" y="4623250"/>
            <a:ext cx="377327" cy="3559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32376" y="248323"/>
            <a:ext cx="8654595" cy="46154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</p:spTree>
    <p:extLst>
      <p:ext uri="{BB962C8B-B14F-4D97-AF65-F5344CB8AC3E}">
        <p14:creationId xmlns:p14="http://schemas.microsoft.com/office/powerpoint/2010/main" val="10364230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s Only - Green - No wayfinder i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124712"/>
            <a:ext cx="8653462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>
                <a:solidFill>
                  <a:schemeClr val="bg1"/>
                </a:solidFill>
              </a:defRPr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>
                <a:solidFill>
                  <a:schemeClr val="bg1"/>
                </a:solidFill>
              </a:defRPr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9" name="Picture 8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388603" y="4623250"/>
            <a:ext cx="377327" cy="3559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32376" y="248323"/>
            <a:ext cx="8654595" cy="46154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</p:spTree>
    <p:extLst>
      <p:ext uri="{BB962C8B-B14F-4D97-AF65-F5344CB8AC3E}">
        <p14:creationId xmlns:p14="http://schemas.microsoft.com/office/powerpoint/2010/main" val="29540833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3_Title Only - No wayfinder in header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8" name="Picture 7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388603" y="4623250"/>
            <a:ext cx="377327" cy="3559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2376" y="248323"/>
            <a:ext cx="8654595" cy="46154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</p:spTree>
    <p:extLst>
      <p:ext uri="{BB962C8B-B14F-4D97-AF65-F5344CB8AC3E}">
        <p14:creationId xmlns:p14="http://schemas.microsoft.com/office/powerpoint/2010/main" val="26911952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3_Text Options - No wayfinder i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124712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32376" y="248323"/>
            <a:ext cx="8654595" cy="46154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</p:spTree>
    <p:extLst>
      <p:ext uri="{BB962C8B-B14F-4D97-AF65-F5344CB8AC3E}">
        <p14:creationId xmlns:p14="http://schemas.microsoft.com/office/powerpoint/2010/main" val="124728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- Box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438166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Rectangle 1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41096" y="2136385"/>
            <a:ext cx="2145875" cy="747897"/>
          </a:xfrm>
        </p:spPr>
        <p:txBody>
          <a:bodyPr anchor="ctr"/>
          <a:lstStyle>
            <a:lvl1pPr>
              <a:defRPr sz="2700" cap="all" baseline="0"/>
            </a:lvl1pPr>
          </a:lstStyle>
          <a:p>
            <a:r>
              <a:rPr lang="en-GB" dirty="0"/>
              <a:t>Title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2720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3_Bullets Only - No wayfinder i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124712"/>
            <a:ext cx="8288337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>
                <a:solidFill>
                  <a:schemeClr val="bg1"/>
                </a:solidFill>
              </a:defRPr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>
                <a:solidFill>
                  <a:schemeClr val="bg1"/>
                </a:solidFill>
              </a:defRPr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2376" y="248323"/>
            <a:ext cx="8654595" cy="46154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</p:spTree>
    <p:extLst>
      <p:ext uri="{BB962C8B-B14F-4D97-AF65-F5344CB8AC3E}">
        <p14:creationId xmlns:p14="http://schemas.microsoft.com/office/powerpoint/2010/main" val="40802438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1_Title Only - No wayfinder i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388603" y="4623250"/>
            <a:ext cx="377327" cy="355982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2376" y="248323"/>
            <a:ext cx="8654595" cy="46154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</p:spTree>
    <p:extLst>
      <p:ext uri="{BB962C8B-B14F-4D97-AF65-F5344CB8AC3E}">
        <p14:creationId xmlns:p14="http://schemas.microsoft.com/office/powerpoint/2010/main" val="16192082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1_Text Options - No wayfinder i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124712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32376" y="248323"/>
            <a:ext cx="8654595" cy="46154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</p:spTree>
    <p:extLst>
      <p:ext uri="{BB962C8B-B14F-4D97-AF65-F5344CB8AC3E}">
        <p14:creationId xmlns:p14="http://schemas.microsoft.com/office/powerpoint/2010/main" val="37839141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1_Bullets Only - No wayfinder i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124712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2016 Ipsos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32376" y="248323"/>
            <a:ext cx="8654595" cy="46154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</p:spTree>
    <p:extLst>
      <p:ext uri="{BB962C8B-B14F-4D97-AF65-F5344CB8AC3E}">
        <p14:creationId xmlns:p14="http://schemas.microsoft.com/office/powerpoint/2010/main" val="14913833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/>
          </p:nvPr>
        </p:nvSpPr>
        <p:spPr>
          <a:xfrm>
            <a:off x="743381" y="1622612"/>
            <a:ext cx="1211263" cy="1216152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1"/>
          </p:nvPr>
        </p:nvSpPr>
        <p:spPr>
          <a:xfrm>
            <a:off x="3818226" y="1622612"/>
            <a:ext cx="1211263" cy="1216152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2017 Ipsos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32376" y="248323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12"/>
          </p:nvPr>
        </p:nvSpPr>
        <p:spPr>
          <a:xfrm>
            <a:off x="6893072" y="1622612"/>
            <a:ext cx="1211263" cy="1216152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4047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Fill1_Text Optio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29736" y="4755925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/>
                </a:solidFill>
                <a:latin typeface="+mn-lt"/>
              </a:rPr>
              <a:t>© 2015 Ipsos.</a:t>
            </a:r>
            <a:endParaRPr lang="fr-CA" sz="12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202015" y="4692775"/>
            <a:ext cx="382425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5737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4F0F-FAB0-4B86-8750-01B0CE0F2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E6460-5958-40CC-98AF-0D07E41DF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B2DCD-0E15-40D1-BF39-071FD6B4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AA65-860B-4282-A01B-0EB7F934158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57F69-869B-492F-8751-5A102EC6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3759-FA59-45D6-A0EC-A7B20CBC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67B-1F7F-4C09-9238-1B285DF6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335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84F2-4313-443F-9BC7-4A0AA25B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7A54-417A-417D-B210-72ED6AE8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2CC4-8FDF-4689-9043-50EFDF14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AA65-860B-4282-A01B-0EB7F934158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77F5-7614-41E9-8CF1-EDA54328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31C2B-3CE7-47BA-9099-66EE1B9D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67B-1F7F-4C09-9238-1B285DF6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758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A051-FEBE-4FDA-86CA-34004985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830F-A0B8-454C-AD47-3AFEDB27D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919FF-4B92-46DB-98CC-81CE52C3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AA65-860B-4282-A01B-0EB7F934158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1F9A5-AA74-4C59-83A2-9AF702A8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0F0A7-A3D4-49BD-B644-AEB6472B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67B-1F7F-4C09-9238-1B285DF6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52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69D2-A41B-4F11-91D3-E1EE81F7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379E-BCE4-4237-A33C-5DF94B9CF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9D5BF-141B-4ACD-AAFE-406BABC53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C8AFC-9C66-4B86-A644-E2289C5F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AA65-860B-4282-A01B-0EB7F934158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27D3C-8718-4A86-B724-F5D57D25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CB652-1FD7-496C-BFBD-2BB84333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67B-1F7F-4C09-9238-1B285DF6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32376" y="514881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224598" y="4215715"/>
            <a:ext cx="6718075" cy="3182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6918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F68-D5B9-4B89-851C-95C23291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FADA-3DD4-4C92-89FF-A52116EF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88E52-F3C2-442C-B7EC-2F60EFA18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08D8C-27FD-4393-A6C6-E3D37CC8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5BFD2-A671-457F-BB4B-B5CFC0965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1E8E0-6460-47EE-811F-B4F428A6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AA65-860B-4282-A01B-0EB7F934158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4EB20-E41F-4DFF-858A-1BAF6290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9F859-04AD-4125-AC62-EBEA69CE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67B-1F7F-4C09-9238-1B285DF6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654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9B70-DCD8-490F-931A-5AE106FF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0EF1C-7513-4141-9478-4501BA54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AA65-860B-4282-A01B-0EB7F934158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F1E62-7A3F-48FF-8A3C-0A92C4C9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DEEE0-8490-4B8B-8114-407B9CBE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67B-1F7F-4C09-9238-1B285DF6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309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0CD2E-A005-417B-9524-C5352009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AA65-860B-4282-A01B-0EB7F934158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9EA06-2F9A-4C81-A114-D110CA33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6F1CC-9BC7-488C-9558-9F66B333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67B-1F7F-4C09-9238-1B285DF6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922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69D7-BBBE-4ABF-89BD-982C3952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A023D-FBAC-47C9-8645-DB2B2BCAB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178A5-F72D-4FA3-9AC6-A422E1A06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3F2E5-0D7E-4E6B-B49C-6161D843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AA65-860B-4282-A01B-0EB7F934158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C3F4D-D362-469F-9341-3D94596C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D9FE6-2402-413C-9F95-E31D134C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67B-1F7F-4C09-9238-1B285DF6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6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DFB0-9B9E-44D9-B4F8-2A68C729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450B0-EE59-4E71-948D-CE326EE88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2EB5A-5E6F-44A2-BB91-7FBAB1248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3C0DF-3322-4CAC-BAE8-FB160EAF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AA65-860B-4282-A01B-0EB7F934158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32CA2-DA2C-4FC6-857B-095DFCFF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9955F-3E41-49CF-9661-BC9830B6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67B-1F7F-4C09-9238-1B285DF6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310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B571-1A33-48AD-930F-B0007C02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BA732-916F-4BC4-8C6F-552877802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D324-A557-4D43-829E-CA538637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AA65-860B-4282-A01B-0EB7F934158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B2E1-2C45-44B1-BACD-35A0F422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C6B7F-23F4-46D4-A27C-D794840D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67B-1F7F-4C09-9238-1B285DF6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018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96819-862F-4691-A3A5-C9D99686F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D4749-9AD5-43AB-B0EB-1F63E69F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4ADD-1705-4A4D-A40D-14E48F6E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AA65-860B-4282-A01B-0EB7F934158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331F4-28B7-46BA-A92B-216B0EE0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35A09-3512-4068-99ED-66DF0BAD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67B-1F7F-4C09-9238-1B285DF6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7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7650" y="1388443"/>
            <a:ext cx="7870391" cy="2643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32376" y="514881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2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399203"/>
            <a:ext cx="8288337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/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/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/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/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32376" y="514881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05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" y="0"/>
            <a:ext cx="9143999" cy="5143500"/>
          </a:xfrm>
          <a:effectLst/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7650" y="1388443"/>
            <a:ext cx="7870391" cy="2643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32376" y="514881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248323"/>
            <a:ext cx="6718167" cy="261265"/>
          </a:xfrm>
        </p:spPr>
        <p:txBody>
          <a:bodyPr anchor="t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01245" y="4834404"/>
            <a:ext cx="257029" cy="119003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ctr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ctr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9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8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376" y="514881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" y="1388443"/>
            <a:ext cx="8651621" cy="26430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47650" y="4784500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Ruth Davy – DIGH 5001, February 2018</a:t>
            </a:r>
            <a:endParaRPr lang="en-GB" sz="1200" dirty="0">
              <a:solidFill>
                <a:srgbClr val="1C1C1C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34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09" r:id="rId1"/>
    <p:sldLayoutId id="2147493388" r:id="rId2"/>
    <p:sldLayoutId id="2147493390" r:id="rId3"/>
    <p:sldLayoutId id="2147493315" r:id="rId4"/>
    <p:sldLayoutId id="2147493316" r:id="rId5"/>
    <p:sldLayoutId id="2147493318" r:id="rId6"/>
    <p:sldLayoutId id="2147493383" r:id="rId7"/>
    <p:sldLayoutId id="2147493319" r:id="rId8"/>
    <p:sldLayoutId id="2147493396" r:id="rId9"/>
    <p:sldLayoutId id="2147493397" r:id="rId10"/>
    <p:sldLayoutId id="2147493382" r:id="rId11"/>
    <p:sldLayoutId id="2147493334" r:id="rId12"/>
    <p:sldLayoutId id="2147493335" r:id="rId13"/>
    <p:sldLayoutId id="2147493336" r:id="rId14"/>
    <p:sldLayoutId id="2147493331" r:id="rId15"/>
    <p:sldLayoutId id="2147493332" r:id="rId16"/>
    <p:sldLayoutId id="2147493333" r:id="rId17"/>
    <p:sldLayoutId id="2147493398" r:id="rId18"/>
    <p:sldLayoutId id="2147493399" r:id="rId19"/>
    <p:sldLayoutId id="2147493402" r:id="rId20"/>
    <p:sldLayoutId id="2147493401" r:id="rId21"/>
    <p:sldLayoutId id="2147493400" r:id="rId22"/>
    <p:sldLayoutId id="2147493403" r:id="rId23"/>
    <p:sldLayoutId id="2147493415" r:id="rId24"/>
    <p:sldLayoutId id="2147493416" r:id="rId25"/>
    <p:sldLayoutId id="2147493417" r:id="rId26"/>
    <p:sldLayoutId id="2147493418" r:id="rId27"/>
    <p:sldLayoutId id="2147493419" r:id="rId28"/>
    <p:sldLayoutId id="2147493420" r:id="rId29"/>
    <p:sldLayoutId id="2147493340" r:id="rId30"/>
    <p:sldLayoutId id="2147493392" r:id="rId31"/>
    <p:sldLayoutId id="2147493393" r:id="rId32"/>
    <p:sldLayoutId id="2147493394" r:id="rId33"/>
    <p:sldLayoutId id="2147493411" r:id="rId34"/>
    <p:sldLayoutId id="2147493412" r:id="rId35"/>
    <p:sldLayoutId id="2147493413" r:id="rId36"/>
    <p:sldLayoutId id="2147493414" r:id="rId37"/>
    <p:sldLayoutId id="2147493385" r:id="rId38"/>
    <p:sldLayoutId id="2147493379" r:id="rId39"/>
    <p:sldLayoutId id="2147493380" r:id="rId40"/>
    <p:sldLayoutId id="2147493384" r:id="rId41"/>
    <p:sldLayoutId id="2147493353" r:id="rId42"/>
    <p:sldLayoutId id="2147493410" r:id="rId43"/>
    <p:sldLayoutId id="2147493386" r:id="rId44"/>
    <p:sldLayoutId id="2147493421" r:id="rId45"/>
    <p:sldLayoutId id="2147493422" r:id="rId46"/>
    <p:sldLayoutId id="2147493423" r:id="rId47"/>
    <p:sldLayoutId id="2147493424" r:id="rId48"/>
    <p:sldLayoutId id="2147493425" r:id="rId49"/>
    <p:sldLayoutId id="2147493426" r:id="rId50"/>
    <p:sldLayoutId id="2147493427" r:id="rId51"/>
    <p:sldLayoutId id="2147493428" r:id="rId52"/>
    <p:sldLayoutId id="2147493429" r:id="rId53"/>
    <p:sldLayoutId id="2147493387" r:id="rId54"/>
    <p:sldLayoutId id="2147493430" r:id="rId55"/>
  </p:sldLayoutIdLst>
  <p:hf hdr="0"/>
  <p:txStyles>
    <p:titleStyle>
      <a:lvl1pPr algn="l" defTabSz="924282" rtl="0" eaLnBrk="1" latinLnBrk="0" hangingPunct="1">
        <a:lnSpc>
          <a:spcPct val="90000"/>
        </a:lnSpc>
        <a:spcBef>
          <a:spcPts val="408"/>
        </a:spcBef>
        <a:buNone/>
        <a:tabLst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3240" indent="0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86802" indent="-186802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431911" indent="-191121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06834" indent="-176004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41775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3916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056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28198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2140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4282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6422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8564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0704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2846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4986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97126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D8F66-2E29-41E2-AA45-DF7B92D2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97A0F-3632-41AA-824D-8DD1A519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A900-949C-4217-A939-A0DDA5A16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EAA65-860B-4282-A01B-0EB7F934158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A5DBE-C75A-4695-B977-64DA427A7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2315-2194-4BF7-9015-8607E72EC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667B-1F7F-4C09-9238-1B285DF6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8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32" r:id="rId1"/>
    <p:sldLayoutId id="2147493433" r:id="rId2"/>
    <p:sldLayoutId id="2147493434" r:id="rId3"/>
    <p:sldLayoutId id="2147493435" r:id="rId4"/>
    <p:sldLayoutId id="2147493436" r:id="rId5"/>
    <p:sldLayoutId id="2147493437" r:id="rId6"/>
    <p:sldLayoutId id="2147493438" r:id="rId7"/>
    <p:sldLayoutId id="2147493439" r:id="rId8"/>
    <p:sldLayoutId id="2147493440" r:id="rId9"/>
    <p:sldLayoutId id="2147493441" r:id="rId10"/>
    <p:sldLayoutId id="21474934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8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8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8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jpeg"/><Relationship Id="rId11" Type="http://schemas.openxmlformats.org/officeDocument/2006/relationships/image" Target="../media/image13.jpeg"/><Relationship Id="rId5" Type="http://schemas.microsoft.com/office/2007/relationships/hdphoto" Target="../media/hdphoto1.wdp"/><Relationship Id="rId10" Type="http://schemas.openxmlformats.org/officeDocument/2006/relationships/image" Target="../media/image12.jpeg"/><Relationship Id="rId4" Type="http://schemas.openxmlformats.org/officeDocument/2006/relationships/image" Target="../media/image4.png"/><Relationship Id="rId9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8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8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8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8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ch.gc.ca/application/artefacts/index-eng.html" TargetMode="External"/><Relationship Id="rId2" Type="http://schemas.openxmlformats.org/officeDocument/2006/relationships/hyperlink" Target="http://www.virtualmuseum.ca/home/" TargetMode="Externa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www.gamesforchange.org/" TargetMode="External"/><Relationship Id="rId4" Type="http://schemas.openxmlformats.org/officeDocument/2006/relationships/hyperlink" Target="http://www.britishmuseum.org/research/collection_online/search.asp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8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/>
          </p:cNvSpPr>
          <p:nvPr/>
        </p:nvSpPr>
        <p:spPr bwMode="white">
          <a:xfrm flipH="1">
            <a:off x="2263263" y="1079"/>
            <a:ext cx="6880737" cy="5141342"/>
          </a:xfrm>
          <a:custGeom>
            <a:avLst/>
            <a:gdLst/>
            <a:ahLst/>
            <a:cxnLst/>
            <a:rect l="l" t="t" r="r" b="b"/>
            <a:pathLst>
              <a:path w="6880737" h="5141342">
                <a:moveTo>
                  <a:pt x="5036171" y="0"/>
                </a:moveTo>
                <a:lnTo>
                  <a:pt x="2519850" y="0"/>
                </a:lnTo>
                <a:lnTo>
                  <a:pt x="2516321" y="0"/>
                </a:lnTo>
                <a:lnTo>
                  <a:pt x="0" y="0"/>
                </a:lnTo>
                <a:lnTo>
                  <a:pt x="0" y="5141341"/>
                </a:lnTo>
                <a:lnTo>
                  <a:pt x="2414783" y="5141341"/>
                </a:lnTo>
                <a:lnTo>
                  <a:pt x="2414783" y="5141342"/>
                </a:lnTo>
                <a:lnTo>
                  <a:pt x="2679683" y="5141342"/>
                </a:lnTo>
                <a:lnTo>
                  <a:pt x="2679684" y="5141341"/>
                </a:lnTo>
                <a:lnTo>
                  <a:pt x="4931104" y="5141341"/>
                </a:lnTo>
                <a:lnTo>
                  <a:pt x="4931104" y="5141342"/>
                </a:lnTo>
                <a:lnTo>
                  <a:pt x="5196004" y="5141342"/>
                </a:lnTo>
                <a:lnTo>
                  <a:pt x="6880737" y="1"/>
                </a:lnTo>
                <a:lnTo>
                  <a:pt x="5036171" y="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1" r="23999" b="385"/>
          <a:stretch/>
        </p:blipFill>
        <p:spPr>
          <a:xfrm>
            <a:off x="0" y="1079"/>
            <a:ext cx="4398310" cy="51424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A0CF9-16EC-4FFF-862D-797ED89015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17575" y="1389063"/>
            <a:ext cx="4509888" cy="637454"/>
          </a:xfrm>
        </p:spPr>
        <p:txBody>
          <a:bodyPr/>
          <a:lstStyle/>
          <a:p>
            <a:r>
              <a:rPr lang="en-US" dirty="0"/>
              <a:t>Issues in Digital Humanities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D14779-AC22-4862-9542-ABB1D2EA1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7575" y="2101858"/>
            <a:ext cx="4509888" cy="609398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Public Humanities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383D4E1-961D-45E4-A8ED-D212854AC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7575" y="3415890"/>
            <a:ext cx="4509888" cy="1043639"/>
          </a:xfrm>
        </p:spPr>
        <p:txBody>
          <a:bodyPr/>
          <a:lstStyle/>
          <a:p>
            <a:r>
              <a:rPr lang="en-US" dirty="0"/>
              <a:t>Ruth Davy</a:t>
            </a:r>
          </a:p>
        </p:txBody>
      </p:sp>
    </p:spTree>
    <p:extLst>
      <p:ext uri="{BB962C8B-B14F-4D97-AF65-F5344CB8AC3E}">
        <p14:creationId xmlns:p14="http://schemas.microsoft.com/office/powerpoint/2010/main" val="35898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F4AC18D-8088-4DA6-BDF5-5E7AB28207D7}"/>
              </a:ext>
            </a:extLst>
          </p:cNvPr>
          <p:cNvGrpSpPr/>
          <p:nvPr/>
        </p:nvGrpSpPr>
        <p:grpSpPr>
          <a:xfrm>
            <a:off x="422274" y="168115"/>
            <a:ext cx="2530137" cy="676916"/>
            <a:chOff x="422275" y="920940"/>
            <a:chExt cx="2530137" cy="676916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422275" y="920940"/>
              <a:ext cx="671238" cy="676916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0" r="-10000"/>
              </a:stretch>
            </a:blipFill>
            <a:ln w="28575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1197829" y="1019871"/>
              <a:ext cx="1754583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Intellectual Property 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Ownership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BE18AA-425B-4E9B-A7C3-1A07CF178E24}"/>
              </a:ext>
            </a:extLst>
          </p:cNvPr>
          <p:cNvGrpSpPr/>
          <p:nvPr/>
        </p:nvGrpSpPr>
        <p:grpSpPr>
          <a:xfrm>
            <a:off x="422274" y="1763967"/>
            <a:ext cx="1968404" cy="676672"/>
            <a:chOff x="422274" y="1706817"/>
            <a:chExt cx="1968404" cy="676672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22274" y="1706817"/>
              <a:ext cx="671105" cy="676672"/>
            </a:xfrm>
            <a:prstGeom prst="ellipse">
              <a:avLst/>
            </a:prstGeom>
            <a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1000" r="-41000"/>
              </a:stretch>
            </a:blipFill>
            <a:ln w="38100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1296083" y="1737291"/>
              <a:ext cx="1094595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Authority 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Anonymity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90AC32-A989-4604-A3AD-96FAEF7D4FEC}"/>
              </a:ext>
            </a:extLst>
          </p:cNvPr>
          <p:cNvGrpSpPr/>
          <p:nvPr/>
        </p:nvGrpSpPr>
        <p:grpSpPr>
          <a:xfrm>
            <a:off x="422274" y="2545600"/>
            <a:ext cx="2326451" cy="676916"/>
            <a:chOff x="422274" y="2488450"/>
            <a:chExt cx="2326451" cy="676916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22274" y="2488450"/>
              <a:ext cx="670879" cy="676916"/>
            </a:xfrm>
            <a:prstGeom prst="ellipse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000" r="-14000"/>
              </a:stretch>
            </a:blipFill>
            <a:ln w="28575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1296083" y="2580686"/>
              <a:ext cx="1452642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Public Perception</a:t>
              </a:r>
            </a:p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&amp; Education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5E3292-D0D1-44A9-80D4-742635CF1DC7}"/>
              </a:ext>
            </a:extLst>
          </p:cNvPr>
          <p:cNvGrpSpPr/>
          <p:nvPr/>
        </p:nvGrpSpPr>
        <p:grpSpPr>
          <a:xfrm>
            <a:off x="422274" y="3327477"/>
            <a:ext cx="1706088" cy="676916"/>
            <a:chOff x="422274" y="4097675"/>
            <a:chExt cx="1706088" cy="676916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22274" y="4097675"/>
              <a:ext cx="671057" cy="676916"/>
            </a:xfrm>
            <a:prstGeom prst="ellipse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 w="28575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1296083" y="4189911"/>
              <a:ext cx="832279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Inclusivity</a:t>
              </a:r>
            </a:p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&amp; Access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233ACD-33BF-458F-B20A-B84C7356E419}"/>
              </a:ext>
            </a:extLst>
          </p:cNvPr>
          <p:cNvGrpSpPr/>
          <p:nvPr/>
        </p:nvGrpSpPr>
        <p:grpSpPr>
          <a:xfrm>
            <a:off x="422274" y="917306"/>
            <a:ext cx="2530137" cy="689410"/>
            <a:chOff x="422231" y="3311441"/>
            <a:chExt cx="2530137" cy="689410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22231" y="3311441"/>
              <a:ext cx="670922" cy="676916"/>
            </a:xfrm>
            <a:prstGeom prst="ellipse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000" b="-6000"/>
              </a:stretch>
            </a:blipFill>
            <a:ln w="28575">
              <a:solidFill>
                <a:schemeClr val="accent1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1195477" y="3385298"/>
              <a:ext cx="1756891" cy="61555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2000" b="1" dirty="0">
                  <a:solidFill>
                    <a:schemeClr val="accent1"/>
                  </a:solidFill>
                </a:rPr>
                <a:t>Personal Attacks</a:t>
              </a:r>
            </a:p>
            <a:p>
              <a:pPr marL="4763"/>
              <a:r>
                <a:rPr lang="en-US" sz="2000" b="1" dirty="0">
                  <a:solidFill>
                    <a:schemeClr val="accent1"/>
                  </a:solidFill>
                </a:rPr>
                <a:t>&amp; Trolls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10800000">
            <a:off x="3679825" y="200212"/>
            <a:ext cx="0" cy="4586057"/>
          </a:xfrm>
          <a:prstGeom prst="line">
            <a:avLst/>
          </a:prstGeom>
          <a:noFill/>
          <a:ln w="12700">
            <a:solidFill>
              <a:srgbClr val="EAE8D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/>
            <a:stCxn id="14" idx="3"/>
          </p:cNvCxnSpPr>
          <p:nvPr/>
        </p:nvCxnSpPr>
        <p:spPr>
          <a:xfrm flipV="1">
            <a:off x="2952411" y="1291886"/>
            <a:ext cx="727917" cy="0"/>
          </a:xfrm>
          <a:prstGeom prst="line">
            <a:avLst/>
          </a:prstGeom>
          <a:noFill/>
          <a:ln w="12700">
            <a:solidFill>
              <a:srgbClr val="009D9C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578CA7-4E10-45E9-8362-8DEB57210910}"/>
              </a:ext>
            </a:extLst>
          </p:cNvPr>
          <p:cNvSpPr txBox="1"/>
          <p:nvPr/>
        </p:nvSpPr>
        <p:spPr>
          <a:xfrm>
            <a:off x="3882147" y="671085"/>
            <a:ext cx="4891739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What about the creation of ‘safe spaces’ with a registration wall to participation (such as DH slack) where like-minded individuals come together with a collective etiquette for participation? What are the drawbacks to this approach? Benefits?</a:t>
            </a:r>
          </a:p>
          <a:p>
            <a:endParaRPr lang="en-US" dirty="0"/>
          </a:p>
          <a:p>
            <a:r>
              <a:rPr lang="en-US" dirty="0"/>
              <a:t>Would a digital etiquette shift be possible? How does this differ from an in-person setting?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17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F4AC18D-8088-4DA6-BDF5-5E7AB28207D7}"/>
              </a:ext>
            </a:extLst>
          </p:cNvPr>
          <p:cNvGrpSpPr/>
          <p:nvPr/>
        </p:nvGrpSpPr>
        <p:grpSpPr>
          <a:xfrm>
            <a:off x="422274" y="168115"/>
            <a:ext cx="2640185" cy="676916"/>
            <a:chOff x="422275" y="920940"/>
            <a:chExt cx="2640185" cy="676916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422275" y="920940"/>
              <a:ext cx="671238" cy="676916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0" r="-10000"/>
              </a:stretch>
            </a:blipFill>
            <a:ln w="28575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1307877" y="1028219"/>
              <a:ext cx="1754583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Intellectual Property 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Ownership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BE18AA-425B-4E9B-A7C3-1A07CF178E24}"/>
              </a:ext>
            </a:extLst>
          </p:cNvPr>
          <p:cNvGrpSpPr/>
          <p:nvPr/>
        </p:nvGrpSpPr>
        <p:grpSpPr>
          <a:xfrm>
            <a:off x="422274" y="1763967"/>
            <a:ext cx="1993517" cy="676672"/>
            <a:chOff x="422274" y="1706817"/>
            <a:chExt cx="1993517" cy="676672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22274" y="1706817"/>
              <a:ext cx="671105" cy="676672"/>
            </a:xfrm>
            <a:prstGeom prst="ellipse">
              <a:avLst/>
            </a:prstGeom>
            <a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1000" r="-41000"/>
              </a:stretch>
            </a:blipFill>
            <a:ln w="38100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1284263" y="1788446"/>
              <a:ext cx="1131528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Authority 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Anonymity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90AC32-A989-4604-A3AD-96FAEF7D4FEC}"/>
              </a:ext>
            </a:extLst>
          </p:cNvPr>
          <p:cNvGrpSpPr/>
          <p:nvPr/>
        </p:nvGrpSpPr>
        <p:grpSpPr>
          <a:xfrm>
            <a:off x="422274" y="2545600"/>
            <a:ext cx="2630678" cy="676916"/>
            <a:chOff x="422274" y="2488450"/>
            <a:chExt cx="2630678" cy="676916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22274" y="2488450"/>
              <a:ext cx="670879" cy="676916"/>
            </a:xfrm>
            <a:prstGeom prst="ellipse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000" r="-14000"/>
              </a:stretch>
            </a:blipFill>
            <a:ln w="28575">
              <a:solidFill>
                <a:schemeClr val="accent1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1195520" y="2520246"/>
              <a:ext cx="1857432" cy="61555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2000" b="1" dirty="0">
                  <a:solidFill>
                    <a:schemeClr val="accent1"/>
                  </a:solidFill>
                </a:rPr>
                <a:t>Public Perception</a:t>
              </a:r>
            </a:p>
            <a:p>
              <a:pPr marL="4763"/>
              <a:r>
                <a:rPr lang="en-US" sz="2000" b="1" dirty="0">
                  <a:solidFill>
                    <a:schemeClr val="accent1"/>
                  </a:solidFill>
                </a:rPr>
                <a:t>&amp; Education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5E3292-D0D1-44A9-80D4-742635CF1DC7}"/>
              </a:ext>
            </a:extLst>
          </p:cNvPr>
          <p:cNvGrpSpPr/>
          <p:nvPr/>
        </p:nvGrpSpPr>
        <p:grpSpPr>
          <a:xfrm>
            <a:off x="422274" y="3327477"/>
            <a:ext cx="1706088" cy="676916"/>
            <a:chOff x="422274" y="4097675"/>
            <a:chExt cx="1706088" cy="676916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22274" y="4097675"/>
              <a:ext cx="671057" cy="676916"/>
            </a:xfrm>
            <a:prstGeom prst="ellipse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 w="28575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1296083" y="4189911"/>
              <a:ext cx="832279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Inclusivity</a:t>
              </a:r>
            </a:p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&amp; Access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233ACD-33BF-458F-B20A-B84C7356E419}"/>
              </a:ext>
            </a:extLst>
          </p:cNvPr>
          <p:cNvGrpSpPr/>
          <p:nvPr/>
        </p:nvGrpSpPr>
        <p:grpSpPr>
          <a:xfrm>
            <a:off x="422274" y="917306"/>
            <a:ext cx="2278864" cy="676916"/>
            <a:chOff x="422231" y="3311441"/>
            <a:chExt cx="2278864" cy="676916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22231" y="3311441"/>
              <a:ext cx="670922" cy="676916"/>
            </a:xfrm>
            <a:prstGeom prst="ellipse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000" b="-6000"/>
              </a:stretch>
            </a:blipFill>
            <a:ln w="28575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1295582" y="3393646"/>
              <a:ext cx="1405513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Personal Attacks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Trolls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10800000">
            <a:off x="3679825" y="200212"/>
            <a:ext cx="0" cy="4586057"/>
          </a:xfrm>
          <a:prstGeom prst="line">
            <a:avLst/>
          </a:prstGeom>
          <a:noFill/>
          <a:ln w="12700">
            <a:solidFill>
              <a:srgbClr val="EAE8D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3062459" y="2866844"/>
            <a:ext cx="623512" cy="0"/>
          </a:xfrm>
          <a:prstGeom prst="line">
            <a:avLst/>
          </a:prstGeom>
          <a:noFill/>
          <a:ln w="12700">
            <a:solidFill>
              <a:srgbClr val="009D9C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5578-122A-4E55-A31E-C4E8AE8D9973}"/>
              </a:ext>
            </a:extLst>
          </p:cNvPr>
          <p:cNvSpPr/>
          <p:nvPr/>
        </p:nvSpPr>
        <p:spPr>
          <a:xfrm>
            <a:off x="4041145" y="290549"/>
            <a:ext cx="49420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articles this week about Sarah Bond’s experience, in addition to the personal attacks that she experienced, the issue of public perception and changing a narrative around certain humanities disciplines is also discussed. </a:t>
            </a:r>
          </a:p>
          <a:p>
            <a:endParaRPr lang="en-US" dirty="0"/>
          </a:p>
          <a:p>
            <a:r>
              <a:rPr lang="en-US" dirty="0"/>
              <a:t>What role can the digital humanities take in informing cultural sector productions and education to accurately portray history and human civilizations? </a:t>
            </a:r>
          </a:p>
          <a:p>
            <a:endParaRPr lang="en-US" dirty="0"/>
          </a:p>
          <a:p>
            <a:r>
              <a:rPr lang="en-US" dirty="0"/>
              <a:t>Is the creation of these works a piece of public humanities, in that it engages the public with aspects of the discipline?</a:t>
            </a:r>
          </a:p>
        </p:txBody>
      </p:sp>
    </p:spTree>
    <p:extLst>
      <p:ext uri="{BB962C8B-B14F-4D97-AF65-F5344CB8AC3E}">
        <p14:creationId xmlns:p14="http://schemas.microsoft.com/office/powerpoint/2010/main" val="38061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F4AC18D-8088-4DA6-BDF5-5E7AB28207D7}"/>
              </a:ext>
            </a:extLst>
          </p:cNvPr>
          <p:cNvGrpSpPr/>
          <p:nvPr/>
        </p:nvGrpSpPr>
        <p:grpSpPr>
          <a:xfrm>
            <a:off x="422274" y="168115"/>
            <a:ext cx="2640185" cy="676916"/>
            <a:chOff x="422275" y="920940"/>
            <a:chExt cx="2640185" cy="676916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422275" y="920940"/>
              <a:ext cx="671238" cy="676916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0" r="-10000"/>
              </a:stretch>
            </a:blipFill>
            <a:ln w="28575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1307877" y="1028219"/>
              <a:ext cx="1754583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Intellectual Property 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Ownership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BE18AA-425B-4E9B-A7C3-1A07CF178E24}"/>
              </a:ext>
            </a:extLst>
          </p:cNvPr>
          <p:cNvGrpSpPr/>
          <p:nvPr/>
        </p:nvGrpSpPr>
        <p:grpSpPr>
          <a:xfrm>
            <a:off x="422274" y="1763967"/>
            <a:ext cx="1993517" cy="676672"/>
            <a:chOff x="422274" y="1706817"/>
            <a:chExt cx="1993517" cy="676672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22274" y="1706817"/>
              <a:ext cx="671105" cy="676672"/>
            </a:xfrm>
            <a:prstGeom prst="ellipse">
              <a:avLst/>
            </a:prstGeom>
            <a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1000" r="-41000"/>
              </a:stretch>
            </a:blipFill>
            <a:ln w="38100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1284263" y="1788446"/>
              <a:ext cx="1131528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Authority 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Anonymity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90AC32-A989-4604-A3AD-96FAEF7D4FEC}"/>
              </a:ext>
            </a:extLst>
          </p:cNvPr>
          <p:cNvGrpSpPr/>
          <p:nvPr/>
        </p:nvGrpSpPr>
        <p:grpSpPr>
          <a:xfrm>
            <a:off x="422274" y="2545600"/>
            <a:ext cx="2630678" cy="676916"/>
            <a:chOff x="422274" y="2488450"/>
            <a:chExt cx="2630678" cy="676916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22274" y="2488450"/>
              <a:ext cx="670879" cy="676916"/>
            </a:xfrm>
            <a:prstGeom prst="ellipse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000" r="-14000"/>
              </a:stretch>
            </a:blipFill>
            <a:ln w="28575">
              <a:solidFill>
                <a:schemeClr val="accent1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1195520" y="2520246"/>
              <a:ext cx="1857432" cy="61555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2000" b="1" dirty="0">
                  <a:solidFill>
                    <a:schemeClr val="accent1"/>
                  </a:solidFill>
                </a:rPr>
                <a:t>Public Perception</a:t>
              </a:r>
            </a:p>
            <a:p>
              <a:pPr marL="4763"/>
              <a:r>
                <a:rPr lang="en-US" sz="2000" b="1" dirty="0">
                  <a:solidFill>
                    <a:schemeClr val="accent1"/>
                  </a:solidFill>
                </a:rPr>
                <a:t>&amp; Education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5E3292-D0D1-44A9-80D4-742635CF1DC7}"/>
              </a:ext>
            </a:extLst>
          </p:cNvPr>
          <p:cNvGrpSpPr/>
          <p:nvPr/>
        </p:nvGrpSpPr>
        <p:grpSpPr>
          <a:xfrm>
            <a:off x="422274" y="3327477"/>
            <a:ext cx="1706088" cy="676916"/>
            <a:chOff x="422274" y="4097675"/>
            <a:chExt cx="1706088" cy="676916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22274" y="4097675"/>
              <a:ext cx="671057" cy="676916"/>
            </a:xfrm>
            <a:prstGeom prst="ellipse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 w="28575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1296083" y="4189911"/>
              <a:ext cx="832279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Inclusivity</a:t>
              </a:r>
            </a:p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&amp; Access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233ACD-33BF-458F-B20A-B84C7356E419}"/>
              </a:ext>
            </a:extLst>
          </p:cNvPr>
          <p:cNvGrpSpPr/>
          <p:nvPr/>
        </p:nvGrpSpPr>
        <p:grpSpPr>
          <a:xfrm>
            <a:off x="422274" y="917306"/>
            <a:ext cx="2278864" cy="676916"/>
            <a:chOff x="422231" y="3311441"/>
            <a:chExt cx="2278864" cy="676916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22231" y="3311441"/>
              <a:ext cx="670922" cy="676916"/>
            </a:xfrm>
            <a:prstGeom prst="ellipse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000" b="-6000"/>
              </a:stretch>
            </a:blipFill>
            <a:ln w="28575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1295582" y="3393646"/>
              <a:ext cx="1405513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Personal Attacks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Trolls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10800000">
            <a:off x="3679825" y="200212"/>
            <a:ext cx="0" cy="4586057"/>
          </a:xfrm>
          <a:prstGeom prst="line">
            <a:avLst/>
          </a:prstGeom>
          <a:noFill/>
          <a:ln w="12700">
            <a:solidFill>
              <a:srgbClr val="EAE8D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3062459" y="2866844"/>
            <a:ext cx="623512" cy="0"/>
          </a:xfrm>
          <a:prstGeom prst="line">
            <a:avLst/>
          </a:prstGeom>
          <a:noFill/>
          <a:ln w="12700">
            <a:solidFill>
              <a:srgbClr val="009D9C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81A3A01B-8460-4B04-9085-0760141B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493" y="2281385"/>
            <a:ext cx="1517771" cy="22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">
            <a:extLst>
              <a:ext uri="{FF2B5EF4-FFF2-40B4-BE49-F238E27FC236}">
                <a16:creationId xmlns:a16="http://schemas.microsoft.com/office/drawing/2014/main" id="{A3A66C64-60B5-4377-A987-78C6F8084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314" y="2281385"/>
            <a:ext cx="1517771" cy="22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ndiana jones">
            <a:extLst>
              <a:ext uri="{FF2B5EF4-FFF2-40B4-BE49-F238E27FC236}">
                <a16:creationId xmlns:a16="http://schemas.microsoft.com/office/drawing/2014/main" id="{80A242E1-C1F9-4CAF-8333-1293229F5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135" y="2281385"/>
            <a:ext cx="1580067" cy="22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225578-122A-4E55-A31E-C4E8AE8D9973}"/>
              </a:ext>
            </a:extLst>
          </p:cNvPr>
          <p:cNvSpPr/>
          <p:nvPr/>
        </p:nvSpPr>
        <p:spPr>
          <a:xfrm>
            <a:off x="4041145" y="290549"/>
            <a:ext cx="4942031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art of storytelling, how much responsibility does the author/creator have in creating something accurate?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the audience differentiate? What did they get right? What did they get wrong? Does it matter?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8B098-D0DB-40F6-8088-E2E7D3A5F1A6}"/>
              </a:ext>
            </a:extLst>
          </p:cNvPr>
          <p:cNvSpPr txBox="1"/>
          <p:nvPr/>
        </p:nvSpPr>
        <p:spPr>
          <a:xfrm>
            <a:off x="7586413" y="4824818"/>
            <a:ext cx="1061509" cy="169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763"/>
            <a:r>
              <a:rPr lang="en-US" sz="1100" dirty="0">
                <a:solidFill>
                  <a:schemeClr val="bg2"/>
                </a:solidFill>
              </a:rPr>
              <a:t>Photos from IMDB</a:t>
            </a:r>
          </a:p>
        </p:txBody>
      </p:sp>
    </p:spTree>
    <p:extLst>
      <p:ext uri="{BB962C8B-B14F-4D97-AF65-F5344CB8AC3E}">
        <p14:creationId xmlns:p14="http://schemas.microsoft.com/office/powerpoint/2010/main" val="35563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F4AC18D-8088-4DA6-BDF5-5E7AB28207D7}"/>
              </a:ext>
            </a:extLst>
          </p:cNvPr>
          <p:cNvGrpSpPr/>
          <p:nvPr/>
        </p:nvGrpSpPr>
        <p:grpSpPr>
          <a:xfrm>
            <a:off x="422274" y="168115"/>
            <a:ext cx="2792004" cy="676916"/>
            <a:chOff x="422275" y="920940"/>
            <a:chExt cx="2792004" cy="676916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422275" y="920940"/>
              <a:ext cx="671238" cy="676916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0" r="-10000"/>
              </a:stretch>
            </a:blipFill>
            <a:ln w="28575">
              <a:solidFill>
                <a:schemeClr val="accent1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1195521" y="977770"/>
              <a:ext cx="2018758" cy="553998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b="1" dirty="0">
                  <a:solidFill>
                    <a:schemeClr val="accent1"/>
                  </a:solidFill>
                </a:rPr>
                <a:t>Intellectual Property </a:t>
              </a:r>
            </a:p>
            <a:p>
              <a:pPr marL="4763"/>
              <a:r>
                <a:rPr lang="en-US" b="1" dirty="0">
                  <a:solidFill>
                    <a:schemeClr val="accent1"/>
                  </a:solidFill>
                </a:rPr>
                <a:t>&amp; Ownership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BE18AA-425B-4E9B-A7C3-1A07CF178E24}"/>
              </a:ext>
            </a:extLst>
          </p:cNvPr>
          <p:cNvGrpSpPr/>
          <p:nvPr/>
        </p:nvGrpSpPr>
        <p:grpSpPr>
          <a:xfrm>
            <a:off x="422274" y="1763967"/>
            <a:ext cx="1968404" cy="676672"/>
            <a:chOff x="422274" y="1706817"/>
            <a:chExt cx="1968404" cy="676672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22274" y="1706817"/>
              <a:ext cx="671105" cy="676672"/>
            </a:xfrm>
            <a:prstGeom prst="ellipse">
              <a:avLst/>
            </a:prstGeom>
            <a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1000" r="-41000"/>
              </a:stretch>
            </a:blipFill>
            <a:ln w="38100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1296083" y="1737291"/>
              <a:ext cx="1094595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Authority 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Anonymity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90AC32-A989-4604-A3AD-96FAEF7D4FEC}"/>
              </a:ext>
            </a:extLst>
          </p:cNvPr>
          <p:cNvGrpSpPr/>
          <p:nvPr/>
        </p:nvGrpSpPr>
        <p:grpSpPr>
          <a:xfrm>
            <a:off x="422274" y="2545600"/>
            <a:ext cx="2326451" cy="676916"/>
            <a:chOff x="422274" y="2488450"/>
            <a:chExt cx="2326451" cy="676916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22274" y="2488450"/>
              <a:ext cx="670879" cy="676916"/>
            </a:xfrm>
            <a:prstGeom prst="ellipse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000" r="-14000"/>
              </a:stretch>
            </a:blipFill>
            <a:ln w="28575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1296083" y="2580686"/>
              <a:ext cx="1452642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Public Perception</a:t>
              </a:r>
            </a:p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&amp; Education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5E3292-D0D1-44A9-80D4-742635CF1DC7}"/>
              </a:ext>
            </a:extLst>
          </p:cNvPr>
          <p:cNvGrpSpPr/>
          <p:nvPr/>
        </p:nvGrpSpPr>
        <p:grpSpPr>
          <a:xfrm>
            <a:off x="422274" y="3327477"/>
            <a:ext cx="1706088" cy="676916"/>
            <a:chOff x="422274" y="4097675"/>
            <a:chExt cx="1706088" cy="676916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22274" y="4097675"/>
              <a:ext cx="671057" cy="676916"/>
            </a:xfrm>
            <a:prstGeom prst="ellipse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 w="28575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1296083" y="4189911"/>
              <a:ext cx="832279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Inclusivity</a:t>
              </a:r>
            </a:p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&amp; Access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233ACD-33BF-458F-B20A-B84C7356E419}"/>
              </a:ext>
            </a:extLst>
          </p:cNvPr>
          <p:cNvGrpSpPr/>
          <p:nvPr/>
        </p:nvGrpSpPr>
        <p:grpSpPr>
          <a:xfrm>
            <a:off x="422274" y="917306"/>
            <a:ext cx="2203286" cy="676916"/>
            <a:chOff x="422231" y="3311441"/>
            <a:chExt cx="2203286" cy="676916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22231" y="3311441"/>
              <a:ext cx="670922" cy="676916"/>
            </a:xfrm>
            <a:prstGeom prst="ellipse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000" b="-6000"/>
              </a:stretch>
            </a:blipFill>
            <a:ln w="28575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1258733" y="3385298"/>
              <a:ext cx="1366784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Personal Attacks</a:t>
              </a:r>
            </a:p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&amp; Trolls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10800000">
            <a:off x="3679825" y="200212"/>
            <a:ext cx="0" cy="4586057"/>
          </a:xfrm>
          <a:prstGeom prst="line">
            <a:avLst/>
          </a:prstGeom>
          <a:noFill/>
          <a:ln w="12700">
            <a:solidFill>
              <a:srgbClr val="EAE8D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/>
            <a:stCxn id="9" idx="3"/>
          </p:cNvCxnSpPr>
          <p:nvPr/>
        </p:nvCxnSpPr>
        <p:spPr>
          <a:xfrm flipV="1">
            <a:off x="3214278" y="446066"/>
            <a:ext cx="466050" cy="0"/>
          </a:xfrm>
          <a:prstGeom prst="line">
            <a:avLst/>
          </a:prstGeom>
          <a:noFill/>
          <a:ln w="12700">
            <a:solidFill>
              <a:srgbClr val="009D9C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E56538-93EF-4EAA-B15A-99CB013FD68E}"/>
              </a:ext>
            </a:extLst>
          </p:cNvPr>
          <p:cNvSpPr txBox="1"/>
          <p:nvPr/>
        </p:nvSpPr>
        <p:spPr>
          <a:xfrm>
            <a:off x="3882147" y="671085"/>
            <a:ext cx="4891739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dirty="0"/>
              <a:t>Who owns the intellectual property derived from public conversations? Who funds the underlying work product? </a:t>
            </a:r>
          </a:p>
          <a:p>
            <a:endParaRPr lang="en-US" dirty="0"/>
          </a:p>
          <a:p>
            <a:r>
              <a:rPr lang="en-US" dirty="0"/>
              <a:t>In order to continue an academic career, is there an expectation to foster an online brand? Why?</a:t>
            </a:r>
          </a:p>
          <a:p>
            <a:endParaRPr lang="en-US" dirty="0"/>
          </a:p>
          <a:p>
            <a:r>
              <a:rPr lang="en-US" dirty="0"/>
              <a:t>How does the pressure to engage the public in activities impact what is being studied and the methods for these studies? What impact does this have on projects? </a:t>
            </a:r>
          </a:p>
        </p:txBody>
      </p:sp>
    </p:spTree>
    <p:extLst>
      <p:ext uri="{BB962C8B-B14F-4D97-AF65-F5344CB8AC3E}">
        <p14:creationId xmlns:p14="http://schemas.microsoft.com/office/powerpoint/2010/main" val="1195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F4AC18D-8088-4DA6-BDF5-5E7AB28207D7}"/>
              </a:ext>
            </a:extLst>
          </p:cNvPr>
          <p:cNvGrpSpPr/>
          <p:nvPr/>
        </p:nvGrpSpPr>
        <p:grpSpPr>
          <a:xfrm>
            <a:off x="422274" y="168115"/>
            <a:ext cx="2640185" cy="676916"/>
            <a:chOff x="422275" y="920940"/>
            <a:chExt cx="2640185" cy="676916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422275" y="920940"/>
              <a:ext cx="671238" cy="676916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0" r="-10000"/>
              </a:stretch>
            </a:blipFill>
            <a:ln w="28575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1307877" y="1028219"/>
              <a:ext cx="1754583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Intellectual Property 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Ownership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BE18AA-425B-4E9B-A7C3-1A07CF178E24}"/>
              </a:ext>
            </a:extLst>
          </p:cNvPr>
          <p:cNvGrpSpPr/>
          <p:nvPr/>
        </p:nvGrpSpPr>
        <p:grpSpPr>
          <a:xfrm>
            <a:off x="422274" y="1763967"/>
            <a:ext cx="2184402" cy="676672"/>
            <a:chOff x="422274" y="1706817"/>
            <a:chExt cx="2184402" cy="676672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22274" y="1706817"/>
              <a:ext cx="671105" cy="676672"/>
            </a:xfrm>
            <a:prstGeom prst="ellipse">
              <a:avLst/>
            </a:prstGeom>
            <a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1000" r="-41000"/>
              </a:stretch>
            </a:blipFill>
            <a:ln w="38100">
              <a:solidFill>
                <a:schemeClr val="accent1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1195520" y="1733459"/>
              <a:ext cx="1411156" cy="61555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2000" b="1" dirty="0">
                  <a:solidFill>
                    <a:schemeClr val="accent1"/>
                  </a:solidFill>
                </a:rPr>
                <a:t>Authority </a:t>
              </a:r>
            </a:p>
            <a:p>
              <a:pPr marL="4763"/>
              <a:r>
                <a:rPr lang="en-US" sz="2000" b="1" dirty="0">
                  <a:solidFill>
                    <a:schemeClr val="accent1"/>
                  </a:solidFill>
                </a:rPr>
                <a:t>&amp; Anonymity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90AC32-A989-4604-A3AD-96FAEF7D4FEC}"/>
              </a:ext>
            </a:extLst>
          </p:cNvPr>
          <p:cNvGrpSpPr/>
          <p:nvPr/>
        </p:nvGrpSpPr>
        <p:grpSpPr>
          <a:xfrm>
            <a:off x="422274" y="2545600"/>
            <a:ext cx="2326451" cy="676916"/>
            <a:chOff x="422274" y="2488450"/>
            <a:chExt cx="2326451" cy="676916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22274" y="2488450"/>
              <a:ext cx="670879" cy="676916"/>
            </a:xfrm>
            <a:prstGeom prst="ellipse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000" r="-14000"/>
              </a:stretch>
            </a:blipFill>
            <a:ln w="28575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1296083" y="2580686"/>
              <a:ext cx="1452642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Public Perception</a:t>
              </a:r>
            </a:p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&amp; Education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5E3292-D0D1-44A9-80D4-742635CF1DC7}"/>
              </a:ext>
            </a:extLst>
          </p:cNvPr>
          <p:cNvGrpSpPr/>
          <p:nvPr/>
        </p:nvGrpSpPr>
        <p:grpSpPr>
          <a:xfrm>
            <a:off x="422274" y="3327477"/>
            <a:ext cx="1706088" cy="676916"/>
            <a:chOff x="422274" y="4097675"/>
            <a:chExt cx="1706088" cy="676916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22274" y="4097675"/>
              <a:ext cx="671057" cy="676916"/>
            </a:xfrm>
            <a:prstGeom prst="ellipse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 w="28575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1296083" y="4189911"/>
              <a:ext cx="832279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Inclusivity</a:t>
              </a:r>
            </a:p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&amp; Access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233ACD-33BF-458F-B20A-B84C7356E419}"/>
              </a:ext>
            </a:extLst>
          </p:cNvPr>
          <p:cNvGrpSpPr/>
          <p:nvPr/>
        </p:nvGrpSpPr>
        <p:grpSpPr>
          <a:xfrm>
            <a:off x="422274" y="917306"/>
            <a:ext cx="2278864" cy="676916"/>
            <a:chOff x="422231" y="3311441"/>
            <a:chExt cx="2278864" cy="676916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22231" y="3311441"/>
              <a:ext cx="670922" cy="676916"/>
            </a:xfrm>
            <a:prstGeom prst="ellipse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000" b="-6000"/>
              </a:stretch>
            </a:blipFill>
            <a:ln w="28575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1295582" y="3393646"/>
              <a:ext cx="1405513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Personal Attacks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Trolls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10800000">
            <a:off x="3679825" y="200212"/>
            <a:ext cx="0" cy="4586057"/>
          </a:xfrm>
          <a:prstGeom prst="line">
            <a:avLst/>
          </a:prstGeom>
          <a:noFill/>
          <a:ln w="12700">
            <a:solidFill>
              <a:srgbClr val="EAE8D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2606676" y="2043884"/>
            <a:ext cx="1079295" cy="0"/>
          </a:xfrm>
          <a:prstGeom prst="line">
            <a:avLst/>
          </a:prstGeom>
          <a:noFill/>
          <a:ln w="12700">
            <a:solidFill>
              <a:srgbClr val="009D9C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F33D1-47A2-41C9-8ABA-039728F7AD41}"/>
              </a:ext>
            </a:extLst>
          </p:cNvPr>
          <p:cNvSpPr/>
          <p:nvPr/>
        </p:nvSpPr>
        <p:spPr>
          <a:xfrm>
            <a:off x="4017832" y="454927"/>
            <a:ext cx="4897568" cy="266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We’ve already discussed the impact of anonymity on reactions to public projects. What about authority in the online space?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one balance the need for authoritative sources that are well-vetted with a need for some level of anonymity in order to preserve the privacy of the individual?</a:t>
            </a:r>
          </a:p>
        </p:txBody>
      </p:sp>
    </p:spTree>
    <p:extLst>
      <p:ext uri="{BB962C8B-B14F-4D97-AF65-F5344CB8AC3E}">
        <p14:creationId xmlns:p14="http://schemas.microsoft.com/office/powerpoint/2010/main" val="31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F4AC18D-8088-4DA6-BDF5-5E7AB28207D7}"/>
              </a:ext>
            </a:extLst>
          </p:cNvPr>
          <p:cNvGrpSpPr/>
          <p:nvPr/>
        </p:nvGrpSpPr>
        <p:grpSpPr>
          <a:xfrm>
            <a:off x="422274" y="168115"/>
            <a:ext cx="2640185" cy="676916"/>
            <a:chOff x="422275" y="920940"/>
            <a:chExt cx="2640185" cy="676916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422275" y="920940"/>
              <a:ext cx="671238" cy="676916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0" r="-10000"/>
              </a:stretch>
            </a:blipFill>
            <a:ln w="28575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1307877" y="1028219"/>
              <a:ext cx="1754583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Intellectual Property 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Ownership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BE18AA-425B-4E9B-A7C3-1A07CF178E24}"/>
              </a:ext>
            </a:extLst>
          </p:cNvPr>
          <p:cNvGrpSpPr/>
          <p:nvPr/>
        </p:nvGrpSpPr>
        <p:grpSpPr>
          <a:xfrm>
            <a:off x="422274" y="1763967"/>
            <a:ext cx="2184402" cy="676672"/>
            <a:chOff x="422274" y="1706817"/>
            <a:chExt cx="2184402" cy="676672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22274" y="1706817"/>
              <a:ext cx="671105" cy="676672"/>
            </a:xfrm>
            <a:prstGeom prst="ellipse">
              <a:avLst/>
            </a:prstGeom>
            <a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1000" r="-41000"/>
              </a:stretch>
            </a:blipFill>
            <a:ln w="38100">
              <a:solidFill>
                <a:schemeClr val="accent1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1195520" y="1733459"/>
              <a:ext cx="1411156" cy="61555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2000" b="1" dirty="0">
                  <a:solidFill>
                    <a:schemeClr val="accent1"/>
                  </a:solidFill>
                </a:rPr>
                <a:t>Authority </a:t>
              </a:r>
            </a:p>
            <a:p>
              <a:pPr marL="4763"/>
              <a:r>
                <a:rPr lang="en-US" sz="2000" b="1" dirty="0">
                  <a:solidFill>
                    <a:schemeClr val="accent1"/>
                  </a:solidFill>
                </a:rPr>
                <a:t>&amp; Anonymity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90AC32-A989-4604-A3AD-96FAEF7D4FEC}"/>
              </a:ext>
            </a:extLst>
          </p:cNvPr>
          <p:cNvGrpSpPr/>
          <p:nvPr/>
        </p:nvGrpSpPr>
        <p:grpSpPr>
          <a:xfrm>
            <a:off x="422274" y="2545600"/>
            <a:ext cx="2326451" cy="676916"/>
            <a:chOff x="422274" y="2488450"/>
            <a:chExt cx="2326451" cy="676916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22274" y="2488450"/>
              <a:ext cx="670879" cy="676916"/>
            </a:xfrm>
            <a:prstGeom prst="ellipse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000" r="-14000"/>
              </a:stretch>
            </a:blipFill>
            <a:ln w="28575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1296083" y="2580686"/>
              <a:ext cx="1452642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Public Perception</a:t>
              </a:r>
            </a:p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&amp; Education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5E3292-D0D1-44A9-80D4-742635CF1DC7}"/>
              </a:ext>
            </a:extLst>
          </p:cNvPr>
          <p:cNvGrpSpPr/>
          <p:nvPr/>
        </p:nvGrpSpPr>
        <p:grpSpPr>
          <a:xfrm>
            <a:off x="422274" y="3327477"/>
            <a:ext cx="1706088" cy="676916"/>
            <a:chOff x="422274" y="4097675"/>
            <a:chExt cx="1706088" cy="676916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22274" y="4097675"/>
              <a:ext cx="671057" cy="676916"/>
            </a:xfrm>
            <a:prstGeom prst="ellipse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 w="28575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1296083" y="4189911"/>
              <a:ext cx="832279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Inclusivity</a:t>
              </a:r>
            </a:p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&amp; Access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233ACD-33BF-458F-B20A-B84C7356E419}"/>
              </a:ext>
            </a:extLst>
          </p:cNvPr>
          <p:cNvGrpSpPr/>
          <p:nvPr/>
        </p:nvGrpSpPr>
        <p:grpSpPr>
          <a:xfrm>
            <a:off x="422274" y="917306"/>
            <a:ext cx="2278864" cy="676916"/>
            <a:chOff x="422231" y="3311441"/>
            <a:chExt cx="2278864" cy="676916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22231" y="3311441"/>
              <a:ext cx="670922" cy="676916"/>
            </a:xfrm>
            <a:prstGeom prst="ellipse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000" b="-6000"/>
              </a:stretch>
            </a:blipFill>
            <a:ln w="28575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1295582" y="3393646"/>
              <a:ext cx="1405513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Personal Attacks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Trolls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10800000">
            <a:off x="3679825" y="200212"/>
            <a:ext cx="0" cy="4586057"/>
          </a:xfrm>
          <a:prstGeom prst="line">
            <a:avLst/>
          </a:prstGeom>
          <a:noFill/>
          <a:ln w="12700">
            <a:solidFill>
              <a:srgbClr val="EAE8D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2606676" y="2043884"/>
            <a:ext cx="1079295" cy="0"/>
          </a:xfrm>
          <a:prstGeom prst="line">
            <a:avLst/>
          </a:prstGeom>
          <a:noFill/>
          <a:ln w="12700">
            <a:solidFill>
              <a:srgbClr val="009D9C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F33D1-47A2-41C9-8ABA-039728F7AD41}"/>
              </a:ext>
            </a:extLst>
          </p:cNvPr>
          <p:cNvSpPr/>
          <p:nvPr/>
        </p:nvSpPr>
        <p:spPr>
          <a:xfrm>
            <a:off x="4017832" y="454927"/>
            <a:ext cx="4897568" cy="2474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detractors more likely to target a named individual or an anonymous contributor?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Deindividuation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concept in social psychology that is generally thought of as the loss of self-awareness in groups. </a:t>
            </a:r>
          </a:p>
        </p:txBody>
      </p:sp>
    </p:spTree>
    <p:extLst>
      <p:ext uri="{BB962C8B-B14F-4D97-AF65-F5344CB8AC3E}">
        <p14:creationId xmlns:p14="http://schemas.microsoft.com/office/powerpoint/2010/main" val="341989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F4AC18D-8088-4DA6-BDF5-5E7AB28207D7}"/>
              </a:ext>
            </a:extLst>
          </p:cNvPr>
          <p:cNvGrpSpPr/>
          <p:nvPr/>
        </p:nvGrpSpPr>
        <p:grpSpPr>
          <a:xfrm>
            <a:off x="422274" y="168115"/>
            <a:ext cx="2640185" cy="676916"/>
            <a:chOff x="422275" y="920940"/>
            <a:chExt cx="2640185" cy="676916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422275" y="920940"/>
              <a:ext cx="671238" cy="676916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0" r="-10000"/>
              </a:stretch>
            </a:blipFill>
            <a:ln w="28575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1307877" y="1028219"/>
              <a:ext cx="1754583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Intellectual Property 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Ownership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BE18AA-425B-4E9B-A7C3-1A07CF178E24}"/>
              </a:ext>
            </a:extLst>
          </p:cNvPr>
          <p:cNvGrpSpPr/>
          <p:nvPr/>
        </p:nvGrpSpPr>
        <p:grpSpPr>
          <a:xfrm>
            <a:off x="422274" y="1763967"/>
            <a:ext cx="1968404" cy="676672"/>
            <a:chOff x="422274" y="1706817"/>
            <a:chExt cx="1968404" cy="676672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22274" y="1706817"/>
              <a:ext cx="671105" cy="676672"/>
            </a:xfrm>
            <a:prstGeom prst="ellipse">
              <a:avLst/>
            </a:prstGeom>
            <a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1000" r="-41000"/>
              </a:stretch>
            </a:blipFill>
            <a:ln w="38100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1296083" y="1757622"/>
              <a:ext cx="1094595" cy="492443"/>
            </a:xfrm>
            <a:prstGeom prst="rect">
              <a:avLst/>
            </a:prstGeom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Authority 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Anonymity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90AC32-A989-4604-A3AD-96FAEF7D4FEC}"/>
              </a:ext>
            </a:extLst>
          </p:cNvPr>
          <p:cNvGrpSpPr/>
          <p:nvPr/>
        </p:nvGrpSpPr>
        <p:grpSpPr>
          <a:xfrm>
            <a:off x="422274" y="2545600"/>
            <a:ext cx="2326451" cy="676916"/>
            <a:chOff x="422274" y="2488450"/>
            <a:chExt cx="2326451" cy="676916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22274" y="2488450"/>
              <a:ext cx="670879" cy="676916"/>
            </a:xfrm>
            <a:prstGeom prst="ellipse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000" r="-14000"/>
              </a:stretch>
            </a:blipFill>
            <a:ln w="28575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1296083" y="2580686"/>
              <a:ext cx="1452642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Public Perception</a:t>
              </a:r>
            </a:p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&amp; Education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5E3292-D0D1-44A9-80D4-742635CF1DC7}"/>
              </a:ext>
            </a:extLst>
          </p:cNvPr>
          <p:cNvGrpSpPr/>
          <p:nvPr/>
        </p:nvGrpSpPr>
        <p:grpSpPr>
          <a:xfrm>
            <a:off x="422274" y="3327477"/>
            <a:ext cx="1827993" cy="676916"/>
            <a:chOff x="422274" y="4097675"/>
            <a:chExt cx="1827993" cy="676916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22274" y="4097675"/>
              <a:ext cx="671057" cy="676916"/>
            </a:xfrm>
            <a:prstGeom prst="ellipse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 w="28575">
              <a:solidFill>
                <a:schemeClr val="accent1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1171125" y="4119886"/>
              <a:ext cx="1079142" cy="61555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2000" b="1" dirty="0">
                  <a:solidFill>
                    <a:schemeClr val="accent1"/>
                  </a:solidFill>
                </a:rPr>
                <a:t>Inclusivity</a:t>
              </a:r>
            </a:p>
            <a:p>
              <a:pPr marL="4763"/>
              <a:r>
                <a:rPr lang="en-US" sz="2000" b="1" dirty="0">
                  <a:solidFill>
                    <a:schemeClr val="accent1"/>
                  </a:solidFill>
                </a:rPr>
                <a:t>&amp; Access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233ACD-33BF-458F-B20A-B84C7356E419}"/>
              </a:ext>
            </a:extLst>
          </p:cNvPr>
          <p:cNvGrpSpPr/>
          <p:nvPr/>
        </p:nvGrpSpPr>
        <p:grpSpPr>
          <a:xfrm>
            <a:off x="422274" y="917306"/>
            <a:ext cx="2278864" cy="676916"/>
            <a:chOff x="422231" y="3311441"/>
            <a:chExt cx="2278864" cy="676916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22231" y="3311441"/>
              <a:ext cx="670922" cy="676916"/>
            </a:xfrm>
            <a:prstGeom prst="ellipse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000" b="-6000"/>
              </a:stretch>
            </a:blipFill>
            <a:ln w="28575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1295582" y="3393646"/>
              <a:ext cx="1405513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Personal Attacks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Trolls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10800000">
            <a:off x="3679825" y="200212"/>
            <a:ext cx="0" cy="4586057"/>
          </a:xfrm>
          <a:prstGeom prst="line">
            <a:avLst/>
          </a:prstGeom>
          <a:noFill/>
          <a:ln w="12700">
            <a:solidFill>
              <a:srgbClr val="EAE8D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2606676" y="3689804"/>
            <a:ext cx="1079295" cy="0"/>
          </a:xfrm>
          <a:prstGeom prst="line">
            <a:avLst/>
          </a:prstGeom>
          <a:noFill/>
          <a:ln w="12700">
            <a:solidFill>
              <a:srgbClr val="009D9C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7B4A3-04A0-4700-B44C-58A6A849F66C}"/>
              </a:ext>
            </a:extLst>
          </p:cNvPr>
          <p:cNvSpPr/>
          <p:nvPr/>
        </p:nvSpPr>
        <p:spPr>
          <a:xfrm>
            <a:off x="4037870" y="411109"/>
            <a:ext cx="4877529" cy="405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digital tools and resources make cultural objects more accessible, engaging, and relevant to the personal and professional lives of various publics?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we define the relevant audiences of a project? Is the concept of starting with the audience first through the full design valid?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kinds of projects require engagement with a community for the duration? Are there any that do not?</a:t>
            </a:r>
          </a:p>
        </p:txBody>
      </p:sp>
    </p:spTree>
    <p:extLst>
      <p:ext uri="{BB962C8B-B14F-4D97-AF65-F5344CB8AC3E}">
        <p14:creationId xmlns:p14="http://schemas.microsoft.com/office/powerpoint/2010/main" val="393713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37C4BD-FFE8-4C88-BBE9-C7BDA02AC8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Who is the audience? What information are we conveying? What is the objective of the project?</a:t>
            </a:r>
          </a:p>
          <a:p>
            <a:endParaRPr lang="en-US" dirty="0"/>
          </a:p>
          <a:p>
            <a:r>
              <a:rPr lang="en-US" dirty="0"/>
              <a:t>Virtual Museum of Canada - </a:t>
            </a:r>
            <a:r>
              <a:rPr lang="en-US" dirty="0">
                <a:hlinkClick r:id="rId2"/>
              </a:rPr>
              <a:t>http://www.virtualmuseum.ca/home/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Artefacts Canada - </a:t>
            </a:r>
            <a:r>
              <a:rPr lang="en-US" dirty="0">
                <a:hlinkClick r:id="rId3"/>
              </a:rPr>
              <a:t>https://app.pch.gc.ca/application/artefacts/index-eng.html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British Museum Collections Online - </a:t>
            </a:r>
            <a:r>
              <a:rPr lang="en-US" dirty="0">
                <a:hlinkClick r:id="rId4"/>
              </a:rPr>
              <a:t>http://www.britishmuseum.org/research/collection_online/search.aspx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Games for change - </a:t>
            </a:r>
            <a:r>
              <a:rPr lang="en-US" dirty="0">
                <a:hlinkClick r:id="rId5"/>
              </a:rPr>
              <a:t>http://www.gamesforchange.org/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E4693B-1225-48BB-A0F2-74487832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Digital Public Humanities Projects</a:t>
            </a:r>
          </a:p>
        </p:txBody>
      </p:sp>
    </p:spTree>
    <p:extLst>
      <p:ext uri="{BB962C8B-B14F-4D97-AF65-F5344CB8AC3E}">
        <p14:creationId xmlns:p14="http://schemas.microsoft.com/office/powerpoint/2010/main" val="3627379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18</a:t>
            </a:fld>
            <a:endParaRPr lang="fr-CA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5228" y="507709"/>
            <a:ext cx="8647113" cy="4619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more information</a:t>
            </a:r>
            <a:endParaRPr lang="fr-CA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16140" y="3430700"/>
            <a:ext cx="3399201" cy="918362"/>
            <a:chOff x="2588543" y="2184938"/>
            <a:chExt cx="3399201" cy="918362"/>
          </a:xfrm>
        </p:grpSpPr>
        <p:sp>
          <p:nvSpPr>
            <p:cNvPr id="5" name="TextBox 4"/>
            <p:cNvSpPr txBox="1"/>
            <p:nvPr/>
          </p:nvSpPr>
          <p:spPr>
            <a:xfrm>
              <a:off x="2588543" y="2184938"/>
              <a:ext cx="3399201" cy="6001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763"/>
              <a:r>
                <a:rPr lang="en-US" sz="1400" b="1" dirty="0">
                  <a:solidFill>
                    <a:schemeClr val="bg1"/>
                  </a:solidFill>
                </a:rPr>
                <a:t>Ruth Davy</a:t>
              </a:r>
              <a:endParaRPr lang="fr-CA" sz="1400" b="1" dirty="0">
                <a:solidFill>
                  <a:schemeClr val="bg1"/>
                </a:solidFill>
              </a:endParaRPr>
            </a:p>
            <a:p>
              <a:pPr marL="4763"/>
              <a:r>
                <a:rPr lang="en-US" sz="1400" b="1" dirty="0">
                  <a:solidFill>
                    <a:schemeClr val="bg1"/>
                  </a:solidFill>
                </a:rPr>
                <a:t>Senior Account Manager, Ipsos Public Affairs</a:t>
              </a:r>
            </a:p>
            <a:p>
              <a:pPr marL="4763"/>
              <a:endParaRPr lang="fr-CA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 bwMode="black">
            <a:xfrm>
              <a:off x="2616139" y="2660073"/>
              <a:ext cx="1551178" cy="276999"/>
              <a:chOff x="326307" y="3795324"/>
              <a:chExt cx="1551178" cy="207749"/>
            </a:xfrm>
          </p:grpSpPr>
          <p:grpSp>
            <p:nvGrpSpPr>
              <p:cNvPr id="8" name="Group 153"/>
              <p:cNvGrpSpPr>
                <a:grpSpLocks noChangeAspect="1"/>
              </p:cNvGrpSpPr>
              <p:nvPr/>
            </p:nvGrpSpPr>
            <p:grpSpPr bwMode="black">
              <a:xfrm>
                <a:off x="326307" y="3849114"/>
                <a:ext cx="134459" cy="89640"/>
                <a:chOff x="-6357938" y="3122613"/>
                <a:chExt cx="1104900" cy="736600"/>
              </a:xfrm>
              <a:solidFill>
                <a:schemeClr val="bg1"/>
              </a:solidFill>
            </p:grpSpPr>
            <p:sp>
              <p:nvSpPr>
                <p:cNvPr id="10" name="Freeform 7"/>
                <p:cNvSpPr>
                  <a:spLocks/>
                </p:cNvSpPr>
                <p:nvPr/>
              </p:nvSpPr>
              <p:spPr bwMode="black">
                <a:xfrm>
                  <a:off x="-6319838" y="3122613"/>
                  <a:ext cx="1028700" cy="431800"/>
                </a:xfrm>
                <a:custGeom>
                  <a:avLst/>
                  <a:gdLst/>
                  <a:ahLst/>
                  <a:cxnLst>
                    <a:cxn ang="0">
                      <a:pos x="324" y="272"/>
                    </a:cxn>
                    <a:cxn ang="0">
                      <a:pos x="648" y="0"/>
                    </a:cxn>
                    <a:cxn ang="0">
                      <a:pos x="648" y="0"/>
                    </a:cxn>
                    <a:cxn ang="0">
                      <a:pos x="644" y="0"/>
                    </a:cxn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324" y="272"/>
                    </a:cxn>
                  </a:cxnLst>
                  <a:rect l="0" t="0" r="r" b="b"/>
                  <a:pathLst>
                    <a:path w="648" h="272">
                      <a:moveTo>
                        <a:pt x="324" y="272"/>
                      </a:moveTo>
                      <a:lnTo>
                        <a:pt x="648" y="0"/>
                      </a:lnTo>
                      <a:lnTo>
                        <a:pt x="648" y="0"/>
                      </a:lnTo>
                      <a:lnTo>
                        <a:pt x="644" y="0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324" y="27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Freeform 8"/>
                <p:cNvSpPr>
                  <a:spLocks/>
                </p:cNvSpPr>
                <p:nvPr/>
              </p:nvSpPr>
              <p:spPr bwMode="black">
                <a:xfrm>
                  <a:off x="-5621338" y="3154363"/>
                  <a:ext cx="368300" cy="669925"/>
                </a:xfrm>
                <a:custGeom>
                  <a:avLst/>
                  <a:gdLst/>
                  <a:ahLst/>
                  <a:cxnLst>
                    <a:cxn ang="0">
                      <a:pos x="232" y="8"/>
                    </a:cxn>
                    <a:cxn ang="0">
                      <a:pos x="232" y="8"/>
                    </a:cxn>
                    <a:cxn ang="0">
                      <a:pos x="230" y="0"/>
                    </a:cxn>
                    <a:cxn ang="0">
                      <a:pos x="0" y="192"/>
                    </a:cxn>
                    <a:cxn ang="0">
                      <a:pos x="230" y="422"/>
                    </a:cxn>
                    <a:cxn ang="0">
                      <a:pos x="230" y="422"/>
                    </a:cxn>
                    <a:cxn ang="0">
                      <a:pos x="232" y="416"/>
                    </a:cxn>
                    <a:cxn ang="0">
                      <a:pos x="232" y="8"/>
                    </a:cxn>
                  </a:cxnLst>
                  <a:rect l="0" t="0" r="r" b="b"/>
                  <a:pathLst>
                    <a:path w="232" h="422">
                      <a:moveTo>
                        <a:pt x="232" y="8"/>
                      </a:moveTo>
                      <a:lnTo>
                        <a:pt x="232" y="8"/>
                      </a:lnTo>
                      <a:lnTo>
                        <a:pt x="230" y="0"/>
                      </a:lnTo>
                      <a:lnTo>
                        <a:pt x="0" y="192"/>
                      </a:lnTo>
                      <a:lnTo>
                        <a:pt x="230" y="422"/>
                      </a:lnTo>
                      <a:lnTo>
                        <a:pt x="230" y="422"/>
                      </a:lnTo>
                      <a:lnTo>
                        <a:pt x="232" y="416"/>
                      </a:lnTo>
                      <a:lnTo>
                        <a:pt x="232" y="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Freeform 9"/>
                <p:cNvSpPr>
                  <a:spLocks/>
                </p:cNvSpPr>
                <p:nvPr/>
              </p:nvSpPr>
              <p:spPr bwMode="black">
                <a:xfrm>
                  <a:off x="-6357938" y="3154363"/>
                  <a:ext cx="368300" cy="66992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8"/>
                    </a:cxn>
                    <a:cxn ang="0">
                      <a:pos x="0" y="416"/>
                    </a:cxn>
                    <a:cxn ang="0">
                      <a:pos x="0" y="416"/>
                    </a:cxn>
                    <a:cxn ang="0">
                      <a:pos x="2" y="422"/>
                    </a:cxn>
                    <a:cxn ang="0">
                      <a:pos x="232" y="19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32" h="422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8"/>
                      </a:lnTo>
                      <a:lnTo>
                        <a:pt x="0" y="416"/>
                      </a:lnTo>
                      <a:lnTo>
                        <a:pt x="0" y="416"/>
                      </a:lnTo>
                      <a:lnTo>
                        <a:pt x="2" y="422"/>
                      </a:lnTo>
                      <a:lnTo>
                        <a:pt x="232" y="19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Freeform 10"/>
                <p:cNvSpPr>
                  <a:spLocks/>
                </p:cNvSpPr>
                <p:nvPr/>
              </p:nvSpPr>
              <p:spPr bwMode="black">
                <a:xfrm>
                  <a:off x="-6323013" y="3487738"/>
                  <a:ext cx="1035050" cy="371475"/>
                </a:xfrm>
                <a:custGeom>
                  <a:avLst/>
                  <a:gdLst/>
                  <a:ahLst/>
                  <a:cxnLst>
                    <a:cxn ang="0">
                      <a:pos x="420" y="0"/>
                    </a:cxn>
                    <a:cxn ang="0">
                      <a:pos x="336" y="72"/>
                    </a:cxn>
                    <a:cxn ang="0">
                      <a:pos x="336" y="72"/>
                    </a:cxn>
                    <a:cxn ang="0">
                      <a:pos x="330" y="74"/>
                    </a:cxn>
                    <a:cxn ang="0">
                      <a:pos x="326" y="74"/>
                    </a:cxn>
                    <a:cxn ang="0">
                      <a:pos x="326" y="74"/>
                    </a:cxn>
                    <a:cxn ang="0">
                      <a:pos x="322" y="74"/>
                    </a:cxn>
                    <a:cxn ang="0">
                      <a:pos x="316" y="72"/>
                    </a:cxn>
                    <a:cxn ang="0">
                      <a:pos x="232" y="0"/>
                    </a:cxn>
                    <a:cxn ang="0">
                      <a:pos x="0" y="232"/>
                    </a:cxn>
                    <a:cxn ang="0">
                      <a:pos x="0" y="232"/>
                    </a:cxn>
                    <a:cxn ang="0">
                      <a:pos x="6" y="234"/>
                    </a:cxn>
                    <a:cxn ang="0">
                      <a:pos x="646" y="234"/>
                    </a:cxn>
                    <a:cxn ang="0">
                      <a:pos x="646" y="234"/>
                    </a:cxn>
                    <a:cxn ang="0">
                      <a:pos x="652" y="232"/>
                    </a:cxn>
                    <a:cxn ang="0">
                      <a:pos x="420" y="0"/>
                    </a:cxn>
                  </a:cxnLst>
                  <a:rect l="0" t="0" r="r" b="b"/>
                  <a:pathLst>
                    <a:path w="652" h="234">
                      <a:moveTo>
                        <a:pt x="420" y="0"/>
                      </a:moveTo>
                      <a:lnTo>
                        <a:pt x="336" y="72"/>
                      </a:lnTo>
                      <a:lnTo>
                        <a:pt x="336" y="72"/>
                      </a:lnTo>
                      <a:lnTo>
                        <a:pt x="330" y="74"/>
                      </a:lnTo>
                      <a:lnTo>
                        <a:pt x="326" y="74"/>
                      </a:lnTo>
                      <a:lnTo>
                        <a:pt x="326" y="74"/>
                      </a:lnTo>
                      <a:lnTo>
                        <a:pt x="322" y="74"/>
                      </a:lnTo>
                      <a:lnTo>
                        <a:pt x="316" y="72"/>
                      </a:lnTo>
                      <a:lnTo>
                        <a:pt x="232" y="0"/>
                      </a:lnTo>
                      <a:lnTo>
                        <a:pt x="0" y="232"/>
                      </a:lnTo>
                      <a:lnTo>
                        <a:pt x="0" y="232"/>
                      </a:lnTo>
                      <a:lnTo>
                        <a:pt x="6" y="234"/>
                      </a:lnTo>
                      <a:lnTo>
                        <a:pt x="646" y="234"/>
                      </a:lnTo>
                      <a:lnTo>
                        <a:pt x="646" y="234"/>
                      </a:lnTo>
                      <a:lnTo>
                        <a:pt x="652" y="232"/>
                      </a:lnTo>
                      <a:lnTo>
                        <a:pt x="42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 bwMode="black">
              <a:xfrm>
                <a:off x="575526" y="3795324"/>
                <a:ext cx="1301959" cy="207749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spAutoFit/>
              </a:bodyPr>
              <a:lstStyle/>
              <a:p>
                <a:pPr marL="4763"/>
                <a:r>
                  <a:rPr lang="en-GB" sz="1100" dirty="0">
                    <a:solidFill>
                      <a:schemeClr val="bg1"/>
                    </a:solidFill>
                  </a:rPr>
                  <a:t>ruth.davy@ipsos.com</a:t>
                </a:r>
                <a:r>
                  <a:rPr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 bwMode="black">
            <a:xfrm>
              <a:off x="2621372" y="2891324"/>
              <a:ext cx="1089088" cy="211976"/>
              <a:chOff x="331541" y="4016970"/>
              <a:chExt cx="1089088" cy="158982"/>
            </a:xfrm>
          </p:grpSpPr>
          <p:grpSp>
            <p:nvGrpSpPr>
              <p:cNvPr id="15" name="Group 14"/>
              <p:cNvGrpSpPr>
                <a:grpSpLocks noChangeAspect="1"/>
              </p:cNvGrpSpPr>
              <p:nvPr/>
            </p:nvGrpSpPr>
            <p:grpSpPr bwMode="black">
              <a:xfrm flipH="1">
                <a:off x="331541" y="4027264"/>
                <a:ext cx="126792" cy="148688"/>
                <a:chOff x="8553450" y="4149725"/>
                <a:chExt cx="790575" cy="927100"/>
              </a:xfrm>
              <a:solidFill>
                <a:schemeClr val="bg1"/>
              </a:solidFill>
            </p:grpSpPr>
            <p:sp>
              <p:nvSpPr>
                <p:cNvPr id="17" name="Freeform 58"/>
                <p:cNvSpPr>
                  <a:spLocks/>
                </p:cNvSpPr>
                <p:nvPr/>
              </p:nvSpPr>
              <p:spPr bwMode="black">
                <a:xfrm>
                  <a:off x="8747125" y="4187825"/>
                  <a:ext cx="596900" cy="860425"/>
                </a:xfrm>
                <a:custGeom>
                  <a:avLst/>
                  <a:gdLst/>
                  <a:ahLst/>
                  <a:cxnLst>
                    <a:cxn ang="0">
                      <a:pos x="370" y="60"/>
                    </a:cxn>
                    <a:cxn ang="0">
                      <a:pos x="306" y="10"/>
                    </a:cxn>
                    <a:cxn ang="0">
                      <a:pos x="290" y="0"/>
                    </a:cxn>
                    <a:cxn ang="0">
                      <a:pos x="240" y="106"/>
                    </a:cxn>
                    <a:cxn ang="0">
                      <a:pos x="240" y="106"/>
                    </a:cxn>
                    <a:cxn ang="0">
                      <a:pos x="240" y="118"/>
                    </a:cxn>
                    <a:cxn ang="0">
                      <a:pos x="240" y="124"/>
                    </a:cxn>
                    <a:cxn ang="0">
                      <a:pos x="236" y="128"/>
                    </a:cxn>
                    <a:cxn ang="0">
                      <a:pos x="162" y="260"/>
                    </a:cxn>
                    <a:cxn ang="0">
                      <a:pos x="160" y="260"/>
                    </a:cxn>
                    <a:cxn ang="0">
                      <a:pos x="86" y="392"/>
                    </a:cxn>
                    <a:cxn ang="0">
                      <a:pos x="86" y="392"/>
                    </a:cxn>
                    <a:cxn ang="0">
                      <a:pos x="82" y="398"/>
                    </a:cxn>
                    <a:cxn ang="0">
                      <a:pos x="78" y="400"/>
                    </a:cxn>
                    <a:cxn ang="0">
                      <a:pos x="68" y="406"/>
                    </a:cxn>
                    <a:cxn ang="0">
                      <a:pos x="0" y="504"/>
                    </a:cxn>
                    <a:cxn ang="0">
                      <a:pos x="18" y="512"/>
                    </a:cxn>
                    <a:cxn ang="0">
                      <a:pos x="94" y="542"/>
                    </a:cxn>
                    <a:cxn ang="0">
                      <a:pos x="94" y="542"/>
                    </a:cxn>
                    <a:cxn ang="0">
                      <a:pos x="98" y="542"/>
                    </a:cxn>
                    <a:cxn ang="0">
                      <a:pos x="104" y="542"/>
                    </a:cxn>
                    <a:cxn ang="0">
                      <a:pos x="110" y="540"/>
                    </a:cxn>
                    <a:cxn ang="0">
                      <a:pos x="116" y="536"/>
                    </a:cxn>
                    <a:cxn ang="0">
                      <a:pos x="126" y="524"/>
                    </a:cxn>
                    <a:cxn ang="0">
                      <a:pos x="136" y="510"/>
                    </a:cxn>
                    <a:cxn ang="0">
                      <a:pos x="220" y="372"/>
                    </a:cxn>
                    <a:cxn ang="0">
                      <a:pos x="252" y="314"/>
                    </a:cxn>
                    <a:cxn ang="0">
                      <a:pos x="254" y="314"/>
                    </a:cxn>
                    <a:cxn ang="0">
                      <a:pos x="286" y="256"/>
                    </a:cxn>
                    <a:cxn ang="0">
                      <a:pos x="364" y="114"/>
                    </a:cxn>
                    <a:cxn ang="0">
                      <a:pos x="364" y="114"/>
                    </a:cxn>
                    <a:cxn ang="0">
                      <a:pos x="370" y="98"/>
                    </a:cxn>
                    <a:cxn ang="0">
                      <a:pos x="376" y="84"/>
                    </a:cxn>
                    <a:cxn ang="0">
                      <a:pos x="376" y="76"/>
                    </a:cxn>
                    <a:cxn ang="0">
                      <a:pos x="376" y="70"/>
                    </a:cxn>
                    <a:cxn ang="0">
                      <a:pos x="374" y="66"/>
                    </a:cxn>
                    <a:cxn ang="0">
                      <a:pos x="370" y="60"/>
                    </a:cxn>
                    <a:cxn ang="0">
                      <a:pos x="370" y="60"/>
                    </a:cxn>
                  </a:cxnLst>
                  <a:rect l="0" t="0" r="r" b="b"/>
                  <a:pathLst>
                    <a:path w="376" h="542">
                      <a:moveTo>
                        <a:pt x="370" y="60"/>
                      </a:moveTo>
                      <a:lnTo>
                        <a:pt x="306" y="10"/>
                      </a:lnTo>
                      <a:lnTo>
                        <a:pt x="290" y="0"/>
                      </a:lnTo>
                      <a:lnTo>
                        <a:pt x="240" y="106"/>
                      </a:lnTo>
                      <a:lnTo>
                        <a:pt x="240" y="106"/>
                      </a:lnTo>
                      <a:lnTo>
                        <a:pt x="240" y="118"/>
                      </a:lnTo>
                      <a:lnTo>
                        <a:pt x="240" y="124"/>
                      </a:lnTo>
                      <a:lnTo>
                        <a:pt x="236" y="128"/>
                      </a:lnTo>
                      <a:lnTo>
                        <a:pt x="162" y="260"/>
                      </a:lnTo>
                      <a:lnTo>
                        <a:pt x="160" y="260"/>
                      </a:lnTo>
                      <a:lnTo>
                        <a:pt x="86" y="392"/>
                      </a:lnTo>
                      <a:lnTo>
                        <a:pt x="86" y="392"/>
                      </a:lnTo>
                      <a:lnTo>
                        <a:pt x="82" y="398"/>
                      </a:lnTo>
                      <a:lnTo>
                        <a:pt x="78" y="400"/>
                      </a:lnTo>
                      <a:lnTo>
                        <a:pt x="68" y="406"/>
                      </a:lnTo>
                      <a:lnTo>
                        <a:pt x="0" y="504"/>
                      </a:lnTo>
                      <a:lnTo>
                        <a:pt x="18" y="512"/>
                      </a:lnTo>
                      <a:lnTo>
                        <a:pt x="94" y="542"/>
                      </a:lnTo>
                      <a:lnTo>
                        <a:pt x="94" y="542"/>
                      </a:lnTo>
                      <a:lnTo>
                        <a:pt x="98" y="542"/>
                      </a:lnTo>
                      <a:lnTo>
                        <a:pt x="104" y="542"/>
                      </a:lnTo>
                      <a:lnTo>
                        <a:pt x="110" y="540"/>
                      </a:lnTo>
                      <a:lnTo>
                        <a:pt x="116" y="536"/>
                      </a:lnTo>
                      <a:lnTo>
                        <a:pt x="126" y="524"/>
                      </a:lnTo>
                      <a:lnTo>
                        <a:pt x="136" y="510"/>
                      </a:lnTo>
                      <a:lnTo>
                        <a:pt x="220" y="372"/>
                      </a:lnTo>
                      <a:lnTo>
                        <a:pt x="252" y="314"/>
                      </a:lnTo>
                      <a:lnTo>
                        <a:pt x="254" y="314"/>
                      </a:lnTo>
                      <a:lnTo>
                        <a:pt x="286" y="256"/>
                      </a:lnTo>
                      <a:lnTo>
                        <a:pt x="364" y="114"/>
                      </a:lnTo>
                      <a:lnTo>
                        <a:pt x="364" y="114"/>
                      </a:lnTo>
                      <a:lnTo>
                        <a:pt x="370" y="98"/>
                      </a:lnTo>
                      <a:lnTo>
                        <a:pt x="376" y="84"/>
                      </a:lnTo>
                      <a:lnTo>
                        <a:pt x="376" y="76"/>
                      </a:lnTo>
                      <a:lnTo>
                        <a:pt x="376" y="70"/>
                      </a:lnTo>
                      <a:lnTo>
                        <a:pt x="374" y="66"/>
                      </a:lnTo>
                      <a:lnTo>
                        <a:pt x="370" y="60"/>
                      </a:lnTo>
                      <a:lnTo>
                        <a:pt x="370" y="6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Freeform 59"/>
                <p:cNvSpPr>
                  <a:spLocks/>
                </p:cNvSpPr>
                <p:nvPr/>
              </p:nvSpPr>
              <p:spPr bwMode="black">
                <a:xfrm>
                  <a:off x="8677275" y="4787900"/>
                  <a:ext cx="161925" cy="190500"/>
                </a:xfrm>
                <a:custGeom>
                  <a:avLst/>
                  <a:gdLst/>
                  <a:ahLst/>
                  <a:cxnLst>
                    <a:cxn ang="0">
                      <a:pos x="48" y="6"/>
                    </a:cxn>
                    <a:cxn ang="0">
                      <a:pos x="38" y="22"/>
                    </a:cxn>
                    <a:cxn ang="0">
                      <a:pos x="38" y="22"/>
                    </a:cxn>
                    <a:cxn ang="0">
                      <a:pos x="34" y="34"/>
                    </a:cxn>
                    <a:cxn ang="0">
                      <a:pos x="28" y="48"/>
                    </a:cxn>
                    <a:cxn ang="0">
                      <a:pos x="28" y="48"/>
                    </a:cxn>
                    <a:cxn ang="0">
                      <a:pos x="20" y="58"/>
                    </a:cxn>
                    <a:cxn ang="0">
                      <a:pos x="12" y="68"/>
                    </a:cxn>
                    <a:cxn ang="0">
                      <a:pos x="2" y="84"/>
                    </a:cxn>
                    <a:cxn ang="0">
                      <a:pos x="2" y="84"/>
                    </a:cxn>
                    <a:cxn ang="0">
                      <a:pos x="0" y="90"/>
                    </a:cxn>
                    <a:cxn ang="0">
                      <a:pos x="0" y="94"/>
                    </a:cxn>
                    <a:cxn ang="0">
                      <a:pos x="4" y="100"/>
                    </a:cxn>
                    <a:cxn ang="0">
                      <a:pos x="8" y="104"/>
                    </a:cxn>
                    <a:cxn ang="0">
                      <a:pos x="34" y="120"/>
                    </a:cxn>
                    <a:cxn ang="0">
                      <a:pos x="102" y="22"/>
                    </a:cxn>
                    <a:cxn ang="0">
                      <a:pos x="66" y="2"/>
                    </a:cxn>
                    <a:cxn ang="0">
                      <a:pos x="66" y="2"/>
                    </a:cxn>
                    <a:cxn ang="0">
                      <a:pos x="60" y="0"/>
                    </a:cxn>
                    <a:cxn ang="0">
                      <a:pos x="56" y="0"/>
                    </a:cxn>
                    <a:cxn ang="0">
                      <a:pos x="50" y="2"/>
                    </a:cxn>
                    <a:cxn ang="0">
                      <a:pos x="48" y="6"/>
                    </a:cxn>
                    <a:cxn ang="0">
                      <a:pos x="48" y="6"/>
                    </a:cxn>
                  </a:cxnLst>
                  <a:rect l="0" t="0" r="r" b="b"/>
                  <a:pathLst>
                    <a:path w="102" h="120">
                      <a:moveTo>
                        <a:pt x="48" y="6"/>
                      </a:moveTo>
                      <a:lnTo>
                        <a:pt x="38" y="22"/>
                      </a:lnTo>
                      <a:lnTo>
                        <a:pt x="38" y="22"/>
                      </a:lnTo>
                      <a:lnTo>
                        <a:pt x="34" y="34"/>
                      </a:lnTo>
                      <a:lnTo>
                        <a:pt x="28" y="48"/>
                      </a:lnTo>
                      <a:lnTo>
                        <a:pt x="28" y="48"/>
                      </a:lnTo>
                      <a:lnTo>
                        <a:pt x="20" y="58"/>
                      </a:lnTo>
                      <a:lnTo>
                        <a:pt x="12" y="68"/>
                      </a:lnTo>
                      <a:lnTo>
                        <a:pt x="2" y="84"/>
                      </a:lnTo>
                      <a:lnTo>
                        <a:pt x="2" y="84"/>
                      </a:lnTo>
                      <a:lnTo>
                        <a:pt x="0" y="90"/>
                      </a:lnTo>
                      <a:lnTo>
                        <a:pt x="0" y="94"/>
                      </a:lnTo>
                      <a:lnTo>
                        <a:pt x="4" y="100"/>
                      </a:lnTo>
                      <a:lnTo>
                        <a:pt x="8" y="104"/>
                      </a:lnTo>
                      <a:lnTo>
                        <a:pt x="34" y="120"/>
                      </a:lnTo>
                      <a:lnTo>
                        <a:pt x="102" y="22"/>
                      </a:lnTo>
                      <a:lnTo>
                        <a:pt x="66" y="2"/>
                      </a:lnTo>
                      <a:lnTo>
                        <a:pt x="66" y="2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48" y="6"/>
                      </a:lnTo>
                      <a:lnTo>
                        <a:pt x="48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Freeform 60"/>
                <p:cNvSpPr>
                  <a:spLocks/>
                </p:cNvSpPr>
                <p:nvPr/>
              </p:nvSpPr>
              <p:spPr bwMode="black">
                <a:xfrm>
                  <a:off x="9042400" y="4149725"/>
                  <a:ext cx="149225" cy="200025"/>
                </a:xfrm>
                <a:custGeom>
                  <a:avLst/>
                  <a:gdLst/>
                  <a:ahLst/>
                  <a:cxnLst>
                    <a:cxn ang="0">
                      <a:pos x="8" y="104"/>
                    </a:cxn>
                    <a:cxn ang="0">
                      <a:pos x="44" y="126"/>
                    </a:cxn>
                    <a:cxn ang="0">
                      <a:pos x="94" y="18"/>
                    </a:cxn>
                    <a:cxn ang="0">
                      <a:pos x="66" y="2"/>
                    </a:cxn>
                    <a:cxn ang="0">
                      <a:pos x="66" y="2"/>
                    </a:cxn>
                    <a:cxn ang="0">
                      <a:pos x="62" y="0"/>
                    </a:cxn>
                    <a:cxn ang="0">
                      <a:pos x="56" y="0"/>
                    </a:cxn>
                    <a:cxn ang="0">
                      <a:pos x="50" y="2"/>
                    </a:cxn>
                    <a:cxn ang="0">
                      <a:pos x="48" y="6"/>
                    </a:cxn>
                    <a:cxn ang="0">
                      <a:pos x="40" y="20"/>
                    </a:cxn>
                    <a:cxn ang="0">
                      <a:pos x="40" y="20"/>
                    </a:cxn>
                    <a:cxn ang="0">
                      <a:pos x="36" y="34"/>
                    </a:cxn>
                    <a:cxn ang="0">
                      <a:pos x="28" y="48"/>
                    </a:cxn>
                    <a:cxn ang="0">
                      <a:pos x="28" y="48"/>
                    </a:cxn>
                    <a:cxn ang="0">
                      <a:pos x="20" y="62"/>
                    </a:cxn>
                    <a:cxn ang="0">
                      <a:pos x="10" y="72"/>
                    </a:cxn>
                    <a:cxn ang="0">
                      <a:pos x="2" y="86"/>
                    </a:cxn>
                    <a:cxn ang="0">
                      <a:pos x="2" y="86"/>
                    </a:cxn>
                    <a:cxn ang="0">
                      <a:pos x="0" y="90"/>
                    </a:cxn>
                    <a:cxn ang="0">
                      <a:pos x="0" y="96"/>
                    </a:cxn>
                    <a:cxn ang="0">
                      <a:pos x="4" y="100"/>
                    </a:cxn>
                    <a:cxn ang="0">
                      <a:pos x="8" y="104"/>
                    </a:cxn>
                    <a:cxn ang="0">
                      <a:pos x="8" y="104"/>
                    </a:cxn>
                  </a:cxnLst>
                  <a:rect l="0" t="0" r="r" b="b"/>
                  <a:pathLst>
                    <a:path w="94" h="126">
                      <a:moveTo>
                        <a:pt x="8" y="104"/>
                      </a:moveTo>
                      <a:lnTo>
                        <a:pt x="44" y="126"/>
                      </a:lnTo>
                      <a:lnTo>
                        <a:pt x="94" y="18"/>
                      </a:lnTo>
                      <a:lnTo>
                        <a:pt x="66" y="2"/>
                      </a:lnTo>
                      <a:lnTo>
                        <a:pt x="66" y="2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48" y="6"/>
                      </a:lnTo>
                      <a:lnTo>
                        <a:pt x="40" y="20"/>
                      </a:lnTo>
                      <a:lnTo>
                        <a:pt x="40" y="20"/>
                      </a:lnTo>
                      <a:lnTo>
                        <a:pt x="36" y="34"/>
                      </a:lnTo>
                      <a:lnTo>
                        <a:pt x="28" y="48"/>
                      </a:lnTo>
                      <a:lnTo>
                        <a:pt x="28" y="48"/>
                      </a:lnTo>
                      <a:lnTo>
                        <a:pt x="20" y="62"/>
                      </a:lnTo>
                      <a:lnTo>
                        <a:pt x="10" y="72"/>
                      </a:lnTo>
                      <a:lnTo>
                        <a:pt x="2" y="86"/>
                      </a:lnTo>
                      <a:lnTo>
                        <a:pt x="2" y="86"/>
                      </a:lnTo>
                      <a:lnTo>
                        <a:pt x="0" y="90"/>
                      </a:lnTo>
                      <a:lnTo>
                        <a:pt x="0" y="96"/>
                      </a:lnTo>
                      <a:lnTo>
                        <a:pt x="4" y="100"/>
                      </a:lnTo>
                      <a:lnTo>
                        <a:pt x="8" y="104"/>
                      </a:lnTo>
                      <a:lnTo>
                        <a:pt x="8" y="10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61"/>
                <p:cNvSpPr>
                  <a:spLocks/>
                </p:cNvSpPr>
                <p:nvPr/>
              </p:nvSpPr>
              <p:spPr bwMode="black">
                <a:xfrm>
                  <a:off x="8553450" y="4416425"/>
                  <a:ext cx="288925" cy="660400"/>
                </a:xfrm>
                <a:custGeom>
                  <a:avLst/>
                  <a:gdLst/>
                  <a:ahLst/>
                  <a:cxnLst>
                    <a:cxn ang="0">
                      <a:pos x="38" y="16"/>
                    </a:cxn>
                    <a:cxn ang="0">
                      <a:pos x="68" y="10"/>
                    </a:cxn>
                    <a:cxn ang="0">
                      <a:pos x="114" y="8"/>
                    </a:cxn>
                    <a:cxn ang="0">
                      <a:pos x="144" y="14"/>
                    </a:cxn>
                    <a:cxn ang="0">
                      <a:pos x="158" y="32"/>
                    </a:cxn>
                    <a:cxn ang="0">
                      <a:pos x="160" y="56"/>
                    </a:cxn>
                    <a:cxn ang="0">
                      <a:pos x="150" y="86"/>
                    </a:cxn>
                    <a:cxn ang="0">
                      <a:pos x="124" y="138"/>
                    </a:cxn>
                    <a:cxn ang="0">
                      <a:pos x="48" y="258"/>
                    </a:cxn>
                    <a:cxn ang="0">
                      <a:pos x="10" y="332"/>
                    </a:cxn>
                    <a:cxn ang="0">
                      <a:pos x="2" y="362"/>
                    </a:cxn>
                    <a:cxn ang="0">
                      <a:pos x="2" y="388"/>
                    </a:cxn>
                    <a:cxn ang="0">
                      <a:pos x="16" y="406"/>
                    </a:cxn>
                    <a:cxn ang="0">
                      <a:pos x="46" y="414"/>
                    </a:cxn>
                    <a:cxn ang="0">
                      <a:pos x="60" y="416"/>
                    </a:cxn>
                    <a:cxn ang="0">
                      <a:pos x="118" y="410"/>
                    </a:cxn>
                    <a:cxn ang="0">
                      <a:pos x="140" y="404"/>
                    </a:cxn>
                    <a:cxn ang="0">
                      <a:pos x="146" y="392"/>
                    </a:cxn>
                    <a:cxn ang="0">
                      <a:pos x="112" y="400"/>
                    </a:cxn>
                    <a:cxn ang="0">
                      <a:pos x="64" y="404"/>
                    </a:cxn>
                    <a:cxn ang="0">
                      <a:pos x="36" y="394"/>
                    </a:cxn>
                    <a:cxn ang="0">
                      <a:pos x="28" y="386"/>
                    </a:cxn>
                    <a:cxn ang="0">
                      <a:pos x="26" y="360"/>
                    </a:cxn>
                    <a:cxn ang="0">
                      <a:pos x="36" y="328"/>
                    </a:cxn>
                    <a:cxn ang="0">
                      <a:pos x="54" y="290"/>
                    </a:cxn>
                    <a:cxn ang="0">
                      <a:pos x="108" y="202"/>
                    </a:cxn>
                    <a:cxn ang="0">
                      <a:pos x="158" y="114"/>
                    </a:cxn>
                    <a:cxn ang="0">
                      <a:pos x="176" y="76"/>
                    </a:cxn>
                    <a:cxn ang="0">
                      <a:pos x="182" y="42"/>
                    </a:cxn>
                    <a:cxn ang="0">
                      <a:pos x="176" y="18"/>
                    </a:cxn>
                    <a:cxn ang="0">
                      <a:pos x="166" y="8"/>
                    </a:cxn>
                    <a:cxn ang="0">
                      <a:pos x="132" y="0"/>
                    </a:cxn>
                    <a:cxn ang="0">
                      <a:pos x="78" y="2"/>
                    </a:cxn>
                    <a:cxn ang="0">
                      <a:pos x="40" y="10"/>
                    </a:cxn>
                  </a:cxnLst>
                  <a:rect l="0" t="0" r="r" b="b"/>
                  <a:pathLst>
                    <a:path w="182" h="416">
                      <a:moveTo>
                        <a:pt x="40" y="10"/>
                      </a:moveTo>
                      <a:lnTo>
                        <a:pt x="38" y="16"/>
                      </a:lnTo>
                      <a:lnTo>
                        <a:pt x="38" y="16"/>
                      </a:lnTo>
                      <a:lnTo>
                        <a:pt x="68" y="10"/>
                      </a:lnTo>
                      <a:lnTo>
                        <a:pt x="94" y="8"/>
                      </a:lnTo>
                      <a:lnTo>
                        <a:pt x="114" y="8"/>
                      </a:lnTo>
                      <a:lnTo>
                        <a:pt x="132" y="10"/>
                      </a:lnTo>
                      <a:lnTo>
                        <a:pt x="144" y="14"/>
                      </a:lnTo>
                      <a:lnTo>
                        <a:pt x="152" y="22"/>
                      </a:lnTo>
                      <a:lnTo>
                        <a:pt x="158" y="32"/>
                      </a:lnTo>
                      <a:lnTo>
                        <a:pt x="160" y="42"/>
                      </a:lnTo>
                      <a:lnTo>
                        <a:pt x="160" y="56"/>
                      </a:lnTo>
                      <a:lnTo>
                        <a:pt x="156" y="70"/>
                      </a:lnTo>
                      <a:lnTo>
                        <a:pt x="150" y="86"/>
                      </a:lnTo>
                      <a:lnTo>
                        <a:pt x="142" y="102"/>
                      </a:lnTo>
                      <a:lnTo>
                        <a:pt x="124" y="138"/>
                      </a:lnTo>
                      <a:lnTo>
                        <a:pt x="100" y="178"/>
                      </a:lnTo>
                      <a:lnTo>
                        <a:pt x="48" y="258"/>
                      </a:lnTo>
                      <a:lnTo>
                        <a:pt x="26" y="296"/>
                      </a:lnTo>
                      <a:lnTo>
                        <a:pt x="10" y="332"/>
                      </a:lnTo>
                      <a:lnTo>
                        <a:pt x="4" y="348"/>
                      </a:lnTo>
                      <a:lnTo>
                        <a:pt x="2" y="362"/>
                      </a:lnTo>
                      <a:lnTo>
                        <a:pt x="0" y="376"/>
                      </a:lnTo>
                      <a:lnTo>
                        <a:pt x="2" y="388"/>
                      </a:lnTo>
                      <a:lnTo>
                        <a:pt x="8" y="398"/>
                      </a:lnTo>
                      <a:lnTo>
                        <a:pt x="16" y="406"/>
                      </a:lnTo>
                      <a:lnTo>
                        <a:pt x="28" y="412"/>
                      </a:lnTo>
                      <a:lnTo>
                        <a:pt x="46" y="414"/>
                      </a:lnTo>
                      <a:lnTo>
                        <a:pt x="46" y="414"/>
                      </a:lnTo>
                      <a:lnTo>
                        <a:pt x="60" y="416"/>
                      </a:lnTo>
                      <a:lnTo>
                        <a:pt x="78" y="414"/>
                      </a:lnTo>
                      <a:lnTo>
                        <a:pt x="118" y="410"/>
                      </a:lnTo>
                      <a:lnTo>
                        <a:pt x="118" y="410"/>
                      </a:lnTo>
                      <a:lnTo>
                        <a:pt x="140" y="404"/>
                      </a:lnTo>
                      <a:lnTo>
                        <a:pt x="164" y="398"/>
                      </a:lnTo>
                      <a:lnTo>
                        <a:pt x="146" y="392"/>
                      </a:lnTo>
                      <a:lnTo>
                        <a:pt x="146" y="392"/>
                      </a:lnTo>
                      <a:lnTo>
                        <a:pt x="112" y="400"/>
                      </a:lnTo>
                      <a:lnTo>
                        <a:pt x="86" y="402"/>
                      </a:lnTo>
                      <a:lnTo>
                        <a:pt x="64" y="404"/>
                      </a:lnTo>
                      <a:lnTo>
                        <a:pt x="48" y="400"/>
                      </a:lnTo>
                      <a:lnTo>
                        <a:pt x="36" y="394"/>
                      </a:lnTo>
                      <a:lnTo>
                        <a:pt x="32" y="390"/>
                      </a:lnTo>
                      <a:lnTo>
                        <a:pt x="28" y="386"/>
                      </a:lnTo>
                      <a:lnTo>
                        <a:pt x="26" y="374"/>
                      </a:lnTo>
                      <a:lnTo>
                        <a:pt x="26" y="360"/>
                      </a:lnTo>
                      <a:lnTo>
                        <a:pt x="30" y="346"/>
                      </a:lnTo>
                      <a:lnTo>
                        <a:pt x="36" y="328"/>
                      </a:lnTo>
                      <a:lnTo>
                        <a:pt x="44" y="310"/>
                      </a:lnTo>
                      <a:lnTo>
                        <a:pt x="54" y="290"/>
                      </a:lnTo>
                      <a:lnTo>
                        <a:pt x="80" y="246"/>
                      </a:lnTo>
                      <a:lnTo>
                        <a:pt x="108" y="202"/>
                      </a:lnTo>
                      <a:lnTo>
                        <a:pt x="134" y="158"/>
                      </a:lnTo>
                      <a:lnTo>
                        <a:pt x="158" y="114"/>
                      </a:lnTo>
                      <a:lnTo>
                        <a:pt x="168" y="94"/>
                      </a:lnTo>
                      <a:lnTo>
                        <a:pt x="176" y="76"/>
                      </a:lnTo>
                      <a:lnTo>
                        <a:pt x="180" y="58"/>
                      </a:lnTo>
                      <a:lnTo>
                        <a:pt x="182" y="42"/>
                      </a:lnTo>
                      <a:lnTo>
                        <a:pt x="180" y="30"/>
                      </a:lnTo>
                      <a:lnTo>
                        <a:pt x="176" y="18"/>
                      </a:lnTo>
                      <a:lnTo>
                        <a:pt x="170" y="12"/>
                      </a:lnTo>
                      <a:lnTo>
                        <a:pt x="166" y="8"/>
                      </a:lnTo>
                      <a:lnTo>
                        <a:pt x="152" y="2"/>
                      </a:lnTo>
                      <a:lnTo>
                        <a:pt x="132" y="0"/>
                      </a:lnTo>
                      <a:lnTo>
                        <a:pt x="108" y="0"/>
                      </a:lnTo>
                      <a:lnTo>
                        <a:pt x="78" y="2"/>
                      </a:lnTo>
                      <a:lnTo>
                        <a:pt x="40" y="10"/>
                      </a:lnTo>
                      <a:lnTo>
                        <a:pt x="4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 bwMode="black">
              <a:xfrm>
                <a:off x="575526" y="4016970"/>
                <a:ext cx="845103" cy="126958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spAutoFit/>
              </a:bodyPr>
              <a:lstStyle/>
              <a:p>
                <a:pPr marL="4763"/>
                <a:r>
                  <a:rPr lang="en-GB" sz="1100" dirty="0">
                    <a:solidFill>
                      <a:schemeClr val="bg1"/>
                    </a:solidFill>
                  </a:rPr>
                  <a:t> 613-688-8981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2716140" y="1219917"/>
            <a:ext cx="3399201" cy="2164427"/>
            <a:chOff x="5383140" y="1219917"/>
            <a:chExt cx="3399201" cy="2164427"/>
          </a:xfrm>
        </p:grpSpPr>
        <p:grpSp>
          <p:nvGrpSpPr>
            <p:cNvPr id="43" name="Group 42"/>
            <p:cNvGrpSpPr/>
            <p:nvPr/>
          </p:nvGrpSpPr>
          <p:grpSpPr>
            <a:xfrm>
              <a:off x="5383140" y="2701233"/>
              <a:ext cx="3399201" cy="683111"/>
              <a:chOff x="5383140" y="2701233"/>
              <a:chExt cx="3399201" cy="683111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6846297" y="2701233"/>
                <a:ext cx="0" cy="672353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prstDash val="sysDot"/>
                <a:round/>
                <a:headEnd type="none"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383140" y="3384344"/>
                <a:ext cx="3399201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37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8" r="32545" b="39472"/>
            <a:stretch/>
          </p:blipFill>
          <p:spPr>
            <a:xfrm>
              <a:off x="5992193" y="1219917"/>
              <a:ext cx="1710000" cy="1706659"/>
            </a:xfrm>
            <a:prstGeom prst="ellipse">
              <a:avLst/>
            </a:prstGeom>
            <a:ln w="38100">
              <a:solidFill>
                <a:srgbClr val="EAE8D7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95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BD7575-07B8-4C5F-B4B2-AFE1AD2C27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the definition of the public humanities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at the intersection with public humanities and digital humanities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Challenges and opportunities presented by public humanities</a:t>
            </a:r>
          </a:p>
          <a:p>
            <a:pPr marL="717661" lvl="3" indent="-285750"/>
            <a:r>
              <a:rPr lang="en-US" sz="1600" dirty="0"/>
              <a:t>Personal Attacks &amp; Trolls</a:t>
            </a:r>
          </a:p>
          <a:p>
            <a:pPr marL="717661" lvl="3" indent="-285750"/>
            <a:r>
              <a:rPr lang="en-US" sz="1600" dirty="0"/>
              <a:t>Public Perception &amp; Education</a:t>
            </a:r>
          </a:p>
          <a:p>
            <a:pPr marL="717661" lvl="3" indent="-285750"/>
            <a:r>
              <a:rPr lang="en-US" sz="1600" dirty="0"/>
              <a:t>Intellectual Property &amp; Ownership</a:t>
            </a:r>
          </a:p>
          <a:p>
            <a:pPr marL="717661" lvl="3" indent="-285750"/>
            <a:r>
              <a:rPr lang="en-US" sz="1600" dirty="0"/>
              <a:t>Anonymity &amp; Authority</a:t>
            </a:r>
          </a:p>
          <a:p>
            <a:pPr marL="717661" lvl="3" indent="-285750"/>
            <a:r>
              <a:rPr lang="en-US" sz="1600" dirty="0"/>
              <a:t>Inclusion &amp; Access</a:t>
            </a:r>
          </a:p>
          <a:p>
            <a:pPr marL="28899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FUTURE OF DIGITAL PUBLIC HUMANITIES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0B9D25-328B-4382-AC8F-BD302DB4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Humanities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D60F6-5653-44EA-A6E9-4340C0D1B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095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3308920" y="1450140"/>
            <a:ext cx="2182445" cy="2185416"/>
          </a:xfrm>
          <a:prstGeom prst="ellips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none" lIns="0" tIns="0" rIns="0" bIns="0" rtlCol="0" anchor="ctr" anchorCtr="1">
            <a:noAutofit/>
          </a:bodyPr>
          <a:lstStyle/>
          <a:p>
            <a:pPr marL="4763">
              <a:lnSpc>
                <a:spcPts val="4800"/>
              </a:lnSpc>
            </a:pPr>
            <a:r>
              <a:rPr lang="en-US" sz="4800" b="1" dirty="0">
                <a:solidFill>
                  <a:srgbClr val="009D9C"/>
                </a:solidFill>
              </a:rPr>
              <a:t>Public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77DF3137-5559-4B86-8335-87A9EA51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76" y="248323"/>
            <a:ext cx="8654595" cy="387798"/>
          </a:xfrm>
        </p:spPr>
        <p:txBody>
          <a:bodyPr/>
          <a:lstStyle/>
          <a:p>
            <a:r>
              <a:rPr lang="en-US" sz="2800" dirty="0"/>
              <a:t>What comes to mind?</a:t>
            </a:r>
          </a:p>
        </p:txBody>
      </p:sp>
    </p:spTree>
    <p:extLst>
      <p:ext uri="{BB962C8B-B14F-4D97-AF65-F5344CB8AC3E}">
        <p14:creationId xmlns:p14="http://schemas.microsoft.com/office/powerpoint/2010/main" val="94393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3308920" y="1450140"/>
            <a:ext cx="2182445" cy="2185416"/>
          </a:xfrm>
          <a:prstGeom prst="ellips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none" lIns="0" tIns="0" rIns="0" bIns="0" rtlCol="0" anchor="ctr" anchorCtr="1">
            <a:noAutofit/>
          </a:bodyPr>
          <a:lstStyle/>
          <a:p>
            <a:pPr marL="4763">
              <a:lnSpc>
                <a:spcPts val="4800"/>
              </a:lnSpc>
            </a:pPr>
            <a:r>
              <a:rPr lang="en-US" sz="4800" b="1" dirty="0">
                <a:solidFill>
                  <a:srgbClr val="009D9C"/>
                </a:solidFill>
              </a:rPr>
              <a:t>Public</a:t>
            </a:r>
          </a:p>
          <a:p>
            <a:pPr marL="4763" algn="ctr">
              <a:lnSpc>
                <a:spcPts val="4800"/>
              </a:lnSpc>
            </a:pPr>
            <a:r>
              <a:rPr lang="en-US" sz="4800" b="1" dirty="0">
                <a:solidFill>
                  <a:srgbClr val="009D9C"/>
                </a:solidFill>
              </a:rPr>
              <a:t>Humanities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A88E9E-0066-48D3-BB64-0C74502E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76" y="248323"/>
            <a:ext cx="8654595" cy="387798"/>
          </a:xfrm>
        </p:spPr>
        <p:txBody>
          <a:bodyPr/>
          <a:lstStyle/>
          <a:p>
            <a:r>
              <a:rPr lang="en-US" sz="2800" dirty="0"/>
              <a:t>What comes to mind?</a:t>
            </a:r>
          </a:p>
        </p:txBody>
      </p:sp>
    </p:spTree>
    <p:extLst>
      <p:ext uri="{BB962C8B-B14F-4D97-AF65-F5344CB8AC3E}">
        <p14:creationId xmlns:p14="http://schemas.microsoft.com/office/powerpoint/2010/main" val="6212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5ADF93-1ACF-4A5F-B614-E3664FEE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Existing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65AFE9-40C9-4D04-90CD-37066061799B}"/>
              </a:ext>
            </a:extLst>
          </p:cNvPr>
          <p:cNvSpPr/>
          <p:nvPr/>
        </p:nvSpPr>
        <p:spPr>
          <a:xfrm>
            <a:off x="386827" y="1568177"/>
            <a:ext cx="85001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Public humanities</a:t>
            </a:r>
            <a:r>
              <a:rPr lang="en-US" sz="2000" dirty="0">
                <a:solidFill>
                  <a:schemeClr val="accent6"/>
                </a:solidFill>
              </a:rPr>
              <a:t> 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the work of </a:t>
            </a:r>
            <a:r>
              <a:rPr lang="en-US" sz="2000" u="sng" dirty="0">
                <a:solidFill>
                  <a:schemeClr val="accent6"/>
                </a:solidFill>
              </a:rPr>
              <a:t>federal, state, nonprofit and community-based cultural organizations;</a:t>
            </a:r>
            <a:endParaRPr lang="en-US" sz="2000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OPEN</a:t>
            </a:r>
            <a:r>
              <a:rPr lang="en-US" sz="2000" dirty="0">
                <a:solidFill>
                  <a:schemeClr val="accent6"/>
                </a:solidFill>
              </a:rPr>
              <a:t> the humanities to the public;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ENGAGE</a:t>
            </a:r>
            <a:r>
              <a:rPr lang="en-US" sz="2000" dirty="0">
                <a:solidFill>
                  <a:schemeClr val="accent6"/>
                </a:solidFill>
              </a:rPr>
              <a:t> public in conversations/programs on humanities &amp; relevance to current life.</a:t>
            </a:r>
          </a:p>
        </p:txBody>
      </p:sp>
    </p:spTree>
    <p:extLst>
      <p:ext uri="{BB962C8B-B14F-4D97-AF65-F5344CB8AC3E}">
        <p14:creationId xmlns:p14="http://schemas.microsoft.com/office/powerpoint/2010/main" val="50934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39817F-C2A0-4623-9382-57FAACD3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76" y="325801"/>
            <a:ext cx="8654595" cy="775597"/>
          </a:xfrm>
        </p:spPr>
        <p:txBody>
          <a:bodyPr/>
          <a:lstStyle/>
          <a:p>
            <a:r>
              <a:rPr lang="en-US" sz="2800" dirty="0"/>
              <a:t>How does this relate to our overall discussion of the digital humanities?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6F304-4DFA-4D07-8F2A-3F22DAD3F3BB}"/>
              </a:ext>
            </a:extLst>
          </p:cNvPr>
          <p:cNvSpPr txBox="1">
            <a:spLocks/>
          </p:cNvSpPr>
          <p:nvPr/>
        </p:nvSpPr>
        <p:spPr>
          <a:xfrm>
            <a:off x="1113511" y="1682654"/>
            <a:ext cx="2182445" cy="2185416"/>
          </a:xfrm>
          <a:prstGeom prst="ellips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none" lIns="0" tIns="0" rIns="0" bIns="0" rtlCol="0" anchor="ctr" anchorCtr="1">
            <a:noAutofit/>
          </a:bodyPr>
          <a:lstStyle/>
          <a:p>
            <a:pPr marL="4763">
              <a:lnSpc>
                <a:spcPts val="4800"/>
              </a:lnSpc>
            </a:pPr>
            <a:r>
              <a:rPr lang="en-US" sz="4800" b="1" dirty="0">
                <a:solidFill>
                  <a:srgbClr val="009D9C"/>
                </a:solidFill>
              </a:rPr>
              <a:t>Digital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F0E23-078A-413D-93E7-157BC306310C}"/>
              </a:ext>
            </a:extLst>
          </p:cNvPr>
          <p:cNvSpPr txBox="1">
            <a:spLocks/>
          </p:cNvSpPr>
          <p:nvPr/>
        </p:nvSpPr>
        <p:spPr>
          <a:xfrm>
            <a:off x="5353817" y="1682654"/>
            <a:ext cx="2182445" cy="2185416"/>
          </a:xfrm>
          <a:prstGeom prst="ellips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wrap="none" lIns="0" tIns="0" rIns="0" bIns="0" rtlCol="0" anchor="ctr" anchorCtr="1">
            <a:noAutofit/>
          </a:bodyPr>
          <a:lstStyle/>
          <a:p>
            <a:pPr marL="4763">
              <a:lnSpc>
                <a:spcPts val="4800"/>
              </a:lnSpc>
            </a:pPr>
            <a:r>
              <a:rPr lang="en-US" sz="4800" b="1" dirty="0">
                <a:solidFill>
                  <a:srgbClr val="009D9C"/>
                </a:solidFill>
              </a:rPr>
              <a:t>Traditional</a:t>
            </a:r>
          </a:p>
        </p:txBody>
      </p:sp>
    </p:spTree>
    <p:extLst>
      <p:ext uri="{BB962C8B-B14F-4D97-AF65-F5344CB8AC3E}">
        <p14:creationId xmlns:p14="http://schemas.microsoft.com/office/powerpoint/2010/main" val="368558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350E85-D1F3-46C5-B9C0-38406A5A83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800" b="1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00287-4A67-444F-A0B0-9F12D27BAC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800" b="1" dirty="0"/>
              <a:t>Opportunities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D75B54D-4C9A-4345-BD77-22D1AEAB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Scholarly Discussions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FB934-C41E-4A32-A194-77C4DB567425}"/>
              </a:ext>
            </a:extLst>
          </p:cNvPr>
          <p:cNvSpPr txBox="1"/>
          <p:nvPr/>
        </p:nvSpPr>
        <p:spPr>
          <a:xfrm>
            <a:off x="232376" y="2013995"/>
            <a:ext cx="4247027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Expectation placed on academics to participate</a:t>
            </a:r>
          </a:p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Opposition to popular viewpoints expressed in public sphere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Risk adverse institutions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‘outrage machine’</a:t>
            </a:r>
          </a:p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Challenge unpopular ideas/popular ideas</a:t>
            </a:r>
          </a:p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Speed of publication can jump t conclusions rather than thought through ideas</a:t>
            </a:r>
          </a:p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Owned/promoted by data brokers</a:t>
            </a:r>
          </a:p>
          <a:p>
            <a:pPr marL="176213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8353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6213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6213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494EE-0CC5-4AD7-BF1E-8FEAD543E8E2}"/>
              </a:ext>
            </a:extLst>
          </p:cNvPr>
          <p:cNvSpPr txBox="1"/>
          <p:nvPr/>
        </p:nvSpPr>
        <p:spPr>
          <a:xfrm>
            <a:off x="5012927" y="2015924"/>
            <a:ext cx="3873898" cy="152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Diversity of voices</a:t>
            </a:r>
          </a:p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Critical thinking</a:t>
            </a:r>
          </a:p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Increased accessibility</a:t>
            </a:r>
          </a:p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Ability to challenged popular/unpopular ideas</a:t>
            </a:r>
          </a:p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Exposure for new authors/scholars</a:t>
            </a:r>
          </a:p>
          <a:p>
            <a:pPr marL="176213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8353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6213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6213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119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350E85-D1F3-46C5-B9C0-38406A5A83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2800" b="1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00287-4A67-444F-A0B0-9F12D27BAC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2800" b="1" dirty="0"/>
              <a:t>Opportunities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D75B54D-4C9A-4345-BD77-22D1AEAB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Scholarly Discussions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EFD0AE-5616-4C5B-8979-8AC48A9E5E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9377B3-487A-4F62-ACE6-55227E4070D4}"/>
              </a:ext>
            </a:extLst>
          </p:cNvPr>
          <p:cNvGrpSpPr/>
          <p:nvPr/>
        </p:nvGrpSpPr>
        <p:grpSpPr>
          <a:xfrm>
            <a:off x="153321" y="2685813"/>
            <a:ext cx="1536383" cy="1715605"/>
            <a:chOff x="-29733" y="2606040"/>
            <a:chExt cx="1536383" cy="171560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C93FDE-F4EB-4C5A-9B07-7419738959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637" y="2606040"/>
              <a:ext cx="1097639" cy="1065938"/>
            </a:xfrm>
            <a:prstGeom prst="ellipse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0" r="-10000"/>
              </a:stretch>
            </a:blipFill>
            <a:ln w="38100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ABFB02-FB8C-4534-A7BC-7FF69C5D1E63}"/>
                </a:ext>
              </a:extLst>
            </p:cNvPr>
            <p:cNvSpPr txBox="1"/>
            <p:nvPr/>
          </p:nvSpPr>
          <p:spPr>
            <a:xfrm>
              <a:off x="-29733" y="3890758"/>
              <a:ext cx="1536383" cy="430887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 algn="ctr"/>
              <a:r>
                <a:rPr lang="en-US" sz="1400" b="1" dirty="0">
                  <a:solidFill>
                    <a:srgbClr val="009D9C"/>
                  </a:solidFill>
                </a:rPr>
                <a:t>Intellectual Property</a:t>
              </a:r>
            </a:p>
            <a:p>
              <a:pPr marL="4763" algn="ctr"/>
              <a:r>
                <a:rPr lang="en-US" sz="1400" b="1" dirty="0">
                  <a:solidFill>
                    <a:srgbClr val="009D9C"/>
                  </a:solidFill>
                </a:rPr>
                <a:t>&amp; Ownership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67BDAAD-8259-42CE-AFD7-A7C55E870F73}"/>
              </a:ext>
            </a:extLst>
          </p:cNvPr>
          <p:cNvGrpSpPr/>
          <p:nvPr/>
        </p:nvGrpSpPr>
        <p:grpSpPr>
          <a:xfrm>
            <a:off x="3283765" y="2686196"/>
            <a:ext cx="1097422" cy="1715222"/>
            <a:chOff x="2870851" y="2606423"/>
            <a:chExt cx="1097422" cy="171522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BC0E70-F0CE-4869-A286-9102297A0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0851" y="2606423"/>
              <a:ext cx="1097422" cy="1065555"/>
            </a:xfrm>
            <a:prstGeom prst="ellipse">
              <a:avLst/>
            </a:prstGeom>
            <a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1000" r="-41000"/>
              </a:stretch>
            </a:blipFill>
            <a:ln w="38100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D7649B-34C1-480F-A8C6-D66FE48E972B}"/>
                </a:ext>
              </a:extLst>
            </p:cNvPr>
            <p:cNvSpPr txBox="1"/>
            <p:nvPr/>
          </p:nvSpPr>
          <p:spPr>
            <a:xfrm>
              <a:off x="2927174" y="3890758"/>
              <a:ext cx="989310" cy="430887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 algn="ctr"/>
              <a:r>
                <a:rPr lang="en-US" sz="1400" b="1" dirty="0">
                  <a:solidFill>
                    <a:srgbClr val="009D9C"/>
                  </a:solidFill>
                </a:rPr>
                <a:t>Authority</a:t>
              </a:r>
            </a:p>
            <a:p>
              <a:pPr marL="4763" algn="ctr"/>
              <a:r>
                <a:rPr lang="en-US" sz="1400" b="1" dirty="0">
                  <a:solidFill>
                    <a:srgbClr val="009D9C"/>
                  </a:solidFill>
                </a:rPr>
                <a:t>&amp; Anonymity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0BCAF1-C9EA-4FED-862E-E2795CA4637F}"/>
              </a:ext>
            </a:extLst>
          </p:cNvPr>
          <p:cNvGrpSpPr/>
          <p:nvPr/>
        </p:nvGrpSpPr>
        <p:grpSpPr>
          <a:xfrm>
            <a:off x="5742476" y="2036146"/>
            <a:ext cx="1343893" cy="1715605"/>
            <a:chOff x="4088118" y="2606040"/>
            <a:chExt cx="1343893" cy="171560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A6EC4-1B49-44DB-A937-C35DF6FD20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1534" y="2606040"/>
              <a:ext cx="1097052" cy="1065938"/>
            </a:xfrm>
            <a:prstGeom prst="ellipse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000" r="-14000"/>
              </a:stretch>
            </a:blipFill>
            <a:ln w="38100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38840A-95E0-4A38-A766-01547664362E}"/>
                </a:ext>
              </a:extLst>
            </p:cNvPr>
            <p:cNvSpPr txBox="1"/>
            <p:nvPr/>
          </p:nvSpPr>
          <p:spPr>
            <a:xfrm>
              <a:off x="4088118" y="3890758"/>
              <a:ext cx="1343893" cy="430887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 algn="ctr"/>
              <a:r>
                <a:rPr lang="en-US" sz="1400" b="1" dirty="0">
                  <a:solidFill>
                    <a:srgbClr val="009D9C"/>
                  </a:solidFill>
                </a:rPr>
                <a:t>Public Perception </a:t>
              </a:r>
            </a:p>
            <a:p>
              <a:pPr marL="4763" algn="ctr"/>
              <a:r>
                <a:rPr lang="en-US" sz="1400" b="1" dirty="0">
                  <a:solidFill>
                    <a:srgbClr val="009D9C"/>
                  </a:solidFill>
                </a:rPr>
                <a:t> &amp; Education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809DE4-F068-43FC-8A31-8F9AB13D89EC}"/>
              </a:ext>
            </a:extLst>
          </p:cNvPr>
          <p:cNvGrpSpPr/>
          <p:nvPr/>
        </p:nvGrpSpPr>
        <p:grpSpPr>
          <a:xfrm>
            <a:off x="7247501" y="2673666"/>
            <a:ext cx="1097342" cy="1715605"/>
            <a:chOff x="5551846" y="2606040"/>
            <a:chExt cx="1097342" cy="171560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925EC1-4C3F-442B-B853-07582ADC7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1846" y="2606040"/>
              <a:ext cx="1097342" cy="1065938"/>
            </a:xfrm>
            <a:prstGeom prst="ellipse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 w="38100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04B4D1-D8D0-4FB7-8FF7-D5E9A9518C58}"/>
                </a:ext>
              </a:extLst>
            </p:cNvPr>
            <p:cNvSpPr txBox="1"/>
            <p:nvPr/>
          </p:nvSpPr>
          <p:spPr>
            <a:xfrm>
              <a:off x="5720445" y="3890758"/>
              <a:ext cx="760143" cy="430887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 algn="ctr"/>
              <a:r>
                <a:rPr lang="en-US" sz="1400" b="1" dirty="0">
                  <a:solidFill>
                    <a:srgbClr val="009D9C"/>
                  </a:solidFill>
                </a:rPr>
                <a:t>Inclusivity</a:t>
              </a:r>
            </a:p>
            <a:p>
              <a:pPr marL="4763" algn="ctr"/>
              <a:r>
                <a:rPr lang="en-US" sz="1400" b="1" dirty="0">
                  <a:solidFill>
                    <a:srgbClr val="009D9C"/>
                  </a:solidFill>
                </a:rPr>
                <a:t>&amp; Access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07FCA6A-38A3-4F8E-A5BC-ED32E393B808}"/>
              </a:ext>
            </a:extLst>
          </p:cNvPr>
          <p:cNvGrpSpPr/>
          <p:nvPr/>
        </p:nvGrpSpPr>
        <p:grpSpPr>
          <a:xfrm>
            <a:off x="1759350" y="2048676"/>
            <a:ext cx="1233158" cy="1715605"/>
            <a:chOff x="6824435" y="2606040"/>
            <a:chExt cx="1233158" cy="17156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4297DE4-5DAC-42C7-B242-E976060A3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2448" y="2606040"/>
              <a:ext cx="1097122" cy="1065938"/>
            </a:xfrm>
            <a:prstGeom prst="ellipse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000" b="-6000"/>
              </a:stretch>
            </a:blipFill>
            <a:ln w="38100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535E26-2EAC-42A3-96F8-71C8D7AF0700}"/>
                </a:ext>
              </a:extLst>
            </p:cNvPr>
            <p:cNvSpPr txBox="1"/>
            <p:nvPr/>
          </p:nvSpPr>
          <p:spPr>
            <a:xfrm>
              <a:off x="6824435" y="3890758"/>
              <a:ext cx="1233158" cy="430887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 algn="ctr"/>
              <a:r>
                <a:rPr lang="en-US" sz="1400" b="1" dirty="0">
                  <a:solidFill>
                    <a:srgbClr val="009D9C"/>
                  </a:solidFill>
                </a:rPr>
                <a:t>Personal Attacks</a:t>
              </a:r>
            </a:p>
            <a:p>
              <a:pPr marL="4763" algn="ctr"/>
              <a:r>
                <a:rPr lang="en-US" sz="1400" b="1" dirty="0">
                  <a:solidFill>
                    <a:srgbClr val="009D9C"/>
                  </a:solidFill>
                </a:rPr>
                <a:t>&amp; Trolls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18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F4AC18D-8088-4DA6-BDF5-5E7AB28207D7}"/>
              </a:ext>
            </a:extLst>
          </p:cNvPr>
          <p:cNvGrpSpPr/>
          <p:nvPr/>
        </p:nvGrpSpPr>
        <p:grpSpPr>
          <a:xfrm>
            <a:off x="422274" y="168115"/>
            <a:ext cx="2530137" cy="676916"/>
            <a:chOff x="422275" y="920940"/>
            <a:chExt cx="2530137" cy="676916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422275" y="920940"/>
              <a:ext cx="671238" cy="676916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0" r="-10000"/>
              </a:stretch>
            </a:blipFill>
            <a:ln w="28575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1197829" y="1019871"/>
              <a:ext cx="1754583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Intellectual Property 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Ownership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BE18AA-425B-4E9B-A7C3-1A07CF178E24}"/>
              </a:ext>
            </a:extLst>
          </p:cNvPr>
          <p:cNvGrpSpPr/>
          <p:nvPr/>
        </p:nvGrpSpPr>
        <p:grpSpPr>
          <a:xfrm>
            <a:off x="422274" y="1763967"/>
            <a:ext cx="1968404" cy="676672"/>
            <a:chOff x="422274" y="1706817"/>
            <a:chExt cx="1968404" cy="676672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22274" y="1706817"/>
              <a:ext cx="671105" cy="676672"/>
            </a:xfrm>
            <a:prstGeom prst="ellipse">
              <a:avLst/>
            </a:prstGeom>
            <a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1000" r="-41000"/>
              </a:stretch>
            </a:blipFill>
            <a:ln w="38100">
              <a:solidFill>
                <a:schemeClr val="accent2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1296083" y="1737291"/>
              <a:ext cx="1094595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Authority </a:t>
              </a:r>
            </a:p>
            <a:p>
              <a:pPr marL="4763"/>
              <a:r>
                <a:rPr lang="en-US" sz="1600" dirty="0">
                  <a:solidFill>
                    <a:schemeClr val="accent6"/>
                  </a:solidFill>
                </a:rPr>
                <a:t>&amp; Anonymity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90AC32-A989-4604-A3AD-96FAEF7D4FEC}"/>
              </a:ext>
            </a:extLst>
          </p:cNvPr>
          <p:cNvGrpSpPr/>
          <p:nvPr/>
        </p:nvGrpSpPr>
        <p:grpSpPr>
          <a:xfrm>
            <a:off x="422274" y="2545600"/>
            <a:ext cx="2326451" cy="676916"/>
            <a:chOff x="422274" y="2488450"/>
            <a:chExt cx="2326451" cy="676916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22274" y="2488450"/>
              <a:ext cx="670879" cy="676916"/>
            </a:xfrm>
            <a:prstGeom prst="ellipse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000" r="-14000"/>
              </a:stretch>
            </a:blipFill>
            <a:ln w="28575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1296083" y="2580686"/>
              <a:ext cx="1452642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Public Perception</a:t>
              </a:r>
            </a:p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&amp; Education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5E3292-D0D1-44A9-80D4-742635CF1DC7}"/>
              </a:ext>
            </a:extLst>
          </p:cNvPr>
          <p:cNvGrpSpPr/>
          <p:nvPr/>
        </p:nvGrpSpPr>
        <p:grpSpPr>
          <a:xfrm>
            <a:off x="422274" y="3327477"/>
            <a:ext cx="1706088" cy="676916"/>
            <a:chOff x="422274" y="4097675"/>
            <a:chExt cx="1706088" cy="676916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22274" y="4097675"/>
              <a:ext cx="671057" cy="676916"/>
            </a:xfrm>
            <a:prstGeom prst="ellipse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 w="28575">
              <a:solidFill>
                <a:srgbClr val="CAB99A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1296083" y="4189911"/>
              <a:ext cx="832279" cy="49244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Inclusivity</a:t>
              </a:r>
            </a:p>
            <a:p>
              <a:pPr marL="4763"/>
              <a:r>
                <a:rPr lang="en-US" sz="1600" dirty="0">
                  <a:solidFill>
                    <a:srgbClr val="58595B"/>
                  </a:solidFill>
                </a:rPr>
                <a:t>&amp; Access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233ACD-33BF-458F-B20A-B84C7356E419}"/>
              </a:ext>
            </a:extLst>
          </p:cNvPr>
          <p:cNvGrpSpPr/>
          <p:nvPr/>
        </p:nvGrpSpPr>
        <p:grpSpPr>
          <a:xfrm>
            <a:off x="422274" y="917306"/>
            <a:ext cx="2530137" cy="689410"/>
            <a:chOff x="422231" y="3311441"/>
            <a:chExt cx="2530137" cy="689410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22231" y="3311441"/>
              <a:ext cx="670922" cy="676916"/>
            </a:xfrm>
            <a:prstGeom prst="ellipse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000" b="-6000"/>
              </a:stretch>
            </a:blipFill>
            <a:ln w="28575">
              <a:solidFill>
                <a:schemeClr val="accent1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1195477" y="3385298"/>
              <a:ext cx="1756891" cy="61555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4763"/>
              <a:r>
                <a:rPr lang="en-US" sz="2000" b="1" dirty="0">
                  <a:solidFill>
                    <a:schemeClr val="accent1"/>
                  </a:solidFill>
                </a:rPr>
                <a:t>Personal Attacks</a:t>
              </a:r>
            </a:p>
            <a:p>
              <a:pPr marL="4763"/>
              <a:r>
                <a:rPr lang="en-US" sz="2000" b="1" dirty="0">
                  <a:solidFill>
                    <a:schemeClr val="accent1"/>
                  </a:solidFill>
                </a:rPr>
                <a:t>&amp; Trolls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10800000">
            <a:off x="3679825" y="200212"/>
            <a:ext cx="0" cy="4586057"/>
          </a:xfrm>
          <a:prstGeom prst="line">
            <a:avLst/>
          </a:prstGeom>
          <a:noFill/>
          <a:ln w="12700">
            <a:solidFill>
              <a:srgbClr val="EAE8D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/>
            <a:stCxn id="14" idx="3"/>
          </p:cNvCxnSpPr>
          <p:nvPr/>
        </p:nvCxnSpPr>
        <p:spPr>
          <a:xfrm flipV="1">
            <a:off x="2952411" y="1291886"/>
            <a:ext cx="727917" cy="0"/>
          </a:xfrm>
          <a:prstGeom prst="line">
            <a:avLst/>
          </a:prstGeom>
          <a:noFill/>
          <a:ln w="12700">
            <a:solidFill>
              <a:srgbClr val="009D9C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578CA7-4E10-45E9-8362-8DEB57210910}"/>
              </a:ext>
            </a:extLst>
          </p:cNvPr>
          <p:cNvSpPr txBox="1"/>
          <p:nvPr/>
        </p:nvSpPr>
        <p:spPr>
          <a:xfrm>
            <a:off x="3882147" y="671085"/>
            <a:ext cx="4891739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3"/>
            <a:r>
              <a:rPr lang="en-US" dirty="0"/>
              <a:t>Animosity on the internet is not a new concept, this week we explored a number of articles chronicling negative reactions to publicly released projects and thought. These examples highlight different prejudices and forms of harassment enabled by engaging the public in discourse. </a:t>
            </a:r>
          </a:p>
          <a:p>
            <a:endParaRPr lang="en-US" dirty="0"/>
          </a:p>
          <a:p>
            <a:r>
              <a:rPr lang="en-US" dirty="0"/>
              <a:t>It may not be safe for everyone to participate actively or openly in the current online environment. </a:t>
            </a:r>
            <a:r>
              <a:rPr lang="en-US" b="1" dirty="0"/>
              <a:t>How can this be mitigated? Should we discourage this kind of discussion online? </a:t>
            </a:r>
          </a:p>
        </p:txBody>
      </p:sp>
    </p:spTree>
    <p:extLst>
      <p:ext uri="{BB962C8B-B14F-4D97-AF65-F5344CB8AC3E}">
        <p14:creationId xmlns:p14="http://schemas.microsoft.com/office/powerpoint/2010/main" val="354605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PT Template NA 16x9">
  <a:themeElements>
    <a:clrScheme name="Custom 1">
      <a:dk1>
        <a:srgbClr val="222223"/>
      </a:dk1>
      <a:lt1>
        <a:sysClr val="window" lastClr="FFFFFF"/>
      </a:lt1>
      <a:dk2>
        <a:srgbClr val="1B365D"/>
      </a:dk2>
      <a:lt2>
        <a:srgbClr val="B7B9BA"/>
      </a:lt2>
      <a:accent1>
        <a:srgbClr val="37B2AF"/>
      </a:accent1>
      <a:accent2>
        <a:srgbClr val="CAB89D"/>
      </a:accent2>
      <a:accent3>
        <a:srgbClr val="92D050"/>
      </a:accent3>
      <a:accent4>
        <a:srgbClr val="EAE8D7"/>
      </a:accent4>
      <a:accent5>
        <a:srgbClr val="71B2C9"/>
      </a:accent5>
      <a:accent6>
        <a:srgbClr val="58595B"/>
      </a:accent6>
      <a:hlink>
        <a:srgbClr val="485CC7"/>
      </a:hlink>
      <a:folHlink>
        <a:srgbClr val="00B2A9"/>
      </a:folHlink>
    </a:clrScheme>
    <a:fontScheme name="Ipsos MO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>
          <a:solidFill>
            <a:schemeClr val="bg2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  <a:txDef>
      <a:spPr/>
      <a:bodyPr vert="horz" wrap="square" lIns="0" tIns="0" rIns="0" bIns="0" rtlCol="0">
        <a:spAutoFit/>
      </a:bodyPr>
      <a:lstStyle>
        <a:defPPr marL="4763"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psosNA_PPT_Template_16-9" id="{E282DB8C-1140-4295-81F4-45C1A9478940}" vid="{43558F57-8078-45FC-8A52-2FBC58A539E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75AD9DC4239A47AB6FDC49FCFB618A" ma:contentTypeVersion="4" ma:contentTypeDescription="Create a new document." ma:contentTypeScope="" ma:versionID="4d81cc42fd662a3360be1cc3e1b1eace">
  <xsd:schema xmlns:xsd="http://www.w3.org/2001/XMLSchema" xmlns:xs="http://www.w3.org/2001/XMLSchema" xmlns:p="http://schemas.microsoft.com/office/2006/metadata/properties" xmlns:ns2="85c76272-7e4d-4f8f-89d1-3b227e52ef43" targetNamespace="http://schemas.microsoft.com/office/2006/metadata/properties" ma:root="true" ma:fieldsID="a71fa16961a370f0254f712e3742b8a9" ns2:_="">
    <xsd:import namespace="85c76272-7e4d-4f8f-89d1-3b227e52ef4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76272-7e4d-4f8f-89d1-3b227e52ef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C6DF4A-5BEE-4FB0-B6B6-49F0A043F828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5c76272-7e4d-4f8f-89d1-3b227e52ef4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C2AB0A-1E60-46C5-AF17-AA5F386CFF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28311F-CF88-4B11-AD96-399CEA2BC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c76272-7e4d-4f8f-89d1-3b227e52ef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IpsosNA_PPT_Template_16-9</Template>
  <TotalTime>11875</TotalTime>
  <Words>948</Words>
  <Application>Microsoft Office PowerPoint</Application>
  <PresentationFormat>On-screen Show (16:9)</PresentationFormat>
  <Paragraphs>199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PPT Template NA 16x9</vt:lpstr>
      <vt:lpstr>Custom Design</vt:lpstr>
      <vt:lpstr>Public Humanities</vt:lpstr>
      <vt:lpstr>Public Humanities</vt:lpstr>
      <vt:lpstr>What comes to mind?</vt:lpstr>
      <vt:lpstr>What comes to mind?</vt:lpstr>
      <vt:lpstr>Key Components of Existing Definitions</vt:lpstr>
      <vt:lpstr>How does this relate to our overall discussion of the digital humanities?</vt:lpstr>
      <vt:lpstr>Public Scholarly Discussions</vt:lpstr>
      <vt:lpstr>Public Scholarly Discussions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Digital Public Humanities Projects</vt:lpstr>
      <vt:lpstr>For more information</vt:lpstr>
    </vt:vector>
  </TitlesOfParts>
  <Company>Ipsos Reid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Word(s)</dc:title>
  <dc:creator>Ruth Davy</dc:creator>
  <cp:lastModifiedBy>Ruth Davy</cp:lastModifiedBy>
  <cp:revision>150</cp:revision>
  <dcterms:created xsi:type="dcterms:W3CDTF">2017-04-12T19:42:43Z</dcterms:created>
  <dcterms:modified xsi:type="dcterms:W3CDTF">2018-04-09T17:49:49Z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0x0101003B75AD9DC4239A47AB6FDC49FCFB618A</vt:lpwstr>
  </property>
</Properties>
</file>