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453" r:id="rId5"/>
    <p:sldId id="454" r:id="rId6"/>
    <p:sldId id="455" r:id="rId7"/>
    <p:sldId id="458" r:id="rId8"/>
    <p:sldId id="459" r:id="rId9"/>
    <p:sldId id="460" r:id="rId10"/>
    <p:sldId id="456" r:id="rId11"/>
    <p:sldId id="457" r:id="rId1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9">
          <p15:clr>
            <a:srgbClr val="A4A3A4"/>
          </p15:clr>
        </p15:guide>
        <p15:guide id="2" pos="3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Smurov" initials="IS" lastIdx="1" clrIdx="0">
    <p:extLst>
      <p:ext uri="{19B8F6BF-5375-455C-9EA6-DF929625EA0E}">
        <p15:presenceInfo xmlns:p15="http://schemas.microsoft.com/office/powerpoint/2012/main" userId="S-1-5-21-110828301-91891383-1586563796-156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2A5"/>
    <a:srgbClr val="C60C30"/>
    <a:srgbClr val="A6A6A6"/>
    <a:srgbClr val="969696"/>
    <a:srgbClr val="404040"/>
    <a:srgbClr val="FFFFFF"/>
    <a:srgbClr val="8D09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29" autoAdjust="0"/>
    <p:restoredTop sz="94569" autoAdjust="0"/>
  </p:normalViewPr>
  <p:slideViewPr>
    <p:cSldViewPr snapToObjects="1">
      <p:cViewPr varScale="1">
        <p:scale>
          <a:sx n="114" d="100"/>
          <a:sy n="114" d="100"/>
        </p:scale>
        <p:origin x="600" y="86"/>
      </p:cViewPr>
      <p:guideLst>
        <p:guide orient="horz" pos="3049"/>
        <p:guide pos="3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9" d="100"/>
          <a:sy n="99" d="100"/>
        </p:scale>
        <p:origin x="-3540" y="-9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A3FA9-7A1B-4367-86C2-FF0E70E8A278}" type="datetimeFigureOut">
              <a:rPr lang="ru-RU" smtClean="0"/>
              <a:pPr/>
              <a:t>25.01.2022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9B124-EB5F-4579-9517-2F12D044BA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68965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90E55-9FE2-4CB5-96B2-1FF20DBB9D43}" type="datetimeFigureOut">
              <a:rPr lang="ru-RU" smtClean="0"/>
              <a:pPr/>
              <a:t>25.01.2022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80FDC-4AA4-4303-BA10-9DD3E0DA4EC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77022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627159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Product version</a:t>
            </a:r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673224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8312" y="3867894"/>
            <a:ext cx="6263928" cy="25652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The Author Name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6264696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Product Name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4158177"/>
            <a:ext cx="6263928" cy="236276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ABBYY Office 2013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2264" y="4840002"/>
            <a:ext cx="2895600" cy="219838"/>
          </a:xfrm>
        </p:spPr>
        <p:txBody>
          <a:bodyPr lIns="0" rIns="0"/>
          <a:lstStyle/>
          <a:p>
            <a:r>
              <a:rPr lang="en-US" dirty="0"/>
              <a:t>Confidential  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© Copyright 2013 ABBYY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840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ide 5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7" y="1491632"/>
            <a:ext cx="7200801" cy="2835101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7" y="951570"/>
            <a:ext cx="7200801" cy="540060"/>
          </a:xfrm>
        </p:spPr>
        <p:txBody>
          <a:bodyPr anchor="b"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Slide subtitle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567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00150"/>
            <a:ext cx="4038600" cy="3585846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1545584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6458" y="276180"/>
            <a:ext cx="7427913" cy="89141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7"/>
            <a:ext cx="3844770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1st column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31158"/>
            <a:ext cx="3844770" cy="3154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42030" y="1151337"/>
            <a:ext cx="3844770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2nd column title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42030" y="1631158"/>
            <a:ext cx="3844770" cy="3154840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4190983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00150"/>
            <a:ext cx="8218488" cy="3639852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text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85889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121950" y="1200151"/>
            <a:ext cx="4554506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310668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2733802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467544" y="1200151"/>
            <a:ext cx="4554506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62110" y="1200151"/>
            <a:ext cx="3093373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631960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00151"/>
            <a:ext cx="3124690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121950" y="1200151"/>
            <a:ext cx="455373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596892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1200151"/>
            <a:ext cx="3113578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4564850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1911063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6237185" y="1200150"/>
            <a:ext cx="2438507" cy="21816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526692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237185" y="3528510"/>
            <a:ext cx="2438507" cy="339386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20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Picture title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37185" y="3867895"/>
            <a:ext cx="2438507" cy="971997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600" i="1" baseline="0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Picture title details</a:t>
            </a:r>
          </a:p>
        </p:txBody>
      </p:sp>
    </p:spTree>
    <p:extLst>
      <p:ext uri="{BB962C8B-B14F-4D97-AF65-F5344CB8AC3E}">
        <p14:creationId xmlns:p14="http://schemas.microsoft.com/office/powerpoint/2010/main" val="242584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4"/>
          </p:nvPr>
        </p:nvSpPr>
        <p:spPr>
          <a:xfrm>
            <a:off x="468314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468314" y="3618724"/>
            <a:ext cx="1440477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/>
          </p:nvPr>
        </p:nvSpPr>
        <p:spPr>
          <a:xfrm>
            <a:off x="468313" y="2616755"/>
            <a:ext cx="1439121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/>
          </p:nvPr>
        </p:nvSpPr>
        <p:spPr>
          <a:xfrm>
            <a:off x="468314" y="2834796"/>
            <a:ext cx="1448391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468314" y="3583425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>
            <a:spLocks noGrp="1"/>
          </p:cNvSpPr>
          <p:nvPr>
            <p:ph idx="23"/>
          </p:nvPr>
        </p:nvSpPr>
        <p:spPr>
          <a:xfrm>
            <a:off x="2158059" y="3618724"/>
            <a:ext cx="1460809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24"/>
          </p:nvPr>
        </p:nvSpPr>
        <p:spPr>
          <a:xfrm>
            <a:off x="2158058" y="2616755"/>
            <a:ext cx="1459435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25"/>
          </p:nvPr>
        </p:nvSpPr>
        <p:spPr>
          <a:xfrm>
            <a:off x="2158059" y="2834796"/>
            <a:ext cx="1468835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2158059" y="3586831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>
            <a:spLocks noGrp="1"/>
          </p:cNvSpPr>
          <p:nvPr>
            <p:ph idx="27"/>
          </p:nvPr>
        </p:nvSpPr>
        <p:spPr>
          <a:xfrm>
            <a:off x="3847804" y="3618724"/>
            <a:ext cx="1436384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28"/>
          </p:nvPr>
        </p:nvSpPr>
        <p:spPr>
          <a:xfrm>
            <a:off x="3847803" y="2616755"/>
            <a:ext cx="1435033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29"/>
          </p:nvPr>
        </p:nvSpPr>
        <p:spPr>
          <a:xfrm>
            <a:off x="3847804" y="2834796"/>
            <a:ext cx="1444276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3847804" y="358815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/>
          <p:cNvSpPr>
            <a:spLocks noGrp="1"/>
          </p:cNvSpPr>
          <p:nvPr>
            <p:ph idx="31"/>
          </p:nvPr>
        </p:nvSpPr>
        <p:spPr>
          <a:xfrm>
            <a:off x="5537549" y="3618724"/>
            <a:ext cx="1456718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32"/>
          </p:nvPr>
        </p:nvSpPr>
        <p:spPr>
          <a:xfrm>
            <a:off x="5537548" y="2616755"/>
            <a:ext cx="1455347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33"/>
          </p:nvPr>
        </p:nvSpPr>
        <p:spPr>
          <a:xfrm>
            <a:off x="5537549" y="2834796"/>
            <a:ext cx="1464721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39" name="Straight Connector 38"/>
          <p:cNvCxnSpPr/>
          <p:nvPr userDrawn="1"/>
        </p:nvCxnSpPr>
        <p:spPr>
          <a:xfrm>
            <a:off x="5537549" y="358815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2"/>
          <p:cNvSpPr>
            <a:spLocks noGrp="1"/>
          </p:cNvSpPr>
          <p:nvPr>
            <p:ph idx="35"/>
          </p:nvPr>
        </p:nvSpPr>
        <p:spPr>
          <a:xfrm>
            <a:off x="7227295" y="3618724"/>
            <a:ext cx="1477050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36"/>
          </p:nvPr>
        </p:nvSpPr>
        <p:spPr>
          <a:xfrm>
            <a:off x="7227295" y="2616755"/>
            <a:ext cx="1475660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37"/>
          </p:nvPr>
        </p:nvSpPr>
        <p:spPr>
          <a:xfrm>
            <a:off x="7227295" y="2834796"/>
            <a:ext cx="1485165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7227295" y="359629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/>
          <p:cNvSpPr>
            <a:spLocks noGrp="1"/>
          </p:cNvSpPr>
          <p:nvPr>
            <p:ph type="pic" idx="38"/>
          </p:nvPr>
        </p:nvSpPr>
        <p:spPr>
          <a:xfrm>
            <a:off x="2158059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6" name="Picture Placeholder 2"/>
          <p:cNvSpPr>
            <a:spLocks noGrp="1"/>
          </p:cNvSpPr>
          <p:nvPr>
            <p:ph type="pic" idx="39"/>
          </p:nvPr>
        </p:nvSpPr>
        <p:spPr>
          <a:xfrm>
            <a:off x="3847804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7" name="Picture Placeholder 2"/>
          <p:cNvSpPr>
            <a:spLocks noGrp="1"/>
          </p:cNvSpPr>
          <p:nvPr>
            <p:ph type="pic" idx="40"/>
          </p:nvPr>
        </p:nvSpPr>
        <p:spPr>
          <a:xfrm>
            <a:off x="5537549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8" name="Picture Placeholder 2"/>
          <p:cNvSpPr>
            <a:spLocks noGrp="1"/>
          </p:cNvSpPr>
          <p:nvPr>
            <p:ph type="pic" idx="41"/>
          </p:nvPr>
        </p:nvSpPr>
        <p:spPr>
          <a:xfrm>
            <a:off x="7227295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88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8172400" cy="124213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771175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Product version</a:t>
            </a:r>
            <a:endParaRPr lang="ru-RU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2264" y="4840002"/>
            <a:ext cx="2895600" cy="219838"/>
          </a:xfrm>
        </p:spPr>
        <p:txBody>
          <a:bodyPr lIns="0" rIns="0"/>
          <a:lstStyle/>
          <a:p>
            <a:r>
              <a:rPr lang="en-US" dirty="0"/>
              <a:t>Confidential  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© Copyright 2013 ABBYY</a:t>
            </a:r>
          </a:p>
          <a:p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817240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8312" y="3867894"/>
            <a:ext cx="6263928" cy="25652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The Author Name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7696150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Product Name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4158177"/>
            <a:ext cx="6263928" cy="236276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ABBYY Office 2013</a:t>
            </a:r>
          </a:p>
        </p:txBody>
      </p:sp>
    </p:spTree>
    <p:extLst>
      <p:ext uri="{BB962C8B-B14F-4D97-AF65-F5344CB8AC3E}">
        <p14:creationId xmlns:p14="http://schemas.microsoft.com/office/powerpoint/2010/main" val="3537904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00151"/>
            <a:ext cx="3124689" cy="19053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121950" y="1200151"/>
            <a:ext cx="4554506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1974316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55354"/>
            <a:ext cx="2989675" cy="5738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8155" y="1896674"/>
            <a:ext cx="8414325" cy="1923964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8156" y="3888146"/>
            <a:ext cx="8414325" cy="54006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72023" y="4461961"/>
            <a:ext cx="8414325" cy="371291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</p:txBody>
      </p:sp>
    </p:spTree>
    <p:extLst>
      <p:ext uri="{BB962C8B-B14F-4D97-AF65-F5344CB8AC3E}">
        <p14:creationId xmlns:p14="http://schemas.microsoft.com/office/powerpoint/2010/main" val="33841800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0" y="1707655"/>
            <a:ext cx="9144000" cy="31322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5" y="276180"/>
            <a:ext cx="7427913" cy="891414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9427" y="1275606"/>
            <a:ext cx="5486400" cy="378042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Slide subtitle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5750810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1206479"/>
            <a:ext cx="3113578" cy="19053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4564850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41096798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2571862"/>
            <a:ext cx="3113578" cy="22681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2571862"/>
            <a:ext cx="4564850" cy="22681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57200" y="1200150"/>
            <a:ext cx="8218488" cy="1317594"/>
          </a:xfrm>
        </p:spPr>
        <p:txBody>
          <a:bodyPr/>
          <a:lstStyle>
            <a:lvl1pPr marL="0" indent="0">
              <a:buFontTx/>
              <a:buNone/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Slide text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5446811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566739" y="1762127"/>
            <a:ext cx="4860925" cy="219313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5394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3811304"/>
            <a:ext cx="5486400" cy="425054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dirty="0"/>
              <a:t>Picture Title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4"/>
            <a:ext cx="5486400" cy="33003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23635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25261179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30E7-2C78-0048-95B6-3EC69AEBAAA9}" type="datetimeFigureOut">
              <a:rPr lang="ru-RU" smtClean="0"/>
              <a:pPr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4491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30E7-2C78-0048-95B6-3EC69AEBAAA9}" type="datetimeFigureOut">
              <a:rPr lang="ru-RU" smtClean="0"/>
              <a:pPr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03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 userDrawn="1"/>
        </p:nvSpPr>
        <p:spPr>
          <a:xfrm>
            <a:off x="0" y="3077520"/>
            <a:ext cx="6732240" cy="3429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7545" y="2409732"/>
            <a:ext cx="6264696" cy="702078"/>
          </a:xfrm>
        </p:spPr>
        <p:txBody>
          <a:bodyPr tIns="0" bIns="0" anchor="t">
            <a:normAutofit/>
          </a:bodyPr>
          <a:lstStyle>
            <a:lvl1pPr algn="l">
              <a:defRPr sz="40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Chapter title</a:t>
            </a:r>
            <a:endParaRPr lang="ru-RU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869671"/>
            <a:ext cx="6264695" cy="540060"/>
          </a:xfrm>
        </p:spPr>
        <p:txBody>
          <a:bodyPr tIns="0" bIns="0"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The Name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07155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322862"/>
            <a:ext cx="6732240" cy="1788948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 userDrawn="1"/>
        </p:nvSpPr>
        <p:spPr>
          <a:xfrm>
            <a:off x="0" y="3077520"/>
            <a:ext cx="6732240" cy="3429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7545" y="1862922"/>
            <a:ext cx="6264696" cy="1242138"/>
          </a:xfrm>
        </p:spPr>
        <p:txBody>
          <a:bodyPr tIns="0" bIns="0" anchor="t">
            <a:normAutofit/>
          </a:bodyPr>
          <a:lstStyle>
            <a:lvl1pPr algn="l">
              <a:defRPr sz="40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Chapter title </a:t>
            </a:r>
            <a:br>
              <a:rPr lang="en-US" dirty="0"/>
            </a:br>
            <a:r>
              <a:rPr lang="en-US" dirty="0"/>
              <a:t>large</a:t>
            </a:r>
            <a:endParaRPr lang="ru-RU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322861"/>
            <a:ext cx="6264695" cy="540060"/>
          </a:xfrm>
        </p:spPr>
        <p:txBody>
          <a:bodyPr tIns="0" bIns="0"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The Name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42868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5" y="276180"/>
            <a:ext cx="7427913" cy="891414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00150"/>
            <a:ext cx="8218488" cy="3639852"/>
          </a:xfrm>
        </p:spPr>
        <p:txBody>
          <a:bodyPr/>
          <a:lstStyle>
            <a:lvl1pPr>
              <a:spcAft>
                <a:spcPts val="200"/>
              </a:spcAft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4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78947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627159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Abbyy</a:t>
            </a:r>
            <a:r>
              <a:rPr lang="en-US" dirty="0"/>
              <a:t> Office</a:t>
            </a:r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673224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6264696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Contacts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3651870"/>
            <a:ext cx="6263928" cy="128264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Adress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8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411510"/>
            <a:ext cx="3665489" cy="3240360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133035" y="951570"/>
            <a:ext cx="4542655" cy="4050246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98588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ide 3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7" y="1491632"/>
            <a:ext cx="7200801" cy="2835101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7" y="951570"/>
            <a:ext cx="7200801" cy="540060"/>
          </a:xfrm>
        </p:spPr>
        <p:txBody>
          <a:bodyPr anchor="b"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Slide subtitle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76517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6" y="249492"/>
            <a:ext cx="4320481" cy="2322258"/>
          </a:xfrm>
        </p:spPr>
        <p:txBody>
          <a:bodyPr anchor="b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6" y="2571750"/>
            <a:ext cx="4320481" cy="162018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Slide text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037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276180"/>
            <a:ext cx="7416800" cy="89141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18488" cy="36398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164288" y="4840002"/>
            <a:ext cx="1728192" cy="21602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231490"/>
            <a:ext cx="767899" cy="22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3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2" r:id="rId2"/>
    <p:sldLayoutId id="2147483702" r:id="rId3"/>
    <p:sldLayoutId id="2147483707" r:id="rId4"/>
    <p:sldLayoutId id="2147483650" r:id="rId5"/>
    <p:sldLayoutId id="2147483713" r:id="rId6"/>
    <p:sldLayoutId id="2147483681" r:id="rId7"/>
    <p:sldLayoutId id="2147483683" r:id="rId8"/>
    <p:sldLayoutId id="2147483682" r:id="rId9"/>
    <p:sldLayoutId id="2147483666" r:id="rId10"/>
    <p:sldLayoutId id="2147483680" r:id="rId11"/>
    <p:sldLayoutId id="2147483672" r:id="rId12"/>
    <p:sldLayoutId id="2147483654" r:id="rId13"/>
    <p:sldLayoutId id="2147483667" r:id="rId14"/>
    <p:sldLayoutId id="2147483668" r:id="rId15"/>
    <p:sldLayoutId id="2147483675" r:id="rId16"/>
    <p:sldLayoutId id="2147483676" r:id="rId17"/>
    <p:sldLayoutId id="2147483698" r:id="rId18"/>
    <p:sldLayoutId id="2147483716" r:id="rId19"/>
    <p:sldLayoutId id="2147483669" r:id="rId20"/>
    <p:sldLayoutId id="2147483715" r:id="rId21"/>
    <p:sldLayoutId id="2147483670" r:id="rId22"/>
    <p:sldLayoutId id="2147483674" r:id="rId23"/>
    <p:sldLayoutId id="2147483697" r:id="rId24"/>
    <p:sldLayoutId id="2147483700" r:id="rId25"/>
    <p:sldLayoutId id="2147483657" r:id="rId26"/>
    <p:sldLayoutId id="2147483717" r:id="rId27"/>
    <p:sldLayoutId id="2147483718" r:id="rId28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3200" b="0" kern="0" baseline="0">
          <a:solidFill>
            <a:schemeClr val="tx1">
              <a:lumMod val="75000"/>
              <a:lumOff val="25000"/>
            </a:schemeClr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576"/>
        </a:spcBef>
        <a:spcAft>
          <a:spcPts val="200"/>
        </a:spcAft>
        <a:buClr>
          <a:srgbClr val="C60C30"/>
        </a:buClr>
        <a:buFont typeface="Calibri" pitchFamily="34" charset="0"/>
        <a:buChar char="●"/>
        <a:defRPr lang="en-US" sz="2000" kern="1200" smtClean="0">
          <a:solidFill>
            <a:schemeClr val="tx1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spcBef>
          <a:spcPts val="400"/>
        </a:spcBef>
        <a:spcAft>
          <a:spcPts val="0"/>
        </a:spcAft>
        <a:buClr>
          <a:schemeClr val="bg1">
            <a:lumMod val="50000"/>
          </a:schemeClr>
        </a:buClr>
        <a:buFont typeface="Calibri" pitchFamily="34" charset="0"/>
        <a:buChar char="●"/>
        <a:defRPr sz="18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5350" indent="-266700" algn="l" defTabSz="914400" rtl="0" eaLnBrk="1" latinLnBrk="0" hangingPunct="1">
        <a:spcBef>
          <a:spcPts val="384"/>
        </a:spcBef>
        <a:spcAft>
          <a:spcPts val="0"/>
        </a:spcAft>
        <a:buFont typeface="Calibri" pitchFamily="34" charset="0"/>
        <a:buChar char="–"/>
        <a:defRPr sz="14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179388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54125" indent="-176213" algn="l" defTabSz="914400" rtl="0" eaLnBrk="1" latinLnBrk="0" hangingPunct="1">
        <a:spcBef>
          <a:spcPct val="20000"/>
        </a:spcBef>
        <a:buFont typeface="Calibri" pitchFamily="34" charset="0"/>
        <a:buChar char="‐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ivan.smurov@abbyy.com" TargetMode="External"/><Relationship Id="rId2" Type="http://schemas.openxmlformats.org/officeDocument/2006/relationships/hyperlink" Target="https://docs.google.com/spreadsheets/d/1c07MkGnjrH_oUcrBetyYSLWmJ-zg0QaE7drEN4Owpsg/edit#gid=0" TargetMode="Externa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nurre/NLP-Sber-Winter-2022" TargetMode="External"/><Relationship Id="rId2" Type="http://schemas.openxmlformats.org/officeDocument/2006/relationships/hyperlink" Target="https://t.me/+HpHtaXcqU1RkZTgy" TargetMode="Externa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Natural Language Processing (NLP)</a:t>
            </a:r>
            <a:r>
              <a:rPr lang="ru-RU" dirty="0"/>
              <a:t> , углубленный курс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Формальные </a:t>
            </a:r>
            <a:r>
              <a:rPr lang="ru-RU" dirty="0"/>
              <a:t>вопросы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4779150"/>
            <a:ext cx="4889500" cy="6056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576"/>
              </a:spcBef>
              <a:spcAft>
                <a:spcPts val="200"/>
              </a:spcAft>
              <a:buClr>
                <a:srgbClr val="C60C30"/>
              </a:buClr>
              <a:buFont typeface="Calibri" pitchFamily="34" charset="0"/>
              <a:buChar char="●"/>
              <a:defRPr lang="en-US" sz="2000" kern="12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628650" indent="-271463" algn="l" defTabSz="9144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Calibri" pitchFamily="34" charset="0"/>
              <a:buChar char="●"/>
              <a:defRPr sz="1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95350" indent="-266700" algn="l" defTabSz="914400" rtl="0" eaLnBrk="1" latinLnBrk="0" hangingPunct="1">
              <a:spcBef>
                <a:spcPts val="384"/>
              </a:spcBef>
              <a:spcAft>
                <a:spcPts val="0"/>
              </a:spcAft>
              <a:buFont typeface="Calibri" pitchFamily="34" charset="0"/>
              <a:buChar char="–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1793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176213" algn="l" defTabSz="914400" rtl="0" eaLnBrk="1" latinLnBrk="0" hangingPunct="1">
              <a:spcBef>
                <a:spcPct val="20000"/>
              </a:spcBef>
              <a:buFont typeface="Calibri" pitchFamily="34" charset="0"/>
              <a:buChar char="‐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ct val="20000"/>
              </a:spcBef>
              <a:buClr>
                <a:srgbClr val="CC0000"/>
              </a:buClr>
              <a:buSzPct val="85000"/>
              <a:buNone/>
            </a:pPr>
            <a:r>
              <a:rPr lang="ru-RU" dirty="0"/>
              <a:t>Иван Смуров, </a:t>
            </a:r>
            <a:r>
              <a:rPr lang="en-US" dirty="0"/>
              <a:t>ivan.smurov@abbyy.com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057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Практические вопросы.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Курс состоит из 16 блоков, </a:t>
            </a:r>
            <a:r>
              <a:rPr lang="ru-RU" sz="2400"/>
              <a:t>каждый представляет </a:t>
            </a:r>
            <a:r>
              <a:rPr lang="ru-RU" sz="2400" dirty="0"/>
              <a:t>собой лекцию + практическое занятие.</a:t>
            </a:r>
            <a:endParaRPr lang="en-US" sz="2400" dirty="0"/>
          </a:p>
          <a:p>
            <a:r>
              <a:rPr lang="ru-RU" sz="2400" dirty="0"/>
              <a:t>Большинство практических занятий будет в форме </a:t>
            </a:r>
            <a:r>
              <a:rPr lang="en-US" sz="2400" dirty="0"/>
              <a:t>google </a:t>
            </a:r>
            <a:r>
              <a:rPr lang="en-US" sz="2400" dirty="0" err="1"/>
              <a:t>colab</a:t>
            </a:r>
            <a:r>
              <a:rPr lang="en-US" sz="2400" dirty="0"/>
              <a:t> </a:t>
            </a:r>
            <a:endParaRPr lang="ru-RU" sz="2400" dirty="0"/>
          </a:p>
          <a:p>
            <a:r>
              <a:rPr lang="ru-RU" sz="2400" dirty="0"/>
              <a:t>Нужен доступ с сервисам </a:t>
            </a:r>
            <a:r>
              <a:rPr lang="en-US" sz="2400" dirty="0"/>
              <a:t>google!</a:t>
            </a:r>
            <a:endParaRPr lang="ru-RU" sz="2400" dirty="0"/>
          </a:p>
          <a:p>
            <a:r>
              <a:rPr lang="ru-RU" sz="2400" dirty="0"/>
              <a:t>На практике основной </a:t>
            </a:r>
            <a:r>
              <a:rPr lang="ru-RU" sz="2400" dirty="0" err="1"/>
              <a:t>фремворк</a:t>
            </a:r>
            <a:r>
              <a:rPr lang="ru-RU" sz="2400" dirty="0"/>
              <a:t> – </a:t>
            </a:r>
            <a:r>
              <a:rPr lang="en-US" sz="2400" dirty="0" err="1"/>
              <a:t>PyTorch</a:t>
            </a:r>
            <a:r>
              <a:rPr lang="en-US" sz="2400" dirty="0"/>
              <a:t>, </a:t>
            </a:r>
            <a:r>
              <a:rPr lang="ru-RU" sz="2400" dirty="0"/>
              <a:t>но</a:t>
            </a:r>
            <a:r>
              <a:rPr lang="en-US" sz="2400" dirty="0"/>
              <a:t> </a:t>
            </a:r>
            <a:r>
              <a:rPr lang="ru-RU" sz="2400" dirty="0"/>
              <a:t>часть материалов будет на </a:t>
            </a:r>
            <a:r>
              <a:rPr lang="en-US" sz="2400" dirty="0" err="1"/>
              <a:t>keras</a:t>
            </a:r>
            <a:r>
              <a:rPr lang="en-US" sz="2400" dirty="0"/>
              <a:t> + </a:t>
            </a:r>
            <a:r>
              <a:rPr lang="en-US" sz="2400" dirty="0" err="1"/>
              <a:t>Tensorflow</a:t>
            </a:r>
            <a:r>
              <a:rPr lang="ru-RU" sz="2400" dirty="0"/>
              <a:t>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7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24037F-BAE1-4C58-BF94-E288EF08D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Программа, часть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5DC4E4-EE74-4110-97F0-92DF3AF82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buSzPts val="1200"/>
              <a:buNone/>
            </a:pPr>
            <a:r>
              <a:rPr lang="ru-RU" sz="2400" dirty="0">
                <a:solidFill>
                  <a:srgbClr val="45454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2400" dirty="0">
                <a:solidFill>
                  <a:srgbClr val="45454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NLP</a:t>
            </a:r>
            <a:r>
              <a:rPr lang="ru-RU" sz="2400" dirty="0">
                <a:solidFill>
                  <a:srgbClr val="45454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введение, базовые элементы </a:t>
            </a:r>
            <a:r>
              <a:rPr lang="ru-RU" sz="2400" dirty="0" err="1">
                <a:solidFill>
                  <a:srgbClr val="45454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пайплайна</a:t>
            </a:r>
            <a:r>
              <a:rPr lang="ru-RU" sz="2400" dirty="0">
                <a:solidFill>
                  <a:srgbClr val="45454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сегментация предложений, </a:t>
            </a:r>
            <a:r>
              <a:rPr lang="ru-RU" sz="2400" dirty="0" err="1">
                <a:solidFill>
                  <a:srgbClr val="45454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токенизация</a:t>
            </a:r>
            <a:r>
              <a:rPr lang="ru-RU" sz="2400" dirty="0">
                <a:solidFill>
                  <a:srgbClr val="45454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морфологический анализ.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600"/>
              </a:spcAft>
              <a:buSzPts val="1200"/>
              <a:buNone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Современные модели POS-</a:t>
            </a:r>
            <a:r>
              <a:rPr lang="ru-RU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таггинга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и морфологического анализа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600"/>
              </a:spcAft>
              <a:buNone/>
            </a:pPr>
            <a:r>
              <a:rPr lang="ru-RU" sz="2400" dirty="0">
                <a:solidFill>
                  <a:srgbClr val="45454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3-4. Векторные представления слов и языковые модели.</a:t>
            </a:r>
            <a:br>
              <a:rPr lang="ru-RU" sz="2400" dirty="0">
                <a:solidFill>
                  <a:srgbClr val="45454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2400" i="1" dirty="0">
                <a:solidFill>
                  <a:srgbClr val="45454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После занятия 4 будет выдано </a:t>
            </a:r>
            <a:r>
              <a:rPr lang="ru-RU" sz="2400" i="1" dirty="0" err="1">
                <a:solidFill>
                  <a:srgbClr val="45454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дз</a:t>
            </a:r>
            <a:r>
              <a:rPr lang="ru-RU" sz="2400" i="1" dirty="0">
                <a:solidFill>
                  <a:srgbClr val="45454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1.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7890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E96EB3-4BF5-4AED-A00C-0954B26E8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Программа, часть </a:t>
            </a:r>
            <a:r>
              <a:rPr lang="en-US" dirty="0"/>
              <a:t>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7ED6F4-4147-4AA7-89A2-99EB5BBD1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solidFill>
                  <a:srgbClr val="4545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   </a:t>
            </a:r>
            <a:r>
              <a:rPr lang="ru-RU" sz="2400" dirty="0" err="1">
                <a:solidFill>
                  <a:srgbClr val="4545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Тектовая</a:t>
            </a:r>
            <a:r>
              <a:rPr lang="ru-RU" sz="2400" dirty="0">
                <a:solidFill>
                  <a:srgbClr val="4545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классификация</a:t>
            </a:r>
            <a:endParaRPr lang="ru-RU" sz="2400" dirty="0">
              <a:solidFill>
                <a:srgbClr val="45454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solidFill>
                  <a:srgbClr val="4545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    Извлечение именованных сущностей (NER)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solidFill>
                  <a:srgbClr val="4545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7.    </a:t>
            </a:r>
            <a:r>
              <a:rPr lang="ru-RU" sz="2400" dirty="0" err="1">
                <a:solidFill>
                  <a:srgbClr val="4545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Transition-based</a:t>
            </a:r>
            <a:r>
              <a:rPr lang="ru-RU" sz="2400" dirty="0">
                <a:solidFill>
                  <a:srgbClr val="4545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синтаксический анализ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solidFill>
                  <a:srgbClr val="4545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8.   </a:t>
            </a:r>
            <a:r>
              <a:rPr lang="en-US" sz="2400" dirty="0">
                <a:solidFill>
                  <a:srgbClr val="4545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 extraction</a:t>
            </a:r>
            <a:r>
              <a:rPr lang="ru-RU" sz="2400" dirty="0">
                <a:solidFill>
                  <a:srgbClr val="4545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(извлечение фактов и отношений</a:t>
            </a:r>
            <a:b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i="1" dirty="0">
                <a:solidFill>
                  <a:srgbClr val="4545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После занятия 8 будет выдано </a:t>
            </a:r>
            <a:r>
              <a:rPr lang="ru-RU" sz="2400" i="1" dirty="0" err="1">
                <a:solidFill>
                  <a:srgbClr val="4545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дз</a:t>
            </a:r>
            <a:r>
              <a:rPr lang="ru-RU" sz="2400" i="1" dirty="0">
                <a:solidFill>
                  <a:srgbClr val="4545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 (проект).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8835294-E5F6-42D6-B45B-94BFAC2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30EA5EC-E1BC-46A6-9E36-6B5C9C48D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97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77ACC0-D3D0-470F-8AA3-61EE5E5E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Программа, часть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C9A1D2-628B-46F2-9516-D7A2AE9C3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solidFill>
                  <a:srgbClr val="4545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9.  </a:t>
            </a:r>
            <a:r>
              <a:rPr lang="ru-RU" sz="2400" dirty="0" err="1">
                <a:solidFill>
                  <a:srgbClr val="4545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Goal-oriented</a:t>
            </a:r>
            <a:r>
              <a:rPr lang="ru-RU" sz="2400" dirty="0">
                <a:solidFill>
                  <a:srgbClr val="4545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диалоговые системы. 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solidFill>
                  <a:srgbClr val="4545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10. Исправление опечаток.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solidFill>
                  <a:srgbClr val="4545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11-12. Машинный перевод, seq2seq и трансформер.</a:t>
            </a:r>
            <a:b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i="1" dirty="0">
                <a:solidFill>
                  <a:srgbClr val="4545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После занятия 12 будет выдано </a:t>
            </a:r>
            <a:r>
              <a:rPr lang="ru-RU" sz="2400" i="1" dirty="0" err="1">
                <a:solidFill>
                  <a:srgbClr val="4545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дз</a:t>
            </a:r>
            <a:r>
              <a:rPr lang="ru-RU" sz="2400" i="1" dirty="0">
                <a:solidFill>
                  <a:srgbClr val="4545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E0B6693-7083-4867-AC1F-1A7F59F12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5993819-E914-43E7-8356-17C467208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302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DCCF5A-46F3-4FC7-9D81-8B110B50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Программа, часть </a:t>
            </a:r>
            <a:r>
              <a:rPr lang="en-US" dirty="0"/>
              <a:t>4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799360-6AE0-45B3-A429-AF8697DCB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solidFill>
                  <a:srgbClr val="4545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13. </a:t>
            </a:r>
            <a:r>
              <a:rPr lang="ru-RU" sz="2400" dirty="0" err="1">
                <a:solidFill>
                  <a:srgbClr val="4545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</a:t>
            </a:r>
            <a:r>
              <a:rPr lang="ru-RU" sz="2400" dirty="0">
                <a:solidFill>
                  <a:srgbClr val="4545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err="1">
                <a:solidFill>
                  <a:srgbClr val="4545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Conversation</a:t>
            </a:r>
            <a:r>
              <a:rPr lang="ru-RU" sz="2400" dirty="0">
                <a:solidFill>
                  <a:srgbClr val="4545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модели (</a:t>
            </a:r>
            <a:r>
              <a:rPr lang="ru-RU" sz="2400" dirty="0" err="1">
                <a:solidFill>
                  <a:srgbClr val="4545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болталки</a:t>
            </a:r>
            <a:r>
              <a:rPr lang="ru-RU" sz="2400" dirty="0">
                <a:solidFill>
                  <a:srgbClr val="4545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solidFill>
                  <a:srgbClr val="4545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14. Тематическое моделирование.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solidFill>
                  <a:srgbClr val="4545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15. Задача </a:t>
            </a:r>
            <a:r>
              <a:rPr lang="ru-RU" sz="2400" dirty="0" err="1">
                <a:solidFill>
                  <a:srgbClr val="4545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суммаризации</a:t>
            </a:r>
            <a:r>
              <a:rPr lang="ru-RU" sz="2400" dirty="0">
                <a:solidFill>
                  <a:srgbClr val="4545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текстов.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solidFill>
                  <a:srgbClr val="4545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16.  Вопросно-ответные системы</a:t>
            </a:r>
            <a:br>
              <a:rPr lang="ru-RU" sz="2400" dirty="0">
                <a:solidFill>
                  <a:srgbClr val="4545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2400" i="1" dirty="0">
                <a:solidFill>
                  <a:srgbClr val="4545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После занятия 16 будет выдано </a:t>
            </a:r>
            <a:r>
              <a:rPr lang="ru-RU" sz="2400" i="1" dirty="0" err="1">
                <a:solidFill>
                  <a:srgbClr val="4545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дз</a:t>
            </a:r>
            <a:r>
              <a:rPr lang="ru-RU" sz="2400" i="1" dirty="0">
                <a:solidFill>
                  <a:srgbClr val="4545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4.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3D6EE40-B124-42CE-8E7D-F4E86F84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F3892C2-A021-44F3-A394-BCCDB51E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755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1C8AE5-9F13-4998-A1D7-46E16714D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Оценивание курса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A98C4D-A636-4858-843A-D88151298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6576"/>
            <a:ext cx="8218488" cy="4059451"/>
          </a:xfrm>
        </p:spPr>
        <p:txBody>
          <a:bodyPr>
            <a:normAutofit fontScale="77500" lnSpcReduction="20000"/>
          </a:bodyPr>
          <a:lstStyle/>
          <a:p>
            <a:r>
              <a:rPr lang="ru-RU" sz="2400" dirty="0"/>
              <a:t>Оценка за курс складывается из двух факторов: домашних заданий (около 80% оценки) и опросов (около 20% оценки)</a:t>
            </a:r>
          </a:p>
          <a:p>
            <a:r>
              <a:rPr lang="ru-RU" sz="2400" dirty="0"/>
              <a:t>В начале нового занятия будут проводиться мини-опросы по предыдущему в </a:t>
            </a:r>
            <a:r>
              <a:rPr lang="en-US" sz="2400" dirty="0"/>
              <a:t>google-</a:t>
            </a:r>
            <a:r>
              <a:rPr lang="ru-RU" sz="2400" dirty="0"/>
              <a:t>формах.</a:t>
            </a:r>
          </a:p>
          <a:p>
            <a:pPr lvl="1"/>
            <a:r>
              <a:rPr lang="ru-RU" sz="2000" dirty="0"/>
              <a:t>Нужен доступ с сервисам </a:t>
            </a:r>
            <a:r>
              <a:rPr lang="en-US" sz="2000" dirty="0"/>
              <a:t>google!</a:t>
            </a:r>
            <a:endParaRPr lang="ru-RU" sz="2000" dirty="0"/>
          </a:p>
          <a:p>
            <a:r>
              <a:rPr lang="ru-RU" sz="2400" dirty="0"/>
              <a:t>Будет 3 небольших домашних задания и одно большое (проект). </a:t>
            </a:r>
          </a:p>
          <a:p>
            <a:pPr lvl="1"/>
            <a:r>
              <a:rPr lang="ru-RU" sz="2200" dirty="0"/>
              <a:t>Максимальный возможный балл за проект в 2 раза выше обычных домашних заданий. Оценки будут выставляться </a:t>
            </a:r>
            <a:r>
              <a:rPr lang="ru-RU" sz="2200" dirty="0">
                <a:hlinkClick r:id="rId2"/>
              </a:rPr>
              <a:t>здесь</a:t>
            </a:r>
            <a:r>
              <a:rPr lang="ru-RU" sz="2200" dirty="0"/>
              <a:t>.</a:t>
            </a:r>
          </a:p>
          <a:p>
            <a:pPr lvl="1"/>
            <a:r>
              <a:rPr lang="ru-RU" sz="2200" dirty="0"/>
              <a:t>Домашние задания нужно присылать на почту </a:t>
            </a:r>
            <a:r>
              <a:rPr lang="en-US" sz="2200" dirty="0">
                <a:hlinkClick r:id="rId3"/>
              </a:rPr>
              <a:t>ivan.smurov@abbyy.com</a:t>
            </a:r>
            <a:endParaRPr lang="en-US" sz="2200" dirty="0"/>
          </a:p>
          <a:p>
            <a:pPr lvl="1"/>
            <a:r>
              <a:rPr lang="ru-RU" sz="2200" dirty="0"/>
              <a:t>О дедлайнах будет сообщено дополнительно  (2-3 недели на каждое задание)</a:t>
            </a:r>
          </a:p>
          <a:p>
            <a:pPr lvl="1"/>
            <a:r>
              <a:rPr lang="ru-RU" sz="2200" dirty="0"/>
              <a:t>Задания можно посылать после дедлайна с некоторым штрафом (ориентировочно 20% баллов за задания)</a:t>
            </a:r>
          </a:p>
          <a:p>
            <a:pPr lvl="1"/>
            <a:r>
              <a:rPr lang="ru-RU" sz="2200" dirty="0"/>
              <a:t>Оценки ставятся по шкале «незачет-зачет-зачет с отличием».</a:t>
            </a:r>
            <a:br>
              <a:rPr lang="ru-RU" sz="2200" dirty="0"/>
            </a:br>
            <a:r>
              <a:rPr lang="ru-RU" sz="2200" dirty="0"/>
              <a:t>Критерии будут зависеть от результатов группы (на зачет не менее идеальных опросов и 1 </a:t>
            </a:r>
            <a:r>
              <a:rPr lang="ru-RU" sz="2200" dirty="0" err="1"/>
              <a:t>дз</a:t>
            </a:r>
            <a:r>
              <a:rPr lang="ru-RU" sz="2200" dirty="0"/>
              <a:t>.)</a:t>
            </a:r>
          </a:p>
          <a:p>
            <a:endParaRPr lang="ru-RU" sz="240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D3FC2E5-EF4C-4F8D-BB0D-3CC49869B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B5E9AB-3A79-4208-B10D-64CF0DCE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010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5A6E45-8ECA-4284-BD36-D28469BD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Материалы курса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89317E-B30E-406D-BE9D-08E51F370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/>
              <a:t>Все материалы будут выкладываться в </a:t>
            </a:r>
            <a:r>
              <a:rPr lang="ru-RU" sz="2400" dirty="0" err="1"/>
              <a:t>телеграм</a:t>
            </a:r>
            <a:r>
              <a:rPr lang="ru-RU" sz="2400" dirty="0"/>
              <a:t>-канал </a:t>
            </a:r>
            <a:r>
              <a:rPr lang="ru-RU" sz="2400" dirty="0">
                <a:hlinkClick r:id="rId2"/>
              </a:rPr>
              <a:t>«</a:t>
            </a:r>
            <a:r>
              <a:rPr lang="en-US" sz="2400" dirty="0">
                <a:hlinkClick r:id="rId2"/>
              </a:rPr>
              <a:t>NLP (</a:t>
            </a:r>
            <a:r>
              <a:rPr lang="ru-RU" sz="2400" dirty="0">
                <a:hlinkClick r:id="rId2"/>
              </a:rPr>
              <a:t>новости) 25.01.2022»</a:t>
            </a:r>
            <a:r>
              <a:rPr lang="ru-RU" sz="2400" dirty="0"/>
              <a:t> и в </a:t>
            </a:r>
            <a:r>
              <a:rPr lang="ru-RU" sz="2400" dirty="0">
                <a:hlinkClick r:id="rId3"/>
              </a:rPr>
              <a:t>репозиторий</a:t>
            </a:r>
            <a:r>
              <a:rPr lang="ru-RU" sz="2400" dirty="0"/>
              <a:t>.</a:t>
            </a:r>
            <a:endParaRPr lang="en-US" sz="2400" dirty="0"/>
          </a:p>
          <a:p>
            <a:r>
              <a:rPr lang="ru-RU" sz="2400" dirty="0"/>
              <a:t>В этом же канале будут делаться важные объявления (в т. ч. о домашних заданиях и дедлайнах).</a:t>
            </a:r>
          </a:p>
          <a:p>
            <a:r>
              <a:rPr lang="ru-RU" sz="2400" dirty="0"/>
              <a:t>Программа курса уже выложена в канал.</a:t>
            </a:r>
          </a:p>
          <a:p>
            <a:r>
              <a:rPr lang="ru-RU" sz="2400" dirty="0"/>
              <a:t>Все вопросы, как по формальностям, так и по содержанию курса всегда можно задать в чат канала.</a:t>
            </a:r>
          </a:p>
          <a:p>
            <a:r>
              <a:rPr lang="ru-RU" sz="2400" dirty="0"/>
              <a:t>Видео будет выкладываться на следующий день на ресурс Сбербанка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4078B4D-7A54-4B7F-9898-A4EC757C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A87EB58-AE55-4864-ADE9-C4A4D064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439210"/>
      </p:ext>
    </p:extLst>
  </p:cSld>
  <p:clrMapOvr>
    <a:masterClrMapping/>
  </p:clrMapOvr>
</p:sld>
</file>

<file path=ppt/theme/theme1.xml><?xml version="1.0" encoding="utf-8"?>
<a:theme xmlns:a="http://schemas.openxmlformats.org/drawingml/2006/main" name="ABBYY Corpor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0" tIns="0" rIns="0" bIns="0" rtlCol="0" anchor="b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e__x0442__x0432__x0435__x0442__x0441__x0442__x0432__x0435__x043d__x043d__x044b__x0439__x0020__x0437__x0430__x0020__x0448__x0430__x0431__x043b__x043e__x043d__x044b_ xmlns="1b68d7a2-7ffc-4e81-91b0-1900f50a0655">
      <UserInfo>
        <DisplayName/>
        <AccountId xsi:nil="true"/>
        <AccountType/>
      </UserInfo>
    </_x041e__x0442__x0432__x0435__x0442__x0441__x0442__x0432__x0435__x043d__x043d__x044b__x0439__x0020__x0437__x0430__x0020__x0448__x0430__x0431__x043b__x043e__x043d__x044b_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BB5050E19F454EB0E9B113FC084074" ma:contentTypeVersion="1" ma:contentTypeDescription="Create a new document." ma:contentTypeScope="" ma:versionID="bdabca07c525c9b86b444886fd4b5023">
  <xsd:schema xmlns:xsd="http://www.w3.org/2001/XMLSchema" xmlns:xs="http://www.w3.org/2001/XMLSchema" xmlns:p="http://schemas.microsoft.com/office/2006/metadata/properties" xmlns:ns2="1b68d7a2-7ffc-4e81-91b0-1900f50a0655" targetNamespace="http://schemas.microsoft.com/office/2006/metadata/properties" ma:root="true" ma:fieldsID="8cfe67294f8c0a7501cdaf04c56c9f0f" ns2:_="">
    <xsd:import namespace="1b68d7a2-7ffc-4e81-91b0-1900f50a0655"/>
    <xsd:element name="properties">
      <xsd:complexType>
        <xsd:sequence>
          <xsd:element name="documentManagement">
            <xsd:complexType>
              <xsd:all>
                <xsd:element ref="ns2:_x041e__x0442__x0432__x0435__x0442__x0441__x0442__x0432__x0435__x043d__x043d__x044b__x0439__x0020__x0437__x0430__x0020__x0448__x0430__x0431__x043b__x043e__x043d__x044b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8d7a2-7ffc-4e81-91b0-1900f50a0655" elementFormDefault="qualified">
    <xsd:import namespace="http://schemas.microsoft.com/office/2006/documentManagement/types"/>
    <xsd:import namespace="http://schemas.microsoft.com/office/infopath/2007/PartnerControls"/>
    <xsd:element name="_x041e__x0442__x0432__x0435__x0442__x0441__x0442__x0432__x0435__x043d__x043d__x044b__x0439__x0020__x0437__x0430__x0020__x0448__x0430__x0431__x043b__x043e__x043d__x044b_" ma:index="8" nillable="true" ma:displayName="Ответственный за шаблоны" ma:list="UserInfo" ma:SharePointGroup="0" ma:internalName="_x041e__x0442__x0432__x0435__x0442__x0441__x0442__x0432__x0435__x043d__x043d__x044b__x0439__x0020__x0437__x0430__x0020__x0448__x0430__x0431__x043b__x043e__x043d__x044b_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4F9C54-F177-4493-BF94-3780F7997C69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1b68d7a2-7ffc-4e81-91b0-1900f50a065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BBFE74D-00D6-4588-B06D-E0F570A347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68d7a2-7ffc-4e81-91b0-1900f50a06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5EAFB1-D447-42B1-BBD2-F6D2B024BD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38570</TotalTime>
  <Words>448</Words>
  <Application>Microsoft Office PowerPoint</Application>
  <PresentationFormat>Экран (16:9)</PresentationFormat>
  <Paragraphs>50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Calibri</vt:lpstr>
      <vt:lpstr>ABBYY Corporate</vt:lpstr>
      <vt:lpstr>Natural Language Processing (NLP) , углубленный курс</vt:lpstr>
      <vt:lpstr>Практические вопросы.</vt:lpstr>
      <vt:lpstr>Программа, часть 1</vt:lpstr>
      <vt:lpstr>Программа, часть 2</vt:lpstr>
      <vt:lpstr>Программа, часть 3</vt:lpstr>
      <vt:lpstr>Программа, часть 4</vt:lpstr>
      <vt:lpstr>Оценивание курса</vt:lpstr>
      <vt:lpstr>Материалы курса</vt:lpstr>
    </vt:vector>
  </TitlesOfParts>
  <Company>ABBYY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ASvetlichnaya</dc:creator>
  <cp:lastModifiedBy>Смуров Иван Михайлович</cp:lastModifiedBy>
  <cp:revision>780</cp:revision>
  <dcterms:created xsi:type="dcterms:W3CDTF">2012-10-11T07:31:41Z</dcterms:created>
  <dcterms:modified xsi:type="dcterms:W3CDTF">2022-01-25T12:25:33Z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0x0101001DBB5050E19F454EB0E9B113FC084074</vt:lpwstr>
  </property>
</Properties>
</file>