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4" r:id="rId6"/>
    <p:sldId id="265" r:id="rId7"/>
    <p:sldId id="261" r:id="rId8"/>
    <p:sldId id="276" r:id="rId9"/>
    <p:sldId id="263" r:id="rId10"/>
    <p:sldId id="262" r:id="rId11"/>
    <p:sldId id="271" r:id="rId12"/>
    <p:sldId id="272" r:id="rId13"/>
    <p:sldId id="266" r:id="rId14"/>
    <p:sldId id="269" r:id="rId15"/>
    <p:sldId id="268" r:id="rId16"/>
    <p:sldId id="267" r:id="rId17"/>
    <p:sldId id="274" r:id="rId18"/>
    <p:sldId id="275"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Regge" initials="MR" lastIdx="1" clrIdx="0">
    <p:extLst>
      <p:ext uri="{19B8F6BF-5375-455C-9EA6-DF929625EA0E}">
        <p15:presenceInfo xmlns:p15="http://schemas.microsoft.com/office/powerpoint/2012/main" userId="fd2c9227f82eff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F76999-DAF3-4205-A2F8-E6C254D4C9E1}" v="109" dt="2020-12-22T12:42:17.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biorxiv.org/content/10.1101/2020.05.16.100057v1.full#ref-44" TargetMode="External"/><Relationship Id="rId2" Type="http://schemas.openxmlformats.org/officeDocument/2006/relationships/image" Target="../media/image12.gif"/><Relationship Id="rId1" Type="http://schemas.openxmlformats.org/officeDocument/2006/relationships/slideLayout" Target="../slideLayouts/slideLayout4.xml"/><Relationship Id="rId4" Type="http://schemas.openxmlformats.org/officeDocument/2006/relationships/hyperlink" Target="https://www.biorxiv.org/content/10.1101/2020.05.16.100057v1.full#ref-4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644909"/>
            <a:ext cx="4775075" cy="1630907"/>
          </a:xfrm>
        </p:spPr>
        <p:txBody>
          <a:bodyPr>
            <a:normAutofit/>
          </a:bodyPr>
          <a:lstStyle/>
          <a:p>
            <a:r>
              <a:rPr lang="en-US" sz="4400" dirty="0" err="1">
                <a:solidFill>
                  <a:schemeClr val="tx1"/>
                </a:solidFill>
              </a:rPr>
              <a:t>Neurograph</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866D98C-F6D8-4D3E-A825-030B5B873406}"/>
              </a:ext>
            </a:extLst>
          </p:cNvPr>
          <p:cNvSpPr>
            <a:spLocks noGrp="1"/>
          </p:cNvSpPr>
          <p:nvPr>
            <p:ph type="title"/>
          </p:nvPr>
        </p:nvSpPr>
        <p:spPr>
          <a:xfrm>
            <a:off x="8458200" y="450979"/>
            <a:ext cx="2869162" cy="1081449"/>
          </a:xfrm>
        </p:spPr>
        <p:txBody>
          <a:bodyPr/>
          <a:lstStyle/>
          <a:p>
            <a:r>
              <a:rPr lang="en-US" dirty="0"/>
              <a:t>Connectivity patterns</a:t>
            </a:r>
          </a:p>
        </p:txBody>
      </p:sp>
      <p:pic>
        <p:nvPicPr>
          <p:cNvPr id="5" name="Content Placeholder 4">
            <a:extLst>
              <a:ext uri="{FF2B5EF4-FFF2-40B4-BE49-F238E27FC236}">
                <a16:creationId xmlns:a16="http://schemas.microsoft.com/office/drawing/2014/main" id="{44E09B87-42BF-4D0E-A2FB-6BEE40EBAD45}"/>
              </a:ext>
            </a:extLst>
          </p:cNvPr>
          <p:cNvPicPr>
            <a:picLocks noGrp="1" noChangeAspect="1"/>
          </p:cNvPicPr>
          <p:nvPr>
            <p:ph idx="1"/>
          </p:nvPr>
        </p:nvPicPr>
        <p:blipFill>
          <a:blip r:embed="rId2"/>
          <a:stretch>
            <a:fillRect/>
          </a:stretch>
        </p:blipFill>
        <p:spPr>
          <a:xfrm>
            <a:off x="600498" y="643050"/>
            <a:ext cx="6836687" cy="5571899"/>
          </a:xfrm>
          <a:noFill/>
        </p:spPr>
      </p:pic>
      <p:sp>
        <p:nvSpPr>
          <p:cNvPr id="12" name="Text Placeholder 3">
            <a:extLst>
              <a:ext uri="{FF2B5EF4-FFF2-40B4-BE49-F238E27FC236}">
                <a16:creationId xmlns:a16="http://schemas.microsoft.com/office/drawing/2014/main" id="{00455DE2-C935-4162-B041-5A587A5FE68A}"/>
              </a:ext>
            </a:extLst>
          </p:cNvPr>
          <p:cNvSpPr>
            <a:spLocks noGrp="1"/>
          </p:cNvSpPr>
          <p:nvPr>
            <p:ph type="body" sz="half" idx="2"/>
          </p:nvPr>
        </p:nvSpPr>
        <p:spPr>
          <a:xfrm>
            <a:off x="8350898" y="1787237"/>
            <a:ext cx="3368351" cy="4355868"/>
          </a:xfrm>
        </p:spPr>
        <p:txBody>
          <a:bodyPr>
            <a:normAutofit/>
          </a:bodyPr>
          <a:lstStyle/>
          <a:p>
            <a:pPr algn="l"/>
            <a:r>
              <a:rPr lang="en-US" sz="1600" b="0" i="0" dirty="0">
                <a:solidFill>
                  <a:srgbClr val="231F20"/>
                </a:solidFill>
                <a:effectLst/>
              </a:rPr>
              <a:t>Brain connectivity investigations using fMRI provided a new tool for researchers, especially neuroscientists, to study the human brain network with high precision.</a:t>
            </a:r>
          </a:p>
          <a:p>
            <a:pPr algn="l"/>
            <a:r>
              <a:rPr lang="en-US" sz="1600" b="0" i="0" dirty="0">
                <a:solidFill>
                  <a:srgbClr val="231F20"/>
                </a:solidFill>
                <a:effectLst/>
              </a:rPr>
              <a:t>Computational methods available are divided into two general categories:</a:t>
            </a:r>
          </a:p>
          <a:p>
            <a:pPr algn="l"/>
            <a:r>
              <a:rPr lang="en-US" b="0" i="0" dirty="0">
                <a:solidFill>
                  <a:srgbClr val="FF0000"/>
                </a:solidFill>
                <a:effectLst/>
              </a:rPr>
              <a:t>functional connectivity</a:t>
            </a:r>
          </a:p>
          <a:p>
            <a:pPr algn="l"/>
            <a:r>
              <a:rPr lang="en-US" b="0" i="0" dirty="0">
                <a:solidFill>
                  <a:srgbClr val="FF0000"/>
                </a:solidFill>
                <a:effectLst/>
              </a:rPr>
              <a:t>effective connectivity </a:t>
            </a:r>
          </a:p>
          <a:p>
            <a:endParaRPr lang="en-US" dirty="0"/>
          </a:p>
        </p:txBody>
      </p:sp>
      <p:sp>
        <p:nvSpPr>
          <p:cNvPr id="8" name="TextBox 7">
            <a:extLst>
              <a:ext uri="{FF2B5EF4-FFF2-40B4-BE49-F238E27FC236}">
                <a16:creationId xmlns:a16="http://schemas.microsoft.com/office/drawing/2014/main" id="{BD3BA8C8-CCB5-4AD1-98B5-B061E31D8A5A}"/>
              </a:ext>
            </a:extLst>
          </p:cNvPr>
          <p:cNvSpPr txBox="1"/>
          <p:nvPr/>
        </p:nvSpPr>
        <p:spPr>
          <a:xfrm>
            <a:off x="11612880" y="6625244"/>
            <a:ext cx="457200" cy="230832"/>
          </a:xfrm>
          <a:prstGeom prst="rect">
            <a:avLst/>
          </a:prstGeom>
          <a:noFill/>
        </p:spPr>
        <p:txBody>
          <a:bodyPr wrap="square" rtlCol="0">
            <a:spAutoFit/>
          </a:bodyPr>
          <a:lstStyle/>
          <a:p>
            <a:r>
              <a:rPr lang="en-CA" sz="900" dirty="0"/>
              <a:t>[2]</a:t>
            </a:r>
            <a:endParaRPr lang="it-IT" sz="900" dirty="0"/>
          </a:p>
        </p:txBody>
      </p:sp>
    </p:spTree>
    <p:extLst>
      <p:ext uri="{BB962C8B-B14F-4D97-AF65-F5344CB8AC3E}">
        <p14:creationId xmlns:p14="http://schemas.microsoft.com/office/powerpoint/2010/main" val="81877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CD4E-B269-472C-8DC1-F57DDF8268E8}"/>
              </a:ext>
            </a:extLst>
          </p:cNvPr>
          <p:cNvSpPr>
            <a:spLocks noGrp="1"/>
          </p:cNvSpPr>
          <p:nvPr>
            <p:ph type="title"/>
          </p:nvPr>
        </p:nvSpPr>
        <p:spPr>
          <a:xfrm>
            <a:off x="1066800" y="540327"/>
            <a:ext cx="4452851" cy="762257"/>
          </a:xfrm>
        </p:spPr>
        <p:txBody>
          <a:bodyPr/>
          <a:lstStyle/>
          <a:p>
            <a:r>
              <a:rPr lang="en-CA" dirty="0" err="1"/>
              <a:t>Connectivities</a:t>
            </a:r>
            <a:endParaRPr lang="it-IT" dirty="0"/>
          </a:p>
        </p:txBody>
      </p:sp>
      <p:sp>
        <p:nvSpPr>
          <p:cNvPr id="3" name="Content Placeholder 2">
            <a:extLst>
              <a:ext uri="{FF2B5EF4-FFF2-40B4-BE49-F238E27FC236}">
                <a16:creationId xmlns:a16="http://schemas.microsoft.com/office/drawing/2014/main" id="{19273DD5-881E-4BBB-89C9-E787B47218B2}"/>
              </a:ext>
            </a:extLst>
          </p:cNvPr>
          <p:cNvSpPr>
            <a:spLocks noGrp="1"/>
          </p:cNvSpPr>
          <p:nvPr>
            <p:ph sz="half" idx="1"/>
          </p:nvPr>
        </p:nvSpPr>
        <p:spPr>
          <a:xfrm>
            <a:off x="1066799" y="1463040"/>
            <a:ext cx="10338263" cy="2261062"/>
          </a:xfrm>
        </p:spPr>
        <p:txBody>
          <a:bodyPr>
            <a:normAutofit fontScale="55000" lnSpcReduction="20000"/>
          </a:bodyPr>
          <a:lstStyle/>
          <a:p>
            <a:r>
              <a:rPr lang="en-US" sz="2900" dirty="0">
                <a:solidFill>
                  <a:srgbClr val="FF0000"/>
                </a:solidFill>
              </a:rPr>
              <a:t>Functional connectivity</a:t>
            </a:r>
          </a:p>
          <a:p>
            <a:endParaRPr lang="en-US" dirty="0">
              <a:solidFill>
                <a:srgbClr val="0070C0"/>
              </a:solidFill>
            </a:endParaRPr>
          </a:p>
          <a:p>
            <a:r>
              <a:rPr lang="en-US" sz="2200" dirty="0"/>
              <a:t>It is defined as the temporal dependency of neuronal activation patterns of anatomically separated brain regions. Basically, functional connectivity refers to </a:t>
            </a:r>
            <a:r>
              <a:rPr lang="en-US" sz="2200" dirty="0">
                <a:solidFill>
                  <a:srgbClr val="0070C0"/>
                </a:solidFill>
              </a:rPr>
              <a:t>statistical dependencies </a:t>
            </a:r>
            <a:r>
              <a:rPr lang="en-US" sz="2200" dirty="0"/>
              <a:t>between distinct and (even) </a:t>
            </a:r>
            <a:r>
              <a:rPr lang="en-US" sz="2200" dirty="0">
                <a:solidFill>
                  <a:srgbClr val="0070C0"/>
                </a:solidFill>
              </a:rPr>
              <a:t>distant regions </a:t>
            </a:r>
            <a:r>
              <a:rPr lang="en-US" sz="2200" dirty="0"/>
              <a:t>of information processing neuronal populations. </a:t>
            </a:r>
          </a:p>
          <a:p>
            <a:r>
              <a:rPr lang="en-US" sz="2200" dirty="0"/>
              <a:t>Hence, it is a statistical concept which relies on </a:t>
            </a:r>
            <a:r>
              <a:rPr lang="en-US" sz="2200" dirty="0">
                <a:solidFill>
                  <a:srgbClr val="0070C0"/>
                </a:solidFill>
              </a:rPr>
              <a:t>statistical measures</a:t>
            </a:r>
            <a:r>
              <a:rPr lang="en-US" sz="2200" dirty="0"/>
              <a:t>, such </a:t>
            </a:r>
            <a:r>
              <a:rPr lang="en-US" sz="2200" dirty="0">
                <a:solidFill>
                  <a:srgbClr val="0070C0"/>
                </a:solidFill>
              </a:rPr>
              <a:t>as correlation, covariance, spectral coherence</a:t>
            </a:r>
            <a:r>
              <a:rPr lang="en-US" sz="2200" dirty="0"/>
              <a:t>, or </a:t>
            </a:r>
            <a:r>
              <a:rPr lang="en-US" sz="2200" dirty="0">
                <a:solidFill>
                  <a:srgbClr val="0070C0"/>
                </a:solidFill>
              </a:rPr>
              <a:t>phase locking</a:t>
            </a:r>
            <a:r>
              <a:rPr lang="en-US" sz="2200" dirty="0"/>
              <a:t>. </a:t>
            </a:r>
          </a:p>
          <a:p>
            <a:r>
              <a:rPr lang="en-US" sz="2200" dirty="0"/>
              <a:t>In this regard it is worthy to recall that statistical dependencies are highly time dependent and </a:t>
            </a:r>
            <a:r>
              <a:rPr lang="en-US" sz="2200" dirty="0">
                <a:solidFill>
                  <a:srgbClr val="0070C0"/>
                </a:solidFill>
              </a:rPr>
              <a:t>fluctuate</a:t>
            </a:r>
            <a:r>
              <a:rPr lang="en-US" sz="2200" dirty="0"/>
              <a:t> on multiple time scales ranging form milliseconds to seconds.</a:t>
            </a:r>
            <a:endParaRPr lang="it-IT" sz="2200" dirty="0"/>
          </a:p>
        </p:txBody>
      </p:sp>
      <p:sp>
        <p:nvSpPr>
          <p:cNvPr id="4" name="Content Placeholder 3">
            <a:extLst>
              <a:ext uri="{FF2B5EF4-FFF2-40B4-BE49-F238E27FC236}">
                <a16:creationId xmlns:a16="http://schemas.microsoft.com/office/drawing/2014/main" id="{52F3845A-C41D-478D-A3D9-A84E0E8181F7}"/>
              </a:ext>
            </a:extLst>
          </p:cNvPr>
          <p:cNvSpPr>
            <a:spLocks noGrp="1"/>
          </p:cNvSpPr>
          <p:nvPr>
            <p:ph sz="half" idx="2"/>
          </p:nvPr>
        </p:nvSpPr>
        <p:spPr>
          <a:xfrm>
            <a:off x="1066798" y="3884558"/>
            <a:ext cx="10413077" cy="2433115"/>
          </a:xfrm>
        </p:spPr>
        <p:txBody>
          <a:bodyPr>
            <a:normAutofit fontScale="55000" lnSpcReduction="20000"/>
          </a:bodyPr>
          <a:lstStyle/>
          <a:p>
            <a:r>
              <a:rPr lang="en-US" sz="2900" dirty="0">
                <a:solidFill>
                  <a:srgbClr val="FF0000"/>
                </a:solidFill>
              </a:rPr>
              <a:t>Effective connectivity </a:t>
            </a:r>
          </a:p>
          <a:p>
            <a:endParaRPr lang="en-US" sz="2500" dirty="0">
              <a:solidFill>
                <a:srgbClr val="FF0000"/>
              </a:solidFill>
            </a:endParaRPr>
          </a:p>
          <a:p>
            <a:r>
              <a:rPr lang="en-US" sz="2200" dirty="0"/>
              <a:t>It is </a:t>
            </a:r>
            <a:r>
              <a:rPr lang="en-US" sz="2200" dirty="0">
                <a:solidFill>
                  <a:srgbClr val="0070C0"/>
                </a:solidFill>
              </a:rPr>
              <a:t>a special kind </a:t>
            </a:r>
            <a:r>
              <a:rPr lang="en-US" sz="2200" dirty="0"/>
              <a:t>of functional connectivity.</a:t>
            </a:r>
          </a:p>
          <a:p>
            <a:r>
              <a:rPr lang="en-US" sz="2200" dirty="0"/>
              <a:t> In detail, effective connectivity describes the </a:t>
            </a:r>
            <a:r>
              <a:rPr lang="en-US" sz="2200" dirty="0">
                <a:solidFill>
                  <a:srgbClr val="0070C0"/>
                </a:solidFill>
              </a:rPr>
              <a:t>influence</a:t>
            </a:r>
            <a:r>
              <a:rPr lang="en-US" sz="2200" dirty="0"/>
              <a:t> that one neuronal system or a brain region exerts upon another.</a:t>
            </a:r>
          </a:p>
          <a:p>
            <a:r>
              <a:rPr lang="en-US" sz="2200" dirty="0"/>
              <a:t>This clearly results in reflecting </a:t>
            </a:r>
            <a:r>
              <a:rPr lang="en-US" sz="2200" dirty="0">
                <a:solidFill>
                  <a:srgbClr val="0070C0"/>
                </a:solidFill>
              </a:rPr>
              <a:t>causal interactions </a:t>
            </a:r>
            <a:r>
              <a:rPr lang="en-US" sz="2200" dirty="0"/>
              <a:t>between activated brain areas. In this case </a:t>
            </a:r>
            <a:r>
              <a:rPr lang="en-US" sz="2200" dirty="0">
                <a:solidFill>
                  <a:srgbClr val="0070C0"/>
                </a:solidFill>
              </a:rPr>
              <a:t>direction</a:t>
            </a:r>
            <a:r>
              <a:rPr lang="en-US" sz="2200" dirty="0"/>
              <a:t> plays an important role; in fact, direction gives information on which regions influence others. From an experimental point of view statistical causality can be inferred from network perturbations or time series analysis. </a:t>
            </a:r>
          </a:p>
          <a:p>
            <a:r>
              <a:rPr lang="en-US" sz="2200" dirty="0"/>
              <a:t>Both functional and effective connectivity refer to </a:t>
            </a:r>
            <a:r>
              <a:rPr lang="en-US" sz="2200" dirty="0">
                <a:solidFill>
                  <a:srgbClr val="0070C0"/>
                </a:solidFill>
              </a:rPr>
              <a:t>abstract concepts</a:t>
            </a:r>
            <a:r>
              <a:rPr lang="en-US" sz="2200" dirty="0"/>
              <a:t> with no immediate connection to anatomical connectivity which physically mediates such correlations.</a:t>
            </a:r>
            <a:endParaRPr lang="it-IT" sz="2200" dirty="0"/>
          </a:p>
        </p:txBody>
      </p:sp>
    </p:spTree>
    <p:extLst>
      <p:ext uri="{BB962C8B-B14F-4D97-AF65-F5344CB8AC3E}">
        <p14:creationId xmlns:p14="http://schemas.microsoft.com/office/powerpoint/2010/main" val="404875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81BD-3FD3-49AE-A853-74E7DE6E9EAE}"/>
              </a:ext>
            </a:extLst>
          </p:cNvPr>
          <p:cNvSpPr>
            <a:spLocks noGrp="1"/>
          </p:cNvSpPr>
          <p:nvPr>
            <p:ph type="title"/>
          </p:nvPr>
        </p:nvSpPr>
        <p:spPr/>
        <p:txBody>
          <a:bodyPr/>
          <a:lstStyle/>
          <a:p>
            <a:r>
              <a:rPr lang="en-CA" dirty="0"/>
              <a:t>Effective Connectivity</a:t>
            </a:r>
            <a:endParaRPr lang="it-IT" dirty="0"/>
          </a:p>
        </p:txBody>
      </p:sp>
      <p:sp>
        <p:nvSpPr>
          <p:cNvPr id="3" name="Content Placeholder 2">
            <a:extLst>
              <a:ext uri="{FF2B5EF4-FFF2-40B4-BE49-F238E27FC236}">
                <a16:creationId xmlns:a16="http://schemas.microsoft.com/office/drawing/2014/main" id="{12B5F25B-E684-4D20-AFA7-2D73D666F595}"/>
              </a:ext>
            </a:extLst>
          </p:cNvPr>
          <p:cNvSpPr>
            <a:spLocks noGrp="1"/>
          </p:cNvSpPr>
          <p:nvPr>
            <p:ph sz="half" idx="1"/>
          </p:nvPr>
        </p:nvSpPr>
        <p:spPr>
          <a:xfrm>
            <a:off x="1224742" y="2356659"/>
            <a:ext cx="2590800" cy="1249422"/>
          </a:xfrm>
        </p:spPr>
        <p:txBody>
          <a:bodyPr>
            <a:normAutofit lnSpcReduction="10000"/>
          </a:bodyPr>
          <a:lstStyle/>
          <a:p>
            <a:r>
              <a:rPr lang="en-CA" dirty="0">
                <a:solidFill>
                  <a:srgbClr val="FF0000"/>
                </a:solidFill>
              </a:rPr>
              <a:t>Model-based</a:t>
            </a:r>
          </a:p>
          <a:p>
            <a:r>
              <a:rPr lang="en-CA" sz="1400" dirty="0">
                <a:solidFill>
                  <a:srgbClr val="0070C0"/>
                </a:solidFill>
              </a:rPr>
              <a:t>Granger casualty</a:t>
            </a:r>
          </a:p>
          <a:p>
            <a:r>
              <a:rPr lang="en-CA" sz="1400" dirty="0">
                <a:solidFill>
                  <a:srgbClr val="0070C0"/>
                </a:solidFill>
              </a:rPr>
              <a:t>Dynamic causal modeling</a:t>
            </a:r>
            <a:endParaRPr lang="it-IT" sz="1400" dirty="0">
              <a:solidFill>
                <a:srgbClr val="0070C0"/>
              </a:solidFill>
            </a:endParaRPr>
          </a:p>
        </p:txBody>
      </p:sp>
      <p:sp>
        <p:nvSpPr>
          <p:cNvPr id="4" name="Content Placeholder 3">
            <a:extLst>
              <a:ext uri="{FF2B5EF4-FFF2-40B4-BE49-F238E27FC236}">
                <a16:creationId xmlns:a16="http://schemas.microsoft.com/office/drawing/2014/main" id="{A99C0AF3-B501-4879-ABEC-2B423EF079A7}"/>
              </a:ext>
            </a:extLst>
          </p:cNvPr>
          <p:cNvSpPr>
            <a:spLocks noGrp="1"/>
          </p:cNvSpPr>
          <p:nvPr>
            <p:ph sz="half" idx="2"/>
          </p:nvPr>
        </p:nvSpPr>
        <p:spPr>
          <a:xfrm>
            <a:off x="1224742" y="4569486"/>
            <a:ext cx="3571702" cy="2136371"/>
          </a:xfrm>
        </p:spPr>
        <p:txBody>
          <a:bodyPr>
            <a:normAutofit lnSpcReduction="10000"/>
          </a:bodyPr>
          <a:lstStyle/>
          <a:p>
            <a:r>
              <a:rPr lang="en-CA" dirty="0">
                <a:solidFill>
                  <a:srgbClr val="FF0000"/>
                </a:solidFill>
              </a:rPr>
              <a:t>Model-free</a:t>
            </a:r>
          </a:p>
          <a:p>
            <a:r>
              <a:rPr lang="en-CA" sz="1400" dirty="0">
                <a:solidFill>
                  <a:srgbClr val="0070C0"/>
                </a:solidFill>
              </a:rPr>
              <a:t>Bayesian network</a:t>
            </a:r>
          </a:p>
          <a:p>
            <a:r>
              <a:rPr lang="en-CA" sz="1400" dirty="0">
                <a:solidFill>
                  <a:srgbClr val="0070C0"/>
                </a:solidFill>
              </a:rPr>
              <a:t>Transfer entropy</a:t>
            </a:r>
          </a:p>
          <a:p>
            <a:endParaRPr lang="it-IT" dirty="0"/>
          </a:p>
        </p:txBody>
      </p:sp>
      <p:sp>
        <p:nvSpPr>
          <p:cNvPr id="9" name="TextBox 8">
            <a:extLst>
              <a:ext uri="{FF2B5EF4-FFF2-40B4-BE49-F238E27FC236}">
                <a16:creationId xmlns:a16="http://schemas.microsoft.com/office/drawing/2014/main" id="{16CE8A26-4985-4BC5-89F2-335B2C798C32}"/>
              </a:ext>
            </a:extLst>
          </p:cNvPr>
          <p:cNvSpPr txBox="1"/>
          <p:nvPr/>
        </p:nvSpPr>
        <p:spPr>
          <a:xfrm>
            <a:off x="7101839" y="5293121"/>
            <a:ext cx="3865417" cy="877163"/>
          </a:xfrm>
          <a:prstGeom prst="rect">
            <a:avLst/>
          </a:prstGeom>
          <a:noFill/>
        </p:spPr>
        <p:txBody>
          <a:bodyPr wrap="square" rtlCol="0">
            <a:spAutoFit/>
          </a:bodyPr>
          <a:lstStyle/>
          <a:p>
            <a:pPr algn="l"/>
            <a:r>
              <a:rPr lang="en-US" sz="1100" b="0" i="0" dirty="0">
                <a:solidFill>
                  <a:srgbClr val="231F20"/>
                </a:solidFill>
                <a:effectLst/>
              </a:rPr>
              <a:t>“TE is a non-parametric approach measuring the transfer of information between joint processes based on information theory”</a:t>
            </a:r>
          </a:p>
          <a:p>
            <a:endParaRPr lang="it-IT" dirty="0"/>
          </a:p>
        </p:txBody>
      </p:sp>
      <p:sp>
        <p:nvSpPr>
          <p:cNvPr id="10" name="TextBox 9">
            <a:extLst>
              <a:ext uri="{FF2B5EF4-FFF2-40B4-BE49-F238E27FC236}">
                <a16:creationId xmlns:a16="http://schemas.microsoft.com/office/drawing/2014/main" id="{7BCF89ED-38E3-4A69-8502-C01198746503}"/>
              </a:ext>
            </a:extLst>
          </p:cNvPr>
          <p:cNvSpPr txBox="1"/>
          <p:nvPr/>
        </p:nvSpPr>
        <p:spPr>
          <a:xfrm>
            <a:off x="7101840" y="4184548"/>
            <a:ext cx="3865418" cy="877163"/>
          </a:xfrm>
          <a:prstGeom prst="rect">
            <a:avLst/>
          </a:prstGeom>
          <a:noFill/>
        </p:spPr>
        <p:txBody>
          <a:bodyPr wrap="square" rtlCol="0">
            <a:spAutoFit/>
          </a:bodyPr>
          <a:lstStyle/>
          <a:p>
            <a:pPr algn="l"/>
            <a:r>
              <a:rPr lang="en-US" sz="1100" b="0" i="0" dirty="0">
                <a:solidFill>
                  <a:srgbClr val="231F20"/>
                </a:solidFill>
                <a:effectLst/>
              </a:rPr>
              <a:t>“BN is a probabilistic model well suited for representing the conditional dependencies over a set of random variables through a directed acyclic graph”</a:t>
            </a:r>
          </a:p>
          <a:p>
            <a:endParaRPr lang="it-IT" dirty="0"/>
          </a:p>
        </p:txBody>
      </p:sp>
      <p:cxnSp>
        <p:nvCxnSpPr>
          <p:cNvPr id="14" name="Straight Arrow Connector 13">
            <a:extLst>
              <a:ext uri="{FF2B5EF4-FFF2-40B4-BE49-F238E27FC236}">
                <a16:creationId xmlns:a16="http://schemas.microsoft.com/office/drawing/2014/main" id="{176EC84C-8EA5-4F8A-8D02-987B9CEBCBCF}"/>
              </a:ext>
            </a:extLst>
          </p:cNvPr>
          <p:cNvCxnSpPr/>
          <p:nvPr/>
        </p:nvCxnSpPr>
        <p:spPr>
          <a:xfrm flipV="1">
            <a:off x="3217025" y="4572000"/>
            <a:ext cx="3757353" cy="573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A12C57A-E26D-4DDA-95F9-57882F8CC5D0}"/>
              </a:ext>
            </a:extLst>
          </p:cNvPr>
          <p:cNvCxnSpPr>
            <a:cxnSpLocks/>
          </p:cNvCxnSpPr>
          <p:nvPr/>
        </p:nvCxnSpPr>
        <p:spPr>
          <a:xfrm>
            <a:off x="3192087" y="5488043"/>
            <a:ext cx="3782291" cy="149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5CA14BA-4543-49EF-81B1-840FC1B0A20C}"/>
              </a:ext>
            </a:extLst>
          </p:cNvPr>
          <p:cNvSpPr txBox="1"/>
          <p:nvPr/>
        </p:nvSpPr>
        <p:spPr>
          <a:xfrm>
            <a:off x="7101839" y="2711838"/>
            <a:ext cx="3937462" cy="1015663"/>
          </a:xfrm>
          <a:prstGeom prst="rect">
            <a:avLst/>
          </a:prstGeom>
          <a:noFill/>
        </p:spPr>
        <p:txBody>
          <a:bodyPr wrap="square" rtlCol="0">
            <a:spAutoFit/>
          </a:bodyPr>
          <a:lstStyle/>
          <a:p>
            <a:pPr algn="l"/>
            <a:r>
              <a:rPr lang="en-US" sz="1050" b="0" i="0" dirty="0">
                <a:solidFill>
                  <a:srgbClr val="231F20"/>
                </a:solidFill>
                <a:effectLst/>
              </a:rPr>
              <a:t>“DCM is based on a general bilinear state equation that quantiﬁes how variations in neural activity in one node are aﬀected by the activation in another node under predeﬁned stimuli”</a:t>
            </a:r>
          </a:p>
          <a:p>
            <a:endParaRPr lang="it-IT" dirty="0"/>
          </a:p>
        </p:txBody>
      </p:sp>
      <p:sp>
        <p:nvSpPr>
          <p:cNvPr id="18" name="TextBox 17">
            <a:extLst>
              <a:ext uri="{FF2B5EF4-FFF2-40B4-BE49-F238E27FC236}">
                <a16:creationId xmlns:a16="http://schemas.microsoft.com/office/drawing/2014/main" id="{FB753062-28DB-496D-9C11-B43166327A66}"/>
              </a:ext>
            </a:extLst>
          </p:cNvPr>
          <p:cNvSpPr txBox="1"/>
          <p:nvPr/>
        </p:nvSpPr>
        <p:spPr>
          <a:xfrm>
            <a:off x="7101840" y="1834675"/>
            <a:ext cx="3865416" cy="877163"/>
          </a:xfrm>
          <a:prstGeom prst="rect">
            <a:avLst/>
          </a:prstGeom>
          <a:noFill/>
        </p:spPr>
        <p:txBody>
          <a:bodyPr wrap="square" rtlCol="0">
            <a:spAutoFit/>
          </a:bodyPr>
          <a:lstStyle/>
          <a:p>
            <a:pPr algn="l"/>
            <a:r>
              <a:rPr lang="en-US" sz="1100" b="0" i="0" dirty="0">
                <a:solidFill>
                  <a:srgbClr val="231F20"/>
                </a:solidFill>
                <a:effectLst/>
              </a:rPr>
              <a:t>“GC core idea is that past data from</a:t>
            </a:r>
          </a:p>
          <a:p>
            <a:pPr algn="l"/>
            <a:r>
              <a:rPr lang="en-US" sz="1100" b="0" i="0" dirty="0">
                <a:solidFill>
                  <a:srgbClr val="231F20"/>
                </a:solidFill>
                <a:effectLst/>
              </a:rPr>
              <a:t>one brain region can help estimate the current state in another region”</a:t>
            </a:r>
          </a:p>
          <a:p>
            <a:endParaRPr lang="it-IT" dirty="0"/>
          </a:p>
        </p:txBody>
      </p:sp>
      <p:cxnSp>
        <p:nvCxnSpPr>
          <p:cNvPr id="20" name="Straight Arrow Connector 19">
            <a:extLst>
              <a:ext uri="{FF2B5EF4-FFF2-40B4-BE49-F238E27FC236}">
                <a16:creationId xmlns:a16="http://schemas.microsoft.com/office/drawing/2014/main" id="{3BD6735A-65EC-4D6D-AE63-F84605DA7229}"/>
              </a:ext>
            </a:extLst>
          </p:cNvPr>
          <p:cNvCxnSpPr/>
          <p:nvPr/>
        </p:nvCxnSpPr>
        <p:spPr>
          <a:xfrm flipV="1">
            <a:off x="3217025" y="2103120"/>
            <a:ext cx="3757353" cy="829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7D3D521-99A6-4E47-8FC0-59D4F00AE660}"/>
              </a:ext>
            </a:extLst>
          </p:cNvPr>
          <p:cNvCxnSpPr>
            <a:cxnSpLocks/>
          </p:cNvCxnSpPr>
          <p:nvPr/>
        </p:nvCxnSpPr>
        <p:spPr>
          <a:xfrm flipV="1">
            <a:off x="3192087" y="3117273"/>
            <a:ext cx="3837707" cy="246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35DE376-B89B-4609-B9BD-0D495F3CC845}"/>
              </a:ext>
            </a:extLst>
          </p:cNvPr>
          <p:cNvSpPr txBox="1"/>
          <p:nvPr/>
        </p:nvSpPr>
        <p:spPr>
          <a:xfrm>
            <a:off x="11504814" y="6251171"/>
            <a:ext cx="457200" cy="230832"/>
          </a:xfrm>
          <a:prstGeom prst="rect">
            <a:avLst/>
          </a:prstGeom>
          <a:noFill/>
        </p:spPr>
        <p:txBody>
          <a:bodyPr wrap="square" rtlCol="0">
            <a:spAutoFit/>
          </a:bodyPr>
          <a:lstStyle/>
          <a:p>
            <a:r>
              <a:rPr lang="en-CA" sz="900" dirty="0"/>
              <a:t>[2]</a:t>
            </a:r>
            <a:endParaRPr lang="it-IT" sz="900" dirty="0"/>
          </a:p>
        </p:txBody>
      </p:sp>
    </p:spTree>
    <p:extLst>
      <p:ext uri="{BB962C8B-B14F-4D97-AF65-F5344CB8AC3E}">
        <p14:creationId xmlns:p14="http://schemas.microsoft.com/office/powerpoint/2010/main" val="180165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BE0C-6323-41CA-8261-782916E1C1CC}"/>
              </a:ext>
            </a:extLst>
          </p:cNvPr>
          <p:cNvSpPr>
            <a:spLocks noGrp="1"/>
          </p:cNvSpPr>
          <p:nvPr>
            <p:ph type="title"/>
          </p:nvPr>
        </p:nvSpPr>
        <p:spPr/>
        <p:txBody>
          <a:bodyPr/>
          <a:lstStyle/>
          <a:p>
            <a:r>
              <a:rPr lang="en-CA" dirty="0">
                <a:solidFill>
                  <a:schemeClr val="tx1"/>
                </a:solidFill>
              </a:rPr>
              <a:t>Functional Connectivity</a:t>
            </a:r>
            <a:endParaRPr lang="it-IT" dirty="0">
              <a:solidFill>
                <a:schemeClr val="tx1"/>
              </a:solidFill>
            </a:endParaRPr>
          </a:p>
        </p:txBody>
      </p:sp>
      <p:sp>
        <p:nvSpPr>
          <p:cNvPr id="3" name="Content Placeholder 2">
            <a:extLst>
              <a:ext uri="{FF2B5EF4-FFF2-40B4-BE49-F238E27FC236}">
                <a16:creationId xmlns:a16="http://schemas.microsoft.com/office/drawing/2014/main" id="{E79C4DC8-49F3-48D7-8B19-6C7429F718DA}"/>
              </a:ext>
            </a:extLst>
          </p:cNvPr>
          <p:cNvSpPr>
            <a:spLocks noGrp="1"/>
          </p:cNvSpPr>
          <p:nvPr>
            <p:ph sz="half" idx="1"/>
          </p:nvPr>
        </p:nvSpPr>
        <p:spPr>
          <a:xfrm>
            <a:off x="1066800" y="2118397"/>
            <a:ext cx="2327563" cy="1722083"/>
          </a:xfrm>
        </p:spPr>
        <p:txBody>
          <a:bodyPr/>
          <a:lstStyle/>
          <a:p>
            <a:r>
              <a:rPr lang="en-CA" dirty="0">
                <a:solidFill>
                  <a:srgbClr val="FF0000"/>
                </a:solidFill>
              </a:rPr>
              <a:t>Model-based</a:t>
            </a:r>
          </a:p>
          <a:p>
            <a:r>
              <a:rPr lang="it-IT" sz="1400" dirty="0">
                <a:solidFill>
                  <a:srgbClr val="0070C0"/>
                </a:solidFill>
              </a:rPr>
              <a:t>Cross-correlation and coherence</a:t>
            </a:r>
          </a:p>
          <a:p>
            <a:r>
              <a:rPr lang="en-CA" sz="1400" dirty="0">
                <a:solidFill>
                  <a:srgbClr val="0070C0"/>
                </a:solidFill>
              </a:rPr>
              <a:t>Statistical Parameter mapping</a:t>
            </a:r>
            <a:endParaRPr lang="it-IT" sz="1400" dirty="0">
              <a:solidFill>
                <a:srgbClr val="0070C0"/>
              </a:solidFill>
            </a:endParaRPr>
          </a:p>
        </p:txBody>
      </p:sp>
      <p:sp>
        <p:nvSpPr>
          <p:cNvPr id="4" name="Content Placeholder 3">
            <a:extLst>
              <a:ext uri="{FF2B5EF4-FFF2-40B4-BE49-F238E27FC236}">
                <a16:creationId xmlns:a16="http://schemas.microsoft.com/office/drawing/2014/main" id="{4E103AF6-8E6A-4F53-9112-1C0642461E40}"/>
              </a:ext>
            </a:extLst>
          </p:cNvPr>
          <p:cNvSpPr>
            <a:spLocks noGrp="1"/>
          </p:cNvSpPr>
          <p:nvPr>
            <p:ph sz="half" idx="2"/>
          </p:nvPr>
        </p:nvSpPr>
        <p:spPr>
          <a:xfrm>
            <a:off x="1066800" y="4182848"/>
            <a:ext cx="2437014" cy="1976189"/>
          </a:xfrm>
        </p:spPr>
        <p:txBody>
          <a:bodyPr/>
          <a:lstStyle/>
          <a:p>
            <a:r>
              <a:rPr lang="en-CA" dirty="0">
                <a:solidFill>
                  <a:srgbClr val="FF0000"/>
                </a:solidFill>
              </a:rPr>
              <a:t>Model-free</a:t>
            </a:r>
          </a:p>
          <a:p>
            <a:r>
              <a:rPr lang="en-CA" sz="1400" dirty="0">
                <a:solidFill>
                  <a:srgbClr val="0070C0"/>
                </a:solidFill>
              </a:rPr>
              <a:t>Decomposition based</a:t>
            </a:r>
          </a:p>
          <a:p>
            <a:r>
              <a:rPr lang="en-CA" sz="1400" dirty="0">
                <a:solidFill>
                  <a:srgbClr val="0070C0"/>
                </a:solidFill>
              </a:rPr>
              <a:t>Clustering</a:t>
            </a:r>
          </a:p>
          <a:p>
            <a:r>
              <a:rPr lang="en-CA" sz="1400" dirty="0">
                <a:solidFill>
                  <a:srgbClr val="0070C0"/>
                </a:solidFill>
              </a:rPr>
              <a:t>Mutual Information</a:t>
            </a:r>
            <a:endParaRPr lang="it-IT" sz="1400" dirty="0">
              <a:solidFill>
                <a:srgbClr val="0070C0"/>
              </a:solidFill>
            </a:endParaRPr>
          </a:p>
        </p:txBody>
      </p:sp>
      <p:sp>
        <p:nvSpPr>
          <p:cNvPr id="7" name="TextBox 6">
            <a:extLst>
              <a:ext uri="{FF2B5EF4-FFF2-40B4-BE49-F238E27FC236}">
                <a16:creationId xmlns:a16="http://schemas.microsoft.com/office/drawing/2014/main" id="{5096BEF0-F6BD-4B86-B199-E05FC1366BE2}"/>
              </a:ext>
            </a:extLst>
          </p:cNvPr>
          <p:cNvSpPr txBox="1"/>
          <p:nvPr/>
        </p:nvSpPr>
        <p:spPr>
          <a:xfrm>
            <a:off x="7254240" y="2876510"/>
            <a:ext cx="3865416" cy="1015663"/>
          </a:xfrm>
          <a:prstGeom prst="rect">
            <a:avLst/>
          </a:prstGeom>
          <a:noFill/>
        </p:spPr>
        <p:txBody>
          <a:bodyPr wrap="square" rtlCol="0">
            <a:spAutoFit/>
          </a:bodyPr>
          <a:lstStyle/>
          <a:p>
            <a:pPr algn="l"/>
            <a:r>
              <a:rPr lang="en-US" sz="1050" b="0" i="0" dirty="0">
                <a:solidFill>
                  <a:srgbClr val="231F20"/>
                </a:solidFill>
                <a:effectLst/>
              </a:rPr>
              <a:t>“SPM is another model-based approach used to detect region-speciﬁc eﬀects (e.g., brain activation patterns) in neuroimaging data, such as fMRI and PET, using a combination of the general linear model”</a:t>
            </a:r>
          </a:p>
          <a:p>
            <a:endParaRPr lang="it-IT" dirty="0"/>
          </a:p>
        </p:txBody>
      </p:sp>
      <p:sp>
        <p:nvSpPr>
          <p:cNvPr id="8" name="TextBox 7">
            <a:extLst>
              <a:ext uri="{FF2B5EF4-FFF2-40B4-BE49-F238E27FC236}">
                <a16:creationId xmlns:a16="http://schemas.microsoft.com/office/drawing/2014/main" id="{6A16CFCE-740F-4DB4-8E65-896DA21DFAAB}"/>
              </a:ext>
            </a:extLst>
          </p:cNvPr>
          <p:cNvSpPr txBox="1"/>
          <p:nvPr/>
        </p:nvSpPr>
        <p:spPr>
          <a:xfrm>
            <a:off x="7254240" y="1752857"/>
            <a:ext cx="3865416" cy="938719"/>
          </a:xfrm>
          <a:prstGeom prst="rect">
            <a:avLst/>
          </a:prstGeom>
          <a:noFill/>
        </p:spPr>
        <p:txBody>
          <a:bodyPr wrap="square" rtlCol="0">
            <a:spAutoFit/>
          </a:bodyPr>
          <a:lstStyle/>
          <a:p>
            <a:pPr algn="l"/>
            <a:r>
              <a:rPr lang="en-US" sz="1100" b="0" i="0" dirty="0">
                <a:solidFill>
                  <a:srgbClr val="231F20"/>
                </a:solidFill>
                <a:effectLst/>
              </a:rPr>
              <a:t>“Cross-correlation analysis is the most traditional method for testing functional connectivity, which is deﬁned by measuring the correlation between the BOLD signals of any two brain regions”</a:t>
            </a:r>
          </a:p>
          <a:p>
            <a:endParaRPr lang="it-IT" sz="1100" dirty="0"/>
          </a:p>
        </p:txBody>
      </p:sp>
      <p:sp>
        <p:nvSpPr>
          <p:cNvPr id="9" name="TextBox 8">
            <a:extLst>
              <a:ext uri="{FF2B5EF4-FFF2-40B4-BE49-F238E27FC236}">
                <a16:creationId xmlns:a16="http://schemas.microsoft.com/office/drawing/2014/main" id="{48C8B51F-F6CD-4D4A-A0EB-28BC92EBDE2E}"/>
              </a:ext>
            </a:extLst>
          </p:cNvPr>
          <p:cNvSpPr txBox="1"/>
          <p:nvPr/>
        </p:nvSpPr>
        <p:spPr>
          <a:xfrm>
            <a:off x="7254240" y="4005745"/>
            <a:ext cx="4141121" cy="738664"/>
          </a:xfrm>
          <a:prstGeom prst="rect">
            <a:avLst/>
          </a:prstGeom>
          <a:noFill/>
        </p:spPr>
        <p:txBody>
          <a:bodyPr wrap="square" rtlCol="0">
            <a:spAutoFit/>
          </a:bodyPr>
          <a:lstStyle/>
          <a:p>
            <a:pPr algn="l"/>
            <a:r>
              <a:rPr lang="en-US" sz="1050" b="0" i="0" dirty="0">
                <a:solidFill>
                  <a:srgbClr val="231F20"/>
                </a:solidFill>
                <a:effectLst/>
              </a:rPr>
              <a:t>“PCA can express the fMRI data with a linear combination</a:t>
            </a:r>
          </a:p>
          <a:p>
            <a:pPr algn="l"/>
            <a:r>
              <a:rPr lang="en-US" sz="1050" b="0" i="0" dirty="0">
                <a:solidFill>
                  <a:srgbClr val="231F20"/>
                </a:solidFill>
                <a:effectLst/>
              </a:rPr>
              <a:t>of orthogonal contributors that have the greatest impact on the data variance. Each contributor contains a pattern of time variability multiplied by a pattern of spatial variability”</a:t>
            </a:r>
            <a:endParaRPr lang="it-IT" dirty="0"/>
          </a:p>
        </p:txBody>
      </p:sp>
      <p:sp>
        <p:nvSpPr>
          <p:cNvPr id="10" name="TextBox 9">
            <a:extLst>
              <a:ext uri="{FF2B5EF4-FFF2-40B4-BE49-F238E27FC236}">
                <a16:creationId xmlns:a16="http://schemas.microsoft.com/office/drawing/2014/main" id="{87EE3960-8E5D-462A-B075-CEE462D61C64}"/>
              </a:ext>
            </a:extLst>
          </p:cNvPr>
          <p:cNvSpPr txBox="1"/>
          <p:nvPr/>
        </p:nvSpPr>
        <p:spPr>
          <a:xfrm>
            <a:off x="7254240" y="5682453"/>
            <a:ext cx="3865416" cy="854080"/>
          </a:xfrm>
          <a:prstGeom prst="rect">
            <a:avLst/>
          </a:prstGeom>
          <a:noFill/>
        </p:spPr>
        <p:txBody>
          <a:bodyPr wrap="square" rtlCol="0">
            <a:spAutoFit/>
          </a:bodyPr>
          <a:lstStyle/>
          <a:p>
            <a:pPr algn="l"/>
            <a:r>
              <a:rPr lang="en-US" sz="1050" b="0" i="0" dirty="0">
                <a:solidFill>
                  <a:srgbClr val="231F20"/>
                </a:solidFill>
                <a:effectLst/>
              </a:rPr>
              <a:t>“MI is an information theoretic concept that quantiﬁes the shared information (undirected) between two random variables”</a:t>
            </a:r>
          </a:p>
          <a:p>
            <a:endParaRPr lang="it-IT" dirty="0"/>
          </a:p>
        </p:txBody>
      </p:sp>
      <p:cxnSp>
        <p:nvCxnSpPr>
          <p:cNvPr id="12" name="Straight Arrow Connector 11">
            <a:extLst>
              <a:ext uri="{FF2B5EF4-FFF2-40B4-BE49-F238E27FC236}">
                <a16:creationId xmlns:a16="http://schemas.microsoft.com/office/drawing/2014/main" id="{BD521D73-5028-40E6-8E42-491B303ECD10}"/>
              </a:ext>
            </a:extLst>
          </p:cNvPr>
          <p:cNvCxnSpPr>
            <a:cxnSpLocks/>
          </p:cNvCxnSpPr>
          <p:nvPr/>
        </p:nvCxnSpPr>
        <p:spPr>
          <a:xfrm flipV="1">
            <a:off x="3366656" y="2224321"/>
            <a:ext cx="3848796" cy="645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547E893-FFF1-4D62-B256-5A27ACE4EF8E}"/>
              </a:ext>
            </a:extLst>
          </p:cNvPr>
          <p:cNvCxnSpPr>
            <a:cxnSpLocks/>
          </p:cNvCxnSpPr>
          <p:nvPr/>
        </p:nvCxnSpPr>
        <p:spPr>
          <a:xfrm flipV="1">
            <a:off x="3394363" y="3145968"/>
            <a:ext cx="3732415" cy="2380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0754785-F709-4649-B843-F4210F5CC23F}"/>
              </a:ext>
            </a:extLst>
          </p:cNvPr>
          <p:cNvCxnSpPr>
            <a:cxnSpLocks/>
          </p:cNvCxnSpPr>
          <p:nvPr/>
        </p:nvCxnSpPr>
        <p:spPr>
          <a:xfrm>
            <a:off x="3275215" y="5469775"/>
            <a:ext cx="3940237" cy="415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6D364DA-8E29-4950-91B9-D89AFC9F79B1}"/>
              </a:ext>
            </a:extLst>
          </p:cNvPr>
          <p:cNvSpPr txBox="1"/>
          <p:nvPr/>
        </p:nvSpPr>
        <p:spPr>
          <a:xfrm>
            <a:off x="7215452" y="4908896"/>
            <a:ext cx="3940236" cy="854080"/>
          </a:xfrm>
          <a:prstGeom prst="rect">
            <a:avLst/>
          </a:prstGeom>
          <a:noFill/>
        </p:spPr>
        <p:txBody>
          <a:bodyPr wrap="square" rtlCol="0">
            <a:spAutoFit/>
          </a:bodyPr>
          <a:lstStyle/>
          <a:p>
            <a:pPr algn="l"/>
            <a:r>
              <a:rPr lang="en-US" sz="1050" b="0" i="0" dirty="0">
                <a:solidFill>
                  <a:srgbClr val="231F20"/>
                </a:solidFill>
                <a:effectLst/>
              </a:rPr>
              <a:t>“The primary goal of clustering algorithms is to group voxels or regions of interest into diﬀerent clusters based on the similarity between their BOLD time courses “</a:t>
            </a:r>
          </a:p>
          <a:p>
            <a:endParaRPr lang="it-IT" dirty="0"/>
          </a:p>
        </p:txBody>
      </p:sp>
      <p:cxnSp>
        <p:nvCxnSpPr>
          <p:cNvPr id="19" name="Straight Arrow Connector 18">
            <a:extLst>
              <a:ext uri="{FF2B5EF4-FFF2-40B4-BE49-F238E27FC236}">
                <a16:creationId xmlns:a16="http://schemas.microsoft.com/office/drawing/2014/main" id="{255C9690-2D82-4333-B1FE-4D3DB70560F2}"/>
              </a:ext>
            </a:extLst>
          </p:cNvPr>
          <p:cNvCxnSpPr>
            <a:cxnSpLocks/>
          </p:cNvCxnSpPr>
          <p:nvPr/>
        </p:nvCxnSpPr>
        <p:spPr>
          <a:xfrm flipV="1">
            <a:off x="3335483" y="4331139"/>
            <a:ext cx="3879969" cy="404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C4DA230-0E29-4DDA-8B5B-281300D91275}"/>
              </a:ext>
            </a:extLst>
          </p:cNvPr>
          <p:cNvCxnSpPr>
            <a:cxnSpLocks/>
          </p:cNvCxnSpPr>
          <p:nvPr/>
        </p:nvCxnSpPr>
        <p:spPr>
          <a:xfrm flipV="1">
            <a:off x="3369425" y="5143014"/>
            <a:ext cx="3846027" cy="27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C2EA9038-BD77-43DE-A7DD-0A548E8EC4F7}"/>
              </a:ext>
            </a:extLst>
          </p:cNvPr>
          <p:cNvSpPr txBox="1"/>
          <p:nvPr/>
        </p:nvSpPr>
        <p:spPr>
          <a:xfrm>
            <a:off x="11546378" y="6234546"/>
            <a:ext cx="457200" cy="230832"/>
          </a:xfrm>
          <a:prstGeom prst="rect">
            <a:avLst/>
          </a:prstGeom>
          <a:noFill/>
        </p:spPr>
        <p:txBody>
          <a:bodyPr wrap="square" rtlCol="0">
            <a:spAutoFit/>
          </a:bodyPr>
          <a:lstStyle/>
          <a:p>
            <a:r>
              <a:rPr lang="en-CA" sz="900" dirty="0"/>
              <a:t>[2]</a:t>
            </a:r>
            <a:endParaRPr lang="it-IT" sz="900" dirty="0"/>
          </a:p>
        </p:txBody>
      </p:sp>
    </p:spTree>
    <p:extLst>
      <p:ext uri="{BB962C8B-B14F-4D97-AF65-F5344CB8AC3E}">
        <p14:creationId xmlns:p14="http://schemas.microsoft.com/office/powerpoint/2010/main" val="2523813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5B1F-544B-4E27-97F4-CD7BE598EBA3}"/>
              </a:ext>
            </a:extLst>
          </p:cNvPr>
          <p:cNvSpPr>
            <a:spLocks noGrp="1"/>
          </p:cNvSpPr>
          <p:nvPr>
            <p:ph type="title"/>
          </p:nvPr>
        </p:nvSpPr>
        <p:spPr/>
        <p:txBody>
          <a:bodyPr/>
          <a:lstStyle/>
          <a:p>
            <a:r>
              <a:rPr lang="en-CA" dirty="0" err="1"/>
              <a:t>BrainGNN</a:t>
            </a:r>
            <a:endParaRPr lang="it-IT" dirty="0"/>
          </a:p>
        </p:txBody>
      </p:sp>
      <p:sp>
        <p:nvSpPr>
          <p:cNvPr id="3" name="Content Placeholder 2">
            <a:extLst>
              <a:ext uri="{FF2B5EF4-FFF2-40B4-BE49-F238E27FC236}">
                <a16:creationId xmlns:a16="http://schemas.microsoft.com/office/drawing/2014/main" id="{BF7CB5D2-D2ED-4CDA-AE06-C020F8ED2763}"/>
              </a:ext>
            </a:extLst>
          </p:cNvPr>
          <p:cNvSpPr>
            <a:spLocks noGrp="1"/>
          </p:cNvSpPr>
          <p:nvPr>
            <p:ph sz="half" idx="1"/>
          </p:nvPr>
        </p:nvSpPr>
        <p:spPr>
          <a:xfrm>
            <a:off x="1066800" y="2058657"/>
            <a:ext cx="4663440" cy="3749040"/>
          </a:xfrm>
        </p:spPr>
        <p:txBody>
          <a:bodyPr>
            <a:normAutofit fontScale="85000" lnSpcReduction="10000"/>
          </a:bodyPr>
          <a:lstStyle/>
          <a:p>
            <a:r>
              <a:rPr lang="en-US" b="0" i="0" dirty="0" err="1">
                <a:solidFill>
                  <a:srgbClr val="FF0000"/>
                </a:solidFill>
                <a:effectLst/>
                <a:latin typeface="Lucida Sans" panose="020B0602030504020204" pitchFamily="34" charset="0"/>
              </a:rPr>
              <a:t>BrainGNN</a:t>
            </a:r>
            <a:r>
              <a:rPr lang="en-US" dirty="0">
                <a:solidFill>
                  <a:srgbClr val="191919"/>
                </a:solidFill>
                <a:latin typeface="Lucida Sans" panose="020B0602030504020204" pitchFamily="34" charset="0"/>
              </a:rPr>
              <a:t> is </a:t>
            </a:r>
            <a:r>
              <a:rPr lang="en-US" b="0" i="0" dirty="0">
                <a:solidFill>
                  <a:srgbClr val="191919"/>
                </a:solidFill>
                <a:effectLst/>
                <a:latin typeface="Lucida Sans" panose="020B0602030504020204" pitchFamily="34" charset="0"/>
              </a:rPr>
              <a:t>an interpretable graph neural network for fMRI analysis. </a:t>
            </a:r>
            <a:r>
              <a:rPr lang="en-US" b="0" i="0" dirty="0" err="1">
                <a:solidFill>
                  <a:srgbClr val="FF0000"/>
                </a:solidFill>
                <a:effectLst/>
                <a:latin typeface="Lucida Sans" panose="020B0602030504020204" pitchFamily="34" charset="0"/>
              </a:rPr>
              <a:t>BrainGNN</a:t>
            </a:r>
            <a:r>
              <a:rPr lang="en-US" b="0" i="0" dirty="0">
                <a:solidFill>
                  <a:srgbClr val="191919"/>
                </a:solidFill>
                <a:effectLst/>
                <a:latin typeface="Lucida Sans" panose="020B0602030504020204" pitchFamily="34" charset="0"/>
              </a:rPr>
              <a:t> takes graphs built from neuroimages as inputs, and then outputs prediction results together with interpretation results. </a:t>
            </a:r>
            <a:r>
              <a:rPr lang="en-US" b="0" i="0" dirty="0" err="1">
                <a:solidFill>
                  <a:srgbClr val="FF0000"/>
                </a:solidFill>
                <a:effectLst/>
                <a:latin typeface="Lucida Sans" panose="020B0602030504020204" pitchFamily="34" charset="0"/>
              </a:rPr>
              <a:t>BrainGNN</a:t>
            </a:r>
            <a:r>
              <a:rPr lang="en-US" b="0" i="0" dirty="0">
                <a:solidFill>
                  <a:srgbClr val="191919"/>
                </a:solidFill>
                <a:effectLst/>
                <a:latin typeface="Lucida Sans" panose="020B0602030504020204" pitchFamily="34" charset="0"/>
              </a:rPr>
              <a:t> applied on </a:t>
            </a:r>
            <a:r>
              <a:rPr lang="en-US" b="0" i="0" dirty="0" err="1">
                <a:solidFill>
                  <a:srgbClr val="00B0F0"/>
                </a:solidFill>
                <a:effectLst/>
                <a:latin typeface="Lucida Sans" panose="020B0602030504020204" pitchFamily="34" charset="0"/>
              </a:rPr>
              <a:t>Biopoint</a:t>
            </a:r>
            <a:r>
              <a:rPr lang="en-US" b="0" i="0" dirty="0">
                <a:solidFill>
                  <a:srgbClr val="191919"/>
                </a:solidFill>
                <a:effectLst/>
                <a:latin typeface="Lucida Sans" panose="020B0602030504020204" pitchFamily="34" charset="0"/>
              </a:rPr>
              <a:t> and </a:t>
            </a:r>
            <a:r>
              <a:rPr lang="en-US" b="0" i="0" dirty="0">
                <a:solidFill>
                  <a:srgbClr val="00B0F0"/>
                </a:solidFill>
                <a:effectLst/>
                <a:latin typeface="Lucida Sans" panose="020B0602030504020204" pitchFamily="34" charset="0"/>
              </a:rPr>
              <a:t>HCP</a:t>
            </a:r>
            <a:r>
              <a:rPr lang="en-US" b="0" i="0" dirty="0">
                <a:solidFill>
                  <a:srgbClr val="191919"/>
                </a:solidFill>
                <a:effectLst/>
                <a:latin typeface="Lucida Sans" panose="020B0602030504020204" pitchFamily="34" charset="0"/>
              </a:rPr>
              <a:t> fMRI datasets not only performs better on prediction than alternative methods, but also detects salient brain regions associated with predictions and discovers brain community patterns. </a:t>
            </a:r>
            <a:r>
              <a:rPr lang="en-US" dirty="0">
                <a:solidFill>
                  <a:srgbClr val="191919"/>
                </a:solidFill>
                <a:latin typeface="Lucida Sans" panose="020B0602030504020204" pitchFamily="34" charset="0"/>
              </a:rPr>
              <a:t>This </a:t>
            </a:r>
            <a:r>
              <a:rPr lang="en-US" b="0" i="0" dirty="0">
                <a:solidFill>
                  <a:srgbClr val="191919"/>
                </a:solidFill>
                <a:effectLst/>
                <a:latin typeface="Lucida Sans" panose="020B0602030504020204" pitchFamily="34" charset="0"/>
              </a:rPr>
              <a:t>model seems better than alternative graph learning and machine learning models for classification.                                             This framework is </a:t>
            </a:r>
            <a:r>
              <a:rPr lang="en-US" b="0" i="0" dirty="0">
                <a:solidFill>
                  <a:srgbClr val="FF0000"/>
                </a:solidFill>
                <a:effectLst/>
                <a:latin typeface="Lucida Sans" panose="020B0602030504020204" pitchFamily="34" charset="0"/>
              </a:rPr>
              <a:t>generalizable</a:t>
            </a:r>
            <a:r>
              <a:rPr lang="en-US" b="0" i="0" dirty="0">
                <a:solidFill>
                  <a:srgbClr val="191919"/>
                </a:solidFill>
                <a:effectLst/>
                <a:latin typeface="Lucida Sans" panose="020B0602030504020204" pitchFamily="34" charset="0"/>
              </a:rPr>
              <a:t> to other neuroimaging modalities.[1] </a:t>
            </a:r>
            <a:endParaRPr lang="it-IT" dirty="0"/>
          </a:p>
        </p:txBody>
      </p:sp>
      <p:pic>
        <p:nvPicPr>
          <p:cNvPr id="7" name="Picture 8" descr="Fig. 5:">
            <a:extLst>
              <a:ext uri="{FF2B5EF4-FFF2-40B4-BE49-F238E27FC236}">
                <a16:creationId xmlns:a16="http://schemas.microsoft.com/office/drawing/2014/main" id="{731D25EA-99E5-4727-BD4C-734C6E2C68D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87441" y="1245004"/>
            <a:ext cx="4031261" cy="46071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9AF3FB7-F6EE-4B45-A00D-D42628090416}"/>
              </a:ext>
            </a:extLst>
          </p:cNvPr>
          <p:cNvSpPr txBox="1"/>
          <p:nvPr/>
        </p:nvSpPr>
        <p:spPr>
          <a:xfrm>
            <a:off x="7053943" y="5984573"/>
            <a:ext cx="3900196" cy="461665"/>
          </a:xfrm>
          <a:prstGeom prst="rect">
            <a:avLst/>
          </a:prstGeom>
          <a:noFill/>
        </p:spPr>
        <p:txBody>
          <a:bodyPr wrap="square" rtlCol="0">
            <a:spAutoFit/>
          </a:bodyPr>
          <a:lstStyle/>
          <a:p>
            <a:r>
              <a:rPr lang="en-US" sz="800" b="0" i="0" dirty="0">
                <a:solidFill>
                  <a:srgbClr val="191919"/>
                </a:solidFill>
                <a:effectLst/>
                <a:latin typeface="Lucida Sans" panose="020B0602030504020204" pitchFamily="34" charset="0"/>
              </a:rPr>
              <a:t>Two independent datasets, the </a:t>
            </a:r>
            <a:r>
              <a:rPr lang="en-US" sz="800" b="0" i="0" dirty="0" err="1">
                <a:solidFill>
                  <a:srgbClr val="191919"/>
                </a:solidFill>
                <a:effectLst/>
                <a:latin typeface="Lucida Sans" panose="020B0602030504020204" pitchFamily="34" charset="0"/>
              </a:rPr>
              <a:t>Biopoint</a:t>
            </a:r>
            <a:r>
              <a:rPr lang="en-US" sz="800" b="0" i="0" dirty="0">
                <a:solidFill>
                  <a:srgbClr val="191919"/>
                </a:solidFill>
                <a:effectLst/>
                <a:latin typeface="Lucida Sans" panose="020B0602030504020204" pitchFamily="34" charset="0"/>
              </a:rPr>
              <a:t> Autism Study Dataset (</a:t>
            </a:r>
            <a:r>
              <a:rPr lang="en-US" sz="800" b="0" i="0" dirty="0" err="1">
                <a:solidFill>
                  <a:srgbClr val="191919"/>
                </a:solidFill>
                <a:effectLst/>
                <a:latin typeface="Lucida Sans" panose="020B0602030504020204" pitchFamily="34" charset="0"/>
              </a:rPr>
              <a:t>Biopoint</a:t>
            </a:r>
            <a:r>
              <a:rPr lang="en-US" sz="800" b="0" i="0" dirty="0">
                <a:solidFill>
                  <a:srgbClr val="191919"/>
                </a:solidFill>
                <a:effectLst/>
                <a:latin typeface="Lucida Sans" panose="020B0602030504020204" pitchFamily="34" charset="0"/>
              </a:rPr>
              <a:t>) [</a:t>
            </a:r>
            <a:r>
              <a:rPr lang="en-US" sz="800" b="1" i="0" u="none" strike="noStrike" dirty="0">
                <a:solidFill>
                  <a:srgbClr val="808080"/>
                </a:solidFill>
                <a:effectLst/>
                <a:latin typeface="Lucida Sans" panose="020B0602030504020204" pitchFamily="34" charset="0"/>
                <a:hlinkClick r:id="rId3"/>
              </a:rPr>
              <a:t>44</a:t>
            </a:r>
            <a:r>
              <a:rPr lang="en-US" sz="800" b="0" i="0" dirty="0">
                <a:solidFill>
                  <a:srgbClr val="191919"/>
                </a:solidFill>
                <a:effectLst/>
                <a:latin typeface="Lucida Sans" panose="020B0602030504020204" pitchFamily="34" charset="0"/>
              </a:rPr>
              <a:t>] and the Human Connectome Project (HCP) 900 Subject Release [</a:t>
            </a:r>
            <a:r>
              <a:rPr lang="en-US" sz="800" b="1" i="0" u="none" strike="noStrike" dirty="0">
                <a:solidFill>
                  <a:srgbClr val="808080"/>
                </a:solidFill>
                <a:effectLst/>
                <a:latin typeface="Lucida Sans" panose="020B0602030504020204" pitchFamily="34" charset="0"/>
                <a:hlinkClick r:id="rId4"/>
              </a:rPr>
              <a:t>42</a:t>
            </a:r>
            <a:r>
              <a:rPr lang="en-US" sz="800" b="0" i="0" dirty="0">
                <a:solidFill>
                  <a:srgbClr val="191919"/>
                </a:solidFill>
                <a:effectLst/>
                <a:latin typeface="Lucida Sans" panose="020B0602030504020204" pitchFamily="34" charset="0"/>
              </a:rPr>
              <a:t>], are used in this work.</a:t>
            </a:r>
            <a:endParaRPr lang="it-IT" sz="800" dirty="0"/>
          </a:p>
        </p:txBody>
      </p:sp>
      <p:sp>
        <p:nvSpPr>
          <p:cNvPr id="9" name="TextBox 8">
            <a:extLst>
              <a:ext uri="{FF2B5EF4-FFF2-40B4-BE49-F238E27FC236}">
                <a16:creationId xmlns:a16="http://schemas.microsoft.com/office/drawing/2014/main" id="{BA82179B-54B9-46E7-9590-D6220B58DD7D}"/>
              </a:ext>
            </a:extLst>
          </p:cNvPr>
          <p:cNvSpPr txBox="1"/>
          <p:nvPr/>
        </p:nvSpPr>
        <p:spPr>
          <a:xfrm>
            <a:off x="11496502" y="6215405"/>
            <a:ext cx="457200" cy="230832"/>
          </a:xfrm>
          <a:prstGeom prst="rect">
            <a:avLst/>
          </a:prstGeom>
          <a:noFill/>
        </p:spPr>
        <p:txBody>
          <a:bodyPr wrap="square" rtlCol="0">
            <a:spAutoFit/>
          </a:bodyPr>
          <a:lstStyle/>
          <a:p>
            <a:r>
              <a:rPr lang="en-CA" sz="900" dirty="0"/>
              <a:t>[6]</a:t>
            </a:r>
            <a:endParaRPr lang="it-IT" sz="900" dirty="0"/>
          </a:p>
        </p:txBody>
      </p:sp>
    </p:spTree>
    <p:extLst>
      <p:ext uri="{BB962C8B-B14F-4D97-AF65-F5344CB8AC3E}">
        <p14:creationId xmlns:p14="http://schemas.microsoft.com/office/powerpoint/2010/main" val="189002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77EF-F2E0-4B5C-B7F0-A6EBB98C9A9D}"/>
              </a:ext>
            </a:extLst>
          </p:cNvPr>
          <p:cNvSpPr>
            <a:spLocks noGrp="1"/>
          </p:cNvSpPr>
          <p:nvPr>
            <p:ph type="title"/>
          </p:nvPr>
        </p:nvSpPr>
        <p:spPr>
          <a:xfrm>
            <a:off x="1066800" y="642594"/>
            <a:ext cx="8584276" cy="737319"/>
          </a:xfrm>
        </p:spPr>
        <p:txBody>
          <a:bodyPr/>
          <a:lstStyle/>
          <a:p>
            <a:r>
              <a:rPr lang="en-CA" dirty="0"/>
              <a:t>Disorders/Diseases</a:t>
            </a:r>
            <a:endParaRPr lang="it-IT" dirty="0"/>
          </a:p>
        </p:txBody>
      </p:sp>
      <p:sp>
        <p:nvSpPr>
          <p:cNvPr id="3" name="Content Placeholder 2">
            <a:extLst>
              <a:ext uri="{FF2B5EF4-FFF2-40B4-BE49-F238E27FC236}">
                <a16:creationId xmlns:a16="http://schemas.microsoft.com/office/drawing/2014/main" id="{B80FD30A-D0BC-48B4-BD8E-D739F1D3F7C8}"/>
              </a:ext>
            </a:extLst>
          </p:cNvPr>
          <p:cNvSpPr>
            <a:spLocks noGrp="1"/>
          </p:cNvSpPr>
          <p:nvPr>
            <p:ph sz="half" idx="1"/>
          </p:nvPr>
        </p:nvSpPr>
        <p:spPr>
          <a:xfrm>
            <a:off x="960149" y="1770580"/>
            <a:ext cx="10444914" cy="1828831"/>
          </a:xfrm>
        </p:spPr>
        <p:txBody>
          <a:bodyPr>
            <a:normAutofit fontScale="25000" lnSpcReduction="20000"/>
          </a:bodyPr>
          <a:lstStyle/>
          <a:p>
            <a:pPr algn="l"/>
            <a:r>
              <a:rPr lang="it-IT" sz="4800" b="0" i="0" dirty="0">
                <a:solidFill>
                  <a:srgbClr val="FF0000"/>
                </a:solidFill>
                <a:effectLst/>
              </a:rPr>
              <a:t>Disconnection</a:t>
            </a:r>
            <a:r>
              <a:rPr lang="it-IT" sz="4800" b="0" i="0" dirty="0">
                <a:solidFill>
                  <a:srgbClr val="231F20"/>
                </a:solidFill>
                <a:effectLst/>
              </a:rPr>
              <a:t> in a brain made up of localized but linked specialized regions results in functional impairment, associating with atypical integration of distributed brain areas. </a:t>
            </a:r>
            <a:r>
              <a:rPr lang="it-IT" sz="4800" b="0" i="0" dirty="0">
                <a:solidFill>
                  <a:srgbClr val="656263"/>
                </a:solidFill>
                <a:effectLst/>
              </a:rPr>
              <a:t>Catani and Ffytche (2005) </a:t>
            </a:r>
            <a:r>
              <a:rPr lang="it-IT" sz="4800" b="0" i="0" dirty="0">
                <a:solidFill>
                  <a:srgbClr val="231F20"/>
                </a:solidFill>
                <a:effectLst/>
              </a:rPr>
              <a:t>elaborated the rises and fall of disconnection  syndromes and pointed out that many </a:t>
            </a:r>
            <a:r>
              <a:rPr lang="it-IT" sz="4800" b="0" i="0" dirty="0">
                <a:solidFill>
                  <a:srgbClr val="FF0000"/>
                </a:solidFill>
                <a:effectLst/>
              </a:rPr>
              <a:t>neurological disorders </a:t>
            </a:r>
            <a:r>
              <a:rPr lang="it-IT" sz="4800" b="0" i="0" dirty="0">
                <a:solidFill>
                  <a:srgbClr val="231F20"/>
                </a:solidFill>
                <a:effectLst/>
              </a:rPr>
              <a:t>can be explained via these syndromes.</a:t>
            </a:r>
          </a:p>
          <a:p>
            <a:pPr algn="l"/>
            <a:r>
              <a:rPr lang="it-IT" sz="4800" b="0" i="0" dirty="0">
                <a:solidFill>
                  <a:srgbClr val="231F20"/>
                </a:solidFill>
                <a:effectLst/>
              </a:rPr>
              <a:t>Studies in the ﬁeld of complex brain networks have demonstrated that analyzing the network properties and metrics derived from brain topology can help neurologists distinguish patient groups from control subjects in </a:t>
            </a:r>
            <a:r>
              <a:rPr lang="it-IT" sz="4800" b="0" i="0" dirty="0">
                <a:solidFill>
                  <a:srgbClr val="FF0000"/>
                </a:solidFill>
                <a:effectLst/>
              </a:rPr>
              <a:t>mental disorders </a:t>
            </a:r>
          </a:p>
          <a:p>
            <a:pPr algn="l"/>
            <a:r>
              <a:rPr lang="it-IT" sz="4800" b="0" i="0" dirty="0">
                <a:solidFill>
                  <a:srgbClr val="231F20"/>
                </a:solidFill>
                <a:effectLst/>
              </a:rPr>
              <a:t>Many studies that have used graph theory to investigate common </a:t>
            </a:r>
            <a:r>
              <a:rPr lang="it-IT" sz="4800" b="0" i="0" dirty="0">
                <a:solidFill>
                  <a:srgbClr val="FF0000"/>
                </a:solidFill>
                <a:effectLst/>
              </a:rPr>
              <a:t>neurological disorders </a:t>
            </a:r>
            <a:r>
              <a:rPr lang="it-IT" sz="4800" b="0" i="0" dirty="0">
                <a:solidFill>
                  <a:srgbClr val="231F20"/>
                </a:solidFill>
                <a:effectLst/>
              </a:rPr>
              <a:t>and delving deeper into this kind of topics may help us prevent and treat diseases/disorders such as:</a:t>
            </a:r>
            <a:br>
              <a:rPr lang="it-IT" dirty="0"/>
            </a:br>
            <a:endParaRPr lang="it-IT" dirty="0"/>
          </a:p>
        </p:txBody>
      </p:sp>
      <p:sp>
        <p:nvSpPr>
          <p:cNvPr id="4" name="Content Placeholder 3">
            <a:extLst>
              <a:ext uri="{FF2B5EF4-FFF2-40B4-BE49-F238E27FC236}">
                <a16:creationId xmlns:a16="http://schemas.microsoft.com/office/drawing/2014/main" id="{DB9B29E8-C95D-458A-9AFD-9C97EC38EE9C}"/>
              </a:ext>
            </a:extLst>
          </p:cNvPr>
          <p:cNvSpPr>
            <a:spLocks noGrp="1"/>
          </p:cNvSpPr>
          <p:nvPr>
            <p:ph sz="half" idx="2"/>
          </p:nvPr>
        </p:nvSpPr>
        <p:spPr>
          <a:xfrm>
            <a:off x="4130039" y="3599411"/>
            <a:ext cx="3931921" cy="2443942"/>
          </a:xfrm>
        </p:spPr>
        <p:txBody>
          <a:bodyPr>
            <a:noAutofit/>
          </a:bodyPr>
          <a:lstStyle/>
          <a:p>
            <a:r>
              <a:rPr lang="it-IT" sz="1200" b="0" i="0" dirty="0">
                <a:solidFill>
                  <a:srgbClr val="0070C0"/>
                </a:solidFill>
                <a:effectLst/>
              </a:rPr>
              <a:t>Alzheimer’s disease (AD), </a:t>
            </a:r>
          </a:p>
          <a:p>
            <a:r>
              <a:rPr lang="it-IT" sz="1200" dirty="0">
                <a:solidFill>
                  <a:srgbClr val="0070C0"/>
                </a:solidFill>
              </a:rPr>
              <a:t>M</a:t>
            </a:r>
            <a:r>
              <a:rPr lang="it-IT" sz="1200" b="0" i="0" dirty="0">
                <a:solidFill>
                  <a:srgbClr val="0070C0"/>
                </a:solidFill>
                <a:effectLst/>
              </a:rPr>
              <a:t>ultiple sclerosis (MS),</a:t>
            </a:r>
          </a:p>
          <a:p>
            <a:r>
              <a:rPr lang="it-IT" sz="1200" b="0" i="0" dirty="0">
                <a:solidFill>
                  <a:srgbClr val="0070C0"/>
                </a:solidFill>
                <a:effectLst/>
              </a:rPr>
              <a:t> Autism Spectrum </a:t>
            </a:r>
            <a:r>
              <a:rPr lang="it-IT" sz="1200" dirty="0">
                <a:solidFill>
                  <a:srgbClr val="0070C0"/>
                </a:solidFill>
              </a:rPr>
              <a:t>D</a:t>
            </a:r>
            <a:r>
              <a:rPr lang="it-IT" sz="1200" b="0" i="0" dirty="0">
                <a:solidFill>
                  <a:srgbClr val="0070C0"/>
                </a:solidFill>
                <a:effectLst/>
              </a:rPr>
              <a:t>isorder (ASD), </a:t>
            </a:r>
          </a:p>
          <a:p>
            <a:r>
              <a:rPr lang="it-IT" sz="1200" dirty="0">
                <a:solidFill>
                  <a:srgbClr val="0070C0"/>
                </a:solidFill>
              </a:rPr>
              <a:t>A</a:t>
            </a:r>
            <a:r>
              <a:rPr lang="it-IT" sz="1200" b="0" i="0" dirty="0">
                <a:solidFill>
                  <a:srgbClr val="0070C0"/>
                </a:solidFill>
                <a:effectLst/>
              </a:rPr>
              <a:t>ttention-deﬁcit/hyperactivity disorder (ADHD),</a:t>
            </a:r>
          </a:p>
          <a:p>
            <a:r>
              <a:rPr lang="it-IT" sz="1200" dirty="0">
                <a:solidFill>
                  <a:srgbClr val="0070C0"/>
                </a:solidFill>
              </a:rPr>
              <a:t>Parkinson-s disease</a:t>
            </a:r>
          </a:p>
          <a:p>
            <a:r>
              <a:rPr lang="it-IT" sz="1200" dirty="0">
                <a:solidFill>
                  <a:srgbClr val="0070C0"/>
                </a:solidFill>
              </a:rPr>
              <a:t>Insomnia</a:t>
            </a:r>
          </a:p>
          <a:p>
            <a:r>
              <a:rPr lang="it-IT" sz="1200" dirty="0">
                <a:solidFill>
                  <a:srgbClr val="0070C0"/>
                </a:solidFill>
              </a:rPr>
              <a:t>Major depression</a:t>
            </a:r>
          </a:p>
          <a:p>
            <a:r>
              <a:rPr lang="it-IT" sz="1200" dirty="0">
                <a:solidFill>
                  <a:srgbClr val="0070C0"/>
                </a:solidFill>
              </a:rPr>
              <a:t>OCD’s</a:t>
            </a:r>
          </a:p>
        </p:txBody>
      </p:sp>
      <p:sp>
        <p:nvSpPr>
          <p:cNvPr id="5" name="TextBox 4">
            <a:extLst>
              <a:ext uri="{FF2B5EF4-FFF2-40B4-BE49-F238E27FC236}">
                <a16:creationId xmlns:a16="http://schemas.microsoft.com/office/drawing/2014/main" id="{7C3DF3F4-C9A9-450B-ACC6-9C39AAFC5159}"/>
              </a:ext>
            </a:extLst>
          </p:cNvPr>
          <p:cNvSpPr txBox="1"/>
          <p:nvPr/>
        </p:nvSpPr>
        <p:spPr>
          <a:xfrm>
            <a:off x="4898967" y="5927937"/>
            <a:ext cx="457200" cy="230832"/>
          </a:xfrm>
          <a:prstGeom prst="rect">
            <a:avLst/>
          </a:prstGeom>
          <a:noFill/>
        </p:spPr>
        <p:txBody>
          <a:bodyPr wrap="square" rtlCol="0">
            <a:spAutoFit/>
          </a:bodyPr>
          <a:lstStyle/>
          <a:p>
            <a:r>
              <a:rPr lang="en-CA" sz="900" dirty="0"/>
              <a:t>[2]</a:t>
            </a:r>
            <a:endParaRPr lang="it-IT" sz="900" dirty="0"/>
          </a:p>
        </p:txBody>
      </p:sp>
    </p:spTree>
    <p:extLst>
      <p:ext uri="{BB962C8B-B14F-4D97-AF65-F5344CB8AC3E}">
        <p14:creationId xmlns:p14="http://schemas.microsoft.com/office/powerpoint/2010/main" val="247347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0154-FFE5-4C40-BAF3-30CBA70BFEBC}"/>
              </a:ext>
            </a:extLst>
          </p:cNvPr>
          <p:cNvSpPr>
            <a:spLocks noGrp="1"/>
          </p:cNvSpPr>
          <p:nvPr>
            <p:ph type="title"/>
          </p:nvPr>
        </p:nvSpPr>
        <p:spPr>
          <a:xfrm>
            <a:off x="1066800" y="642594"/>
            <a:ext cx="8916955" cy="1018255"/>
          </a:xfrm>
        </p:spPr>
        <p:txBody>
          <a:bodyPr/>
          <a:lstStyle/>
          <a:p>
            <a:r>
              <a:rPr lang="en-CA" dirty="0"/>
              <a:t>Bibliography</a:t>
            </a:r>
            <a:endParaRPr lang="it-IT" dirty="0"/>
          </a:p>
        </p:txBody>
      </p:sp>
      <p:sp>
        <p:nvSpPr>
          <p:cNvPr id="3" name="Content Placeholder 2">
            <a:extLst>
              <a:ext uri="{FF2B5EF4-FFF2-40B4-BE49-F238E27FC236}">
                <a16:creationId xmlns:a16="http://schemas.microsoft.com/office/drawing/2014/main" id="{B9F4BE70-7F39-4BB8-A684-019380E611E2}"/>
              </a:ext>
            </a:extLst>
          </p:cNvPr>
          <p:cNvSpPr>
            <a:spLocks noGrp="1"/>
          </p:cNvSpPr>
          <p:nvPr>
            <p:ph sz="half" idx="1"/>
          </p:nvPr>
        </p:nvSpPr>
        <p:spPr/>
        <p:txBody>
          <a:bodyPr>
            <a:normAutofit/>
          </a:bodyPr>
          <a:lstStyle/>
          <a:p>
            <a:pPr fontAlgn="base"/>
            <a:r>
              <a:rPr lang="it-IT" sz="1000" b="1" i="0" dirty="0">
                <a:solidFill>
                  <a:srgbClr val="000000"/>
                </a:solidFill>
                <a:effectLst/>
              </a:rPr>
              <a:t>[1]</a:t>
            </a:r>
            <a:r>
              <a:rPr lang="en-US" sz="1000" b="1" dirty="0"/>
              <a:t> Graph Theoretical Analysis of the Brain. An Overview.                </a:t>
            </a:r>
            <a:r>
              <a:rPr lang="en-US" sz="1000" dirty="0"/>
              <a:t>P. </a:t>
            </a:r>
            <a:r>
              <a:rPr lang="en-US" sz="1000" dirty="0" err="1"/>
              <a:t>Finotellia</a:t>
            </a:r>
            <a:r>
              <a:rPr lang="en-US" sz="1000" dirty="0"/>
              <a:t>,∗ , P. </a:t>
            </a:r>
            <a:r>
              <a:rPr lang="en-US" sz="1000" dirty="0" err="1"/>
              <a:t>Dulioa</a:t>
            </a:r>
            <a:endParaRPr lang="en-US" sz="1000" dirty="0"/>
          </a:p>
          <a:p>
            <a:pPr fontAlgn="base"/>
            <a:r>
              <a:rPr lang="en-US" sz="1000" dirty="0"/>
              <a:t> </a:t>
            </a:r>
            <a:r>
              <a:rPr lang="en-US" sz="1100" b="1" i="0" dirty="0">
                <a:solidFill>
                  <a:srgbClr val="444444"/>
                </a:solidFill>
                <a:effectLst/>
              </a:rPr>
              <a:t>[2]</a:t>
            </a:r>
            <a:r>
              <a:rPr lang="en-US" sz="1100" b="1" i="0" dirty="0">
                <a:solidFill>
                  <a:srgbClr val="111111"/>
                </a:solidFill>
                <a:effectLst/>
              </a:rPr>
              <a:t> Application of Graph Theory for Identifying Connectivity Patterns in Human Brain Networks: A Systematic Review       </a:t>
            </a:r>
            <a:r>
              <a:rPr lang="en-US" sz="1100" b="0" i="0" dirty="0">
                <a:solidFill>
                  <a:srgbClr val="555555"/>
                </a:solidFill>
                <a:effectLst/>
              </a:rPr>
              <a:t>June 2019 </a:t>
            </a:r>
            <a:r>
              <a:rPr lang="en-US" sz="1100" u="sng" dirty="0">
                <a:solidFill>
                  <a:srgbClr val="555555"/>
                </a:solidFill>
              </a:rPr>
              <a:t>Frontiers in Neuroscience</a:t>
            </a:r>
            <a:r>
              <a:rPr lang="en-US" sz="1100" b="0" i="0" dirty="0">
                <a:solidFill>
                  <a:srgbClr val="555555"/>
                </a:solidFill>
                <a:effectLst/>
              </a:rPr>
              <a:t> 13:585 DOI: </a:t>
            </a:r>
            <a:r>
              <a:rPr lang="en-US" sz="1100" u="sng" dirty="0">
                <a:solidFill>
                  <a:srgbClr val="555555"/>
                </a:solidFill>
              </a:rPr>
              <a:t>10.3389/fnins.2019.00585</a:t>
            </a:r>
            <a:endParaRPr lang="en-US" sz="1100" b="1" i="0" dirty="0">
              <a:solidFill>
                <a:srgbClr val="444444"/>
              </a:solidFill>
              <a:effectLst/>
            </a:endParaRPr>
          </a:p>
          <a:p>
            <a:r>
              <a:rPr lang="en-US" sz="1100" b="1" i="0" dirty="0">
                <a:solidFill>
                  <a:srgbClr val="111111"/>
                </a:solidFill>
                <a:effectLst/>
              </a:rPr>
              <a:t>[3] </a:t>
            </a:r>
            <a:r>
              <a:rPr lang="it-IT" sz="1100" b="1" dirty="0"/>
              <a:t>Comparing multilayer brain networks between groups: Introducing graph metrics and recommendations.            </a:t>
            </a:r>
            <a:r>
              <a:rPr lang="it-IT" sz="1100" dirty="0"/>
              <a:t>Kanad Mandke, Jil Meier, Matthew J. Brookes, Reuben D. O'Dea, Piet Van Mieghem, Cornelis J. Stam, Arjan Hillebrand, Prejaas Tewarie, NeuroImage, Volume 166, 2018,                                                   ISSN 1053-8119,  https://doi.org/10.1016/j.neuroimage.2017.11.016</a:t>
            </a:r>
          </a:p>
          <a:p>
            <a:r>
              <a:rPr lang="en-US" sz="1100" b="1" i="0" dirty="0">
                <a:solidFill>
                  <a:srgbClr val="111111"/>
                </a:solidFill>
                <a:effectLst/>
              </a:rPr>
              <a:t>[4] </a:t>
            </a:r>
            <a:r>
              <a:rPr lang="en-US" sz="1100" b="1" i="0" dirty="0">
                <a:solidFill>
                  <a:srgbClr val="0E1524"/>
                </a:solidFill>
                <a:effectLst/>
                <a:latin typeface="Roboto"/>
              </a:rPr>
              <a:t>Susceptibility mapping of brain blood oxygenation and brain network connectivity, </a:t>
            </a:r>
            <a:r>
              <a:rPr lang="it-IT" sz="1100" b="0" i="0" dirty="0">
                <a:effectLst/>
                <a:latin typeface="Open Sans"/>
              </a:rPr>
              <a:t>August 21, 2017, ResearchFeatures by </a:t>
            </a:r>
            <a:r>
              <a:rPr lang="it-IT" sz="1100" b="0" i="0" dirty="0">
                <a:solidFill>
                  <a:srgbClr val="333333"/>
                </a:solidFill>
                <a:effectLst/>
                <a:latin typeface="Roboto"/>
              </a:rPr>
              <a:t>Dr Zhifeng Kou</a:t>
            </a:r>
            <a:endParaRPr lang="en-US" sz="1100" b="1" i="0" dirty="0">
              <a:solidFill>
                <a:srgbClr val="111111"/>
              </a:solidFill>
              <a:effectLst/>
            </a:endParaRPr>
          </a:p>
          <a:p>
            <a:r>
              <a:rPr lang="en-US" sz="1100" b="1" i="0" dirty="0">
                <a:solidFill>
                  <a:srgbClr val="111111"/>
                </a:solidFill>
                <a:effectLst/>
              </a:rPr>
              <a:t>[5]</a:t>
            </a:r>
            <a:r>
              <a:rPr lang="en-US" sz="1100" b="1" i="0" dirty="0">
                <a:solidFill>
                  <a:srgbClr val="444444"/>
                </a:solidFill>
                <a:effectLst/>
              </a:rPr>
              <a:t> </a:t>
            </a:r>
            <a:r>
              <a:rPr lang="en-US" sz="1100" b="1" i="0" dirty="0" err="1">
                <a:solidFill>
                  <a:srgbClr val="444444"/>
                </a:solidFill>
                <a:effectLst/>
              </a:rPr>
              <a:t>CVIT.iiit.ac.in,Spectral</a:t>
            </a:r>
            <a:r>
              <a:rPr lang="en-US" sz="1100" b="1" i="0" dirty="0">
                <a:solidFill>
                  <a:srgbClr val="444444"/>
                </a:solidFill>
                <a:effectLst/>
              </a:rPr>
              <a:t> Analysis of Brain Graphs</a:t>
            </a:r>
            <a:endParaRPr lang="en-US" sz="1100" dirty="0"/>
          </a:p>
          <a:p>
            <a:endParaRPr lang="it-IT" sz="1100" dirty="0"/>
          </a:p>
        </p:txBody>
      </p:sp>
      <p:sp>
        <p:nvSpPr>
          <p:cNvPr id="4" name="Content Placeholder 3">
            <a:extLst>
              <a:ext uri="{FF2B5EF4-FFF2-40B4-BE49-F238E27FC236}">
                <a16:creationId xmlns:a16="http://schemas.microsoft.com/office/drawing/2014/main" id="{4E10371D-5F00-4456-98CA-800B595B3032}"/>
              </a:ext>
            </a:extLst>
          </p:cNvPr>
          <p:cNvSpPr>
            <a:spLocks noGrp="1"/>
          </p:cNvSpPr>
          <p:nvPr>
            <p:ph sz="half" idx="2"/>
          </p:nvPr>
        </p:nvSpPr>
        <p:spPr/>
        <p:txBody>
          <a:bodyPr>
            <a:normAutofit/>
          </a:bodyPr>
          <a:lstStyle/>
          <a:p>
            <a:r>
              <a:rPr lang="en-US" sz="1100" b="1" i="0" dirty="0">
                <a:solidFill>
                  <a:srgbClr val="111111"/>
                </a:solidFill>
                <a:effectLst/>
              </a:rPr>
              <a:t>[6]</a:t>
            </a:r>
            <a:r>
              <a:rPr lang="it-IT" sz="1100" b="1" i="0" dirty="0">
                <a:solidFill>
                  <a:srgbClr val="000000"/>
                </a:solidFill>
                <a:effectLst/>
              </a:rPr>
              <a:t> BrainGNN: Interpretable Brain Graph Neural Network for fMRI Analysis </a:t>
            </a:r>
            <a:r>
              <a:rPr lang="it-IT" sz="1100" b="0" i="0" dirty="0">
                <a:solidFill>
                  <a:srgbClr val="333333"/>
                </a:solidFill>
                <a:effectLst/>
              </a:rPr>
              <a:t>Xiaoxiao Li, Yuan Zhou, Siyuan Gao, Nicha Dvornek, Muhan Zhang, Juntang Zhuang, Shi Gu, Dustin Scheinost, Lawrence Staib, Pamela Ventola, James Duncan bioRxiv 2020.05.16.100057; doi: https://doi.org/10.1101/2020.05.16.100057</a:t>
            </a:r>
          </a:p>
          <a:p>
            <a:r>
              <a:rPr lang="en-US" sz="1100" b="1" i="0" dirty="0">
                <a:solidFill>
                  <a:srgbClr val="111111"/>
                </a:solidFill>
                <a:effectLst/>
              </a:rPr>
              <a:t>[7] Structure of brain networks is not fixed, </a:t>
            </a:r>
            <a:r>
              <a:rPr lang="it-IT" sz="1100" b="0" i="1" dirty="0">
                <a:solidFill>
                  <a:srgbClr val="222222"/>
                </a:solidFill>
                <a:effectLst/>
              </a:rPr>
              <a:t>Georgia State University on Neurosciencenews.com, July 8, 2019</a:t>
            </a:r>
            <a:endParaRPr lang="en-US" sz="1100" b="1" i="0" dirty="0">
              <a:solidFill>
                <a:srgbClr val="111111"/>
              </a:solidFill>
              <a:effectLst/>
            </a:endParaRPr>
          </a:p>
          <a:p>
            <a:r>
              <a:rPr lang="en-US" sz="1100" b="1" i="0" dirty="0">
                <a:solidFill>
                  <a:srgbClr val="111111"/>
                </a:solidFill>
                <a:effectLst/>
              </a:rPr>
              <a:t>[8] </a:t>
            </a:r>
            <a:r>
              <a:rPr lang="it-IT" sz="1100" b="1" dirty="0"/>
              <a:t>Graph analysis of functional brain networks: practical issues in translational neuroscience. </a:t>
            </a:r>
            <a:r>
              <a:rPr lang="it-IT" sz="1100" dirty="0"/>
              <a:t>De Vico Fallani F, Richiardi J, Chavez M, Achard S. 2014 Phil. Trans. R. Soc. B 369: 20130521. http://dx.doi.org/10.1098/rstb.2013.0521</a:t>
            </a:r>
          </a:p>
          <a:p>
            <a:r>
              <a:rPr lang="en-US" sz="1100" b="1" i="0" dirty="0">
                <a:solidFill>
                  <a:srgbClr val="111111"/>
                </a:solidFill>
                <a:effectLst/>
              </a:rPr>
              <a:t>[9] </a:t>
            </a:r>
            <a:r>
              <a:rPr lang="it-IT" sz="1100" b="1" dirty="0"/>
              <a:t>Brain network similarity: Methods and applications</a:t>
            </a:r>
            <a:r>
              <a:rPr lang="it-IT" sz="1100" dirty="0"/>
              <a:t> Ahmad Mheich, Fabrice Wendling and Mahmoud Hassan LTSI, INSERM, U1099, Rennes, F-35000, France</a:t>
            </a:r>
          </a:p>
        </p:txBody>
      </p:sp>
    </p:spTree>
    <p:extLst>
      <p:ext uri="{BB962C8B-B14F-4D97-AF65-F5344CB8AC3E}">
        <p14:creationId xmlns:p14="http://schemas.microsoft.com/office/powerpoint/2010/main" val="228714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BF81B1-F9A8-4E0E-93A5-C9F66B9C098A}"/>
              </a:ext>
            </a:extLst>
          </p:cNvPr>
          <p:cNvSpPr>
            <a:spLocks noGrp="1"/>
          </p:cNvSpPr>
          <p:nvPr>
            <p:ph idx="1"/>
          </p:nvPr>
        </p:nvSpPr>
        <p:spPr>
          <a:xfrm>
            <a:off x="836645" y="974116"/>
            <a:ext cx="5259355" cy="2021011"/>
          </a:xfrm>
        </p:spPr>
        <p:txBody>
          <a:bodyPr/>
          <a:lstStyle/>
          <a:p>
            <a:r>
              <a:rPr lang="en-US" dirty="0"/>
              <a:t>The </a:t>
            </a:r>
            <a:r>
              <a:rPr lang="en-US" dirty="0">
                <a:solidFill>
                  <a:srgbClr val="FF0000"/>
                </a:solidFill>
              </a:rPr>
              <a:t>human brain </a:t>
            </a:r>
            <a:r>
              <a:rPr lang="en-US" dirty="0"/>
              <a:t>is a </a:t>
            </a:r>
            <a:r>
              <a:rPr lang="en-US" dirty="0">
                <a:solidFill>
                  <a:srgbClr val="FF0000"/>
                </a:solidFill>
              </a:rPr>
              <a:t>complex network </a:t>
            </a:r>
            <a:r>
              <a:rPr lang="en-US" dirty="0"/>
              <a:t>whose operations depend on how its neurons are linked to each other. When attempting to understand the workings of a </a:t>
            </a:r>
            <a:r>
              <a:rPr lang="en-US" dirty="0">
                <a:solidFill>
                  <a:srgbClr val="FF0000"/>
                </a:solidFill>
              </a:rPr>
              <a:t>complex network</a:t>
            </a:r>
            <a:r>
              <a:rPr lang="en-US" dirty="0"/>
              <a:t>, it needs to known how its elements are connected, and how these elements and connections cooperate to generate network functions[1]</a:t>
            </a:r>
            <a:endParaRPr lang="it-IT" dirty="0"/>
          </a:p>
        </p:txBody>
      </p:sp>
      <p:pic>
        <p:nvPicPr>
          <p:cNvPr id="1026" name="Picture 2" descr="Structure of brain networks is not fixed - Neuroscience News">
            <a:extLst>
              <a:ext uri="{FF2B5EF4-FFF2-40B4-BE49-F238E27FC236}">
                <a16:creationId xmlns:a16="http://schemas.microsoft.com/office/drawing/2014/main" id="{06D661D0-7A2D-4B1D-B91A-12E019424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9910" y="1984621"/>
            <a:ext cx="7862596" cy="44227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946E4F-2C97-42CB-8FAF-DD0546B5F730}"/>
              </a:ext>
            </a:extLst>
          </p:cNvPr>
          <p:cNvSpPr txBox="1"/>
          <p:nvPr/>
        </p:nvSpPr>
        <p:spPr>
          <a:xfrm>
            <a:off x="10490662" y="5951913"/>
            <a:ext cx="465513" cy="230832"/>
          </a:xfrm>
          <a:prstGeom prst="rect">
            <a:avLst/>
          </a:prstGeom>
          <a:noFill/>
        </p:spPr>
        <p:txBody>
          <a:bodyPr wrap="square" rtlCol="0">
            <a:spAutoFit/>
          </a:bodyPr>
          <a:lstStyle/>
          <a:p>
            <a:r>
              <a:rPr lang="en-CA" sz="900" dirty="0"/>
              <a:t>[7]</a:t>
            </a:r>
            <a:endParaRPr lang="it-IT" sz="900" dirty="0"/>
          </a:p>
        </p:txBody>
      </p:sp>
    </p:spTree>
    <p:extLst>
      <p:ext uri="{BB962C8B-B14F-4D97-AF65-F5344CB8AC3E}">
        <p14:creationId xmlns:p14="http://schemas.microsoft.com/office/powerpoint/2010/main" val="21938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40FE25-E7FF-48B1-9D0A-D46939B2605C}"/>
              </a:ext>
            </a:extLst>
          </p:cNvPr>
          <p:cNvSpPr>
            <a:spLocks noGrp="1"/>
          </p:cNvSpPr>
          <p:nvPr>
            <p:ph idx="1"/>
          </p:nvPr>
        </p:nvSpPr>
        <p:spPr>
          <a:xfrm>
            <a:off x="1105592" y="1039091"/>
            <a:ext cx="9980815" cy="2186248"/>
          </a:xfrm>
        </p:spPr>
        <p:txBody>
          <a:bodyPr>
            <a:normAutofit lnSpcReduction="10000"/>
          </a:bodyPr>
          <a:lstStyle/>
          <a:p>
            <a:pPr marL="0" indent="0">
              <a:buNone/>
            </a:pPr>
            <a:r>
              <a:rPr lang="en-US" dirty="0"/>
              <a:t>A </a:t>
            </a:r>
            <a:r>
              <a:rPr lang="en-US" dirty="0">
                <a:solidFill>
                  <a:srgbClr val="FF0000"/>
                </a:solidFill>
              </a:rPr>
              <a:t>graph</a:t>
            </a:r>
            <a:r>
              <a:rPr lang="en-US" dirty="0"/>
              <a:t> is a mathematical representation of a </a:t>
            </a:r>
            <a:r>
              <a:rPr lang="en-US" dirty="0">
                <a:solidFill>
                  <a:srgbClr val="FF0000"/>
                </a:solidFill>
              </a:rPr>
              <a:t>network</a:t>
            </a:r>
            <a:r>
              <a:rPr lang="en-US" dirty="0"/>
              <a:t>. It is usually indicated with G = (V, E), where V is the set of vertices (also referred to as nodes) and E is the set of edges. Any edge consists of a pair of vertices, and can be distinguished according to four different categories: </a:t>
            </a:r>
          </a:p>
          <a:p>
            <a:pPr marL="0" indent="0">
              <a:buNone/>
            </a:pPr>
            <a:r>
              <a:rPr lang="en-US" dirty="0">
                <a:solidFill>
                  <a:srgbClr val="0070C0"/>
                </a:solidFill>
              </a:rPr>
              <a:t>directed</a:t>
            </a:r>
          </a:p>
          <a:p>
            <a:pPr marL="0" indent="0">
              <a:buNone/>
            </a:pPr>
            <a:r>
              <a:rPr lang="en-US" dirty="0">
                <a:solidFill>
                  <a:srgbClr val="0070C0"/>
                </a:solidFill>
              </a:rPr>
              <a:t>undirected </a:t>
            </a:r>
          </a:p>
          <a:p>
            <a:pPr marL="0" indent="0">
              <a:buNone/>
            </a:pPr>
            <a:r>
              <a:rPr lang="en-US" dirty="0">
                <a:solidFill>
                  <a:srgbClr val="0070C0"/>
                </a:solidFill>
              </a:rPr>
              <a:t>binary</a:t>
            </a:r>
          </a:p>
          <a:p>
            <a:pPr marL="0" indent="0">
              <a:buNone/>
            </a:pPr>
            <a:r>
              <a:rPr lang="en-US" dirty="0">
                <a:solidFill>
                  <a:srgbClr val="0070C0"/>
                </a:solidFill>
              </a:rPr>
              <a:t>weighted edges</a:t>
            </a:r>
          </a:p>
        </p:txBody>
      </p:sp>
      <p:sp>
        <p:nvSpPr>
          <p:cNvPr id="5" name="TextBox 4">
            <a:extLst>
              <a:ext uri="{FF2B5EF4-FFF2-40B4-BE49-F238E27FC236}">
                <a16:creationId xmlns:a16="http://schemas.microsoft.com/office/drawing/2014/main" id="{800BEA85-A275-4BED-8AC2-BC10988219E7}"/>
              </a:ext>
            </a:extLst>
          </p:cNvPr>
          <p:cNvSpPr txBox="1"/>
          <p:nvPr/>
        </p:nvSpPr>
        <p:spPr>
          <a:xfrm>
            <a:off x="1105592" y="3865418"/>
            <a:ext cx="5252258" cy="1600438"/>
          </a:xfrm>
          <a:prstGeom prst="rect">
            <a:avLst/>
          </a:prstGeom>
          <a:noFill/>
        </p:spPr>
        <p:txBody>
          <a:bodyPr wrap="square" rtlCol="0">
            <a:spAutoFit/>
          </a:bodyPr>
          <a:lstStyle/>
          <a:p>
            <a:r>
              <a:rPr lang="en-US" sz="1400" dirty="0"/>
              <a:t>An edge is directed when its starting vertex and its ending vertex are specified, otherwise it is said to be undirected.</a:t>
            </a:r>
          </a:p>
          <a:p>
            <a:endParaRPr lang="en-US" sz="1400" dirty="0"/>
          </a:p>
          <a:p>
            <a:r>
              <a:rPr lang="en-US" sz="1400" dirty="0"/>
              <a:t> Whenever it is possible to associate a number to an edge then this number is called the </a:t>
            </a:r>
            <a:r>
              <a:rPr lang="en-US" sz="1400" dirty="0">
                <a:solidFill>
                  <a:srgbClr val="FF0000"/>
                </a:solidFill>
              </a:rPr>
              <a:t>weight of the edge</a:t>
            </a:r>
            <a:r>
              <a:rPr lang="en-US" sz="1400" dirty="0"/>
              <a:t>, on the contrary if no weight is associated to an edge then the edge is binary. [1]</a:t>
            </a:r>
            <a:endParaRPr lang="it-IT" dirty="0"/>
          </a:p>
        </p:txBody>
      </p:sp>
      <p:pic>
        <p:nvPicPr>
          <p:cNvPr id="7" name="Picture 6">
            <a:extLst>
              <a:ext uri="{FF2B5EF4-FFF2-40B4-BE49-F238E27FC236}">
                <a16:creationId xmlns:a16="http://schemas.microsoft.com/office/drawing/2014/main" id="{9D712C3A-79A9-48BF-8A31-1EA4B8EB10A3}"/>
              </a:ext>
            </a:extLst>
          </p:cNvPr>
          <p:cNvPicPr>
            <a:picLocks noChangeAspect="1"/>
          </p:cNvPicPr>
          <p:nvPr/>
        </p:nvPicPr>
        <p:blipFill>
          <a:blip r:embed="rId2"/>
          <a:stretch>
            <a:fillRect/>
          </a:stretch>
        </p:blipFill>
        <p:spPr>
          <a:xfrm>
            <a:off x="7165572" y="2070329"/>
            <a:ext cx="4135582" cy="3674854"/>
          </a:xfrm>
          <a:prstGeom prst="rect">
            <a:avLst/>
          </a:prstGeom>
        </p:spPr>
      </p:pic>
      <p:sp>
        <p:nvSpPr>
          <p:cNvPr id="2" name="TextBox 1">
            <a:extLst>
              <a:ext uri="{FF2B5EF4-FFF2-40B4-BE49-F238E27FC236}">
                <a16:creationId xmlns:a16="http://schemas.microsoft.com/office/drawing/2014/main" id="{51D5B6AE-FD07-4702-BA47-301DFEAFA277}"/>
              </a:ext>
            </a:extLst>
          </p:cNvPr>
          <p:cNvSpPr txBox="1"/>
          <p:nvPr/>
        </p:nvSpPr>
        <p:spPr>
          <a:xfrm>
            <a:off x="11086407" y="5588077"/>
            <a:ext cx="598516" cy="230832"/>
          </a:xfrm>
          <a:prstGeom prst="rect">
            <a:avLst/>
          </a:prstGeom>
          <a:noFill/>
        </p:spPr>
        <p:txBody>
          <a:bodyPr wrap="square" rtlCol="0">
            <a:spAutoFit/>
          </a:bodyPr>
          <a:lstStyle/>
          <a:p>
            <a:r>
              <a:rPr lang="en-CA" sz="900" dirty="0"/>
              <a:t>[2]</a:t>
            </a:r>
            <a:endParaRPr lang="it-IT" sz="900" dirty="0"/>
          </a:p>
        </p:txBody>
      </p:sp>
    </p:spTree>
    <p:extLst>
      <p:ext uri="{BB962C8B-B14F-4D97-AF65-F5344CB8AC3E}">
        <p14:creationId xmlns:p14="http://schemas.microsoft.com/office/powerpoint/2010/main" val="2445552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0045B9-11BA-4077-8725-495CC4D55057}"/>
              </a:ext>
            </a:extLst>
          </p:cNvPr>
          <p:cNvSpPr txBox="1"/>
          <p:nvPr/>
        </p:nvSpPr>
        <p:spPr>
          <a:xfrm>
            <a:off x="727364" y="4238499"/>
            <a:ext cx="5741323" cy="1371600"/>
          </a:xfrm>
          <a:prstGeom prst="rect">
            <a:avLst/>
          </a:prstGeom>
        </p:spPr>
        <p:txBody>
          <a:bodyPr vert="horz" lIns="91440" tIns="45720" rIns="91440" bIns="45720" rtlCol="0" anchor="ctr">
            <a:normAutofit/>
          </a:bodyPr>
          <a:lstStyle/>
          <a:p>
            <a:pPr>
              <a:lnSpc>
                <a:spcPct val="90000"/>
              </a:lnSpc>
              <a:spcBef>
                <a:spcPct val="0"/>
              </a:spcBef>
              <a:spcAft>
                <a:spcPts val="600"/>
              </a:spcAft>
              <a:buClr>
                <a:schemeClr val="tx1">
                  <a:lumMod val="85000"/>
                  <a:lumOff val="15000"/>
                </a:schemeClr>
              </a:buClr>
            </a:pPr>
            <a:r>
              <a:rPr lang="en-US" dirty="0">
                <a:solidFill>
                  <a:schemeClr val="tx1">
                    <a:lumMod val="85000"/>
                    <a:lumOff val="15000"/>
                  </a:schemeClr>
                </a:solidFill>
              </a:rPr>
              <a:t>T</a:t>
            </a:r>
            <a:r>
              <a:rPr lang="en-US" i="0" kern="1200" cap="none" spc="0" baseline="0" dirty="0">
                <a:solidFill>
                  <a:schemeClr val="tx1">
                    <a:lumMod val="85000"/>
                    <a:lumOff val="15000"/>
                  </a:schemeClr>
                </a:solidFill>
                <a:effectLst/>
                <a:ea typeface="+mn-ea"/>
                <a:cs typeface="+mn-cs"/>
              </a:rPr>
              <a:t>his leads up to the formation of </a:t>
            </a:r>
            <a:r>
              <a:rPr lang="en-US" dirty="0" err="1">
                <a:solidFill>
                  <a:srgbClr val="FF0000"/>
                </a:solidFill>
              </a:rPr>
              <a:t>N</a:t>
            </a:r>
            <a:r>
              <a:rPr lang="en-US" i="0" kern="1200" cap="none" spc="0" baseline="0" dirty="0" err="1">
                <a:solidFill>
                  <a:srgbClr val="FF0000"/>
                </a:solidFill>
                <a:effectLst/>
                <a:ea typeface="+mn-ea"/>
                <a:cs typeface="+mn-cs"/>
              </a:rPr>
              <a:t>xN</a:t>
            </a:r>
            <a:r>
              <a:rPr lang="en-US" i="0" kern="1200" cap="none" spc="0" baseline="0" dirty="0">
                <a:solidFill>
                  <a:srgbClr val="FF0000"/>
                </a:solidFill>
                <a:effectLst/>
                <a:ea typeface="+mn-ea"/>
                <a:cs typeface="+mn-cs"/>
              </a:rPr>
              <a:t> multivariate relationships </a:t>
            </a:r>
            <a:r>
              <a:rPr lang="en-US" i="0" kern="1200" cap="none" spc="0" baseline="0" dirty="0">
                <a:solidFill>
                  <a:schemeClr val="tx1">
                    <a:lumMod val="85000"/>
                    <a:lumOff val="15000"/>
                  </a:schemeClr>
                </a:solidFill>
                <a:effectLst/>
                <a:ea typeface="+mn-ea"/>
                <a:cs typeface="+mn-cs"/>
              </a:rPr>
              <a:t>that allow us to have a representation of the brain that can be treated as a graph[2]</a:t>
            </a:r>
          </a:p>
        </p:txBody>
      </p:sp>
      <p:sp>
        <p:nvSpPr>
          <p:cNvPr id="11" name="TextBox 10">
            <a:extLst>
              <a:ext uri="{FF2B5EF4-FFF2-40B4-BE49-F238E27FC236}">
                <a16:creationId xmlns:a16="http://schemas.microsoft.com/office/drawing/2014/main" id="{31416283-A23A-4600-BE8E-0091423DA8EB}"/>
              </a:ext>
            </a:extLst>
          </p:cNvPr>
          <p:cNvSpPr txBox="1"/>
          <p:nvPr/>
        </p:nvSpPr>
        <p:spPr>
          <a:xfrm>
            <a:off x="717667" y="1247901"/>
            <a:ext cx="5751020" cy="1754326"/>
          </a:xfrm>
          <a:prstGeom prst="rect">
            <a:avLst/>
          </a:prstGeom>
          <a:noFill/>
        </p:spPr>
        <p:txBody>
          <a:bodyPr wrap="square" rtlCol="0">
            <a:spAutoFit/>
          </a:bodyPr>
          <a:lstStyle/>
          <a:p>
            <a:r>
              <a:rPr lang="en-US" dirty="0"/>
              <a:t>In the last few years, the great development of fields deriving from </a:t>
            </a:r>
            <a:r>
              <a:rPr lang="en-US" dirty="0">
                <a:solidFill>
                  <a:srgbClr val="FF0000"/>
                </a:solidFill>
              </a:rPr>
              <a:t>statistics</a:t>
            </a:r>
            <a:r>
              <a:rPr lang="en-US" dirty="0"/>
              <a:t> and the processing of signals deepened in a tangible manner our understanding of how the brain is wired up and connected</a:t>
            </a:r>
          </a:p>
          <a:p>
            <a:endParaRPr lang="it-IT" dirty="0"/>
          </a:p>
        </p:txBody>
      </p:sp>
      <p:sp>
        <p:nvSpPr>
          <p:cNvPr id="13" name="Content Placeholder 12">
            <a:extLst>
              <a:ext uri="{FF2B5EF4-FFF2-40B4-BE49-F238E27FC236}">
                <a16:creationId xmlns:a16="http://schemas.microsoft.com/office/drawing/2014/main" id="{5C44B718-A4BD-4054-8A5B-1BC418928496}"/>
              </a:ext>
            </a:extLst>
          </p:cNvPr>
          <p:cNvSpPr>
            <a:spLocks noGrp="1"/>
          </p:cNvSpPr>
          <p:nvPr>
            <p:ph idx="1"/>
          </p:nvPr>
        </p:nvSpPr>
        <p:spPr>
          <a:xfrm>
            <a:off x="727364" y="2979058"/>
            <a:ext cx="5721927" cy="1691480"/>
          </a:xfrm>
        </p:spPr>
        <p:txBody>
          <a:bodyPr/>
          <a:lstStyle/>
          <a:p>
            <a:pPr marL="0" indent="0">
              <a:buNone/>
            </a:pPr>
            <a:r>
              <a:rPr lang="en-US" sz="1800" dirty="0"/>
              <a:t>There are techniques such as </a:t>
            </a:r>
            <a:r>
              <a:rPr lang="en-US" sz="1800" dirty="0">
                <a:solidFill>
                  <a:srgbClr val="FF0000"/>
                </a:solidFill>
              </a:rPr>
              <a:t>fMRI, EEG, MEG </a:t>
            </a:r>
            <a:r>
              <a:rPr lang="en-US" sz="1800" dirty="0"/>
              <a:t>that allow us to understand the connectivity patterns of the brain</a:t>
            </a:r>
          </a:p>
          <a:p>
            <a:endParaRPr lang="it-IT" dirty="0"/>
          </a:p>
        </p:txBody>
      </p:sp>
      <p:pic>
        <p:nvPicPr>
          <p:cNvPr id="2050" name="Picture 2" descr="Fig. 1">
            <a:extLst>
              <a:ext uri="{FF2B5EF4-FFF2-40B4-BE49-F238E27FC236}">
                <a16:creationId xmlns:a16="http://schemas.microsoft.com/office/drawing/2014/main" id="{D76EC15D-AC95-47C2-B8BA-425667C3A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379" y="2043653"/>
            <a:ext cx="4726478" cy="27706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47E3A6E-D495-4045-9C91-52B256F5255D}"/>
              </a:ext>
            </a:extLst>
          </p:cNvPr>
          <p:cNvSpPr txBox="1"/>
          <p:nvPr/>
        </p:nvSpPr>
        <p:spPr>
          <a:xfrm>
            <a:off x="11347565" y="4583515"/>
            <a:ext cx="573579" cy="230832"/>
          </a:xfrm>
          <a:prstGeom prst="rect">
            <a:avLst/>
          </a:prstGeom>
          <a:noFill/>
        </p:spPr>
        <p:txBody>
          <a:bodyPr wrap="square" rtlCol="0">
            <a:spAutoFit/>
          </a:bodyPr>
          <a:lstStyle/>
          <a:p>
            <a:r>
              <a:rPr lang="en-CA" sz="900" dirty="0"/>
              <a:t>[3]</a:t>
            </a:r>
            <a:endParaRPr lang="it-IT" sz="900" dirty="0"/>
          </a:p>
        </p:txBody>
      </p:sp>
    </p:spTree>
    <p:extLst>
      <p:ext uri="{BB962C8B-B14F-4D97-AF65-F5344CB8AC3E}">
        <p14:creationId xmlns:p14="http://schemas.microsoft.com/office/powerpoint/2010/main" val="18324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362A-41EE-4259-BC8B-0312B0D31335}"/>
              </a:ext>
            </a:extLst>
          </p:cNvPr>
          <p:cNvSpPr>
            <a:spLocks noGrp="1"/>
          </p:cNvSpPr>
          <p:nvPr>
            <p:ph type="title"/>
          </p:nvPr>
        </p:nvSpPr>
        <p:spPr>
          <a:xfrm>
            <a:off x="714894" y="960444"/>
            <a:ext cx="4131425" cy="4937112"/>
          </a:xfrm>
        </p:spPr>
        <p:txBody>
          <a:bodyPr>
            <a:normAutofit/>
          </a:bodyPr>
          <a:lstStyle/>
          <a:p>
            <a:r>
              <a:rPr lang="en-CA" sz="1800" dirty="0">
                <a:latin typeface="+mn-lt"/>
              </a:rPr>
              <a:t>Subsequently from the </a:t>
            </a:r>
            <a:r>
              <a:rPr lang="en-CA" sz="1800" dirty="0" err="1">
                <a:solidFill>
                  <a:srgbClr val="FF0000"/>
                </a:solidFill>
                <a:latin typeface="+mn-lt"/>
              </a:rPr>
              <a:t>NxN</a:t>
            </a:r>
            <a:r>
              <a:rPr lang="en-CA" sz="1800" dirty="0">
                <a:solidFill>
                  <a:srgbClr val="FF0000"/>
                </a:solidFill>
                <a:latin typeface="+mn-lt"/>
              </a:rPr>
              <a:t> matrix </a:t>
            </a:r>
            <a:r>
              <a:rPr lang="en-CA" sz="1800" dirty="0">
                <a:latin typeface="+mn-lt"/>
              </a:rPr>
              <a:t>we derive the graph, study metrics and properties and infer useful information on the </a:t>
            </a:r>
            <a:r>
              <a:rPr lang="en-CA" sz="1800" dirty="0">
                <a:solidFill>
                  <a:srgbClr val="FF0000"/>
                </a:solidFill>
                <a:latin typeface="+mn-lt"/>
              </a:rPr>
              <a:t>brain structure </a:t>
            </a:r>
            <a:r>
              <a:rPr lang="en-CA" sz="1800" dirty="0">
                <a:latin typeface="+mn-lt"/>
              </a:rPr>
              <a:t>and </a:t>
            </a:r>
            <a:r>
              <a:rPr lang="en-CA" sz="1800" dirty="0">
                <a:solidFill>
                  <a:srgbClr val="FF0000"/>
                </a:solidFill>
                <a:latin typeface="+mn-lt"/>
              </a:rPr>
              <a:t>functioning</a:t>
            </a:r>
            <a:endParaRPr lang="it-IT" sz="1800" dirty="0">
              <a:solidFill>
                <a:srgbClr val="FF0000"/>
              </a:solidFill>
              <a:latin typeface="+mn-lt"/>
            </a:endParaRPr>
          </a:p>
        </p:txBody>
      </p:sp>
      <p:pic>
        <p:nvPicPr>
          <p:cNvPr id="4" name="Picture 2">
            <a:extLst>
              <a:ext uri="{FF2B5EF4-FFF2-40B4-BE49-F238E27FC236}">
                <a16:creationId xmlns:a16="http://schemas.microsoft.com/office/drawing/2014/main" id="{8F843200-9F74-4229-8922-460E7AFB77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09363" y="1642652"/>
            <a:ext cx="5854383" cy="38700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995231-F043-4B0E-8048-A54838229C71}"/>
              </a:ext>
            </a:extLst>
          </p:cNvPr>
          <p:cNvSpPr txBox="1"/>
          <p:nvPr/>
        </p:nvSpPr>
        <p:spPr>
          <a:xfrm>
            <a:off x="11205556" y="5332853"/>
            <a:ext cx="396240" cy="230832"/>
          </a:xfrm>
          <a:prstGeom prst="rect">
            <a:avLst/>
          </a:prstGeom>
          <a:noFill/>
        </p:spPr>
        <p:txBody>
          <a:bodyPr wrap="square" rtlCol="0">
            <a:spAutoFit/>
          </a:bodyPr>
          <a:lstStyle/>
          <a:p>
            <a:r>
              <a:rPr lang="en-CA" sz="900" dirty="0"/>
              <a:t>[8]</a:t>
            </a:r>
            <a:endParaRPr lang="it-IT" sz="900" dirty="0"/>
          </a:p>
        </p:txBody>
      </p:sp>
    </p:spTree>
    <p:extLst>
      <p:ext uri="{BB962C8B-B14F-4D97-AF65-F5344CB8AC3E}">
        <p14:creationId xmlns:p14="http://schemas.microsoft.com/office/powerpoint/2010/main" val="424204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F6FB70-CD47-4F0B-BB25-EC26DD70B669}"/>
              </a:ext>
            </a:extLst>
          </p:cNvPr>
          <p:cNvSpPr>
            <a:spLocks noGrp="1"/>
          </p:cNvSpPr>
          <p:nvPr>
            <p:ph sz="half" idx="1"/>
          </p:nvPr>
        </p:nvSpPr>
        <p:spPr>
          <a:xfrm>
            <a:off x="804524" y="1653384"/>
            <a:ext cx="4663440" cy="3749040"/>
          </a:xfrm>
        </p:spPr>
        <p:txBody>
          <a:bodyPr>
            <a:normAutofit/>
          </a:bodyPr>
          <a:lstStyle/>
          <a:p>
            <a:pPr marL="0" indent="0">
              <a:lnSpc>
                <a:spcPct val="100000"/>
              </a:lnSpc>
              <a:buNone/>
            </a:pPr>
            <a:r>
              <a:rPr lang="en-US" sz="1500" dirty="0"/>
              <a:t>Why </a:t>
            </a:r>
            <a:r>
              <a:rPr lang="en-US" sz="1500" dirty="0">
                <a:solidFill>
                  <a:srgbClr val="FF0000"/>
                </a:solidFill>
              </a:rPr>
              <a:t>Graph Theory </a:t>
            </a:r>
            <a:r>
              <a:rPr lang="en-US" sz="1500" dirty="0"/>
              <a:t>is so important in Neuroscience though ? </a:t>
            </a:r>
          </a:p>
          <a:p>
            <a:pPr marL="0" indent="0">
              <a:lnSpc>
                <a:spcPct val="100000"/>
              </a:lnSpc>
              <a:buNone/>
            </a:pPr>
            <a:r>
              <a:rPr lang="en-US" sz="1500" dirty="0"/>
              <a:t>The answer is that research in this field is centered around questions of how to relate brain functioning to parameters characterizing brain connectivity both in healthy people and in patient affected by neuropathology. </a:t>
            </a:r>
          </a:p>
          <a:p>
            <a:pPr marL="0" indent="0">
              <a:lnSpc>
                <a:spcPct val="100000"/>
              </a:lnSpc>
              <a:buNone/>
            </a:pPr>
            <a:r>
              <a:rPr lang="en-US" sz="1500" dirty="0">
                <a:solidFill>
                  <a:srgbClr val="FF0000"/>
                </a:solidFill>
              </a:rPr>
              <a:t>Graph Theory </a:t>
            </a:r>
            <a:r>
              <a:rPr lang="en-US" sz="1500" dirty="0"/>
              <a:t>is a perfect candidate in succeeding this challenge, in fact many studies point out that </a:t>
            </a:r>
            <a:r>
              <a:rPr lang="en-US" sz="1500" dirty="0">
                <a:solidFill>
                  <a:srgbClr val="FF0000"/>
                </a:solidFill>
              </a:rPr>
              <a:t>Neurological diseases</a:t>
            </a:r>
            <a:r>
              <a:rPr lang="en-US" sz="1500" dirty="0"/>
              <a:t> may be a result of altered connectivity between brain regions.[1]</a:t>
            </a:r>
            <a:endParaRPr lang="it-IT" sz="1500" dirty="0"/>
          </a:p>
        </p:txBody>
      </p:sp>
      <p:sp>
        <p:nvSpPr>
          <p:cNvPr id="2" name="TextBox 1">
            <a:extLst>
              <a:ext uri="{FF2B5EF4-FFF2-40B4-BE49-F238E27FC236}">
                <a16:creationId xmlns:a16="http://schemas.microsoft.com/office/drawing/2014/main" id="{E4FAADB3-12F7-405E-AAE2-03D63CFAE412}"/>
              </a:ext>
            </a:extLst>
          </p:cNvPr>
          <p:cNvSpPr txBox="1"/>
          <p:nvPr/>
        </p:nvSpPr>
        <p:spPr>
          <a:xfrm>
            <a:off x="11122429" y="4405745"/>
            <a:ext cx="440575" cy="230832"/>
          </a:xfrm>
          <a:prstGeom prst="rect">
            <a:avLst/>
          </a:prstGeom>
          <a:noFill/>
        </p:spPr>
        <p:txBody>
          <a:bodyPr wrap="square" rtlCol="0">
            <a:spAutoFit/>
          </a:bodyPr>
          <a:lstStyle/>
          <a:p>
            <a:r>
              <a:rPr lang="en-CA" sz="900" dirty="0"/>
              <a:t>[4]</a:t>
            </a:r>
            <a:endParaRPr lang="it-IT" sz="900" dirty="0"/>
          </a:p>
        </p:txBody>
      </p:sp>
      <p:pic>
        <p:nvPicPr>
          <p:cNvPr id="1026" name="Picture 2" descr="Susceptibility mapping of brain blood oxygenation and brain network  connectivity">
            <a:extLst>
              <a:ext uri="{FF2B5EF4-FFF2-40B4-BE49-F238E27FC236}">
                <a16:creationId xmlns:a16="http://schemas.microsoft.com/office/drawing/2014/main" id="{76F243E9-AD3A-4255-B4FD-0E37EBE14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5243" y="1455575"/>
            <a:ext cx="5032233" cy="394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794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F01A-DFD1-41E1-8F28-B338782FEA1D}"/>
              </a:ext>
            </a:extLst>
          </p:cNvPr>
          <p:cNvSpPr>
            <a:spLocks noGrp="1"/>
          </p:cNvSpPr>
          <p:nvPr>
            <p:ph type="title"/>
          </p:nvPr>
        </p:nvSpPr>
        <p:spPr>
          <a:xfrm>
            <a:off x="872837" y="2334571"/>
            <a:ext cx="4896196" cy="1470733"/>
          </a:xfrm>
        </p:spPr>
        <p:txBody>
          <a:bodyPr>
            <a:noAutofit/>
          </a:bodyPr>
          <a:lstStyle/>
          <a:p>
            <a:r>
              <a:rPr lang="en-US" sz="1800" dirty="0"/>
              <a:t>The </a:t>
            </a:r>
            <a:r>
              <a:rPr lang="en-US" sz="1800" dirty="0">
                <a:solidFill>
                  <a:srgbClr val="FF0000"/>
                </a:solidFill>
              </a:rPr>
              <a:t>human connectome </a:t>
            </a:r>
            <a:r>
              <a:rPr lang="en-US" sz="1800" dirty="0"/>
              <a:t>describes the complete set of all neural connections of the human brain. It is remarkable how substantively different systems share key characteristics that can be identified by specific parameters such as: </a:t>
            </a:r>
            <a:br>
              <a:rPr lang="en-US" sz="1800" dirty="0"/>
            </a:br>
            <a:br>
              <a:rPr lang="en-US" sz="1800" dirty="0"/>
            </a:br>
            <a:r>
              <a:rPr lang="en-US" sz="1800" dirty="0">
                <a:solidFill>
                  <a:srgbClr val="0070C0"/>
                </a:solidFill>
              </a:rPr>
              <a:t>connectivity</a:t>
            </a:r>
            <a:br>
              <a:rPr lang="en-US" sz="1800" dirty="0">
                <a:solidFill>
                  <a:srgbClr val="0070C0"/>
                </a:solidFill>
              </a:rPr>
            </a:br>
            <a:r>
              <a:rPr lang="en-US" sz="1800" dirty="0">
                <a:solidFill>
                  <a:srgbClr val="0070C0"/>
                </a:solidFill>
              </a:rPr>
              <a:t>centrality</a:t>
            </a:r>
            <a:br>
              <a:rPr lang="en-US" sz="1800" dirty="0">
                <a:solidFill>
                  <a:srgbClr val="0070C0"/>
                </a:solidFill>
              </a:rPr>
            </a:br>
            <a:r>
              <a:rPr lang="en-US" sz="1800" dirty="0">
                <a:solidFill>
                  <a:srgbClr val="0070C0"/>
                </a:solidFill>
              </a:rPr>
              <a:t>clustering</a:t>
            </a:r>
            <a:br>
              <a:rPr lang="en-US" sz="1800" dirty="0">
                <a:solidFill>
                  <a:srgbClr val="0070C0"/>
                </a:solidFill>
              </a:rPr>
            </a:br>
            <a:r>
              <a:rPr lang="en-US" sz="1800" dirty="0">
                <a:solidFill>
                  <a:srgbClr val="0070C0"/>
                </a:solidFill>
              </a:rPr>
              <a:t>modularity </a:t>
            </a:r>
            <a:endParaRPr lang="it-IT" sz="1800" dirty="0">
              <a:solidFill>
                <a:srgbClr val="0070C0"/>
              </a:solidFill>
            </a:endParaRPr>
          </a:p>
        </p:txBody>
      </p:sp>
      <p:pic>
        <p:nvPicPr>
          <p:cNvPr id="3074" name="Picture 2" descr="spectral analysis of brain graphs">
            <a:extLst>
              <a:ext uri="{FF2B5EF4-FFF2-40B4-BE49-F238E27FC236}">
                <a16:creationId xmlns:a16="http://schemas.microsoft.com/office/drawing/2014/main" id="{217BBDFA-C218-4D25-960B-3FEA20A74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48561"/>
            <a:ext cx="4985696" cy="47608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6EE9F3-FB17-4DDA-8514-25496B454D53}"/>
              </a:ext>
            </a:extLst>
          </p:cNvPr>
          <p:cNvSpPr txBox="1"/>
          <p:nvPr/>
        </p:nvSpPr>
        <p:spPr>
          <a:xfrm>
            <a:off x="10848939" y="5669280"/>
            <a:ext cx="689125" cy="215444"/>
          </a:xfrm>
          <a:prstGeom prst="rect">
            <a:avLst/>
          </a:prstGeom>
          <a:noFill/>
        </p:spPr>
        <p:txBody>
          <a:bodyPr wrap="square" rtlCol="0">
            <a:spAutoFit/>
          </a:bodyPr>
          <a:lstStyle/>
          <a:p>
            <a:r>
              <a:rPr lang="en-CA" sz="800" dirty="0"/>
              <a:t>[5]</a:t>
            </a:r>
            <a:endParaRPr lang="it-IT" sz="800" dirty="0"/>
          </a:p>
        </p:txBody>
      </p:sp>
      <p:sp>
        <p:nvSpPr>
          <p:cNvPr id="4" name="TextBox 3">
            <a:extLst>
              <a:ext uri="{FF2B5EF4-FFF2-40B4-BE49-F238E27FC236}">
                <a16:creationId xmlns:a16="http://schemas.microsoft.com/office/drawing/2014/main" id="{8440F989-7694-4765-89B2-FF8075809AC0}"/>
              </a:ext>
            </a:extLst>
          </p:cNvPr>
          <p:cNvSpPr txBox="1"/>
          <p:nvPr/>
        </p:nvSpPr>
        <p:spPr>
          <a:xfrm>
            <a:off x="2069870" y="4197927"/>
            <a:ext cx="615141" cy="230832"/>
          </a:xfrm>
          <a:prstGeom prst="rect">
            <a:avLst/>
          </a:prstGeom>
          <a:noFill/>
        </p:spPr>
        <p:txBody>
          <a:bodyPr wrap="square" rtlCol="0">
            <a:spAutoFit/>
          </a:bodyPr>
          <a:lstStyle/>
          <a:p>
            <a:r>
              <a:rPr lang="en-CA" sz="900" dirty="0"/>
              <a:t>[1]</a:t>
            </a:r>
            <a:endParaRPr lang="it-IT" sz="900" dirty="0"/>
          </a:p>
        </p:txBody>
      </p:sp>
    </p:spTree>
    <p:extLst>
      <p:ext uri="{BB962C8B-B14F-4D97-AF65-F5344CB8AC3E}">
        <p14:creationId xmlns:p14="http://schemas.microsoft.com/office/powerpoint/2010/main" val="386205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D4F6B73-7C19-420B-A4AD-059A52C03A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599" y="398620"/>
            <a:ext cx="7696201" cy="6123477"/>
          </a:xfrm>
          <a:prstGeom prst="rect">
            <a:avLst/>
          </a:prstGeom>
          <a:solidFill>
            <a:srgbClr val="FFFFFF"/>
          </a:solidFill>
          <a:ln>
            <a:noFill/>
          </a:ln>
        </p:spPr>
      </p:pic>
      <p:sp>
        <p:nvSpPr>
          <p:cNvPr id="9" name="Title 2">
            <a:extLst>
              <a:ext uri="{FF2B5EF4-FFF2-40B4-BE49-F238E27FC236}">
                <a16:creationId xmlns:a16="http://schemas.microsoft.com/office/drawing/2014/main" id="{10C31AF9-7630-40C7-A809-3974F29B02DD}"/>
              </a:ext>
            </a:extLst>
          </p:cNvPr>
          <p:cNvSpPr>
            <a:spLocks noGrp="1"/>
          </p:cNvSpPr>
          <p:nvPr>
            <p:ph type="title"/>
          </p:nvPr>
        </p:nvSpPr>
        <p:spPr>
          <a:xfrm>
            <a:off x="8290639" y="221338"/>
            <a:ext cx="2644840" cy="1122659"/>
          </a:xfrm>
        </p:spPr>
        <p:txBody>
          <a:bodyPr/>
          <a:lstStyle/>
          <a:p>
            <a:r>
              <a:rPr lang="en-US" dirty="0"/>
              <a:t>Global Proprieties</a:t>
            </a:r>
          </a:p>
        </p:txBody>
      </p:sp>
      <p:sp>
        <p:nvSpPr>
          <p:cNvPr id="11" name="Text Placeholder 3">
            <a:extLst>
              <a:ext uri="{FF2B5EF4-FFF2-40B4-BE49-F238E27FC236}">
                <a16:creationId xmlns:a16="http://schemas.microsoft.com/office/drawing/2014/main" id="{091BD6A7-F242-4319-B98A-0F75A3C90464}"/>
              </a:ext>
            </a:extLst>
          </p:cNvPr>
          <p:cNvSpPr>
            <a:spLocks noGrp="1"/>
          </p:cNvSpPr>
          <p:nvPr>
            <p:ph type="body" sz="half" idx="2"/>
          </p:nvPr>
        </p:nvSpPr>
        <p:spPr>
          <a:xfrm>
            <a:off x="8290639" y="1513764"/>
            <a:ext cx="3456602" cy="4795934"/>
          </a:xfrm>
        </p:spPr>
        <p:txBody>
          <a:bodyPr>
            <a:normAutofit fontScale="40000" lnSpcReduction="20000"/>
          </a:bodyPr>
          <a:lstStyle/>
          <a:p>
            <a:pPr algn="l"/>
            <a:r>
              <a:rPr lang="en-US" sz="3000" b="0" i="0" dirty="0">
                <a:solidFill>
                  <a:srgbClr val="FF0000"/>
                </a:solidFill>
                <a:effectLst/>
              </a:rPr>
              <a:t>Segregation</a:t>
            </a:r>
            <a:r>
              <a:rPr lang="en-US" sz="3000" b="0" i="0" dirty="0">
                <a:solidFill>
                  <a:srgbClr val="231F20"/>
                </a:solidFill>
                <a:effectLst/>
              </a:rPr>
              <a:t> refers to the degree to which network</a:t>
            </a:r>
            <a:r>
              <a:rPr lang="en-US" sz="3000" dirty="0">
                <a:solidFill>
                  <a:srgbClr val="656263"/>
                </a:solidFill>
              </a:rPr>
              <a:t> </a:t>
            </a:r>
            <a:r>
              <a:rPr lang="en-US" sz="3000" b="0" i="0" dirty="0">
                <a:solidFill>
                  <a:srgbClr val="231F20"/>
                </a:solidFill>
                <a:effectLst/>
              </a:rPr>
              <a:t>elements form specialized communities, provides insight into the eﬃciency of global information communication.</a:t>
            </a:r>
          </a:p>
          <a:p>
            <a:pPr algn="l"/>
            <a:r>
              <a:rPr lang="en-US" sz="3000" b="0" i="0" dirty="0">
                <a:solidFill>
                  <a:srgbClr val="FF0000"/>
                </a:solidFill>
                <a:effectLst/>
              </a:rPr>
              <a:t>Clustering coeﬃcients </a:t>
            </a:r>
            <a:r>
              <a:rPr lang="en-US" sz="3000" b="0" i="0" dirty="0">
                <a:solidFill>
                  <a:srgbClr val="231F20"/>
                </a:solidFill>
                <a:effectLst/>
              </a:rPr>
              <a:t>and modularity are</a:t>
            </a:r>
            <a:r>
              <a:rPr lang="en-US" sz="3000" dirty="0">
                <a:solidFill>
                  <a:srgbClr val="656263"/>
                </a:solidFill>
              </a:rPr>
              <a:t> </a:t>
            </a:r>
            <a:r>
              <a:rPr lang="en-US" sz="3000" b="0" i="0" dirty="0">
                <a:solidFill>
                  <a:srgbClr val="231F20"/>
                </a:solidFill>
                <a:effectLst/>
              </a:rPr>
              <a:t>the most common metrics that quantify the properties of topological segregation in brain networks</a:t>
            </a:r>
          </a:p>
          <a:p>
            <a:pPr algn="l"/>
            <a:r>
              <a:rPr lang="en-US" sz="3000" b="0" i="0" dirty="0">
                <a:solidFill>
                  <a:srgbClr val="231F20"/>
                </a:solidFill>
                <a:effectLst/>
              </a:rPr>
              <a:t>On the other side, </a:t>
            </a:r>
            <a:r>
              <a:rPr lang="en-US" sz="3000" b="0" i="0" dirty="0">
                <a:solidFill>
                  <a:srgbClr val="FF0000"/>
                </a:solidFill>
                <a:effectLst/>
              </a:rPr>
              <a:t>functional integration </a:t>
            </a:r>
            <a:r>
              <a:rPr lang="en-US" sz="3000" b="0" i="0" dirty="0">
                <a:solidFill>
                  <a:srgbClr val="231F20"/>
                </a:solidFill>
                <a:effectLst/>
              </a:rPr>
              <a:t>is typically measured by the characteristic path length that quantiﬁes the ability for global information integration. </a:t>
            </a:r>
          </a:p>
          <a:p>
            <a:pPr algn="l"/>
            <a:r>
              <a:rPr lang="en-US" sz="3000" b="0" i="0" dirty="0">
                <a:solidFill>
                  <a:srgbClr val="231F20"/>
                </a:solidFill>
                <a:effectLst/>
              </a:rPr>
              <a:t>The </a:t>
            </a:r>
            <a:r>
              <a:rPr lang="en-US" sz="3000" b="0" i="0" dirty="0">
                <a:solidFill>
                  <a:srgbClr val="FF0000"/>
                </a:solidFill>
                <a:effectLst/>
              </a:rPr>
              <a:t>small-world</a:t>
            </a:r>
            <a:r>
              <a:rPr lang="en-US" sz="3000" b="0" i="0" dirty="0">
                <a:solidFill>
                  <a:srgbClr val="231F20"/>
                </a:solidFill>
                <a:effectLst/>
              </a:rPr>
              <a:t> property displays an optimal balance between network segregation and integration and is dedicated to graphs in which most nodes are not neighbors but can be reached by any other node with the minimum possible path length .</a:t>
            </a:r>
          </a:p>
          <a:p>
            <a:pPr algn="l"/>
            <a:r>
              <a:rPr lang="en-US" sz="3000" b="0" i="0" dirty="0">
                <a:solidFill>
                  <a:srgbClr val="231F20"/>
                </a:solidFill>
                <a:effectLst/>
              </a:rPr>
              <a:t>Eventually, </a:t>
            </a:r>
            <a:r>
              <a:rPr lang="en-US" sz="3000" b="0" i="0" dirty="0" err="1">
                <a:solidFill>
                  <a:srgbClr val="FF0000"/>
                </a:solidFill>
                <a:effectLst/>
              </a:rPr>
              <a:t>assortativity</a:t>
            </a:r>
            <a:r>
              <a:rPr lang="en-US" sz="3000" b="0" i="0" dirty="0">
                <a:solidFill>
                  <a:srgbClr val="231F20"/>
                </a:solidFill>
                <a:effectLst/>
              </a:rPr>
              <a:t> quantiﬁes network resilience against random or deliberate damages in the main components, which is one of the most signiﬁcant issues in network science</a:t>
            </a:r>
          </a:p>
          <a:p>
            <a:pPr algn="l"/>
            <a:endParaRPr lang="en-US" sz="1200" b="0" i="0" dirty="0">
              <a:solidFill>
                <a:srgbClr val="231F20"/>
              </a:solidFill>
              <a:effectLst/>
              <a:latin typeface="ff6"/>
            </a:endParaRPr>
          </a:p>
          <a:p>
            <a:pPr algn="l"/>
            <a:endParaRPr lang="en-US" sz="1200" b="0" i="0" dirty="0">
              <a:solidFill>
                <a:srgbClr val="231F20"/>
              </a:solidFill>
              <a:effectLst/>
            </a:endParaRPr>
          </a:p>
          <a:p>
            <a:endParaRPr lang="en-US" dirty="0"/>
          </a:p>
        </p:txBody>
      </p:sp>
      <p:sp>
        <p:nvSpPr>
          <p:cNvPr id="2" name="TextBox 1">
            <a:extLst>
              <a:ext uri="{FF2B5EF4-FFF2-40B4-BE49-F238E27FC236}">
                <a16:creationId xmlns:a16="http://schemas.microsoft.com/office/drawing/2014/main" id="{D2403F9C-FC0B-4E7A-8216-C5E39D4849A1}"/>
              </a:ext>
            </a:extLst>
          </p:cNvPr>
          <p:cNvSpPr txBox="1"/>
          <p:nvPr/>
        </p:nvSpPr>
        <p:spPr>
          <a:xfrm>
            <a:off x="11612880" y="6625244"/>
            <a:ext cx="457200" cy="230832"/>
          </a:xfrm>
          <a:prstGeom prst="rect">
            <a:avLst/>
          </a:prstGeom>
          <a:noFill/>
        </p:spPr>
        <p:txBody>
          <a:bodyPr wrap="square" rtlCol="0">
            <a:spAutoFit/>
          </a:bodyPr>
          <a:lstStyle/>
          <a:p>
            <a:r>
              <a:rPr lang="en-CA" sz="900" dirty="0"/>
              <a:t>[2]</a:t>
            </a:r>
            <a:endParaRPr lang="it-IT" sz="900" dirty="0"/>
          </a:p>
        </p:txBody>
      </p:sp>
    </p:spTree>
    <p:extLst>
      <p:ext uri="{BB962C8B-B14F-4D97-AF65-F5344CB8AC3E}">
        <p14:creationId xmlns:p14="http://schemas.microsoft.com/office/powerpoint/2010/main" val="99596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F78212-C795-437B-9EA8-8C7CF1C1B308}"/>
              </a:ext>
            </a:extLst>
          </p:cNvPr>
          <p:cNvSpPr>
            <a:spLocks noGrp="1"/>
          </p:cNvSpPr>
          <p:nvPr>
            <p:ph type="title"/>
          </p:nvPr>
        </p:nvSpPr>
        <p:spPr>
          <a:xfrm>
            <a:off x="8285584" y="364964"/>
            <a:ext cx="2486025" cy="1015746"/>
          </a:xfrm>
        </p:spPr>
        <p:txBody>
          <a:bodyPr/>
          <a:lstStyle/>
          <a:p>
            <a:r>
              <a:rPr lang="en-CA" dirty="0"/>
              <a:t>Local Properties</a:t>
            </a:r>
            <a:endParaRPr lang="it-IT" dirty="0"/>
          </a:p>
        </p:txBody>
      </p:sp>
      <p:sp>
        <p:nvSpPr>
          <p:cNvPr id="4" name="Text Placeholder 3">
            <a:extLst>
              <a:ext uri="{FF2B5EF4-FFF2-40B4-BE49-F238E27FC236}">
                <a16:creationId xmlns:a16="http://schemas.microsoft.com/office/drawing/2014/main" id="{2717382B-15B7-4426-BB93-CD4747E04D5F}"/>
              </a:ext>
            </a:extLst>
          </p:cNvPr>
          <p:cNvSpPr>
            <a:spLocks noGrp="1"/>
          </p:cNvSpPr>
          <p:nvPr>
            <p:ph type="body" sz="half" idx="2"/>
          </p:nvPr>
        </p:nvSpPr>
        <p:spPr>
          <a:xfrm>
            <a:off x="8285584" y="1867172"/>
            <a:ext cx="3480318" cy="4492063"/>
          </a:xfrm>
        </p:spPr>
        <p:txBody>
          <a:bodyPr>
            <a:noAutofit/>
          </a:bodyPr>
          <a:lstStyle/>
          <a:p>
            <a:pPr algn="l"/>
            <a:r>
              <a:rPr lang="en-US" sz="1200" b="0" i="0" dirty="0">
                <a:solidFill>
                  <a:srgbClr val="231F20"/>
                </a:solidFill>
                <a:effectLst/>
              </a:rPr>
              <a:t>In network science, </a:t>
            </a:r>
            <a:r>
              <a:rPr lang="en-US" sz="1200" b="0" i="0" dirty="0">
                <a:solidFill>
                  <a:srgbClr val="FF0000"/>
                </a:solidFill>
                <a:effectLst/>
              </a:rPr>
              <a:t>hubs</a:t>
            </a:r>
            <a:r>
              <a:rPr lang="en-US" sz="1200" b="0" i="0" dirty="0">
                <a:solidFill>
                  <a:srgbClr val="231F20"/>
                </a:solidFill>
                <a:effectLst/>
              </a:rPr>
              <a:t> refer to nodes with a </a:t>
            </a:r>
            <a:r>
              <a:rPr lang="en-US" sz="1200" b="0" i="0" dirty="0">
                <a:solidFill>
                  <a:srgbClr val="FF0000"/>
                </a:solidFill>
                <a:effectLst/>
              </a:rPr>
              <a:t>high nodal centrality</a:t>
            </a:r>
            <a:r>
              <a:rPr lang="en-US" sz="1200" b="0" i="0" dirty="0">
                <a:solidFill>
                  <a:srgbClr val="231F20"/>
                </a:solidFill>
                <a:effectLst/>
              </a:rPr>
              <a:t>.</a:t>
            </a:r>
          </a:p>
          <a:p>
            <a:pPr algn="l"/>
            <a:endParaRPr lang="en-US" sz="1200" b="0" i="0" dirty="0">
              <a:solidFill>
                <a:srgbClr val="FF0000"/>
              </a:solidFill>
              <a:effectLst/>
            </a:endParaRPr>
          </a:p>
          <a:p>
            <a:pPr algn="l"/>
            <a:r>
              <a:rPr lang="en-US" sz="1200" b="0" i="0" dirty="0">
                <a:solidFill>
                  <a:srgbClr val="FF0000"/>
                </a:solidFill>
                <a:effectLst/>
              </a:rPr>
              <a:t>Hub nodes </a:t>
            </a:r>
            <a:r>
              <a:rPr lang="en-US" sz="1200" b="0" i="0" dirty="0">
                <a:solidFill>
                  <a:srgbClr val="231F20"/>
                </a:solidFill>
                <a:effectLst/>
              </a:rPr>
              <a:t>of a network can be the connector or provincial, based on the high or low </a:t>
            </a:r>
            <a:r>
              <a:rPr lang="en-US" sz="1200" b="0" i="0" dirty="0">
                <a:solidFill>
                  <a:srgbClr val="FF0000"/>
                </a:solidFill>
                <a:effectLst/>
              </a:rPr>
              <a:t>participation coeﬃcient</a:t>
            </a:r>
            <a:r>
              <a:rPr lang="en-US" sz="1200" b="0" i="0" dirty="0">
                <a:solidFill>
                  <a:srgbClr val="231F20"/>
                </a:solidFill>
                <a:effectLst/>
              </a:rPr>
              <a:t>. Connector hubs tend to interconnect nodes between diﬀerent modules, while the provincial hubs are responsible for linking nodes in the same module</a:t>
            </a:r>
          </a:p>
          <a:p>
            <a:pPr algn="l"/>
            <a:endParaRPr lang="en-US" sz="1200" b="0" i="0" dirty="0">
              <a:solidFill>
                <a:srgbClr val="231F20"/>
              </a:solidFill>
              <a:effectLst/>
            </a:endParaRPr>
          </a:p>
          <a:p>
            <a:pPr algn="l"/>
            <a:r>
              <a:rPr lang="en-US" sz="1200" b="0" i="0" dirty="0">
                <a:solidFill>
                  <a:srgbClr val="231F20"/>
                </a:solidFill>
                <a:effectLst/>
              </a:rPr>
              <a:t>Furthermore, other commonly used indexes for measuring the nodal centrality include </a:t>
            </a:r>
            <a:r>
              <a:rPr lang="en-US" sz="1200" b="0" i="0" dirty="0">
                <a:solidFill>
                  <a:srgbClr val="FF0000"/>
                </a:solidFill>
                <a:effectLst/>
              </a:rPr>
              <a:t>betweenness, closeness, and eigenvector, participation coeﬃcient</a:t>
            </a:r>
            <a:r>
              <a:rPr lang="en-US" sz="1200" b="0" i="0" dirty="0">
                <a:solidFill>
                  <a:srgbClr val="231F20"/>
                </a:solidFill>
                <a:effectLst/>
              </a:rPr>
              <a:t>, and </a:t>
            </a:r>
            <a:r>
              <a:rPr lang="en-US" sz="1200" b="0" i="0" dirty="0">
                <a:solidFill>
                  <a:srgbClr val="FF0000"/>
                </a:solidFill>
                <a:effectLst/>
              </a:rPr>
              <a:t>PageRank</a:t>
            </a:r>
            <a:endParaRPr lang="it-IT" sz="1200" dirty="0">
              <a:solidFill>
                <a:srgbClr val="FF0000"/>
              </a:solidFill>
            </a:endParaRPr>
          </a:p>
        </p:txBody>
      </p:sp>
      <p:pic>
        <p:nvPicPr>
          <p:cNvPr id="5" name="Picture 6">
            <a:extLst>
              <a:ext uri="{FF2B5EF4-FFF2-40B4-BE49-F238E27FC236}">
                <a16:creationId xmlns:a16="http://schemas.microsoft.com/office/drawing/2014/main" id="{BBD7C85E-CB94-40E5-A7C8-EF4C7E81D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0773"/>
            <a:ext cx="8162925" cy="45771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D20BA2D-EC1E-43F6-B87E-069F95279176}"/>
              </a:ext>
            </a:extLst>
          </p:cNvPr>
          <p:cNvSpPr txBox="1"/>
          <p:nvPr/>
        </p:nvSpPr>
        <p:spPr>
          <a:xfrm>
            <a:off x="11612880" y="6625244"/>
            <a:ext cx="457200" cy="230832"/>
          </a:xfrm>
          <a:prstGeom prst="rect">
            <a:avLst/>
          </a:prstGeom>
          <a:noFill/>
        </p:spPr>
        <p:txBody>
          <a:bodyPr wrap="square" rtlCol="0">
            <a:spAutoFit/>
          </a:bodyPr>
          <a:lstStyle/>
          <a:p>
            <a:r>
              <a:rPr lang="en-CA" sz="900" dirty="0"/>
              <a:t>[2]</a:t>
            </a:r>
            <a:endParaRPr lang="it-IT" sz="900" dirty="0"/>
          </a:p>
        </p:txBody>
      </p:sp>
    </p:spTree>
    <p:extLst>
      <p:ext uri="{BB962C8B-B14F-4D97-AF65-F5344CB8AC3E}">
        <p14:creationId xmlns:p14="http://schemas.microsoft.com/office/powerpoint/2010/main" val="4169240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119</TotalTime>
  <Words>1817</Words>
  <Application>Microsoft Office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Century Gothic</vt:lpstr>
      <vt:lpstr>ff6</vt:lpstr>
      <vt:lpstr>Garamond</vt:lpstr>
      <vt:lpstr>Lucida Sans</vt:lpstr>
      <vt:lpstr>Open Sans</vt:lpstr>
      <vt:lpstr>Roboto</vt:lpstr>
      <vt:lpstr>SavonVTI</vt:lpstr>
      <vt:lpstr>Neurograph</vt:lpstr>
      <vt:lpstr>PowerPoint Presentation</vt:lpstr>
      <vt:lpstr>PowerPoint Presentation</vt:lpstr>
      <vt:lpstr>PowerPoint Presentation</vt:lpstr>
      <vt:lpstr>Subsequently from the NxN matrix we derive the graph, study metrics and properties and infer useful information on the brain structure and functioning</vt:lpstr>
      <vt:lpstr>PowerPoint Presentation</vt:lpstr>
      <vt:lpstr>The human connectome describes the complete set of all neural connections of the human brain. It is remarkable how substantively different systems share key characteristics that can be identified by specific parameters such as:   connectivity centrality clustering modularity </vt:lpstr>
      <vt:lpstr>Global Proprieties</vt:lpstr>
      <vt:lpstr>Local Properties</vt:lpstr>
      <vt:lpstr>Connectivity patterns</vt:lpstr>
      <vt:lpstr>Connectivities</vt:lpstr>
      <vt:lpstr>Effective Connectivity</vt:lpstr>
      <vt:lpstr>Functional Connectivity</vt:lpstr>
      <vt:lpstr>BrainGNN</vt:lpstr>
      <vt:lpstr>Disorders/Diseases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Neurograph</dc:title>
  <dc:creator>Matteo Regge</dc:creator>
  <cp:lastModifiedBy>Matteo Regge</cp:lastModifiedBy>
  <cp:revision>1</cp:revision>
  <dcterms:created xsi:type="dcterms:W3CDTF">2020-12-22T10:45:41Z</dcterms:created>
  <dcterms:modified xsi:type="dcterms:W3CDTF">2020-12-22T12:45:38Z</dcterms:modified>
</cp:coreProperties>
</file>