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7" r:id="rId10"/>
    <p:sldId id="266" r:id="rId11"/>
    <p:sldId id="271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06/03/24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it-IT" noProof="0" dirty="0"/>
              <a:t>Titolo Della Tesi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Relatore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Co-Relatore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Candidato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Anno Accademico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Scuola di Ingegneria Industriale e dell’Informazione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Laurea Triennale – Ingegneria Energetica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Smol_thesis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Matteo Regge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EEG Model</a:t>
            </a:r>
          </a:p>
        </p:txBody>
      </p:sp>
    </p:spTree>
    <p:extLst>
      <p:ext uri="{BB962C8B-B14F-4D97-AF65-F5344CB8AC3E}">
        <p14:creationId xmlns:p14="http://schemas.microsoft.com/office/powerpoint/2010/main" val="42177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imbalance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65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5-Fold </a:t>
            </a:r>
            <a:r>
              <a:rPr lang="it-IT" dirty="0" err="1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71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13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Ensamble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6C8B1-3119-D3D4-172C-4466B23341BB}"/>
              </a:ext>
            </a:extLst>
          </p:cNvPr>
          <p:cNvSpPr txBox="1"/>
          <p:nvPr/>
        </p:nvSpPr>
        <p:spPr>
          <a:xfrm>
            <a:off x="377686" y="1148474"/>
            <a:ext cx="11602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Maybe keep big well-trained general models to ensamble with the one we train fast with the patient</a:t>
            </a:r>
          </a:p>
        </p:txBody>
      </p:sp>
    </p:spTree>
    <p:extLst>
      <p:ext uri="{BB962C8B-B14F-4D97-AF65-F5344CB8AC3E}">
        <p14:creationId xmlns:p14="http://schemas.microsoft.com/office/powerpoint/2010/main" val="231212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6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16" y="219826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Artifact Subspace Reconstruction</a:t>
            </a:r>
            <a:b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46B87-4869-7B33-DC4C-AABF488904D4}"/>
              </a:ext>
            </a:extLst>
          </p:cNvPr>
          <p:cNvSpPr txBox="1"/>
          <p:nvPr/>
        </p:nvSpPr>
        <p:spPr>
          <a:xfrm>
            <a:off x="526774" y="2425146"/>
            <a:ext cx="6609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Get raw data and compute variance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IIR(infinite impulse response ) filter to suppress specific frequencies associated with brain oscillation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Compute thresholds based on given signals (after projecting in principal components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Reject artefacts and reconstruct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C4EA6-3881-6692-64A8-7DD8229E1C89}"/>
              </a:ext>
            </a:extLst>
          </p:cNvPr>
          <p:cNvSpPr txBox="1"/>
          <p:nvPr/>
        </p:nvSpPr>
        <p:spPr>
          <a:xfrm>
            <a:off x="377686" y="1148474"/>
            <a:ext cx="11602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Traditionally, these artifacts were removed manually by visual inspection, this approach better suits a real time approach. Results vary depending on model architecture and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46062-C5CC-892D-D50D-FBC25CBB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2" y="1943495"/>
            <a:ext cx="3455504" cy="4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5" y="90617"/>
            <a:ext cx="10797871" cy="54369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Cross-correlation based discriminant criterion</a:t>
            </a:r>
            <a:endParaRPr lang="en-GB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034F3-040F-5A7F-D0AC-3F4103A9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1102880"/>
            <a:ext cx="5731473" cy="4652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48647-8724-711F-6B57-3E1B05B52295}"/>
              </a:ext>
            </a:extLst>
          </p:cNvPr>
          <p:cNvSpPr txBox="1"/>
          <p:nvPr/>
        </p:nvSpPr>
        <p:spPr>
          <a:xfrm>
            <a:off x="105355" y="1785474"/>
            <a:ext cx="61430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In the procedure of motor imagery EEG classification, signals of the same class of MI task should contain similar features and vice versa. Therefore, we can assess a channel’s discriminative ability based on the similarity between signals of multiple classes from that channel.</a:t>
            </a:r>
          </a:p>
          <a:p>
            <a:r>
              <a:rPr lang="en-IT" sz="2400" dirty="0"/>
              <a:t>Channels are ranked in a descending order according to their discriminant score D after obtaining D for every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B9340-D9C7-66B0-E4AD-B47A5A5E5C3A}"/>
              </a:ext>
            </a:extLst>
          </p:cNvPr>
          <p:cNvSpPr txBox="1"/>
          <p:nvPr/>
        </p:nvSpPr>
        <p:spPr>
          <a:xfrm>
            <a:off x="0" y="1182567"/>
            <a:ext cx="73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800" dirty="0"/>
              <a:t>Score channels and select subset of them</a:t>
            </a:r>
          </a:p>
        </p:txBody>
      </p:sp>
    </p:spTree>
    <p:extLst>
      <p:ext uri="{BB962C8B-B14F-4D97-AF65-F5344CB8AC3E}">
        <p14:creationId xmlns:p14="http://schemas.microsoft.com/office/powerpoint/2010/main" val="191372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5EF920-210E-80F4-7513-6B0E5AC291DE}"/>
              </a:ext>
            </a:extLst>
          </p:cNvPr>
          <p:cNvSpPr txBox="1"/>
          <p:nvPr/>
        </p:nvSpPr>
        <p:spPr>
          <a:xfrm>
            <a:off x="638155" y="1783426"/>
            <a:ext cx="3455821" cy="38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Add one dense layer to get the weights for each channel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Evaluating the weights we know how relevant each channel is for the learning of the </a:t>
            </a:r>
            <a:r>
              <a:rPr lang="en-US" sz="2400" dirty="0" err="1">
                <a:effectLst/>
              </a:rPr>
              <a:t>EEGNet</a:t>
            </a:r>
            <a:endParaRPr lang="en-US" sz="2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16 x 16 weights + 16 base coefficients</a:t>
            </a:r>
          </a:p>
        </p:txBody>
      </p:sp>
      <p:pic>
        <p:nvPicPr>
          <p:cNvPr id="6" name="Picture 5" descr="A diagram of a diagram of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0E49C500-CD61-0CCD-A0CC-F467A8E5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68" y="2105924"/>
            <a:ext cx="6389346" cy="28432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B9E2A99-D3BC-FDE5-8A03-4A613E4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 dirty="0"/>
              <a:t>/XX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9A6C09C-7FEB-04DE-5430-F72C1B8E37B3}"/>
              </a:ext>
            </a:extLst>
          </p:cNvPr>
          <p:cNvSpPr txBox="1">
            <a:spLocks/>
          </p:cNvSpPr>
          <p:nvPr/>
        </p:nvSpPr>
        <p:spPr>
          <a:xfrm>
            <a:off x="95416" y="157938"/>
            <a:ext cx="697127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1200" dirty="0">
                <a:effectLst/>
                <a:latin typeface="+mj-lt"/>
                <a:ea typeface="+mj-ea"/>
                <a:cs typeface="+mj-cs"/>
              </a:rPr>
              <a:t>Channel Attention 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3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Downsample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E6B77-91F3-5C5C-B623-2282E3C5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" y="2332915"/>
            <a:ext cx="5008604" cy="3837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EDB97-C363-0DBF-27C5-CF090AEB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26" y="2332915"/>
            <a:ext cx="5156744" cy="3624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9488E-FB05-847E-9420-13330E9AB8F1}"/>
              </a:ext>
            </a:extLst>
          </p:cNvPr>
          <p:cNvSpPr txBox="1"/>
          <p:nvPr/>
        </p:nvSpPr>
        <p:spPr>
          <a:xfrm>
            <a:off x="2288314" y="5877004"/>
            <a:ext cx="108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30Khz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DA3A0-607E-C813-44FB-09989FC4E5E1}"/>
              </a:ext>
            </a:extLst>
          </p:cNvPr>
          <p:cNvSpPr txBox="1"/>
          <p:nvPr/>
        </p:nvSpPr>
        <p:spPr>
          <a:xfrm>
            <a:off x="8981814" y="5877004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5Khz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4F3-AB60-65FA-DDB2-EBF6FD22BA3C}"/>
              </a:ext>
            </a:extLst>
          </p:cNvPr>
          <p:cNvSpPr txBox="1"/>
          <p:nvPr/>
        </p:nvSpPr>
        <p:spPr>
          <a:xfrm>
            <a:off x="319725" y="1541648"/>
            <a:ext cx="116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We downsample the signal to reduce calculation complexity without losing too much information from the origianl signal</a:t>
            </a:r>
          </a:p>
        </p:txBody>
      </p:sp>
    </p:spTree>
    <p:extLst>
      <p:ext uri="{BB962C8B-B14F-4D97-AF65-F5344CB8AC3E}">
        <p14:creationId xmlns:p14="http://schemas.microsoft.com/office/powerpoint/2010/main" val="368257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FE9D8-AB89-0D26-3CC4-CD79BEC6F985}"/>
              </a:ext>
            </a:extLst>
          </p:cNvPr>
          <p:cNvSpPr txBox="1"/>
          <p:nvPr/>
        </p:nvSpPr>
        <p:spPr>
          <a:xfrm>
            <a:off x="377686" y="1148474"/>
            <a:ext cx="11602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We have downsampled the signal but we still need to find the part of the signals where the actual actions happens.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1DA93-3870-81B0-3D0B-DEA0E23CAC4E}"/>
              </a:ext>
            </a:extLst>
          </p:cNvPr>
          <p:cNvSpPr txBox="1"/>
          <p:nvPr/>
        </p:nvSpPr>
        <p:spPr>
          <a:xfrm>
            <a:off x="558642" y="2348803"/>
            <a:ext cx="4311532" cy="38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T" sz="2400" dirty="0"/>
              <a:t>For Proprioception and Touch we can start by reading the .nev files included in the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For </a:t>
            </a:r>
            <a:r>
              <a:rPr lang="en-US" sz="2400" dirty="0" err="1">
                <a:effectLst/>
              </a:rPr>
              <a:t>Noci</a:t>
            </a:r>
            <a:r>
              <a:rPr lang="en-US" sz="2400" dirty="0">
                <a:effectLst/>
              </a:rPr>
              <a:t>… we must use a different approach by detecting when the signal is higher than a certain thresholds we find empirically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B466E-224F-9159-5F4E-C61C4BEA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7" y="1805133"/>
            <a:ext cx="5554761" cy="3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4BA09-CDDA-3C84-481C-C7D5A9E4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7" y="1805133"/>
            <a:ext cx="5554761" cy="390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21E4D-3547-791C-7EB4-A0A30047983F}"/>
              </a:ext>
            </a:extLst>
          </p:cNvPr>
          <p:cNvSpPr txBox="1"/>
          <p:nvPr/>
        </p:nvSpPr>
        <p:spPr>
          <a:xfrm>
            <a:off x="558641" y="1302026"/>
            <a:ext cx="5017211" cy="4861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T" sz="2400" dirty="0"/>
              <a:t>For Proprioception </a:t>
            </a:r>
            <a:r>
              <a:rPr lang="en-US" sz="2400" dirty="0"/>
              <a:t>we add 250ms to the time-on data point and take 2.5 seconds from there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Touch we add 500ms to the time-on data point and then take 2.5 seconds.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use the 17</a:t>
            </a:r>
            <a:r>
              <a:rPr lang="en-US" sz="2400" baseline="30000" dirty="0"/>
              <a:t>th</a:t>
            </a:r>
            <a:r>
              <a:rPr lang="en-US" sz="2400" dirty="0"/>
              <a:t> channel to have an idea of the movement.</a:t>
            </a:r>
            <a:r>
              <a:rPr lang="en-IT" sz="2400" dirty="0"/>
              <a:t> (Shown in black in the image)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80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1416-27B2-8641-FCF5-F338F440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26" y="1061551"/>
            <a:ext cx="5077457" cy="32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8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Save data after </a:t>
            </a:r>
            <a:r>
              <a:rPr lang="it-IT" dirty="0" err="1"/>
              <a:t>timeons</a:t>
            </a:r>
            <a:r>
              <a:rPr lang="it-IT" dirty="0"/>
              <a:t> and </a:t>
            </a:r>
            <a:r>
              <a:rPr lang="it-IT" dirty="0" err="1"/>
              <a:t>offs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B58C1-4BF7-6EC7-0B46-9CD9B0EE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2978150"/>
            <a:ext cx="5156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417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Smol_thesis</vt:lpstr>
      <vt:lpstr>Artifact Subspace Reconstruction </vt:lpstr>
      <vt:lpstr>Cross-correlation based discriminant criterion</vt:lpstr>
      <vt:lpstr>PowerPoint Presentation</vt:lpstr>
      <vt:lpstr>Downsample</vt:lpstr>
      <vt:lpstr>Time on / Time off</vt:lpstr>
      <vt:lpstr>Time on / Time off</vt:lpstr>
      <vt:lpstr>Time on / Time off</vt:lpstr>
      <vt:lpstr>Save data after timeons and offs</vt:lpstr>
      <vt:lpstr>EEG Model</vt:lpstr>
      <vt:lpstr>Data imbalance</vt:lpstr>
      <vt:lpstr>5-Fold Validation</vt:lpstr>
      <vt:lpstr>Ensamble 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Matteo Regge</cp:lastModifiedBy>
  <cp:revision>16</cp:revision>
  <dcterms:created xsi:type="dcterms:W3CDTF">2019-02-13T14:58:22Z</dcterms:created>
  <dcterms:modified xsi:type="dcterms:W3CDTF">2024-03-07T18:59:40Z</dcterms:modified>
</cp:coreProperties>
</file>