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72" r:id="rId3"/>
    <p:sldId id="273" r:id="rId4"/>
    <p:sldId id="276" r:id="rId5"/>
    <p:sldId id="259" r:id="rId6"/>
    <p:sldId id="261" r:id="rId7"/>
    <p:sldId id="262" r:id="rId8"/>
    <p:sldId id="270" r:id="rId9"/>
    <p:sldId id="274" r:id="rId10"/>
    <p:sldId id="271" r:id="rId11"/>
    <p:sldId id="268" r:id="rId12"/>
    <p:sldId id="260" r:id="rId13"/>
    <p:sldId id="263" r:id="rId14"/>
    <p:sldId id="264" r:id="rId15"/>
    <p:sldId id="265" r:id="rId16"/>
    <p:sldId id="266" r:id="rId17"/>
    <p:sldId id="269" r:id="rId1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 autoAdjust="0"/>
    <p:restoredTop sz="94660"/>
  </p:normalViewPr>
  <p:slideViewPr>
    <p:cSldViewPr snapToGrid="0">
      <p:cViewPr>
        <p:scale>
          <a:sx n="82" d="100"/>
          <a:sy n="82" d="100"/>
        </p:scale>
        <p:origin x="1136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8FC050-9C1D-4A44-B4C3-0E30B77BCAC1}" type="datetimeFigureOut">
              <a:rPr lang="it-IT" smtClean="0"/>
              <a:t>18/03/24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0D5E19-E7CA-45F6-8D44-210B4E61BA9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0400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64" b="42715"/>
          <a:stretch/>
        </p:blipFill>
        <p:spPr>
          <a:xfrm>
            <a:off x="0" y="1485900"/>
            <a:ext cx="12192000" cy="53721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66675"/>
            <a:ext cx="4552632" cy="1348649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838200" y="2441055"/>
            <a:ext cx="10515600" cy="1325563"/>
          </a:xfrm>
        </p:spPr>
        <p:txBody>
          <a:bodyPr/>
          <a:lstStyle>
            <a:lvl1pPr algn="ctr">
              <a:defRPr b="1" baseline="0">
                <a:solidFill>
                  <a:schemeClr val="bg1"/>
                </a:solidFill>
              </a:defRPr>
            </a:lvl1pPr>
          </a:lstStyle>
          <a:p>
            <a:r>
              <a:rPr lang="it-IT" noProof="0" dirty="0"/>
              <a:t>Titolo Della Tesi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393353" y="5415995"/>
            <a:ext cx="3527854" cy="3198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it-IT" noProof="0" dirty="0"/>
              <a:t>Relatore</a:t>
            </a: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393353" y="5888254"/>
            <a:ext cx="3527854" cy="3198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it-IT" noProof="0" dirty="0"/>
              <a:t>Co-Relatore</a:t>
            </a:r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8305798" y="5415995"/>
            <a:ext cx="3527854" cy="319859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600" b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it-IT" noProof="0" dirty="0"/>
              <a:t>Candidato</a:t>
            </a:r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8305798" y="5888254"/>
            <a:ext cx="3527854" cy="319859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600" b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it-IT" noProof="0" dirty="0"/>
              <a:t>Anno Accademico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4251979" y="6285667"/>
            <a:ext cx="36880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baseline="0" dirty="0">
                <a:solidFill>
                  <a:schemeClr val="bg1"/>
                </a:solidFill>
                <a:latin typeface="+mj-lt"/>
              </a:rPr>
              <a:t>Scuola di Ingegneria Industriale e dell’Informazione</a:t>
            </a:r>
          </a:p>
          <a:p>
            <a:pPr algn="ctr"/>
            <a:r>
              <a:rPr lang="it-IT" sz="1600" baseline="0" dirty="0">
                <a:solidFill>
                  <a:schemeClr val="bg1"/>
                </a:solidFill>
                <a:latin typeface="+mj-lt"/>
              </a:rPr>
              <a:t>Laurea Triennale – Ingegneria Energetica</a:t>
            </a:r>
          </a:p>
        </p:txBody>
      </p:sp>
    </p:spTree>
    <p:extLst>
      <p:ext uri="{BB962C8B-B14F-4D97-AF65-F5344CB8AC3E}">
        <p14:creationId xmlns:p14="http://schemas.microsoft.com/office/powerpoint/2010/main" val="595274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91" b="2733"/>
          <a:stretch/>
        </p:blipFill>
        <p:spPr>
          <a:xfrm>
            <a:off x="-1" y="6226218"/>
            <a:ext cx="12191999" cy="6317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196" r="782"/>
          <a:stretch/>
        </p:blipFill>
        <p:spPr>
          <a:xfrm>
            <a:off x="0" y="0"/>
            <a:ext cx="12191999" cy="102380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2" y="6267469"/>
            <a:ext cx="3083718" cy="551728"/>
          </a:xfrm>
          <a:prstGeom prst="rect">
            <a:avLst/>
          </a:prstGeom>
        </p:spPr>
      </p:pic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11013988" y="6359546"/>
            <a:ext cx="965887" cy="365125"/>
          </a:xfrm>
        </p:spPr>
        <p:txBody>
          <a:bodyPr/>
          <a:lstStyle>
            <a:lvl1pPr>
              <a:defRPr sz="1600" b="1" i="0" baseline="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fld id="{DCE09022-C08B-4F34-B9F0-43AC160DA04C}" type="slidenum">
              <a:rPr lang="it-IT" smtClean="0"/>
              <a:pPr/>
              <a:t>‹#›</a:t>
            </a:fld>
            <a:r>
              <a:rPr lang="it-IT" dirty="0"/>
              <a:t>/XX</a:t>
            </a:r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105355" y="90617"/>
            <a:ext cx="6971271" cy="543697"/>
          </a:xfrm>
        </p:spPr>
        <p:txBody>
          <a:bodyPr>
            <a:normAutofit/>
          </a:bodyPr>
          <a:lstStyle>
            <a:lvl1pPr>
              <a:defRPr sz="2800" b="1" i="1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it-IT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47988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50178-FFDF-4188-8352-D71733CC4DC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2584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Smol_thesis</a:t>
            </a:r>
            <a:endParaRPr lang="it-IT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dirty="0"/>
              <a:t>Matteo Regge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it-IT" dirty="0"/>
              <a:t>2023/2024</a:t>
            </a:r>
          </a:p>
        </p:txBody>
      </p:sp>
    </p:spTree>
    <p:extLst>
      <p:ext uri="{BB962C8B-B14F-4D97-AF65-F5344CB8AC3E}">
        <p14:creationId xmlns:p14="http://schemas.microsoft.com/office/powerpoint/2010/main" val="6013615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09022-C08B-4F34-B9F0-43AC160DA04C}" type="slidenum">
              <a:rPr lang="it-IT" smtClean="0"/>
              <a:pPr/>
              <a:t>10</a:t>
            </a:fld>
            <a:r>
              <a:rPr lang="it-IT" dirty="0"/>
              <a:t>/XX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Data </a:t>
            </a:r>
            <a:r>
              <a:rPr lang="it-IT" dirty="0" err="1"/>
              <a:t>imbalance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1656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09022-C08B-4F34-B9F0-43AC160DA04C}" type="slidenum">
              <a:rPr lang="it-IT" smtClean="0"/>
              <a:pPr/>
              <a:t>11</a:t>
            </a:fld>
            <a:r>
              <a:rPr lang="it-IT" dirty="0"/>
              <a:t>/XX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Results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416527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09022-C08B-4F34-B9F0-43AC160DA04C}" type="slidenum">
              <a:rPr lang="it-IT" smtClean="0"/>
              <a:pPr/>
              <a:t>12</a:t>
            </a:fld>
            <a:r>
              <a:rPr lang="it-IT" dirty="0"/>
              <a:t>/XX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Downsample</a:t>
            </a:r>
            <a:endParaRPr lang="it-IT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7E6B77-91F3-5C5C-B623-2282E3C5AA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290" y="2332915"/>
            <a:ext cx="5008604" cy="38373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5CEDB97-C363-0DBF-27C5-CF090AEBB0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8326" y="2332915"/>
            <a:ext cx="5156744" cy="36246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B59488E-FB05-847E-9420-13330E9AB8F1}"/>
              </a:ext>
            </a:extLst>
          </p:cNvPr>
          <p:cNvSpPr txBox="1"/>
          <p:nvPr/>
        </p:nvSpPr>
        <p:spPr>
          <a:xfrm>
            <a:off x="2288314" y="5877004"/>
            <a:ext cx="1083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dirty="0"/>
              <a:t>30Khz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ADA3A0-607E-C813-44FB-09989FC4E5E1}"/>
              </a:ext>
            </a:extLst>
          </p:cNvPr>
          <p:cNvSpPr txBox="1"/>
          <p:nvPr/>
        </p:nvSpPr>
        <p:spPr>
          <a:xfrm>
            <a:off x="8981814" y="5877004"/>
            <a:ext cx="2384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dirty="0"/>
              <a:t>5Khz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2234F3-AB60-65FA-DDB2-EBF6FD22BA3C}"/>
              </a:ext>
            </a:extLst>
          </p:cNvPr>
          <p:cNvSpPr txBox="1"/>
          <p:nvPr/>
        </p:nvSpPr>
        <p:spPr>
          <a:xfrm>
            <a:off x="319725" y="1541648"/>
            <a:ext cx="11660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dirty="0"/>
              <a:t>We downsample the signal to reduce calculation complexity without losing too much information from the origianl signal</a:t>
            </a:r>
          </a:p>
        </p:txBody>
      </p:sp>
    </p:spTree>
    <p:extLst>
      <p:ext uri="{BB962C8B-B14F-4D97-AF65-F5344CB8AC3E}">
        <p14:creationId xmlns:p14="http://schemas.microsoft.com/office/powerpoint/2010/main" val="36825772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09022-C08B-4F34-B9F0-43AC160DA04C}" type="slidenum">
              <a:rPr lang="it-IT" smtClean="0"/>
              <a:pPr/>
              <a:t>13</a:t>
            </a:fld>
            <a:r>
              <a:rPr lang="it-IT" dirty="0"/>
              <a:t>/XX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Time on / Time off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6FE9D8-AB89-0D26-3CC4-CD79BEC6F985}"/>
              </a:ext>
            </a:extLst>
          </p:cNvPr>
          <p:cNvSpPr txBox="1"/>
          <p:nvPr/>
        </p:nvSpPr>
        <p:spPr>
          <a:xfrm>
            <a:off x="377686" y="1148474"/>
            <a:ext cx="1160218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T" sz="2400" dirty="0"/>
              <a:t>We have downsampled the signal but we still need to find the part of the signals where the actual actions happens.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21DA93-3870-81B0-3D0B-DEA0E23CAC4E}"/>
              </a:ext>
            </a:extLst>
          </p:cNvPr>
          <p:cNvSpPr txBox="1"/>
          <p:nvPr/>
        </p:nvSpPr>
        <p:spPr>
          <a:xfrm>
            <a:off x="558642" y="2348803"/>
            <a:ext cx="4311532" cy="38145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T" sz="2400" dirty="0"/>
              <a:t>For Proprioception and Touch we can start by reading the .nev files included in the dataset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dirty="0">
              <a:effectLst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</a:rPr>
              <a:t>For </a:t>
            </a:r>
            <a:r>
              <a:rPr lang="en-US" sz="2400" dirty="0" err="1">
                <a:effectLst/>
              </a:rPr>
              <a:t>Noci</a:t>
            </a:r>
            <a:r>
              <a:rPr lang="en-US" sz="2400" dirty="0">
                <a:effectLst/>
              </a:rPr>
              <a:t>… we must use a different approach by detecting when the signal is higher than a certain thresholds we find empirically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C6B466E-224F-9159-5F4E-C61C4BEA85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8597" y="1805133"/>
            <a:ext cx="5554761" cy="3904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46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09022-C08B-4F34-B9F0-43AC160DA04C}" type="slidenum">
              <a:rPr lang="it-IT" smtClean="0"/>
              <a:pPr/>
              <a:t>14</a:t>
            </a:fld>
            <a:r>
              <a:rPr lang="it-IT" dirty="0"/>
              <a:t>/XX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Time on / Time off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C4BA09-CDDA-3C84-481C-C7D5A9E42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8597" y="1805133"/>
            <a:ext cx="5554761" cy="39043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5C21E4D-3547-791C-7EB4-A0A30047983F}"/>
              </a:ext>
            </a:extLst>
          </p:cNvPr>
          <p:cNvSpPr txBox="1"/>
          <p:nvPr/>
        </p:nvSpPr>
        <p:spPr>
          <a:xfrm>
            <a:off x="558641" y="1302026"/>
            <a:ext cx="5017211" cy="48613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T" sz="2400" dirty="0"/>
              <a:t>For Proprioception </a:t>
            </a:r>
            <a:r>
              <a:rPr lang="en-US" sz="2400" dirty="0"/>
              <a:t>we add 250ms to the time-on data point and take 2.5 seconds from there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For Touch we add 500ms to the time-on data point and then take 2.5 seconds.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We can use the 17</a:t>
            </a:r>
            <a:r>
              <a:rPr lang="en-US" sz="2400" baseline="30000" dirty="0"/>
              <a:t>th</a:t>
            </a:r>
            <a:r>
              <a:rPr lang="en-US" sz="2400" dirty="0"/>
              <a:t> channel to have an idea of the movement.</a:t>
            </a:r>
            <a:r>
              <a:rPr lang="en-IT" sz="2400" dirty="0"/>
              <a:t> (Shown in black in the image)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008029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09022-C08B-4F34-B9F0-43AC160DA04C}" type="slidenum">
              <a:rPr lang="it-IT" smtClean="0"/>
              <a:pPr/>
              <a:t>15</a:t>
            </a:fld>
            <a:r>
              <a:rPr lang="it-IT" dirty="0"/>
              <a:t>/XX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Time on / Time off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1E1416-27B2-8641-FCF5-F338F4404E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6626" y="1061551"/>
            <a:ext cx="5077457" cy="3261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8864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09022-C08B-4F34-B9F0-43AC160DA04C}" type="slidenum">
              <a:rPr lang="it-IT" smtClean="0"/>
              <a:pPr/>
              <a:t>16</a:t>
            </a:fld>
            <a:r>
              <a:rPr lang="it-IT" dirty="0"/>
              <a:t>/XX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EEG Model</a:t>
            </a:r>
          </a:p>
        </p:txBody>
      </p:sp>
    </p:spTree>
    <p:extLst>
      <p:ext uri="{BB962C8B-B14F-4D97-AF65-F5344CB8AC3E}">
        <p14:creationId xmlns:p14="http://schemas.microsoft.com/office/powerpoint/2010/main" val="42177873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09022-C08B-4F34-B9F0-43AC160DA04C}" type="slidenum">
              <a:rPr lang="it-IT" smtClean="0"/>
              <a:pPr/>
              <a:t>17</a:t>
            </a:fld>
            <a:r>
              <a:rPr lang="it-IT" dirty="0"/>
              <a:t>/XX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5-Fold </a:t>
            </a:r>
            <a:r>
              <a:rPr lang="it-IT" dirty="0" err="1"/>
              <a:t>Validation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99710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09022-C08B-4F34-B9F0-43AC160DA04C}" type="slidenum">
              <a:rPr lang="it-IT" smtClean="0"/>
              <a:pPr/>
              <a:t>2</a:t>
            </a:fld>
            <a:r>
              <a:rPr lang="it-IT" dirty="0"/>
              <a:t>/XX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Dataset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75C8EC3-B62C-4A50-086C-05600444EF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9471176" y="-51628174"/>
            <a:ext cx="5482203" cy="114369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T" altLang="en-IT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en-IT" altLang="en-IT" sz="57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    </a:t>
            </a:r>
            <a:r>
              <a:rPr kumimoji="0" lang="en-IT" altLang="en-IT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en-IT" altLang="en-IT" sz="57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    </a:t>
            </a:r>
            <a:r>
              <a:rPr kumimoji="0" lang="en-IT" altLang="en-IT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en-IT" altLang="en-IT" sz="57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    </a:t>
            </a:r>
            <a:br>
              <a:rPr kumimoji="0" lang="en-IT" altLang="en-IT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IT" altLang="en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T" altLang="en-IT" sz="1300" b="1" i="0" u="none" strike="noStrike" cap="none" normalizeH="0" baseline="0">
                <a:ln>
                  <a:noFill/>
                </a:ln>
                <a:solidFill>
                  <a:srgbClr val="1F497D"/>
                </a:solidFill>
                <a:effectLst/>
                <a:latin typeface="Arial" panose="020B0604020202020204" pitchFamily="34" charset="0"/>
              </a:rPr>
              <a:t>Nociception</a:t>
            </a:r>
            <a:endParaRPr kumimoji="0" lang="en-IT" altLang="en-IT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T" altLang="en-IT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IT" altLang="en-IT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IT" altLang="en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T" altLang="en-IT" sz="1300" b="1" i="0" u="none" strike="noStrike" cap="none" normalizeH="0" baseline="0">
                <a:ln>
                  <a:noFill/>
                </a:ln>
                <a:solidFill>
                  <a:srgbClr val="1F497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Dorsiflexion</a:t>
            </a:r>
            <a:endParaRPr kumimoji="0" lang="en-IT" altLang="en-IT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T" altLang="en-IT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IT" altLang="en-IT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IT" altLang="en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T" altLang="en-IT" sz="1300" b="1" i="0" u="none" strike="noStrike" cap="none" normalizeH="0" baseline="0">
                <a:ln>
                  <a:noFill/>
                </a:ln>
                <a:solidFill>
                  <a:srgbClr val="1F497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Touch</a:t>
            </a:r>
            <a:endParaRPr kumimoji="0" lang="en-IT" altLang="en-IT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T" altLang="en-IT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IT" altLang="en-IT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IT" altLang="en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T" altLang="en-IT" sz="1300" b="1" i="0" u="none" strike="noStrike" cap="none" normalizeH="0" baseline="0">
                <a:ln>
                  <a:noFill/>
                </a:ln>
                <a:solidFill>
                  <a:srgbClr val="1F497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&amp; Plantarflexion</a:t>
            </a:r>
            <a:r>
              <a:rPr kumimoji="0" lang="en-IT" altLang="en-IT" sz="1300" b="0" i="0" u="none" strike="noStrike" cap="none" normalizeH="0" baseline="0">
                <a:ln>
                  <a:noFill/>
                </a:ln>
                <a:solidFill>
                  <a:srgbClr val="1F497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kumimoji="0" lang="en-IT" altLang="en-IT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T" altLang="en-IT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IT" altLang="en-IT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IT" altLang="en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T" altLang="en-IT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1</a:t>
            </a:r>
            <a:endParaRPr kumimoji="0" lang="en-IT" altLang="en-IT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T" altLang="en-IT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IT" altLang="en-IT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IT" altLang="en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T" altLang="en-IT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2</a:t>
            </a:r>
            <a:endParaRPr kumimoji="0" lang="en-IT" altLang="en-IT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T" altLang="en-IT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IT" altLang="en-IT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IT" altLang="en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T" altLang="en-IT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3</a:t>
            </a:r>
            <a:endParaRPr kumimoji="0" lang="en-IT" altLang="en-IT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T" altLang="en-IT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IT" altLang="en-IT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IT" altLang="en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T" altLang="en-IT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4</a:t>
            </a:r>
            <a:endParaRPr kumimoji="0" lang="en-IT" altLang="en-IT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IT" altLang="en-IT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IT" altLang="en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3DD28D6-6C19-5A58-FB52-0FF607C808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344176" y="1884599"/>
            <a:ext cx="7309604" cy="4111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>
            <a:extLst>
              <a:ext uri="{FF2B5EF4-FFF2-40B4-BE49-F238E27FC236}">
                <a16:creationId xmlns:a16="http://schemas.microsoft.com/office/drawing/2014/main" id="{8BDC6EC1-C028-3DC2-0F72-F6749AF523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961176" y="1884599"/>
            <a:ext cx="7309604" cy="4111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96B9FD9-2D7F-891A-CAE1-4ECA168E0D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4139201"/>
            <a:ext cx="7772400" cy="20430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75A84DF-B4D6-B28C-61EB-4A11597BC8A6}"/>
              </a:ext>
            </a:extLst>
          </p:cNvPr>
          <p:cNvSpPr txBox="1"/>
          <p:nvPr/>
        </p:nvSpPr>
        <p:spPr>
          <a:xfrm>
            <a:off x="3567408" y="1477470"/>
            <a:ext cx="93921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000" dirty="0">
                <a:effectLst/>
                <a:latin typeface="Helvetica Neue" panose="02000503000000020004" pitchFamily="2" charset="0"/>
              </a:rPr>
              <a:t>8th Order Butterworth Filter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>
                <a:effectLst/>
                <a:latin typeface="Helvetica Neue" panose="02000503000000020004" pitchFamily="2" charset="0"/>
              </a:rPr>
              <a:t>Between 0,8 and 2,45 kHz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>
                <a:latin typeface="Helvetica Neue" panose="02000503000000020004" pitchFamily="2" charset="0"/>
              </a:rPr>
              <a:t>Supress Electromyography (EMG) and high frequency noises</a:t>
            </a:r>
            <a:endParaRPr lang="en-GB" sz="2000" dirty="0">
              <a:effectLst/>
              <a:latin typeface="Helvetica Neue" panose="02000503000000020004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7FBA66-E895-3D0E-2676-41445E8A8887}"/>
              </a:ext>
            </a:extLst>
          </p:cNvPr>
          <p:cNvSpPr txBox="1"/>
          <p:nvPr/>
        </p:nvSpPr>
        <p:spPr>
          <a:xfrm>
            <a:off x="3579942" y="2595741"/>
            <a:ext cx="93921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000" dirty="0">
                <a:effectLst/>
                <a:latin typeface="Helvetica Neue" panose="02000503000000020004" pitchFamily="2" charset="0"/>
              </a:rPr>
              <a:t>From 30 kHz to 5kHz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>
                <a:effectLst/>
                <a:latin typeface="Helvetica Neue" panose="02000503000000020004" pitchFamily="2" charset="0"/>
              </a:rPr>
              <a:t>Reduce Computational Burden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24DC1D-7E49-4EB2-5BFC-3BF9A256F567}"/>
              </a:ext>
            </a:extLst>
          </p:cNvPr>
          <p:cNvSpPr txBox="1"/>
          <p:nvPr/>
        </p:nvSpPr>
        <p:spPr>
          <a:xfrm>
            <a:off x="3567407" y="3490178"/>
            <a:ext cx="93921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000" dirty="0">
                <a:effectLst/>
                <a:latin typeface="Helvetica Neue" panose="02000503000000020004" pitchFamily="2" charset="0"/>
              </a:rPr>
              <a:t>Threshold set at ±30</a:t>
            </a:r>
            <a:r>
              <a:rPr lang="el-GR" sz="2000" dirty="0">
                <a:effectLst/>
                <a:latin typeface="Helvetica Neue" panose="02000503000000020004" pitchFamily="2" charset="0"/>
              </a:rPr>
              <a:t>μ</a:t>
            </a:r>
            <a:endParaRPr lang="en-GB" sz="2000" dirty="0">
              <a:effectLst/>
              <a:latin typeface="Helvetica Neue" panose="02000503000000020004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1D9A9B-8B3B-C077-A3D8-60B01BD11BBB}"/>
              </a:ext>
            </a:extLst>
          </p:cNvPr>
          <p:cNvSpPr txBox="1"/>
          <p:nvPr/>
        </p:nvSpPr>
        <p:spPr>
          <a:xfrm>
            <a:off x="587101" y="3490178"/>
            <a:ext cx="23865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effectLst/>
                <a:latin typeface="Helvetica Neue" panose="02000503000000020004" pitchFamily="2" charset="0"/>
              </a:rPr>
              <a:t>Outliers removal</a:t>
            </a:r>
            <a:endParaRPr lang="en-GB" sz="2000" b="1" dirty="0">
              <a:effectLst/>
              <a:latin typeface="Helvetica Neue" panose="02000503000000020004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FEC28A-97D6-FA76-DA68-322FA6D66A2A}"/>
              </a:ext>
            </a:extLst>
          </p:cNvPr>
          <p:cNvSpPr txBox="1"/>
          <p:nvPr/>
        </p:nvSpPr>
        <p:spPr>
          <a:xfrm>
            <a:off x="587101" y="2718799"/>
            <a:ext cx="23865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effectLst/>
                <a:latin typeface="Helvetica Neue" panose="02000503000000020004" pitchFamily="2" charset="0"/>
              </a:rPr>
              <a:t>Downsample</a:t>
            </a:r>
            <a:endParaRPr lang="en-GB" sz="2000" b="1" dirty="0">
              <a:effectLst/>
              <a:latin typeface="Helvetica Neue" panose="02000503000000020004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82FAFF-A44E-F926-94C4-B92A524990B8}"/>
              </a:ext>
            </a:extLst>
          </p:cNvPr>
          <p:cNvSpPr txBox="1"/>
          <p:nvPr/>
        </p:nvSpPr>
        <p:spPr>
          <a:xfrm>
            <a:off x="587101" y="1790336"/>
            <a:ext cx="23865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effectLst/>
                <a:latin typeface="Helvetica Neue" panose="02000503000000020004" pitchFamily="2" charset="0"/>
              </a:rPr>
              <a:t>Bandpass</a:t>
            </a:r>
            <a:endParaRPr lang="en-GB" sz="2000" b="1" dirty="0">
              <a:effectLst/>
              <a:latin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566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09022-C08B-4F34-B9F0-43AC160DA04C}" type="slidenum">
              <a:rPr lang="it-IT" smtClean="0"/>
              <a:pPr/>
              <a:t>3</a:t>
            </a:fld>
            <a:r>
              <a:rPr lang="it-IT" dirty="0"/>
              <a:t>/XX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Methods</a:t>
            </a:r>
          </a:p>
        </p:txBody>
      </p:sp>
    </p:spTree>
    <p:extLst>
      <p:ext uri="{BB962C8B-B14F-4D97-AF65-F5344CB8AC3E}">
        <p14:creationId xmlns:p14="http://schemas.microsoft.com/office/powerpoint/2010/main" val="1031182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09022-C08B-4F34-B9F0-43AC160DA04C}" type="slidenum">
              <a:rPr lang="it-IT" smtClean="0"/>
              <a:pPr/>
              <a:t>4</a:t>
            </a:fld>
            <a:r>
              <a:rPr lang="it-IT" dirty="0"/>
              <a:t>/XX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Issues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4B69B6-CF4F-CCC9-6AF1-DC63BD11676F}"/>
              </a:ext>
            </a:extLst>
          </p:cNvPr>
          <p:cNvSpPr txBox="1"/>
          <p:nvPr/>
        </p:nvSpPr>
        <p:spPr>
          <a:xfrm>
            <a:off x="519466" y="2598003"/>
            <a:ext cx="614304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T" sz="2400" dirty="0"/>
              <a:t>We need to retrain part of the model.</a:t>
            </a:r>
          </a:p>
          <a:p>
            <a:r>
              <a:rPr lang="en-IT" sz="2400" dirty="0"/>
              <a:t>But overall need an online method</a:t>
            </a:r>
          </a:p>
        </p:txBody>
      </p:sp>
    </p:spTree>
    <p:extLst>
      <p:ext uri="{BB962C8B-B14F-4D97-AF65-F5344CB8AC3E}">
        <p14:creationId xmlns:p14="http://schemas.microsoft.com/office/powerpoint/2010/main" val="1710977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09022-C08B-4F34-B9F0-43AC160DA04C}" type="slidenum">
              <a:rPr lang="it-IT" smtClean="0"/>
              <a:pPr/>
              <a:t>5</a:t>
            </a:fld>
            <a:r>
              <a:rPr lang="it-IT" dirty="0"/>
              <a:t>/XX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5416" y="219826"/>
            <a:ext cx="6971271" cy="543697"/>
          </a:xfrm>
        </p:spPr>
        <p:txBody>
          <a:bodyPr>
            <a:normAutofit fontScale="90000"/>
          </a:bodyPr>
          <a:lstStyle/>
          <a:p>
            <a:r>
              <a:rPr lang="en-GB" b="1" dirty="0">
                <a:solidFill>
                  <a:srgbClr val="FFFFFF"/>
                </a:solidFill>
                <a:effectLst/>
                <a:latin typeface="Helvetica Neue" panose="02000503000000020004" pitchFamily="2" charset="0"/>
              </a:rPr>
              <a:t>Artifact Subspace Reconstruction</a:t>
            </a:r>
            <a:br>
              <a:rPr lang="en-GB" dirty="0">
                <a:solidFill>
                  <a:srgbClr val="FFFFFF"/>
                </a:solidFill>
                <a:effectLst/>
                <a:latin typeface="Helvetica Neue" panose="02000503000000020004" pitchFamily="2" charset="0"/>
              </a:rPr>
            </a:br>
            <a:endParaRPr lang="it-IT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C46B87-4869-7B33-DC4C-AABF488904D4}"/>
              </a:ext>
            </a:extLst>
          </p:cNvPr>
          <p:cNvSpPr txBox="1"/>
          <p:nvPr/>
        </p:nvSpPr>
        <p:spPr>
          <a:xfrm>
            <a:off x="526774" y="2425146"/>
            <a:ext cx="660948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dirty="0">
                <a:effectLst/>
                <a:latin typeface="Helvetica Neue" panose="02000503000000020004" pitchFamily="2" charset="0"/>
              </a:rPr>
              <a:t>Get raw data and compute variance metrics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>
                <a:effectLst/>
                <a:latin typeface="Helvetica Neue" panose="02000503000000020004" pitchFamily="2" charset="0"/>
              </a:rPr>
              <a:t>IIR(infinite impulse response ) filter to suppress specific frequencies associated with brain oscillation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>
                <a:effectLst/>
                <a:latin typeface="Helvetica Neue" panose="02000503000000020004" pitchFamily="2" charset="0"/>
              </a:rPr>
              <a:t>Compute thresholds based on given signals (after projecting in principal components space)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>
                <a:effectLst/>
                <a:latin typeface="Helvetica Neue" panose="02000503000000020004" pitchFamily="2" charset="0"/>
              </a:rPr>
              <a:t>Reject artefacts and reconstruct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2C4EA6-3881-6692-64A8-7DD8229E1C89}"/>
              </a:ext>
            </a:extLst>
          </p:cNvPr>
          <p:cNvSpPr txBox="1"/>
          <p:nvPr/>
        </p:nvSpPr>
        <p:spPr>
          <a:xfrm>
            <a:off x="377686" y="1148474"/>
            <a:ext cx="1160218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T" sz="2400" dirty="0"/>
              <a:t>Traditionally, these artifacts were removed manually by visual inspection, this approach better suits a real time approach. Results vary depending on model architecture and dataset.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8446062-C5CC-892D-D50D-FBC25CBB0A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9722" y="1943495"/>
            <a:ext cx="3455504" cy="4298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501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09022-C08B-4F34-B9F0-43AC160DA04C}" type="slidenum">
              <a:rPr lang="it-IT" smtClean="0"/>
              <a:pPr/>
              <a:t>6</a:t>
            </a:fld>
            <a:r>
              <a:rPr lang="it-IT" dirty="0"/>
              <a:t>/XX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5355" y="90617"/>
            <a:ext cx="10797871" cy="543697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FFFFFF"/>
                </a:solidFill>
                <a:effectLst/>
                <a:latin typeface="Helvetica Neue" panose="02000503000000020004" pitchFamily="2" charset="0"/>
              </a:rPr>
              <a:t>Cross-correlation based discriminant criterion</a:t>
            </a:r>
            <a:endParaRPr lang="en-GB" dirty="0">
              <a:solidFill>
                <a:srgbClr val="FFFFFF"/>
              </a:solidFill>
              <a:effectLst/>
              <a:latin typeface="Helvetica Neue" panose="02000503000000020004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0034F3-040F-5A7F-D0AC-3F4103A928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402" y="1102880"/>
            <a:ext cx="5731473" cy="46522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2548647-8724-711F-6B57-3E1B05B52295}"/>
              </a:ext>
            </a:extLst>
          </p:cNvPr>
          <p:cNvSpPr txBox="1"/>
          <p:nvPr/>
        </p:nvSpPr>
        <p:spPr>
          <a:xfrm>
            <a:off x="105355" y="1785474"/>
            <a:ext cx="6143047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T" sz="2400" dirty="0"/>
              <a:t>In the procedure of motor imagery EEG classification, signals of the same class of MI task should contain similar features and vice versa. Therefore, we can assess a channel’s discriminative ability based on the similarity between signals of multiple classes from that channel.</a:t>
            </a:r>
          </a:p>
          <a:p>
            <a:r>
              <a:rPr lang="en-IT" sz="2400" dirty="0"/>
              <a:t>Channels are ranked in a descending order according to their discriminant score D after obtaining D for every channel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FB9340-D9C7-66B0-E4AD-B47A5A5E5C3A}"/>
              </a:ext>
            </a:extLst>
          </p:cNvPr>
          <p:cNvSpPr txBox="1"/>
          <p:nvPr/>
        </p:nvSpPr>
        <p:spPr>
          <a:xfrm>
            <a:off x="0" y="1182567"/>
            <a:ext cx="738477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T" sz="2800" dirty="0"/>
              <a:t>Score channels and select subset of them</a:t>
            </a:r>
          </a:p>
        </p:txBody>
      </p:sp>
    </p:spTree>
    <p:extLst>
      <p:ext uri="{BB962C8B-B14F-4D97-AF65-F5344CB8AC3E}">
        <p14:creationId xmlns:p14="http://schemas.microsoft.com/office/powerpoint/2010/main" val="1913727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25EF920-210E-80F4-7513-6B0E5AC291DE}"/>
              </a:ext>
            </a:extLst>
          </p:cNvPr>
          <p:cNvSpPr txBox="1"/>
          <p:nvPr/>
        </p:nvSpPr>
        <p:spPr>
          <a:xfrm>
            <a:off x="638155" y="1783426"/>
            <a:ext cx="3455821" cy="3814578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</a:rPr>
              <a:t>Add one dense layer to get the weights for each channel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dirty="0">
              <a:effectLst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</a:rPr>
              <a:t>Evaluating the weights we know how relevant each channel is for the learning of the </a:t>
            </a:r>
            <a:r>
              <a:rPr lang="en-US" sz="2400" dirty="0" err="1">
                <a:effectLst/>
              </a:rPr>
              <a:t>EEGNet</a:t>
            </a:r>
            <a:endParaRPr lang="en-US" sz="2400" dirty="0">
              <a:effectLst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dirty="0">
              <a:effectLst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</a:rPr>
              <a:t>16 x 16 weights + 16 base coefficients</a:t>
            </a:r>
          </a:p>
        </p:txBody>
      </p:sp>
      <p:pic>
        <p:nvPicPr>
          <p:cNvPr id="6" name="Picture 5" descr="A diagram of a diagram of a rectangular object&#10;&#10;Description automatically generated with medium confidence">
            <a:extLst>
              <a:ext uri="{FF2B5EF4-FFF2-40B4-BE49-F238E27FC236}">
                <a16:creationId xmlns:a16="http://schemas.microsoft.com/office/drawing/2014/main" id="{0E49C500-CD61-0CCD-A0CC-F467A8E5E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7368" y="2105924"/>
            <a:ext cx="6389346" cy="2843258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6258F736-B256-8039-9DC6-F4E49A5C5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0B4520A-996E-330C-99DA-69CA4D89E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C8FA945-E356-695F-18D6-CAD4EF34F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Slide Number Placeholder 1">
            <a:extLst>
              <a:ext uri="{FF2B5EF4-FFF2-40B4-BE49-F238E27FC236}">
                <a16:creationId xmlns:a16="http://schemas.microsoft.com/office/drawing/2014/main" id="{EB9E2A99-D3BC-FDE5-8A03-4A613E4AB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13988" y="6359546"/>
            <a:ext cx="965887" cy="365125"/>
          </a:xfrm>
        </p:spPr>
        <p:txBody>
          <a:bodyPr/>
          <a:lstStyle/>
          <a:p>
            <a:fld id="{DCE09022-C08B-4F34-B9F0-43AC160DA04C}" type="slidenum">
              <a:rPr lang="it-IT" smtClean="0"/>
              <a:pPr/>
              <a:t>7</a:t>
            </a:fld>
            <a:r>
              <a:rPr lang="it-IT" dirty="0"/>
              <a:t>/XX</a:t>
            </a:r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E9A6C09C-7FEB-04DE-5430-F72C1B8E37B3}"/>
              </a:ext>
            </a:extLst>
          </p:cNvPr>
          <p:cNvSpPr txBox="1">
            <a:spLocks/>
          </p:cNvSpPr>
          <p:nvPr/>
        </p:nvSpPr>
        <p:spPr>
          <a:xfrm>
            <a:off x="95416" y="157938"/>
            <a:ext cx="6971271" cy="5436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1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kern="1200" dirty="0">
                <a:effectLst/>
                <a:latin typeface="+mj-lt"/>
                <a:ea typeface="+mj-ea"/>
                <a:cs typeface="+mj-cs"/>
              </a:rPr>
              <a:t>Channel Attention Layer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77365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09022-C08B-4F34-B9F0-43AC160DA04C}" type="slidenum">
              <a:rPr lang="it-IT" smtClean="0"/>
              <a:pPr/>
              <a:t>8</a:t>
            </a:fld>
            <a:r>
              <a:rPr lang="it-IT" dirty="0"/>
              <a:t>/XX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Ensamble</a:t>
            </a:r>
            <a:r>
              <a:rPr lang="it-IT" dirty="0"/>
              <a:t> </a:t>
            </a:r>
            <a:r>
              <a:rPr lang="it-IT" dirty="0" err="1"/>
              <a:t>method</a:t>
            </a:r>
            <a:endParaRPr lang="it-IT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46C8B1-3119-D3D4-172C-4466B23341BB}"/>
              </a:ext>
            </a:extLst>
          </p:cNvPr>
          <p:cNvSpPr txBox="1"/>
          <p:nvPr/>
        </p:nvSpPr>
        <p:spPr>
          <a:xfrm>
            <a:off x="377686" y="1148474"/>
            <a:ext cx="1160218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T" sz="2400" dirty="0"/>
              <a:t>Maybe keep big well-trained general models to ensamble with the one we train fast with the patient</a:t>
            </a:r>
          </a:p>
        </p:txBody>
      </p:sp>
    </p:spTree>
    <p:extLst>
      <p:ext uri="{BB962C8B-B14F-4D97-AF65-F5344CB8AC3E}">
        <p14:creationId xmlns:p14="http://schemas.microsoft.com/office/powerpoint/2010/main" val="2312121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09022-C08B-4F34-B9F0-43AC160DA04C}" type="slidenum">
              <a:rPr lang="it-IT" smtClean="0"/>
              <a:pPr/>
              <a:t>9</a:t>
            </a:fld>
            <a:r>
              <a:rPr lang="it-IT" dirty="0"/>
              <a:t>/XX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EEG Model</a:t>
            </a:r>
          </a:p>
        </p:txBody>
      </p:sp>
    </p:spTree>
    <p:extLst>
      <p:ext uri="{BB962C8B-B14F-4D97-AF65-F5344CB8AC3E}">
        <p14:creationId xmlns:p14="http://schemas.microsoft.com/office/powerpoint/2010/main" val="548138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3233</TotalTime>
  <Words>495</Words>
  <Application>Microsoft Macintosh PowerPoint</Application>
  <PresentationFormat>Widescreen</PresentationFormat>
  <Paragraphs>96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Helvetica Neue</vt:lpstr>
      <vt:lpstr>Office Theme</vt:lpstr>
      <vt:lpstr>Smol_thesis</vt:lpstr>
      <vt:lpstr>Dataset</vt:lpstr>
      <vt:lpstr>Methods</vt:lpstr>
      <vt:lpstr>Issues</vt:lpstr>
      <vt:lpstr>Artifact Subspace Reconstruction </vt:lpstr>
      <vt:lpstr>Cross-correlation based discriminant criterion</vt:lpstr>
      <vt:lpstr>PowerPoint Presentation</vt:lpstr>
      <vt:lpstr>Ensamble method</vt:lpstr>
      <vt:lpstr>EEG Model</vt:lpstr>
      <vt:lpstr>Data imbalance</vt:lpstr>
      <vt:lpstr>Results</vt:lpstr>
      <vt:lpstr>Downsample</vt:lpstr>
      <vt:lpstr>Time on / Time off</vt:lpstr>
      <vt:lpstr>Time on / Time off</vt:lpstr>
      <vt:lpstr>Time on / Time off</vt:lpstr>
      <vt:lpstr>EEG Model</vt:lpstr>
      <vt:lpstr>5-Fold Validation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Riccardo Simonetti</dc:creator>
  <cp:lastModifiedBy>Matteo Regge</cp:lastModifiedBy>
  <cp:revision>17</cp:revision>
  <dcterms:created xsi:type="dcterms:W3CDTF">2019-02-13T14:58:22Z</dcterms:created>
  <dcterms:modified xsi:type="dcterms:W3CDTF">2024-03-18T18:36:02Z</dcterms:modified>
</cp:coreProperties>
</file>