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752" r:id="rId2"/>
    <p:sldId id="753" r:id="rId3"/>
    <p:sldId id="788" r:id="rId4"/>
    <p:sldId id="775" r:id="rId5"/>
    <p:sldId id="785" r:id="rId6"/>
    <p:sldId id="776" r:id="rId7"/>
    <p:sldId id="774" r:id="rId8"/>
    <p:sldId id="789" r:id="rId9"/>
    <p:sldId id="778" r:id="rId10"/>
    <p:sldId id="780" r:id="rId11"/>
    <p:sldId id="773" r:id="rId12"/>
    <p:sldId id="787" r:id="rId13"/>
    <p:sldId id="781" r:id="rId14"/>
    <p:sldId id="782" r:id="rId15"/>
    <p:sldId id="770" r:id="rId1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29953442-E5DA-4357-A575-F4D300AA137E}">
          <p14:sldIdLst>
            <p14:sldId id="752"/>
            <p14:sldId id="753"/>
            <p14:sldId id="788"/>
            <p14:sldId id="775"/>
            <p14:sldId id="785"/>
            <p14:sldId id="776"/>
            <p14:sldId id="774"/>
            <p14:sldId id="789"/>
            <p14:sldId id="778"/>
            <p14:sldId id="780"/>
            <p14:sldId id="773"/>
            <p14:sldId id="787"/>
            <p14:sldId id="781"/>
            <p14:sldId id="782"/>
          </p14:sldIdLst>
        </p14:section>
        <p14:section name="End" id="{9952F371-743A-483C-805D-37F29CD010DA}">
          <p14:sldIdLst>
            <p14:sldId id="7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D00"/>
    <a:srgbClr val="000066"/>
    <a:srgbClr val="FF6D6D"/>
    <a:srgbClr val="000000"/>
    <a:srgbClr val="FF0000"/>
    <a:srgbClr val="808080"/>
    <a:srgbClr val="4C4C4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5" autoAdjust="0"/>
    <p:restoredTop sz="95560" autoAdjust="0"/>
  </p:normalViewPr>
  <p:slideViewPr>
    <p:cSldViewPr>
      <p:cViewPr>
        <p:scale>
          <a:sx n="75" d="100"/>
          <a:sy n="75" d="100"/>
        </p:scale>
        <p:origin x="-1398" y="84"/>
      </p:cViewPr>
      <p:guideLst>
        <p:guide orient="horz" pos="1248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7" tIns="47327" rIns="94657" bIns="47327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Times New Roman" pitchFamily="2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7" tIns="47327" rIns="94657" bIns="47327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Times New Roman" pitchFamily="2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7" tIns="47327" rIns="94657" bIns="47327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Times New Roman" pitchFamily="2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57" tIns="47327" rIns="94657" bIns="47327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Times New Roman" pitchFamily="28" charset="0"/>
              </a:defRPr>
            </a:lvl1pPr>
          </a:lstStyle>
          <a:p>
            <a:pPr>
              <a:defRPr/>
            </a:pPr>
            <a:fld id="{15084B7B-E771-4E0F-99E9-BB568D99CFD0}" type="slidenum">
              <a:rPr lang="en-GB"/>
              <a:pPr>
                <a:defRPr/>
              </a:pPr>
              <a:t>‹№›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605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8" rIns="91438" bIns="4571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3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8" rIns="91438" bIns="4571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</a:defRPr>
            </a:lvl1pPr>
          </a:lstStyle>
          <a:p>
            <a:pPr>
              <a:defRPr/>
            </a:pPr>
            <a:fld id="{26F22E93-71BB-40E4-A995-B964797EF90B}" type="slidenum">
              <a:rPr lang="en-US"/>
              <a:pPr>
                <a:defRPr/>
              </a:pPr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67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45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293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26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774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241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55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48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16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774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02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901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81F8-BB89-475C-A807-FB9C99AF39C0}" type="datetimeFigureOut">
              <a:rPr lang="uk-UA" smtClean="0"/>
              <a:t>26.08.2014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5BE8-18B4-461D-9738-DB6AE553ABB8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990600" y="3000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uk-UA" dirty="0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5562600" y="1905000"/>
            <a:ext cx="5334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uk-UA" dirty="0"/>
          </a:p>
        </p:txBody>
      </p:sp>
      <p:sp>
        <p:nvSpPr>
          <p:cNvPr id="9" name="Rectangle 56"/>
          <p:cNvSpPr>
            <a:spLocks noChangeArrowheads="1"/>
          </p:cNvSpPr>
          <p:nvPr userDrawn="1"/>
        </p:nvSpPr>
        <p:spPr bwMode="auto">
          <a:xfrm>
            <a:off x="6372225" y="0"/>
            <a:ext cx="2447925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uk-UA" dirty="0"/>
          </a:p>
        </p:txBody>
      </p:sp>
      <p:pic>
        <p:nvPicPr>
          <p:cNvPr id="10" name="Picture 65" descr="Glyndwr PPT-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4868863"/>
            <a:ext cx="9145588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lyndwr 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кутник 5"/>
          <p:cNvSpPr/>
          <p:nvPr/>
        </p:nvSpPr>
        <p:spPr>
          <a:xfrm>
            <a:off x="584436" y="260648"/>
            <a:ext cx="8280920" cy="1944216"/>
          </a:xfrm>
          <a:prstGeom prst="rect">
            <a:avLst/>
          </a:prstGeom>
          <a:solidFill>
            <a:schemeClr val="tx2">
              <a:lumMod val="50000"/>
              <a:alpha val="7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Opinion mining using UNSUPERVISED</a:t>
            </a:r>
          </a:p>
          <a:p>
            <a:pPr algn="ctr"/>
            <a:r>
              <a:rPr lang="en-GB" sz="4400" b="1" dirty="0" smtClean="0"/>
              <a:t>Machine </a:t>
            </a:r>
            <a:r>
              <a:rPr lang="en-GB" sz="4400" b="1" dirty="0"/>
              <a:t>L</a:t>
            </a:r>
            <a:r>
              <a:rPr lang="en-GB" sz="4400" b="1" dirty="0" smtClean="0"/>
              <a:t>earning </a:t>
            </a:r>
            <a:r>
              <a:rPr lang="en-GB" sz="4400" b="1" dirty="0"/>
              <a:t>algorithms</a:t>
            </a:r>
            <a:endParaRPr lang="uk-UA" sz="4400" b="1" cap="all" dirty="0">
              <a:ln w="3175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551396" y="2996952"/>
            <a:ext cx="8280920" cy="504056"/>
          </a:xfrm>
          <a:prstGeom prst="rect">
            <a:avLst/>
          </a:prstGeom>
          <a:solidFill>
            <a:schemeClr val="tx2">
              <a:lumMod val="50000"/>
              <a:alpha val="7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MSc Computer Science			</a:t>
            </a:r>
            <a:r>
              <a:rPr lang="en-GB" sz="2400" b="1" dirty="0" err="1" smtClean="0"/>
              <a:t>Vitalii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Duk</a:t>
            </a:r>
            <a:endParaRPr lang="uk-UA" sz="2400" b="1" cap="all" dirty="0">
              <a:ln w="3175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3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frequent features (words)</a:t>
            </a:r>
            <a:endParaRPr lang="uk-UA" dirty="0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24534"/>
              </p:ext>
            </p:extLst>
          </p:nvPr>
        </p:nvGraphicFramePr>
        <p:xfrm>
          <a:off x="1524000" y="1652240"/>
          <a:ext cx="60960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 of speech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great</a:t>
                      </a:r>
                      <a:endParaRPr lang="uk-U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Adjective</a:t>
                      </a:r>
                      <a:endParaRPr lang="uk-UA" i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700</a:t>
                      </a:r>
                      <a:endParaRPr lang="uk-UA" b="1" i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nice</a:t>
                      </a:r>
                      <a:endParaRPr lang="uk-U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Adjective</a:t>
                      </a:r>
                      <a:endParaRPr lang="uk-UA" i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393</a:t>
                      </a:r>
                      <a:endParaRPr lang="uk-UA" b="1" i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good</a:t>
                      </a:r>
                      <a:endParaRPr lang="uk-UA" sz="2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Adjective</a:t>
                      </a:r>
                      <a:endParaRPr lang="uk-UA" i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316</a:t>
                      </a:r>
                      <a:endParaRPr lang="uk-UA" b="1" i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very</a:t>
                      </a:r>
                      <a:endParaRPr lang="uk-UA" sz="20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Adverb</a:t>
                      </a:r>
                      <a:endParaRPr lang="uk-UA" i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1212</a:t>
                      </a:r>
                      <a:endParaRPr lang="uk-UA" b="1" i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just</a:t>
                      </a:r>
                      <a:endParaRPr lang="uk-UA" sz="20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Adverb</a:t>
                      </a:r>
                      <a:endParaRPr lang="uk-UA" i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511</a:t>
                      </a:r>
                      <a:endParaRPr lang="uk-UA" b="1" i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even</a:t>
                      </a:r>
                      <a:endParaRPr lang="uk-UA" sz="20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Adverb</a:t>
                      </a:r>
                      <a:endParaRPr lang="uk-UA" i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416</a:t>
                      </a:r>
                      <a:endParaRPr lang="uk-UA" b="1" i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worth</a:t>
                      </a:r>
                      <a:endParaRPr lang="uk-UA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Negated</a:t>
                      </a:r>
                      <a:r>
                        <a:rPr lang="en-US" i="1" baseline="0" dirty="0" smtClean="0"/>
                        <a:t> adjective</a:t>
                      </a:r>
                      <a:endParaRPr lang="uk-UA" i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uk-UA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sure</a:t>
                      </a:r>
                      <a:endParaRPr lang="uk-UA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Negated</a:t>
                      </a:r>
                      <a:r>
                        <a:rPr lang="en-US" i="1" baseline="0" dirty="0" smtClean="0"/>
                        <a:t> adjective</a:t>
                      </a:r>
                      <a:endParaRPr lang="uk-UA" i="1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uk-UA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clean</a:t>
                      </a:r>
                      <a:endParaRPr lang="uk-UA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Negated</a:t>
                      </a:r>
                      <a:r>
                        <a:rPr lang="en-US" i="1" baseline="0" dirty="0" smtClean="0"/>
                        <a:t> adjective</a:t>
                      </a:r>
                      <a:endParaRPr lang="uk-UA" i="1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uk-UA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Clustering: results</a:t>
            </a:r>
            <a:endParaRPr lang="uk-UA" dirty="0"/>
          </a:p>
        </p:txBody>
      </p:sp>
      <p:graphicFrame>
        <p:nvGraphicFramePr>
          <p:cNvPr id="6" name="Таблиця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68712"/>
              </p:ext>
            </p:extLst>
          </p:nvPr>
        </p:nvGraphicFramePr>
        <p:xfrm>
          <a:off x="251520" y="1700808"/>
          <a:ext cx="86409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7"/>
                <a:gridCol w="2088232"/>
                <a:gridCol w="1440160"/>
                <a:gridCol w="1656184"/>
                <a:gridCol w="1152127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Algorithm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Standardization</a:t>
                      </a:r>
                      <a:endParaRPr lang="uk-UA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Distance metric</a:t>
                      </a:r>
                      <a:endParaRPr lang="uk-UA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Feature frequency</a:t>
                      </a:r>
                      <a:endParaRPr lang="uk-UA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Accuracy</a:t>
                      </a: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K-means</a:t>
                      </a:r>
                      <a:endParaRPr lang="uk-UA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Yes</a:t>
                      </a:r>
                      <a:endParaRPr lang="uk-UA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/>
                        <a:t>Correlation</a:t>
                      </a:r>
                      <a:endParaRPr lang="uk-UA" sz="20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/>
                        <a:t>&gt;= 10</a:t>
                      </a:r>
                      <a:endParaRPr lang="uk-UA" sz="20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85.9375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/>
                        <a:t>iK</a:t>
                      </a:r>
                      <a:r>
                        <a:rPr lang="en-US" sz="2800" b="1" dirty="0" smtClean="0"/>
                        <a:t>-means</a:t>
                      </a:r>
                      <a:endParaRPr lang="uk-UA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Yes</a:t>
                      </a:r>
                      <a:endParaRPr lang="uk-UA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/>
                        <a:t>Correlation</a:t>
                      </a:r>
                      <a:endParaRPr lang="uk-UA" sz="20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/>
                        <a:t>&gt;= 10</a:t>
                      </a:r>
                      <a:endParaRPr lang="uk-UA" sz="20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85.6250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Hierarchical </a:t>
                      </a:r>
                      <a:r>
                        <a:rPr lang="en-US" sz="2000" b="1" i="1" dirty="0" smtClean="0"/>
                        <a:t>Ward</a:t>
                      </a:r>
                      <a:r>
                        <a:rPr lang="en-US" sz="2000" b="1" i="1" baseline="0" dirty="0" smtClean="0"/>
                        <a:t> method</a:t>
                      </a:r>
                      <a:endParaRPr lang="uk-UA" sz="28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/>
                        <a:t>No</a:t>
                      </a:r>
                      <a:endParaRPr lang="uk-UA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/>
                        <a:t>City block</a:t>
                      </a:r>
                      <a:endParaRPr lang="uk-UA" sz="20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smtClean="0"/>
                        <a:t>&gt;= 10</a:t>
                      </a:r>
                      <a:endParaRPr lang="uk-UA" sz="20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79.9375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1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Results of </a:t>
            </a:r>
            <a:r>
              <a:rPr lang="en-US" b="1" dirty="0" smtClean="0"/>
              <a:t>Supervised </a:t>
            </a:r>
            <a:r>
              <a:rPr lang="en-US" b="1" dirty="0"/>
              <a:t>approach</a:t>
            </a:r>
            <a:br>
              <a:rPr lang="en-US" b="1" dirty="0"/>
            </a:br>
            <a:r>
              <a:rPr lang="en-US" b="1" i="1" dirty="0"/>
              <a:t>(K-nearest </a:t>
            </a:r>
            <a:r>
              <a:rPr lang="en-US" b="1" i="1" dirty="0" smtClean="0"/>
              <a:t>Neighbors </a:t>
            </a:r>
            <a:r>
              <a:rPr lang="en-US" b="1" i="1" dirty="0"/>
              <a:t>classification)</a:t>
            </a:r>
            <a:endParaRPr lang="uk-UA" b="1" i="1" dirty="0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37379"/>
              </p:ext>
            </p:extLst>
          </p:nvPr>
        </p:nvGraphicFramePr>
        <p:xfrm>
          <a:off x="395536" y="2204864"/>
          <a:ext cx="8208912" cy="139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 frequency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Standardization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 metric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uk-UA" dirty="0"/>
                    </a:p>
                  </a:txBody>
                  <a:tcPr/>
                </a:tc>
              </a:tr>
              <a:tr h="4831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&gt;= 10</a:t>
                      </a:r>
                      <a:endParaRPr lang="uk-U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Yes</a:t>
                      </a:r>
                      <a:endParaRPr lang="uk-UA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Correlation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88.38%</a:t>
                      </a:r>
                      <a:endParaRPr lang="uk-UA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31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&gt;=</a:t>
                      </a:r>
                      <a:r>
                        <a:rPr lang="en-US" sz="2400" b="1" baseline="0" dirty="0" smtClean="0"/>
                        <a:t> 20</a:t>
                      </a:r>
                      <a:endParaRPr lang="uk-U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Yes</a:t>
                      </a:r>
                      <a:endParaRPr lang="uk-UA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Correlation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87.44%</a:t>
                      </a:r>
                      <a:endParaRPr lang="uk-UA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1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uk-UA" dirty="0"/>
          </a:p>
        </p:txBody>
      </p:sp>
      <p:sp>
        <p:nvSpPr>
          <p:cNvPr id="4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374441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Better </a:t>
            </a:r>
            <a:r>
              <a:rPr lang="en-US" sz="2800" dirty="0" smtClean="0"/>
              <a:t>results can be achieved with </a:t>
            </a:r>
            <a:r>
              <a:rPr lang="en-US" sz="2800" b="1" dirty="0" smtClean="0"/>
              <a:t>feature frequency</a:t>
            </a:r>
            <a:r>
              <a:rPr lang="en-US" sz="2800" dirty="0" smtClean="0"/>
              <a:t> </a:t>
            </a:r>
            <a:r>
              <a:rPr lang="en-US" sz="2800" b="1" dirty="0" smtClean="0"/>
              <a:t>&gt;= 10</a:t>
            </a:r>
            <a:r>
              <a:rPr lang="en-US" sz="2800" dirty="0" smtClean="0"/>
              <a:t> and </a:t>
            </a:r>
            <a:r>
              <a:rPr lang="en-US" sz="2800" b="1" dirty="0" smtClean="0"/>
              <a:t>&gt;= 20</a:t>
            </a:r>
            <a:r>
              <a:rPr lang="en-US" sz="2800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dirty="0" smtClean="0"/>
              <a:t>Intelligent selection of K-means centroids can give almost the same accuracy as standard K-means algorithm (</a:t>
            </a:r>
            <a:r>
              <a:rPr lang="uk-UA" sz="2800" dirty="0" smtClean="0"/>
              <a:t>85.62</a:t>
            </a:r>
            <a:r>
              <a:rPr lang="en-US" sz="2800" dirty="0" smtClean="0"/>
              <a:t>% vs </a:t>
            </a:r>
            <a:r>
              <a:rPr lang="uk-UA" sz="2800" dirty="0" smtClean="0"/>
              <a:t>85.93</a:t>
            </a:r>
            <a:r>
              <a:rPr lang="en-US" sz="2800" dirty="0" smtClean="0"/>
              <a:t>%).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b="1" dirty="0" smtClean="0"/>
              <a:t>Hierarchical clustering</a:t>
            </a:r>
            <a:r>
              <a:rPr lang="en-US" sz="2800" dirty="0" smtClean="0"/>
              <a:t>: </a:t>
            </a:r>
            <a:r>
              <a:rPr lang="en-US" sz="2800" b="1" dirty="0" smtClean="0"/>
              <a:t>Ward’s method</a:t>
            </a:r>
            <a:r>
              <a:rPr lang="en-US" sz="2800" dirty="0" smtClean="0"/>
              <a:t> gives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35968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 work</a:t>
            </a:r>
            <a:endParaRPr lang="uk-UA" dirty="0"/>
          </a:p>
        </p:txBody>
      </p:sp>
      <p:sp>
        <p:nvSpPr>
          <p:cNvPr id="4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374441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Use </a:t>
            </a:r>
            <a:r>
              <a:rPr lang="en-US" sz="2800" b="1" i="1" dirty="0" smtClean="0"/>
              <a:t>adverb-adjective</a:t>
            </a:r>
            <a:r>
              <a:rPr lang="en-US" sz="2800" dirty="0" smtClean="0"/>
              <a:t> pairs (bi-grams) as features. Example: </a:t>
            </a:r>
            <a:r>
              <a:rPr lang="en-US" sz="2800" b="1" i="1" dirty="0" smtClean="0"/>
              <a:t>very beautiful, extremely bad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Investigate other unsupervised algorithms:</a:t>
            </a:r>
          </a:p>
          <a:p>
            <a:pPr marL="0" indent="0">
              <a:buNone/>
            </a:pPr>
            <a:r>
              <a:rPr lang="en-US" sz="2800" b="1" dirty="0" smtClean="0"/>
              <a:t>	Hidden Markov Model      (HMM)</a:t>
            </a:r>
          </a:p>
          <a:p>
            <a:pPr marL="0" indent="0">
              <a:buNone/>
            </a:pPr>
            <a:r>
              <a:rPr lang="en-GB" sz="2800" dirty="0" smtClean="0"/>
              <a:t>	</a:t>
            </a:r>
            <a:r>
              <a:rPr lang="en-GB" sz="2800" b="1" dirty="0" smtClean="0"/>
              <a:t>Gaussian </a:t>
            </a:r>
            <a:r>
              <a:rPr lang="en-GB" sz="2800" b="1" dirty="0"/>
              <a:t>Mixture </a:t>
            </a:r>
            <a:r>
              <a:rPr lang="en-GB" sz="2800" b="1" dirty="0" smtClean="0"/>
              <a:t>Model  (GMM)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3. Multi-language support.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4. Include </a:t>
            </a:r>
            <a:r>
              <a:rPr lang="en-US" sz="2800" b="1" dirty="0" smtClean="0"/>
              <a:t>neutral</a:t>
            </a:r>
            <a:r>
              <a:rPr lang="en-US" sz="2800" dirty="0" smtClean="0"/>
              <a:t> opinion.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5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root\Desktop\30z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7190" cy="600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7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Opinion mining / Sentiment analysis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1. Aim of this research</a:t>
            </a:r>
          </a:p>
          <a:p>
            <a:pPr marL="0" indent="0">
              <a:buNone/>
            </a:pPr>
            <a:r>
              <a:rPr lang="en-US" sz="2800" b="1" dirty="0" smtClean="0"/>
              <a:t>2. Why?</a:t>
            </a:r>
          </a:p>
          <a:p>
            <a:pPr marL="0" indent="0">
              <a:buNone/>
            </a:pPr>
            <a:r>
              <a:rPr lang="en-US" dirty="0" smtClean="0"/>
              <a:t>	2.1 Customers </a:t>
            </a:r>
            <a:r>
              <a:rPr lang="en-US" dirty="0"/>
              <a:t>opinion </a:t>
            </a:r>
            <a:r>
              <a:rPr lang="en-US" dirty="0" smtClean="0"/>
              <a:t>analysis </a:t>
            </a:r>
          </a:p>
          <a:p>
            <a:pPr marL="0" indent="0">
              <a:buNone/>
            </a:pPr>
            <a:r>
              <a:rPr lang="en-US" dirty="0" smtClean="0"/>
              <a:t>	2.2 Public </a:t>
            </a:r>
            <a:r>
              <a:rPr lang="en-US" dirty="0" smtClean="0"/>
              <a:t>opinion </a:t>
            </a:r>
            <a:r>
              <a:rPr lang="en-US" dirty="0" smtClean="0"/>
              <a:t>tracking</a:t>
            </a:r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3. Dataset</a:t>
            </a:r>
          </a:p>
          <a:p>
            <a:pPr marL="0" indent="0">
              <a:buNone/>
            </a:pPr>
            <a:r>
              <a:rPr lang="en-US" sz="2800" b="1" dirty="0" smtClean="0"/>
              <a:t>	1600</a:t>
            </a:r>
            <a:r>
              <a:rPr lang="en-US" sz="2800" dirty="0" smtClean="0"/>
              <a:t> hotel reviews from </a:t>
            </a:r>
            <a:r>
              <a:rPr lang="en-US" sz="2800" b="1" dirty="0" err="1" smtClean="0"/>
              <a:t>TripAdviso</a:t>
            </a:r>
            <a:r>
              <a:rPr lang="en-US" sz="2800" dirty="0" err="1" smtClean="0"/>
              <a:t>r</a:t>
            </a:r>
            <a:r>
              <a:rPr lang="en-US" sz="2800" dirty="0" smtClean="0"/>
              <a:t> website</a:t>
            </a:r>
            <a:br>
              <a:rPr lang="en-US" sz="2800" dirty="0" smtClean="0"/>
            </a:br>
            <a:r>
              <a:rPr lang="en-US" sz="2800" dirty="0" smtClean="0"/>
              <a:t>	800 – positive, 800 - negative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5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Theoretical background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84784"/>
                <a:ext cx="8229600" cy="3744416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800" b="1" dirty="0"/>
                  <a:t>Observation</a:t>
                </a:r>
                <a:r>
                  <a:rPr lang="en-US" sz="2800" dirty="0"/>
                  <a:t> - numerical </a:t>
                </a:r>
                <a:r>
                  <a:rPr lang="en-US" sz="2800" dirty="0" smtClean="0"/>
                  <a:t>vector representing an object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}</a:t>
                </a:r>
                <a:endParaRPr lang="en-US" sz="2800" b="1" dirty="0" smtClean="0"/>
              </a:p>
              <a:p>
                <a:pPr marL="514350" indent="-514350">
                  <a:buAutoNum type="arabicPeriod"/>
                </a:pPr>
                <a:r>
                  <a:rPr lang="en-US" sz="2800" b="1" dirty="0" smtClean="0"/>
                  <a:t>Feature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– </a:t>
                </a:r>
                <a:r>
                  <a:rPr lang="en-US" sz="2800" dirty="0" smtClean="0"/>
                  <a:t>a value describing one characteristic of an </a:t>
                </a:r>
                <a:r>
                  <a:rPr lang="en-US" sz="2800" dirty="0" smtClean="0"/>
                  <a:t>observation</a:t>
                </a:r>
                <a:endParaRPr lang="en-US" sz="2800" dirty="0" smtClean="0"/>
              </a:p>
              <a:p>
                <a:pPr marL="514350" indent="-514350">
                  <a:buAutoNum type="arabicPeriod"/>
                </a:pPr>
                <a:r>
                  <a:rPr lang="en-US" sz="2800" b="1" dirty="0" smtClean="0"/>
                  <a:t>Set </a:t>
                </a:r>
                <a:r>
                  <a:rPr lang="en-US" sz="2800" b="1" dirty="0"/>
                  <a:t>of observations </a:t>
                </a:r>
                <a:r>
                  <a:rPr lang="en-US" sz="2800" dirty="0"/>
                  <a:t>–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ea typeface="Cambria Math"/>
                      </a:rPr>
                      <m:t>𝑵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latin typeface="Cambria Math"/>
                        <a:ea typeface="Cambria Math"/>
                      </a:rPr>
                      <m:t>𝑴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dimensional matrix</a:t>
                </a:r>
                <a:r>
                  <a:rPr lang="en-US" sz="2800" dirty="0" smtClean="0"/>
                  <a:t>,   </a:t>
                </a:r>
                <a:r>
                  <a:rPr lang="en-US" sz="2800" b="1" i="1" dirty="0" smtClean="0"/>
                  <a:t>N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–</a:t>
                </a:r>
                <a:r>
                  <a:rPr lang="en-US" sz="2800" dirty="0" smtClean="0"/>
                  <a:t>  total number of observations                                                        </a:t>
                </a:r>
                <a:r>
                  <a:rPr lang="en-US" sz="2800" b="1" i="1" dirty="0" smtClean="0"/>
                  <a:t>M</a:t>
                </a:r>
                <a:r>
                  <a:rPr lang="en-US" sz="2800" dirty="0" smtClean="0"/>
                  <a:t> – total number of features </a:t>
                </a:r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84784"/>
                <a:ext cx="8229600" cy="3744416"/>
              </a:xfrm>
              <a:blipFill rotWithShape="1">
                <a:blip r:embed="rId2"/>
                <a:stretch>
                  <a:fillRect l="-1556" t="-1629" r="-2407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358397"/>
                  </p:ext>
                </p:extLst>
              </p:nvPr>
            </p:nvGraphicFramePr>
            <p:xfrm>
              <a:off x="251520" y="5013176"/>
              <a:ext cx="8640959" cy="152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5"/>
                    <a:gridCol w="662475"/>
                    <a:gridCol w="449193"/>
                    <a:gridCol w="760540"/>
                    <a:gridCol w="864096"/>
                    <a:gridCol w="720080"/>
                    <a:gridCol w="792088"/>
                    <a:gridCol w="1296144"/>
                    <a:gridCol w="720080"/>
                    <a:gridCol w="1152128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𝒂𝒅𝒋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𝒂𝒅𝒋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𝒂𝒅𝒗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𝒂𝒅𝒗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𝒏𝒆𝒈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_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𝒂𝒅𝒋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𝒏𝒆𝒈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_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𝒂𝒅𝒋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</a:tr>
                  <a:tr h="400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Review #1</a:t>
                          </a:r>
                          <a:endParaRPr lang="uk-UA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 anchor="ctr"/>
                    </a:tc>
                  </a:tr>
                  <a:tr h="36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</a:t>
                          </a:r>
                          <a:endParaRPr lang="uk-UA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 dirty="0"/>
                        </a:p>
                      </a:txBody>
                      <a:tcPr anchor="ctr"/>
                    </a:tc>
                  </a:tr>
                  <a:tr h="35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Review</a:t>
                          </a:r>
                          <a:r>
                            <a:rPr lang="en-US" b="1" baseline="0" dirty="0" smtClean="0"/>
                            <a:t> #n</a:t>
                          </a:r>
                          <a:endParaRPr lang="uk-UA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358397"/>
                  </p:ext>
                </p:extLst>
              </p:nvPr>
            </p:nvGraphicFramePr>
            <p:xfrm>
              <a:off x="251520" y="5013176"/>
              <a:ext cx="8640959" cy="152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5"/>
                    <a:gridCol w="662475"/>
                    <a:gridCol w="449193"/>
                    <a:gridCol w="760540"/>
                    <a:gridCol w="864096"/>
                    <a:gridCol w="720080"/>
                    <a:gridCol w="792088"/>
                    <a:gridCol w="1296144"/>
                    <a:gridCol w="720080"/>
                    <a:gridCol w="1152128"/>
                  </a:tblGrid>
                  <a:tr h="391795">
                    <a:tc>
                      <a:txBody>
                        <a:bodyPr/>
                        <a:lstStyle/>
                        <a:p>
                          <a:pPr algn="ctr"/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4404" t="-7813" r="-1016514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6400" t="-7813" r="-728000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7746" t="-7813" r="-540845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90769" t="-7813" r="-400000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1596" t="-7813" r="-144131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50265" t="-7813" b="-315625"/>
                          </a:stretch>
                        </a:blipFill>
                      </a:tcPr>
                    </a:tc>
                  </a:tr>
                  <a:tr h="4002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Review #1</a:t>
                          </a:r>
                          <a:endParaRPr lang="uk-UA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…</a:t>
                          </a:r>
                          <a:endParaRPr lang="uk-UA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uk-UA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Review</a:t>
                          </a:r>
                          <a:r>
                            <a:rPr lang="en-US" b="1" baseline="0" dirty="0" smtClean="0"/>
                            <a:t> #n</a:t>
                          </a:r>
                          <a:endParaRPr lang="uk-UA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uk-U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09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1. Divide </a:t>
            </a:r>
            <a:r>
              <a:rPr lang="en-US" sz="2800" b="1" i="1" dirty="0" smtClean="0"/>
              <a:t>n</a:t>
            </a:r>
            <a:r>
              <a:rPr lang="en-US" sz="2800" dirty="0" smtClean="0"/>
              <a:t> observations into </a:t>
            </a:r>
            <a:r>
              <a:rPr lang="en-US" sz="2800" b="1" i="1" dirty="0" smtClean="0"/>
              <a:t>k </a:t>
            </a:r>
            <a:r>
              <a:rPr lang="en-US" sz="2800" dirty="0" smtClean="0"/>
              <a:t>clusters.</a:t>
            </a: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 smtClean="0"/>
              <a:t>Each </a:t>
            </a:r>
            <a:r>
              <a:rPr lang="en-US" sz="2800" dirty="0"/>
              <a:t>observation belongs to the cluster with the nearest </a:t>
            </a:r>
            <a:r>
              <a:rPr lang="en-US" sz="2800" b="1" i="1" dirty="0" smtClean="0"/>
              <a:t>center </a:t>
            </a:r>
            <a:r>
              <a:rPr lang="en-US" sz="2800" b="1" i="1" dirty="0" smtClean="0"/>
              <a:t>(centroid).</a:t>
            </a:r>
          </a:p>
        </p:txBody>
      </p:sp>
      <p:pic>
        <p:nvPicPr>
          <p:cNvPr id="4" name="Picture 2" descr="http://upload.wikimedia.org/wikipedia/commons/thumb/5/5e/K_Means_Example_Step_1.svg/124px-K_Means_Example_Step_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3404468"/>
            <a:ext cx="2016224" cy="21748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upload.wikimedia.org/wikipedia/commons/thumb/a/a5/K_Means_Example_Step_2.svg/139px-K_Means_Example_Step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04469"/>
            <a:ext cx="2232248" cy="217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2986117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uk-U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2996599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uk-U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2986117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uk-UA" b="1" dirty="0"/>
          </a:p>
        </p:txBody>
      </p:sp>
      <p:pic>
        <p:nvPicPr>
          <p:cNvPr id="9" name="Picture 8" descr="File:K Means Example Step 4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555796"/>
            <a:ext cx="201622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20373" y="3021403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uk-UA" b="1" dirty="0"/>
          </a:p>
        </p:txBody>
      </p:sp>
      <p:pic>
        <p:nvPicPr>
          <p:cNvPr id="11" name="Picture 6" descr="File:K Means Example Step 3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7661"/>
            <a:ext cx="2304256" cy="217486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Distance metrics</a:t>
            </a:r>
            <a:endParaRPr lang="uk-UA" dirty="0"/>
          </a:p>
        </p:txBody>
      </p:sp>
      <p:sp>
        <p:nvSpPr>
          <p:cNvPr id="1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1. </a:t>
            </a:r>
            <a:r>
              <a:rPr lang="en-US" sz="2800" b="1" dirty="0" smtClean="0"/>
              <a:t>Euclidean &amp; squared Euclidean </a:t>
            </a:r>
            <a:r>
              <a:rPr lang="en-US" sz="2800" dirty="0" smtClean="0"/>
              <a:t>(most used)</a:t>
            </a:r>
          </a:p>
          <a:p>
            <a:pPr marL="0" indent="0">
              <a:buNone/>
            </a:pPr>
            <a:r>
              <a:rPr lang="en-US" sz="2800" dirty="0" smtClean="0"/>
              <a:t>2</a:t>
            </a:r>
            <a:r>
              <a:rPr lang="en-US" sz="2800" dirty="0"/>
              <a:t>. </a:t>
            </a:r>
            <a:r>
              <a:rPr lang="en-US" sz="2800" dirty="0" smtClean="0"/>
              <a:t>City block / Manhattan</a:t>
            </a:r>
          </a:p>
          <a:p>
            <a:pPr marL="0" indent="0">
              <a:buNone/>
            </a:pPr>
            <a:r>
              <a:rPr lang="en-US" sz="2800" dirty="0" smtClean="0"/>
              <a:t>3. Correlation</a:t>
            </a:r>
          </a:p>
          <a:p>
            <a:pPr marL="0" indent="0">
              <a:buNone/>
            </a:pPr>
            <a:r>
              <a:rPr lang="en-US" sz="2800" dirty="0" smtClean="0"/>
              <a:t>4. </a:t>
            </a:r>
            <a:r>
              <a:rPr lang="en-US" sz="2800" dirty="0" smtClean="0"/>
              <a:t>Cosine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301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Other algorithms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3744416"/>
          </a:xfrm>
        </p:spPr>
        <p:txBody>
          <a:bodyPr>
            <a:noAutofit/>
          </a:bodyPr>
          <a:lstStyle/>
          <a:p>
            <a:r>
              <a:rPr lang="en-US" sz="2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Intelligent </a:t>
            </a:r>
            <a:r>
              <a:rPr lang="en-US" sz="28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</a:p>
          <a:p>
            <a:r>
              <a:rPr lang="en-US" sz="28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Hierarchical clustering</a:t>
            </a:r>
          </a:p>
          <a:p>
            <a:r>
              <a:rPr lang="en-US" sz="28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K-nearest neighbors (Supervised):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Prepare the </a:t>
            </a:r>
            <a:r>
              <a:rPr lang="en-US" b="1" dirty="0" smtClean="0"/>
              <a:t>training set</a:t>
            </a:r>
            <a:r>
              <a:rPr lang="en-US" dirty="0" smtClean="0"/>
              <a:t>.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Define </a:t>
            </a:r>
            <a:r>
              <a:rPr lang="en-US" b="1" i="1" dirty="0"/>
              <a:t>K</a:t>
            </a:r>
            <a:r>
              <a:rPr lang="en-US" dirty="0"/>
              <a:t> value.</a:t>
            </a:r>
          </a:p>
          <a:p>
            <a:pPr marL="914400" lvl="1" indent="-514350">
              <a:buAutoNum type="arabicPeriod"/>
            </a:pPr>
            <a:r>
              <a:rPr lang="en-US" dirty="0"/>
              <a:t>Assign each element in </a:t>
            </a:r>
            <a:r>
              <a:rPr lang="en-US" b="1" dirty="0"/>
              <a:t>testing set</a:t>
            </a:r>
            <a:r>
              <a:rPr lang="en-US" dirty="0"/>
              <a:t> to the most frequent label, which appears in </a:t>
            </a:r>
            <a:r>
              <a:rPr lang="en-US" b="1" i="1" dirty="0"/>
              <a:t>K</a:t>
            </a:r>
            <a:r>
              <a:rPr lang="en-US" b="1" dirty="0"/>
              <a:t>-nearest elements</a:t>
            </a:r>
            <a:r>
              <a:rPr lang="en-US" dirty="0"/>
              <a:t> in </a:t>
            </a:r>
            <a:r>
              <a:rPr lang="en-US" b="1" dirty="0"/>
              <a:t>supervised set</a:t>
            </a:r>
            <a:r>
              <a:rPr lang="en-US" dirty="0"/>
              <a:t>.</a:t>
            </a:r>
          </a:p>
          <a:p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3616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Methodology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374441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Assign </a:t>
            </a:r>
            <a:r>
              <a:rPr lang="en-US" sz="2800" b="1" dirty="0" smtClean="0"/>
              <a:t>Part-of-Speech label </a:t>
            </a:r>
            <a:r>
              <a:rPr lang="en-US" sz="2800" dirty="0" smtClean="0"/>
              <a:t>to each word in the review.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Use the frequency of each adjective, adverb and negated adjective as a feature.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Prepare datasets with different parameters: </a:t>
            </a:r>
            <a:r>
              <a:rPr lang="en-US" sz="2800" b="1" dirty="0" smtClean="0"/>
              <a:t>standardized/not standardized</a:t>
            </a:r>
            <a:r>
              <a:rPr lang="en-US" sz="2800" dirty="0" smtClean="0"/>
              <a:t>, frequency of features </a:t>
            </a:r>
            <a:r>
              <a:rPr lang="en-US" sz="2800" b="1" dirty="0" smtClean="0"/>
              <a:t>(&gt;= 1, 10, 20, 50, 100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clustering algorithms.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Calculate </a:t>
            </a:r>
            <a:r>
              <a:rPr lang="en-US" sz="2800" dirty="0" smtClean="0"/>
              <a:t>accuracy (confusion matrix). 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00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 smtClean="0"/>
              <a:t>Python:</a:t>
            </a:r>
          </a:p>
          <a:p>
            <a:pPr marL="1143000" lvl="1" indent="-742950">
              <a:buAutoNum type="arabicPeriod"/>
            </a:pPr>
            <a:r>
              <a:rPr lang="en-US" dirty="0" smtClean="0"/>
              <a:t>Text preprocessing</a:t>
            </a:r>
          </a:p>
          <a:p>
            <a:pPr marL="1143000" lvl="1" indent="-742950">
              <a:buAutoNum type="arabicPeriod"/>
            </a:pPr>
            <a:r>
              <a:rPr lang="en-US" dirty="0" smtClean="0"/>
              <a:t>Features extraction (</a:t>
            </a:r>
            <a:r>
              <a:rPr lang="en-US" b="1" dirty="0" smtClean="0"/>
              <a:t>POS-tagging</a:t>
            </a:r>
            <a:r>
              <a:rPr lang="en-US" dirty="0" smtClean="0"/>
              <a:t>)</a:t>
            </a:r>
          </a:p>
          <a:p>
            <a:pPr marL="1143000" lvl="1" indent="-742950">
              <a:buAutoNum type="arabicPeriod"/>
            </a:pPr>
            <a:r>
              <a:rPr lang="en-US" dirty="0" smtClean="0"/>
              <a:t>Combining and saving results</a:t>
            </a:r>
            <a:endParaRPr lang="en-US" sz="2400" dirty="0" smtClean="0"/>
          </a:p>
          <a:p>
            <a:pPr marL="0" indent="0">
              <a:buNone/>
            </a:pPr>
            <a:r>
              <a:rPr lang="en-US" b="1" i="1" dirty="0" smtClean="0"/>
              <a:t>MATLAB:</a:t>
            </a:r>
          </a:p>
          <a:p>
            <a:pPr marL="1143000" lvl="1" indent="-742950">
              <a:buAutoNum type="arabicPeriod"/>
            </a:pPr>
            <a:r>
              <a:rPr lang="en-US" dirty="0" smtClean="0"/>
              <a:t>Data standardization </a:t>
            </a:r>
            <a:r>
              <a:rPr lang="en-US" dirty="0" smtClean="0"/>
              <a:t>(normalizing/rescaling</a:t>
            </a:r>
            <a:r>
              <a:rPr lang="en-US" dirty="0" smtClean="0"/>
              <a:t>)</a:t>
            </a:r>
          </a:p>
          <a:p>
            <a:pPr marL="1143000" lvl="1" indent="-742950">
              <a:buFont typeface="Arial" panose="020B0604020202020204" pitchFamily="34" charset="0"/>
              <a:buAutoNum type="arabicPeriod"/>
            </a:pPr>
            <a:r>
              <a:rPr lang="en-US" dirty="0"/>
              <a:t>Running machine learning algorithms (</a:t>
            </a:r>
            <a:r>
              <a:rPr lang="en-US" b="1" dirty="0"/>
              <a:t>K-means</a:t>
            </a:r>
            <a:r>
              <a:rPr lang="en-US" dirty="0"/>
              <a:t>, </a:t>
            </a:r>
            <a:r>
              <a:rPr lang="en-US" b="1" dirty="0"/>
              <a:t>Hierarchical clustering, K-nearest neighbors</a:t>
            </a:r>
            <a:r>
              <a:rPr lang="en-US" dirty="0"/>
              <a:t>)</a:t>
            </a:r>
          </a:p>
          <a:p>
            <a:pPr marL="1143000" lvl="1" indent="-742950">
              <a:buFont typeface="Arial" panose="020B0604020202020204" pitchFamily="34" charset="0"/>
              <a:buAutoNum type="arabicPeriod"/>
            </a:pPr>
            <a:r>
              <a:rPr lang="en-US" dirty="0"/>
              <a:t>Accuracy </a:t>
            </a:r>
            <a:r>
              <a:rPr lang="en-US" dirty="0" smtClean="0"/>
              <a:t>check (confusion matrix)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features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451571"/>
              </p:ext>
            </p:extLst>
          </p:nvPr>
        </p:nvGraphicFramePr>
        <p:xfrm>
          <a:off x="179512" y="788288"/>
          <a:ext cx="54864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Group of features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 of features</a:t>
                      </a:r>
                      <a:endParaRPr lang="uk-U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b="1" i="1" dirty="0" smtClean="0"/>
                        <a:t>Adjectives</a:t>
                      </a:r>
                      <a:endParaRPr lang="uk-UA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1930</a:t>
                      </a:r>
                      <a:endParaRPr lang="uk-U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b="1" i="1" dirty="0" smtClean="0"/>
                        <a:t>Adverbs</a:t>
                      </a:r>
                      <a:endParaRPr lang="uk-UA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607</a:t>
                      </a:r>
                      <a:endParaRPr lang="uk-U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b="1" i="1" dirty="0" smtClean="0"/>
                        <a:t>Negated</a:t>
                      </a:r>
                      <a:r>
                        <a:rPr lang="en-US" sz="2400" b="1" i="1" baseline="0" dirty="0" smtClean="0"/>
                        <a:t> adjectives</a:t>
                      </a:r>
                      <a:endParaRPr lang="uk-UA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119</a:t>
                      </a:r>
                      <a:endParaRPr lang="uk-U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Total:</a:t>
                      </a:r>
                      <a:endParaRPr lang="uk-U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2656</a:t>
                      </a:r>
                      <a:endParaRPr lang="uk-UA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Місце для вмісту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656210"/>
              </p:ext>
            </p:extLst>
          </p:nvPr>
        </p:nvGraphicFramePr>
        <p:xfrm>
          <a:off x="3550096" y="3861048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Feature frequency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Number of features</a:t>
                      </a:r>
                      <a:endParaRPr lang="uk-UA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b="1" i="1" dirty="0" smtClean="0"/>
                        <a:t>&gt;= 1</a:t>
                      </a:r>
                      <a:endParaRPr lang="uk-UA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2656</a:t>
                      </a:r>
                      <a:endParaRPr lang="uk-U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b="1" i="1" dirty="0" smtClean="0"/>
                        <a:t>&gt;=</a:t>
                      </a:r>
                      <a:r>
                        <a:rPr lang="en-US" sz="2400" b="1" i="1" baseline="0" dirty="0" smtClean="0"/>
                        <a:t> 10</a:t>
                      </a:r>
                      <a:endParaRPr lang="uk-UA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360</a:t>
                      </a:r>
                      <a:endParaRPr lang="uk-U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b="1" i="1" dirty="0" smtClean="0"/>
                        <a:t>&gt;= 20</a:t>
                      </a:r>
                      <a:endParaRPr lang="uk-UA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232</a:t>
                      </a:r>
                      <a:endParaRPr lang="uk-U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2400" b="1" dirty="0" smtClean="0"/>
                        <a:t>&gt;= 50</a:t>
                      </a:r>
                      <a:endParaRPr lang="uk-U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114</a:t>
                      </a:r>
                      <a:endParaRPr lang="uk-UA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sz="2400" b="1" dirty="0" smtClean="0"/>
                        <a:t>&gt;= 100</a:t>
                      </a:r>
                      <a:endParaRPr lang="uk-UA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64</a:t>
                      </a:r>
                      <a:endParaRPr lang="uk-UA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20241</TotalTime>
  <Words>539</Words>
  <Application>Microsoft Office PowerPoint</Application>
  <PresentationFormat>Екран (4:3)</PresentationFormat>
  <Paragraphs>177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6" baseType="lpstr">
      <vt:lpstr>Тема Office</vt:lpstr>
      <vt:lpstr>Презентація PowerPoint</vt:lpstr>
      <vt:lpstr>Opinion mining / Sentiment analysis</vt:lpstr>
      <vt:lpstr>Theoretical background</vt:lpstr>
      <vt:lpstr>K-means</vt:lpstr>
      <vt:lpstr>Distance metrics</vt:lpstr>
      <vt:lpstr>Other algorithms</vt:lpstr>
      <vt:lpstr>Methodology</vt:lpstr>
      <vt:lpstr>Implementation</vt:lpstr>
      <vt:lpstr>Review features</vt:lpstr>
      <vt:lpstr>Most frequent features (words)</vt:lpstr>
      <vt:lpstr>Clustering: results</vt:lpstr>
      <vt:lpstr>Results of Supervised approach (K-nearest Neighbors classification)</vt:lpstr>
      <vt:lpstr>Conclusion</vt:lpstr>
      <vt:lpstr>Future work</vt:lpstr>
      <vt:lpstr>Презентація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Heavenly</dc:creator>
  <cp:lastModifiedBy>root</cp:lastModifiedBy>
  <cp:revision>1221</cp:revision>
  <dcterms:created xsi:type="dcterms:W3CDTF">2003-07-17T10:40:59Z</dcterms:created>
  <dcterms:modified xsi:type="dcterms:W3CDTF">2014-08-26T11:13:23Z</dcterms:modified>
</cp:coreProperties>
</file>