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085" r:id="rId6"/>
    <p:sldId id="1282" r:id="rId7"/>
    <p:sldId id="352" r:id="rId8"/>
    <p:sldId id="1283" r:id="rId9"/>
    <p:sldId id="1284" r:id="rId10"/>
    <p:sldId id="1285" r:id="rId11"/>
    <p:sldId id="1286" r:id="rId12"/>
    <p:sldId id="1292" r:id="rId13"/>
    <p:sldId id="1287" r:id="rId14"/>
    <p:sldId id="1289" r:id="rId15"/>
    <p:sldId id="1290" r:id="rId16"/>
    <p:sldId id="1288" r:id="rId17"/>
    <p:sldId id="1249"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F7F1-7CAA-4DC0-9048-B64EAE86934F}" v="7" dt="2023-12-04T12:32:08.900"/>
    <p1510:client id="{697BBB05-EA49-5974-803B-3432B049DCD8}" v="6" dt="2023-12-08T04:07:58.937"/>
    <p1510:client id="{6F97CF94-EB01-4273-B9A1-ED7F320C5B7B}" v="24" dt="2023-12-04T11:22:22.945"/>
    <p1510:client id="{7094B356-6A63-4C5D-8B0D-8F4A4AC3300D}" v="433" dt="2023-12-04T12:29:14.268"/>
    <p1510:client id="{D2FC5878-C48A-6225-7638-1A0BF20652E2}" v="2" dt="2024-01-09T12:10:42.015"/>
    <p1510:client id="{EBCF8880-FAE4-FC29-0501-2FD7CBFB08AD}" v="152" dt="2023-12-04T12:50:5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1602" y="5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3920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2275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28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1/15/2024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pic>
        <p:nvPicPr>
          <p:cNvPr id="6" name="Picture 5" descr="A diagram of a boxplots&#10;&#10;Description automatically generated">
            <a:extLst>
              <a:ext uri="{FF2B5EF4-FFF2-40B4-BE49-F238E27FC236}">
                <a16:creationId xmlns:a16="http://schemas.microsoft.com/office/drawing/2014/main" id="{F77A57AF-3CE8-1AF0-3C25-F6581C77A44A}"/>
              </a:ext>
            </a:extLst>
          </p:cNvPr>
          <p:cNvPicPr>
            <a:picLocks noChangeAspect="1"/>
          </p:cNvPicPr>
          <p:nvPr/>
        </p:nvPicPr>
        <p:blipFill>
          <a:blip r:embed="rId3"/>
          <a:stretch>
            <a:fillRect/>
          </a:stretch>
        </p:blipFill>
        <p:spPr>
          <a:xfrm>
            <a:off x="91411" y="1004393"/>
            <a:ext cx="3064610" cy="2057745"/>
          </a:xfrm>
          <a:prstGeom prst="rect">
            <a:avLst/>
          </a:prstGeom>
        </p:spPr>
      </p:pic>
      <p:pic>
        <p:nvPicPr>
          <p:cNvPr id="8" name="Picture 7" descr="A graph of blood sugar&#10;&#10;Description automatically generated">
            <a:extLst>
              <a:ext uri="{FF2B5EF4-FFF2-40B4-BE49-F238E27FC236}">
                <a16:creationId xmlns:a16="http://schemas.microsoft.com/office/drawing/2014/main" id="{FE5BB7D5-5418-607E-1BDD-A1510F8A555D}"/>
              </a:ext>
            </a:extLst>
          </p:cNvPr>
          <p:cNvPicPr>
            <a:picLocks noChangeAspect="1"/>
          </p:cNvPicPr>
          <p:nvPr/>
        </p:nvPicPr>
        <p:blipFill>
          <a:blip r:embed="rId4"/>
          <a:stretch>
            <a:fillRect/>
          </a:stretch>
        </p:blipFill>
        <p:spPr>
          <a:xfrm>
            <a:off x="3271495" y="1004393"/>
            <a:ext cx="3295559" cy="2057745"/>
          </a:xfrm>
          <a:prstGeom prst="rect">
            <a:avLst/>
          </a:prstGeom>
        </p:spPr>
      </p:pic>
      <p:pic>
        <p:nvPicPr>
          <p:cNvPr id="10" name="Picture 9" descr="A graph of a violin plot&#10;&#10;Description automatically generated">
            <a:extLst>
              <a:ext uri="{FF2B5EF4-FFF2-40B4-BE49-F238E27FC236}">
                <a16:creationId xmlns:a16="http://schemas.microsoft.com/office/drawing/2014/main" id="{F6CBBA72-038B-DB18-1636-26D5C8A65434}"/>
              </a:ext>
            </a:extLst>
          </p:cNvPr>
          <p:cNvPicPr>
            <a:picLocks noChangeAspect="1"/>
          </p:cNvPicPr>
          <p:nvPr/>
        </p:nvPicPr>
        <p:blipFill>
          <a:blip r:embed="rId5"/>
          <a:stretch>
            <a:fillRect/>
          </a:stretch>
        </p:blipFill>
        <p:spPr>
          <a:xfrm>
            <a:off x="6567520" y="949035"/>
            <a:ext cx="2485069" cy="2057745"/>
          </a:xfrm>
          <a:prstGeom prst="rect">
            <a:avLst/>
          </a:prstGeom>
        </p:spPr>
      </p:pic>
      <p:sp>
        <p:nvSpPr>
          <p:cNvPr id="11" name="TextBox 10">
            <a:extLst>
              <a:ext uri="{FF2B5EF4-FFF2-40B4-BE49-F238E27FC236}">
                <a16:creationId xmlns:a16="http://schemas.microsoft.com/office/drawing/2014/main" id="{6A2C00B7-9D11-78D3-1489-E74C6EEE7AD3}"/>
              </a:ext>
            </a:extLst>
          </p:cNvPr>
          <p:cNvSpPr txBox="1"/>
          <p:nvPr/>
        </p:nvSpPr>
        <p:spPr>
          <a:xfrm>
            <a:off x="91411" y="3138682"/>
            <a:ext cx="3064610" cy="1754326"/>
          </a:xfrm>
          <a:prstGeom prst="rect">
            <a:avLst/>
          </a:prstGeom>
          <a:noFill/>
        </p:spPr>
        <p:txBody>
          <a:bodyPr wrap="square" rtlCol="0">
            <a:spAutoFit/>
          </a:bodyPr>
          <a:lstStyle/>
          <a:p>
            <a:pPr algn="just"/>
            <a:r>
              <a:rPr lang="en-IN" sz="900" dirty="0"/>
              <a:t>1. </a:t>
            </a:r>
            <a:r>
              <a:rPr lang="en-IN" sz="900" b="1" dirty="0"/>
              <a:t>Glucose</a:t>
            </a:r>
            <a:r>
              <a:rPr lang="en-IN" sz="900" dirty="0"/>
              <a:t>:  Median &gt; 200, indicating variability (large IQR), and no outliers.</a:t>
            </a:r>
          </a:p>
          <a:p>
            <a:pPr algn="just"/>
            <a:endParaRPr lang="en-IN" sz="900" dirty="0"/>
          </a:p>
          <a:p>
            <a:pPr algn="just"/>
            <a:r>
              <a:rPr lang="en-IN" sz="900" dirty="0"/>
              <a:t>2. </a:t>
            </a:r>
            <a:r>
              <a:rPr lang="en-IN" sz="900" b="1" dirty="0"/>
              <a:t>Blood Pressure</a:t>
            </a:r>
            <a:r>
              <a:rPr lang="en-IN" sz="900" dirty="0"/>
              <a:t>:  Median:72 mmHg (normal range). Smaller IQR, few outliers, none extremely high or low.</a:t>
            </a:r>
          </a:p>
          <a:p>
            <a:pPr algn="just"/>
            <a:endParaRPr lang="en-IN" sz="900" dirty="0"/>
          </a:p>
          <a:p>
            <a:pPr algn="just"/>
            <a:r>
              <a:rPr lang="en-IN" sz="900" dirty="0"/>
              <a:t>3. </a:t>
            </a:r>
            <a:r>
              <a:rPr lang="en-IN" sz="900" b="1" dirty="0"/>
              <a:t>Insulin</a:t>
            </a:r>
            <a:r>
              <a:rPr lang="en-IN" sz="900" dirty="0"/>
              <a:t>: Median: 79 </a:t>
            </a:r>
            <a:r>
              <a:rPr lang="en-IN" sz="900" dirty="0" err="1"/>
              <a:t>mlU</a:t>
            </a:r>
            <a:r>
              <a:rPr lang="en-IN" sz="900" dirty="0"/>
              <a:t>/L. Large IQR, considerable variability, numerous outliers, many extremely high.</a:t>
            </a:r>
          </a:p>
          <a:p>
            <a:pPr algn="just"/>
            <a:endParaRPr lang="en-IN" sz="900" dirty="0"/>
          </a:p>
          <a:p>
            <a:pPr algn="just"/>
            <a:r>
              <a:rPr lang="en-IN" sz="900" dirty="0"/>
              <a:t>4. </a:t>
            </a:r>
            <a:r>
              <a:rPr lang="en-IN" sz="900" b="1" dirty="0"/>
              <a:t>Overall</a:t>
            </a:r>
            <a:r>
              <a:rPr lang="en-IN" sz="900" dirty="0"/>
              <a:t>:  Wide range, some outliers. Insulin has many outliers. Median values, except for insulin, within normal range</a:t>
            </a:r>
            <a:r>
              <a:rPr lang="en-IN" sz="800" dirty="0"/>
              <a:t>.</a:t>
            </a:r>
          </a:p>
        </p:txBody>
      </p:sp>
      <p:sp>
        <p:nvSpPr>
          <p:cNvPr id="13" name="TextBox 12">
            <a:extLst>
              <a:ext uri="{FF2B5EF4-FFF2-40B4-BE49-F238E27FC236}">
                <a16:creationId xmlns:a16="http://schemas.microsoft.com/office/drawing/2014/main" id="{D1F210AC-F52B-83E3-5305-6C3A0976CFC7}"/>
              </a:ext>
            </a:extLst>
          </p:cNvPr>
          <p:cNvSpPr txBox="1"/>
          <p:nvPr/>
        </p:nvSpPr>
        <p:spPr>
          <a:xfrm>
            <a:off x="3502444" y="3207931"/>
            <a:ext cx="3064610" cy="1615827"/>
          </a:xfrm>
          <a:prstGeom prst="rect">
            <a:avLst/>
          </a:prstGeom>
          <a:noFill/>
        </p:spPr>
        <p:txBody>
          <a:bodyPr wrap="square">
            <a:spAutoFit/>
          </a:bodyPr>
          <a:lstStyle/>
          <a:p>
            <a:pPr marL="171450" indent="-171450" algn="l">
              <a:buFont typeface="Arial" panose="020B0604020202020204" pitchFamily="34" charset="0"/>
              <a:buChar char="•"/>
            </a:pPr>
            <a:r>
              <a:rPr lang="en-US" sz="1100" b="0" i="0" dirty="0">
                <a:solidFill>
                  <a:schemeClr val="tx1"/>
                </a:solidFill>
                <a:effectLst/>
                <a:latin typeface="Google Sans"/>
              </a:rPr>
              <a:t>The normal range for blood glucose levels is considered to be between 70 and 110 mg/dL. The data in the image appears to be mostly above this range, suggesting that the people represented in the data may have diabetes.</a:t>
            </a:r>
          </a:p>
          <a:p>
            <a:pPr marL="171450" indent="-171450" algn="l">
              <a:buFont typeface="Arial" panose="020B0604020202020204" pitchFamily="34" charset="0"/>
              <a:buChar char="•"/>
            </a:pPr>
            <a:r>
              <a:rPr lang="en-US" sz="1100" dirty="0">
                <a:solidFill>
                  <a:schemeClr val="tx1"/>
                </a:solidFill>
                <a:latin typeface="Google Sans"/>
              </a:rPr>
              <a:t>It is </a:t>
            </a:r>
            <a:r>
              <a:rPr lang="en-US" sz="1100" b="0" i="0" dirty="0">
                <a:solidFill>
                  <a:schemeClr val="tx1"/>
                </a:solidFill>
                <a:effectLst/>
                <a:latin typeface="Google Sans"/>
              </a:rPr>
              <a:t>normally distributed, with a peak in the middle of the range and with the tails tapering off on either side.</a:t>
            </a:r>
          </a:p>
        </p:txBody>
      </p:sp>
      <p:sp>
        <p:nvSpPr>
          <p:cNvPr id="15" name="TextBox 14">
            <a:extLst>
              <a:ext uri="{FF2B5EF4-FFF2-40B4-BE49-F238E27FC236}">
                <a16:creationId xmlns:a16="http://schemas.microsoft.com/office/drawing/2014/main" id="{1D0B9916-16D0-4A1E-566E-C03F1370C609}"/>
              </a:ext>
            </a:extLst>
          </p:cNvPr>
          <p:cNvSpPr txBox="1"/>
          <p:nvPr/>
        </p:nvSpPr>
        <p:spPr>
          <a:xfrm>
            <a:off x="6503919" y="3208535"/>
            <a:ext cx="2485069" cy="1661993"/>
          </a:xfrm>
          <a:prstGeom prst="rect">
            <a:avLst/>
          </a:prstGeom>
          <a:noFill/>
        </p:spPr>
        <p:txBody>
          <a:bodyPr wrap="square">
            <a:spAutoFit/>
          </a:bodyPr>
          <a:lstStyle/>
          <a:p>
            <a:pPr marL="171450" indent="-171450" algn="just">
              <a:buFont typeface="Arial" panose="020B0604020202020204" pitchFamily="34" charset="0"/>
              <a:buChar char="•"/>
            </a:pPr>
            <a:r>
              <a:rPr lang="en-US" sz="1100" b="0" i="0" dirty="0">
                <a:solidFill>
                  <a:schemeClr val="tx1"/>
                </a:solidFill>
                <a:effectLst/>
                <a:latin typeface="system-ui"/>
              </a:rPr>
              <a:t>The violin plot shows the distribution of four numerical </a:t>
            </a:r>
            <a:r>
              <a:rPr lang="en-US" sz="1100" b="0" i="0" dirty="0" err="1">
                <a:solidFill>
                  <a:schemeClr val="tx1"/>
                </a:solidFill>
                <a:effectLst/>
                <a:latin typeface="system-ui"/>
              </a:rPr>
              <a:t>features:'Glucose</a:t>
            </a:r>
            <a:r>
              <a:rPr lang="en-US" sz="1100" b="0" i="0" dirty="0">
                <a:solidFill>
                  <a:schemeClr val="tx1"/>
                </a:solidFill>
                <a:effectLst/>
                <a:latin typeface="system-ui"/>
              </a:rPr>
              <a:t>', '</a:t>
            </a:r>
            <a:r>
              <a:rPr lang="en-US" sz="1100" b="0" i="0" dirty="0" err="1">
                <a:solidFill>
                  <a:schemeClr val="tx1"/>
                </a:solidFill>
                <a:effectLst/>
                <a:latin typeface="system-ui"/>
              </a:rPr>
              <a:t>BloodPressure</a:t>
            </a:r>
            <a:r>
              <a:rPr lang="en-US" sz="1100" b="0" i="0" dirty="0">
                <a:solidFill>
                  <a:schemeClr val="tx1"/>
                </a:solidFill>
                <a:effectLst/>
                <a:latin typeface="system-ui"/>
              </a:rPr>
              <a:t>', '</a:t>
            </a:r>
            <a:r>
              <a:rPr lang="en-US" sz="1100" b="0" i="0" dirty="0" err="1">
                <a:solidFill>
                  <a:schemeClr val="tx1"/>
                </a:solidFill>
                <a:effectLst/>
                <a:latin typeface="system-ui"/>
              </a:rPr>
              <a:t>SkinThickness</a:t>
            </a:r>
            <a:r>
              <a:rPr lang="en-US" sz="1100" b="0" i="0" dirty="0">
                <a:solidFill>
                  <a:schemeClr val="tx1"/>
                </a:solidFill>
                <a:effectLst/>
                <a:latin typeface="system-ui"/>
              </a:rPr>
              <a:t>', 'Insulin’.</a:t>
            </a:r>
          </a:p>
          <a:p>
            <a:pPr marL="171450" indent="-171450" algn="just">
              <a:buFont typeface="Arial" panose="020B0604020202020204" pitchFamily="34" charset="0"/>
              <a:buChar char="•"/>
            </a:pPr>
            <a:r>
              <a:rPr lang="en-US" sz="1100" b="0" i="0" dirty="0">
                <a:solidFill>
                  <a:schemeClr val="tx1"/>
                </a:solidFill>
                <a:effectLst/>
                <a:latin typeface="system-ui"/>
              </a:rPr>
              <a:t>The violin shape represents the probability density function (PDF) of each feature and the boxplot embedded within each violin plot shows the </a:t>
            </a:r>
            <a:r>
              <a:rPr lang="en-US" sz="1100" b="0" i="0" dirty="0" err="1">
                <a:solidFill>
                  <a:schemeClr val="tx1"/>
                </a:solidFill>
                <a:effectLst/>
                <a:latin typeface="system-ui"/>
              </a:rPr>
              <a:t>median,IQR</a:t>
            </a:r>
            <a:r>
              <a:rPr lang="en-US" sz="1100" b="0" i="0" dirty="0">
                <a:solidFill>
                  <a:schemeClr val="tx1"/>
                </a:solidFill>
                <a:effectLst/>
                <a:latin typeface="system-ui"/>
              </a:rPr>
              <a:t> and outliers</a:t>
            </a:r>
            <a:r>
              <a:rPr lang="en-US" b="0" i="0" dirty="0">
                <a:solidFill>
                  <a:schemeClr val="tx1"/>
                </a:solidFill>
                <a:effectLst/>
                <a:latin typeface="system-ui"/>
              </a:rPr>
              <a:t>.</a:t>
            </a:r>
            <a:endParaRPr lang="en-IN" dirty="0">
              <a:solidFill>
                <a:schemeClr val="tx1"/>
              </a:solidFill>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pic>
        <p:nvPicPr>
          <p:cNvPr id="4" name="Picture 3" descr="A graph of a number of blood pressure&#10;&#10;Description automatically generated">
            <a:extLst>
              <a:ext uri="{FF2B5EF4-FFF2-40B4-BE49-F238E27FC236}">
                <a16:creationId xmlns:a16="http://schemas.microsoft.com/office/drawing/2014/main" id="{481B3994-2B41-BE93-72E5-9058BF86CAB9}"/>
              </a:ext>
            </a:extLst>
          </p:cNvPr>
          <p:cNvPicPr>
            <a:picLocks noChangeAspect="1"/>
          </p:cNvPicPr>
          <p:nvPr/>
        </p:nvPicPr>
        <p:blipFill>
          <a:blip r:embed="rId3"/>
          <a:stretch>
            <a:fillRect/>
          </a:stretch>
        </p:blipFill>
        <p:spPr>
          <a:xfrm>
            <a:off x="3067113" y="1040938"/>
            <a:ext cx="2599395" cy="2254474"/>
          </a:xfrm>
          <a:prstGeom prst="rect">
            <a:avLst/>
          </a:prstGeom>
        </p:spPr>
      </p:pic>
      <p:pic>
        <p:nvPicPr>
          <p:cNvPr id="6" name="Picture 5" descr="A screenshot of a graph&#10;&#10;Description automatically generated">
            <a:extLst>
              <a:ext uri="{FF2B5EF4-FFF2-40B4-BE49-F238E27FC236}">
                <a16:creationId xmlns:a16="http://schemas.microsoft.com/office/drawing/2014/main" id="{C2AB9A3E-A476-077D-4052-F5103FAB5B80}"/>
              </a:ext>
            </a:extLst>
          </p:cNvPr>
          <p:cNvPicPr>
            <a:picLocks noChangeAspect="1"/>
          </p:cNvPicPr>
          <p:nvPr/>
        </p:nvPicPr>
        <p:blipFill>
          <a:blip r:embed="rId4"/>
          <a:stretch>
            <a:fillRect/>
          </a:stretch>
        </p:blipFill>
        <p:spPr>
          <a:xfrm>
            <a:off x="5727144" y="1091068"/>
            <a:ext cx="2679602" cy="2154214"/>
          </a:xfrm>
          <a:prstGeom prst="rect">
            <a:avLst/>
          </a:prstGeom>
        </p:spPr>
      </p:pic>
      <p:pic>
        <p:nvPicPr>
          <p:cNvPr id="8" name="Picture 7" descr="A diagram of blood pressure&#10;&#10;Description automatically generated">
            <a:extLst>
              <a:ext uri="{FF2B5EF4-FFF2-40B4-BE49-F238E27FC236}">
                <a16:creationId xmlns:a16="http://schemas.microsoft.com/office/drawing/2014/main" id="{7F0412AF-BFF1-9EED-0476-7E2C4A7AC673}"/>
              </a:ext>
            </a:extLst>
          </p:cNvPr>
          <p:cNvPicPr>
            <a:picLocks noChangeAspect="1"/>
          </p:cNvPicPr>
          <p:nvPr/>
        </p:nvPicPr>
        <p:blipFill>
          <a:blip r:embed="rId5"/>
          <a:stretch>
            <a:fillRect/>
          </a:stretch>
        </p:blipFill>
        <p:spPr>
          <a:xfrm>
            <a:off x="259272" y="1004393"/>
            <a:ext cx="2679602" cy="2327564"/>
          </a:xfrm>
          <a:prstGeom prst="rect">
            <a:avLst/>
          </a:prstGeom>
        </p:spPr>
      </p:pic>
      <p:sp>
        <p:nvSpPr>
          <p:cNvPr id="10" name="TextBox 9">
            <a:extLst>
              <a:ext uri="{FF2B5EF4-FFF2-40B4-BE49-F238E27FC236}">
                <a16:creationId xmlns:a16="http://schemas.microsoft.com/office/drawing/2014/main" id="{D97A9B24-99C6-6F86-132B-BB446A8DAB53}"/>
              </a:ext>
            </a:extLst>
          </p:cNvPr>
          <p:cNvSpPr txBox="1"/>
          <p:nvPr/>
        </p:nvSpPr>
        <p:spPr>
          <a:xfrm>
            <a:off x="239237" y="3437903"/>
            <a:ext cx="2827876" cy="769441"/>
          </a:xfrm>
          <a:prstGeom prst="rect">
            <a:avLst/>
          </a:prstGeom>
          <a:noFill/>
        </p:spPr>
        <p:txBody>
          <a:bodyPr wrap="square">
            <a:spAutoFit/>
          </a:bodyPr>
          <a:lstStyle/>
          <a:p>
            <a:pPr marL="171450" indent="-171450">
              <a:buFont typeface="Arial" panose="020B0604020202020204" pitchFamily="34" charset="0"/>
              <a:buChar char="•"/>
            </a:pPr>
            <a:r>
              <a:rPr lang="en-US" sz="1100" b="0" i="0" dirty="0">
                <a:solidFill>
                  <a:schemeClr val="tx1"/>
                </a:solidFill>
                <a:effectLst/>
                <a:latin typeface="Söhne"/>
              </a:rPr>
              <a:t>The scatter plot of Glucose against Blood Pressure</a:t>
            </a:r>
          </a:p>
          <a:p>
            <a:pPr marL="171450" indent="-171450">
              <a:buFont typeface="Arial" panose="020B0604020202020204" pitchFamily="34" charset="0"/>
              <a:buChar char="•"/>
            </a:pPr>
            <a:r>
              <a:rPr lang="en-US" sz="1100" b="0" i="0" dirty="0">
                <a:solidFill>
                  <a:schemeClr val="tx1"/>
                </a:solidFill>
                <a:effectLst/>
                <a:latin typeface="system-ui"/>
              </a:rPr>
              <a:t>If the glucose level increases above 80 then there are high chances of having diabetes.</a:t>
            </a:r>
            <a:endParaRPr lang="en-IN" sz="1100" dirty="0">
              <a:solidFill>
                <a:schemeClr val="tx1"/>
              </a:solidFill>
            </a:endParaRPr>
          </a:p>
        </p:txBody>
      </p:sp>
      <p:sp>
        <p:nvSpPr>
          <p:cNvPr id="12" name="TextBox 11">
            <a:extLst>
              <a:ext uri="{FF2B5EF4-FFF2-40B4-BE49-F238E27FC236}">
                <a16:creationId xmlns:a16="http://schemas.microsoft.com/office/drawing/2014/main" id="{55BC39C5-B89F-0BA3-1F4D-D810C855D3A5}"/>
              </a:ext>
            </a:extLst>
          </p:cNvPr>
          <p:cNvSpPr txBox="1"/>
          <p:nvPr/>
        </p:nvSpPr>
        <p:spPr>
          <a:xfrm>
            <a:off x="3067113" y="3331957"/>
            <a:ext cx="2660031" cy="1615827"/>
          </a:xfrm>
          <a:prstGeom prst="rect">
            <a:avLst/>
          </a:prstGeom>
          <a:noFill/>
        </p:spPr>
        <p:txBody>
          <a:bodyPr wrap="square">
            <a:spAutoFit/>
          </a:bodyPr>
          <a:lstStyle/>
          <a:p>
            <a:pPr algn="just"/>
            <a:r>
              <a:rPr lang="en-US" sz="1100" b="0" i="0" dirty="0">
                <a:solidFill>
                  <a:schemeClr val="tx1"/>
                </a:solidFill>
                <a:effectLst/>
                <a:latin typeface="system-ui"/>
              </a:rPr>
              <a:t>The image shows a kernel Density Estimation(KDE) PLOT of four numerical </a:t>
            </a:r>
            <a:r>
              <a:rPr lang="en-US" sz="1100" b="0" i="0" dirty="0" err="1">
                <a:solidFill>
                  <a:schemeClr val="tx1"/>
                </a:solidFill>
                <a:effectLst/>
                <a:latin typeface="system-ui"/>
              </a:rPr>
              <a:t>features:'Glucose</a:t>
            </a:r>
            <a:r>
              <a:rPr lang="en-US" sz="1100" b="0" i="0" dirty="0">
                <a:solidFill>
                  <a:schemeClr val="tx1"/>
                </a:solidFill>
                <a:effectLst/>
                <a:latin typeface="system-ui"/>
              </a:rPr>
              <a:t>', '</a:t>
            </a:r>
            <a:r>
              <a:rPr lang="en-US" sz="1100" b="0" i="0" dirty="0" err="1">
                <a:solidFill>
                  <a:schemeClr val="tx1"/>
                </a:solidFill>
                <a:effectLst/>
                <a:latin typeface="system-ui"/>
              </a:rPr>
              <a:t>BloodPressure</a:t>
            </a:r>
            <a:r>
              <a:rPr lang="en-US" sz="1100" b="0" i="0" dirty="0">
                <a:solidFill>
                  <a:schemeClr val="tx1"/>
                </a:solidFill>
                <a:effectLst/>
                <a:latin typeface="system-ui"/>
              </a:rPr>
              <a:t>', '</a:t>
            </a:r>
            <a:r>
              <a:rPr lang="en-US" sz="1100" b="0" i="0" dirty="0" err="1">
                <a:solidFill>
                  <a:schemeClr val="tx1"/>
                </a:solidFill>
                <a:effectLst/>
                <a:latin typeface="system-ui"/>
              </a:rPr>
              <a:t>SkinThickness</a:t>
            </a:r>
            <a:r>
              <a:rPr lang="en-US" sz="1100" b="0" i="0" dirty="0">
                <a:solidFill>
                  <a:schemeClr val="tx1"/>
                </a:solidFill>
                <a:effectLst/>
                <a:latin typeface="system-ui"/>
              </a:rPr>
              <a:t>', '</a:t>
            </a:r>
            <a:r>
              <a:rPr lang="en-US" sz="1100" b="0" i="0" dirty="0" err="1">
                <a:solidFill>
                  <a:schemeClr val="tx1"/>
                </a:solidFill>
                <a:effectLst/>
                <a:latin typeface="system-ui"/>
              </a:rPr>
              <a:t>Insulin'.KDE</a:t>
            </a:r>
            <a:r>
              <a:rPr lang="en-US" sz="1100" b="0" i="0" dirty="0">
                <a:solidFill>
                  <a:schemeClr val="tx1"/>
                </a:solidFill>
                <a:effectLst/>
                <a:latin typeface="system-ui"/>
              </a:rPr>
              <a:t> is a NON-PARAMETRIC METHOD for </a:t>
            </a:r>
            <a:r>
              <a:rPr lang="en-US" sz="1100" b="0" i="0" dirty="0" err="1">
                <a:solidFill>
                  <a:schemeClr val="tx1"/>
                </a:solidFill>
                <a:effectLst/>
                <a:latin typeface="system-ui"/>
              </a:rPr>
              <a:t>esitmating</a:t>
            </a:r>
            <a:r>
              <a:rPr lang="en-US" sz="1100" b="0" i="0" dirty="0">
                <a:solidFill>
                  <a:schemeClr val="tx1"/>
                </a:solidFill>
                <a:effectLst/>
                <a:latin typeface="system-ui"/>
              </a:rPr>
              <a:t> the probability density function of a random variable the </a:t>
            </a:r>
            <a:r>
              <a:rPr lang="en-US" sz="1100" b="0" i="0" dirty="0" err="1">
                <a:solidFill>
                  <a:schemeClr val="tx1"/>
                </a:solidFill>
                <a:effectLst/>
                <a:latin typeface="system-ui"/>
              </a:rPr>
              <a:t>kde</a:t>
            </a:r>
            <a:r>
              <a:rPr lang="en-US" sz="1100" b="0" i="0" dirty="0">
                <a:solidFill>
                  <a:schemeClr val="tx1"/>
                </a:solidFill>
                <a:effectLst/>
                <a:latin typeface="system-ui"/>
              </a:rPr>
              <a:t> plot shows the estimated pdf of each feature which can be used to visualize the distribution of the data.</a:t>
            </a:r>
            <a:endParaRPr lang="en-IN" sz="1100" dirty="0">
              <a:solidFill>
                <a:schemeClr val="tx1"/>
              </a:solidFill>
            </a:endParaRPr>
          </a:p>
        </p:txBody>
      </p:sp>
      <p:sp>
        <p:nvSpPr>
          <p:cNvPr id="14" name="TextBox 13">
            <a:extLst>
              <a:ext uri="{FF2B5EF4-FFF2-40B4-BE49-F238E27FC236}">
                <a16:creationId xmlns:a16="http://schemas.microsoft.com/office/drawing/2014/main" id="{D50CBC27-053D-D879-1E34-DB77013932FC}"/>
              </a:ext>
            </a:extLst>
          </p:cNvPr>
          <p:cNvSpPr txBox="1"/>
          <p:nvPr/>
        </p:nvSpPr>
        <p:spPr>
          <a:xfrm>
            <a:off x="5913554" y="3437903"/>
            <a:ext cx="2641466" cy="938719"/>
          </a:xfrm>
          <a:prstGeom prst="rect">
            <a:avLst/>
          </a:prstGeom>
          <a:noFill/>
        </p:spPr>
        <p:txBody>
          <a:bodyPr wrap="square">
            <a:spAutoFit/>
          </a:bodyPr>
          <a:lstStyle/>
          <a:p>
            <a:pPr marL="171450" indent="-171450" algn="l">
              <a:buFont typeface="Arial" panose="020B0604020202020204" pitchFamily="34" charset="0"/>
              <a:buChar char="•"/>
            </a:pPr>
            <a:r>
              <a:rPr lang="en-US" sz="1100" dirty="0">
                <a:solidFill>
                  <a:schemeClr val="tx1"/>
                </a:solidFill>
                <a:latin typeface="system-ui"/>
              </a:rPr>
              <a:t>W</a:t>
            </a:r>
            <a:r>
              <a:rPr lang="en-US" sz="1100" b="0" i="0" dirty="0">
                <a:solidFill>
                  <a:schemeClr val="tx1"/>
                </a:solidFill>
                <a:effectLst/>
                <a:latin typeface="system-ui"/>
              </a:rPr>
              <a:t>e can see </a:t>
            </a:r>
            <a:r>
              <a:rPr lang="en-US" sz="1100" b="0" i="0" dirty="0" err="1">
                <a:solidFill>
                  <a:schemeClr val="tx1"/>
                </a:solidFill>
                <a:effectLst/>
                <a:latin typeface="system-ui"/>
              </a:rPr>
              <a:t>BloodPressure</a:t>
            </a:r>
            <a:r>
              <a:rPr lang="en-US" sz="1100" b="0" i="0" dirty="0">
                <a:solidFill>
                  <a:schemeClr val="tx1"/>
                </a:solidFill>
                <a:effectLst/>
                <a:latin typeface="system-ui"/>
              </a:rPr>
              <a:t> feature has lowest relation with output column.</a:t>
            </a:r>
          </a:p>
          <a:p>
            <a:pPr marL="171450" indent="-171450" algn="l">
              <a:buFont typeface="Arial" panose="020B0604020202020204" pitchFamily="34" charset="0"/>
              <a:buChar char="•"/>
            </a:pPr>
            <a:r>
              <a:rPr lang="en-US" sz="1100" dirty="0">
                <a:solidFill>
                  <a:schemeClr val="tx1"/>
                </a:solidFill>
                <a:latin typeface="system-ui"/>
              </a:rPr>
              <a:t>S</a:t>
            </a:r>
            <a:r>
              <a:rPr lang="en-US" sz="1100" b="0" i="0" dirty="0">
                <a:solidFill>
                  <a:schemeClr val="tx1"/>
                </a:solidFill>
                <a:effectLst/>
                <a:latin typeface="system-ui"/>
              </a:rPr>
              <a:t>o we will remove </a:t>
            </a:r>
            <a:r>
              <a:rPr lang="en-US" sz="1100" b="0" i="0" dirty="0" err="1">
                <a:solidFill>
                  <a:schemeClr val="tx1"/>
                </a:solidFill>
                <a:effectLst/>
                <a:latin typeface="system-ui"/>
              </a:rPr>
              <a:t>BloodPressure</a:t>
            </a:r>
            <a:r>
              <a:rPr lang="en-US" sz="1100" b="0" i="0" dirty="0">
                <a:solidFill>
                  <a:schemeClr val="tx1"/>
                </a:solidFill>
                <a:effectLst/>
                <a:latin typeface="system-ui"/>
              </a:rPr>
              <a:t> for training a good model with high accuracy</a:t>
            </a:r>
          </a:p>
        </p:txBody>
      </p:sp>
    </p:spTree>
    <p:extLst>
      <p:ext uri="{BB962C8B-B14F-4D97-AF65-F5344CB8AC3E}">
        <p14:creationId xmlns:p14="http://schemas.microsoft.com/office/powerpoint/2010/main" val="29057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pic>
        <p:nvPicPr>
          <p:cNvPr id="4" name="Picture 3" descr="A blue squares with numbers and numbers&#10;&#10;Description automatically generated">
            <a:extLst>
              <a:ext uri="{FF2B5EF4-FFF2-40B4-BE49-F238E27FC236}">
                <a16:creationId xmlns:a16="http://schemas.microsoft.com/office/drawing/2014/main" id="{5697547B-C52C-59B4-F903-F36EDF9D255C}"/>
              </a:ext>
            </a:extLst>
          </p:cNvPr>
          <p:cNvPicPr>
            <a:picLocks noChangeAspect="1"/>
          </p:cNvPicPr>
          <p:nvPr/>
        </p:nvPicPr>
        <p:blipFill>
          <a:blip r:embed="rId3"/>
          <a:stretch>
            <a:fillRect/>
          </a:stretch>
        </p:blipFill>
        <p:spPr>
          <a:xfrm>
            <a:off x="304800" y="1129147"/>
            <a:ext cx="2022764" cy="1799512"/>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2FA0FD8E-3AD0-570C-2378-717BB60D2961}"/>
              </a:ext>
            </a:extLst>
          </p:cNvPr>
          <p:cNvPicPr>
            <a:picLocks noChangeAspect="1"/>
          </p:cNvPicPr>
          <p:nvPr/>
        </p:nvPicPr>
        <p:blipFill>
          <a:blip r:embed="rId4"/>
          <a:stretch>
            <a:fillRect/>
          </a:stretch>
        </p:blipFill>
        <p:spPr>
          <a:xfrm>
            <a:off x="2528454" y="1129147"/>
            <a:ext cx="3214255" cy="1799512"/>
          </a:xfrm>
          <a:prstGeom prst="rect">
            <a:avLst/>
          </a:prstGeom>
        </p:spPr>
      </p:pic>
      <p:pic>
        <p:nvPicPr>
          <p:cNvPr id="10" name="Picture 9" descr="A graph with a line and a point&#10;&#10;Description automatically generated">
            <a:extLst>
              <a:ext uri="{FF2B5EF4-FFF2-40B4-BE49-F238E27FC236}">
                <a16:creationId xmlns:a16="http://schemas.microsoft.com/office/drawing/2014/main" id="{CD8CBDE0-5F1D-B65D-3BEA-D06908A54133}"/>
              </a:ext>
            </a:extLst>
          </p:cNvPr>
          <p:cNvPicPr>
            <a:picLocks noChangeAspect="1"/>
          </p:cNvPicPr>
          <p:nvPr/>
        </p:nvPicPr>
        <p:blipFill>
          <a:blip r:embed="rId5"/>
          <a:stretch>
            <a:fillRect/>
          </a:stretch>
        </p:blipFill>
        <p:spPr>
          <a:xfrm>
            <a:off x="6013446" y="1129147"/>
            <a:ext cx="2825754" cy="1799512"/>
          </a:xfrm>
          <a:prstGeom prst="rect">
            <a:avLst/>
          </a:prstGeom>
        </p:spPr>
      </p:pic>
      <p:sp>
        <p:nvSpPr>
          <p:cNvPr id="12" name="TextBox 11">
            <a:extLst>
              <a:ext uri="{FF2B5EF4-FFF2-40B4-BE49-F238E27FC236}">
                <a16:creationId xmlns:a16="http://schemas.microsoft.com/office/drawing/2014/main" id="{C25E3004-4890-9FB9-4239-110080FC4EF1}"/>
              </a:ext>
            </a:extLst>
          </p:cNvPr>
          <p:cNvSpPr txBox="1"/>
          <p:nvPr/>
        </p:nvSpPr>
        <p:spPr>
          <a:xfrm>
            <a:off x="131032" y="2928659"/>
            <a:ext cx="2397423" cy="2123658"/>
          </a:xfrm>
          <a:prstGeom prst="rect">
            <a:avLst/>
          </a:prstGeom>
          <a:noFill/>
        </p:spPr>
        <p:txBody>
          <a:bodyPr wrap="square">
            <a:spAutoFit/>
          </a:bodyPr>
          <a:lstStyle/>
          <a:p>
            <a:pPr marL="171450" indent="-171450" algn="just">
              <a:buFont typeface="Arial" panose="020B0604020202020204" pitchFamily="34" charset="0"/>
              <a:buChar char="•"/>
            </a:pPr>
            <a:r>
              <a:rPr lang="en-US" sz="1100" b="1" i="0" dirty="0">
                <a:solidFill>
                  <a:schemeClr val="tx1"/>
                </a:solidFill>
                <a:effectLst/>
                <a:latin typeface="Söhne"/>
              </a:rPr>
              <a:t>True Positives (TP):</a:t>
            </a:r>
            <a:r>
              <a:rPr lang="en-US" sz="1100" b="0" i="0" dirty="0">
                <a:solidFill>
                  <a:schemeClr val="tx1"/>
                </a:solidFill>
                <a:effectLst/>
                <a:latin typeface="Söhne"/>
              </a:rPr>
              <a:t> 42 instances correctly predicted as positive (diabetic).</a:t>
            </a:r>
          </a:p>
          <a:p>
            <a:pPr marL="171450" indent="-171450" algn="just">
              <a:buFont typeface="Arial" panose="020B0604020202020204" pitchFamily="34" charset="0"/>
              <a:buChar char="•"/>
            </a:pPr>
            <a:r>
              <a:rPr lang="en-US" sz="1100" b="1" i="0" dirty="0">
                <a:solidFill>
                  <a:schemeClr val="tx1"/>
                </a:solidFill>
                <a:effectLst/>
                <a:latin typeface="Söhne"/>
              </a:rPr>
              <a:t>False Positives (FP):</a:t>
            </a:r>
            <a:r>
              <a:rPr lang="en-US" sz="1100" b="0" i="0" dirty="0">
                <a:solidFill>
                  <a:schemeClr val="tx1"/>
                </a:solidFill>
                <a:effectLst/>
                <a:latin typeface="Söhne"/>
              </a:rPr>
              <a:t> 26 instances incorrectly predicted as positive (false alarms).</a:t>
            </a:r>
          </a:p>
          <a:p>
            <a:pPr marL="171450" indent="-171450" algn="just">
              <a:buFont typeface="Arial" panose="020B0604020202020204" pitchFamily="34" charset="0"/>
              <a:buChar char="•"/>
            </a:pPr>
            <a:r>
              <a:rPr lang="en-US" sz="1100" b="1" i="0" dirty="0">
                <a:solidFill>
                  <a:schemeClr val="tx1"/>
                </a:solidFill>
                <a:effectLst/>
                <a:latin typeface="Söhne"/>
              </a:rPr>
              <a:t>True Negatives (TN):</a:t>
            </a:r>
            <a:r>
              <a:rPr lang="en-US" sz="1100" b="0" i="0" dirty="0">
                <a:solidFill>
                  <a:schemeClr val="tx1"/>
                </a:solidFill>
                <a:effectLst/>
                <a:latin typeface="Söhne"/>
              </a:rPr>
              <a:t> 69 instances correctly predicted as negative (non-diabetic).</a:t>
            </a:r>
          </a:p>
          <a:p>
            <a:pPr marL="171450" indent="-171450" algn="just">
              <a:buFont typeface="Arial" panose="020B0604020202020204" pitchFamily="34" charset="0"/>
              <a:buChar char="•"/>
            </a:pPr>
            <a:r>
              <a:rPr lang="en-US" sz="1100" b="1" i="0" dirty="0">
                <a:solidFill>
                  <a:schemeClr val="tx1"/>
                </a:solidFill>
                <a:effectLst/>
                <a:latin typeface="Söhne"/>
              </a:rPr>
              <a:t>False Negatives (FN):</a:t>
            </a:r>
            <a:r>
              <a:rPr lang="en-US" sz="1100" b="0" i="0" dirty="0">
                <a:solidFill>
                  <a:schemeClr val="tx1"/>
                </a:solidFill>
                <a:effectLst/>
                <a:latin typeface="Söhne"/>
              </a:rPr>
              <a:t> 17 instances incorrectly predicted as negative (missed cases of diabetes).</a:t>
            </a:r>
          </a:p>
        </p:txBody>
      </p:sp>
      <p:sp>
        <p:nvSpPr>
          <p:cNvPr id="14" name="TextBox 13">
            <a:extLst>
              <a:ext uri="{FF2B5EF4-FFF2-40B4-BE49-F238E27FC236}">
                <a16:creationId xmlns:a16="http://schemas.microsoft.com/office/drawing/2014/main" id="{E8B40766-B91E-F1A5-CBB1-DA9188163A03}"/>
              </a:ext>
            </a:extLst>
          </p:cNvPr>
          <p:cNvSpPr txBox="1"/>
          <p:nvPr/>
        </p:nvSpPr>
        <p:spPr>
          <a:xfrm>
            <a:off x="2528454" y="3004397"/>
            <a:ext cx="3214255" cy="1954381"/>
          </a:xfrm>
          <a:prstGeom prst="rect">
            <a:avLst/>
          </a:prstGeom>
          <a:noFill/>
        </p:spPr>
        <p:txBody>
          <a:bodyPr wrap="square">
            <a:spAutoFit/>
          </a:bodyPr>
          <a:lstStyle/>
          <a:p>
            <a:pPr marL="171450" indent="-171450" algn="l">
              <a:buFont typeface="Arial" panose="020B0604020202020204" pitchFamily="34" charset="0"/>
              <a:buChar char="•"/>
            </a:pPr>
            <a:r>
              <a:rPr lang="en-US" sz="1100" b="1" i="0" dirty="0">
                <a:solidFill>
                  <a:schemeClr val="tx1"/>
                </a:solidFill>
                <a:effectLst/>
                <a:latin typeface="Söhne"/>
              </a:rPr>
              <a:t>Logistic Regression </a:t>
            </a:r>
            <a:r>
              <a:rPr lang="en-US" sz="1100" b="0" i="0" dirty="0">
                <a:solidFill>
                  <a:schemeClr val="tx1"/>
                </a:solidFill>
                <a:effectLst/>
                <a:latin typeface="Söhne"/>
              </a:rPr>
              <a:t>attains the highest test accuracy at 77.5%.</a:t>
            </a:r>
          </a:p>
          <a:p>
            <a:pPr marL="171450" indent="-171450" algn="l">
              <a:buFont typeface="Arial" panose="020B0604020202020204" pitchFamily="34" charset="0"/>
              <a:buChar char="•"/>
            </a:pPr>
            <a:r>
              <a:rPr lang="en-US" sz="1100" b="1" i="0" dirty="0">
                <a:solidFill>
                  <a:schemeClr val="tx1"/>
                </a:solidFill>
                <a:effectLst/>
                <a:latin typeface="Söhne"/>
              </a:rPr>
              <a:t>Decision Tree </a:t>
            </a:r>
            <a:r>
              <a:rPr lang="en-US" sz="1100" b="0" i="0" dirty="0">
                <a:solidFill>
                  <a:schemeClr val="tx1"/>
                </a:solidFill>
                <a:effectLst/>
                <a:latin typeface="Söhne"/>
              </a:rPr>
              <a:t>shows a test accuracy of 71.5%.</a:t>
            </a:r>
          </a:p>
          <a:p>
            <a:pPr marL="171450" indent="-171450" algn="l">
              <a:buFont typeface="Arial" panose="020B0604020202020204" pitchFamily="34" charset="0"/>
              <a:buChar char="•"/>
            </a:pPr>
            <a:r>
              <a:rPr lang="en-US" sz="1100" b="1" i="0" dirty="0">
                <a:solidFill>
                  <a:schemeClr val="tx1"/>
                </a:solidFill>
                <a:effectLst/>
                <a:latin typeface="Söhne"/>
              </a:rPr>
              <a:t>KNN</a:t>
            </a:r>
            <a:r>
              <a:rPr lang="en-US" sz="1100" b="0" i="0" dirty="0">
                <a:solidFill>
                  <a:schemeClr val="tx1"/>
                </a:solidFill>
                <a:effectLst/>
                <a:latin typeface="Söhne"/>
              </a:rPr>
              <a:t> and </a:t>
            </a:r>
            <a:r>
              <a:rPr lang="en-US" sz="1100" b="1" i="0" dirty="0">
                <a:solidFill>
                  <a:schemeClr val="tx1"/>
                </a:solidFill>
                <a:effectLst/>
                <a:latin typeface="Söhne"/>
              </a:rPr>
              <a:t>Random Forest </a:t>
            </a:r>
            <a:r>
              <a:rPr lang="en-US" sz="1100" b="0" i="0" dirty="0">
                <a:solidFill>
                  <a:schemeClr val="tx1"/>
                </a:solidFill>
                <a:effectLst/>
                <a:latin typeface="Söhne"/>
              </a:rPr>
              <a:t>perform with test accuracies of 72.5% and 76.9%, respectively.</a:t>
            </a:r>
          </a:p>
          <a:p>
            <a:pPr marL="171450" indent="-171450" algn="l">
              <a:buFont typeface="Arial" panose="020B0604020202020204" pitchFamily="34" charset="0"/>
              <a:buChar char="•"/>
            </a:pPr>
            <a:r>
              <a:rPr lang="en-US" sz="1100" b="0" i="0" dirty="0">
                <a:solidFill>
                  <a:schemeClr val="tx1"/>
                </a:solidFill>
                <a:effectLst/>
                <a:latin typeface="Söhne"/>
              </a:rPr>
              <a:t>Test accuracy ranges from </a:t>
            </a:r>
            <a:r>
              <a:rPr lang="en-US" sz="1100" b="1" i="0" dirty="0">
                <a:solidFill>
                  <a:schemeClr val="tx1"/>
                </a:solidFill>
                <a:effectLst/>
                <a:latin typeface="Söhne"/>
              </a:rPr>
              <a:t>71.5%</a:t>
            </a:r>
            <a:r>
              <a:rPr lang="en-US" sz="1100" b="0" i="0" dirty="0">
                <a:solidFill>
                  <a:schemeClr val="tx1"/>
                </a:solidFill>
                <a:effectLst/>
                <a:latin typeface="Söhne"/>
              </a:rPr>
              <a:t> </a:t>
            </a:r>
            <a:r>
              <a:rPr lang="en-US" sz="1100" i="0" dirty="0">
                <a:solidFill>
                  <a:schemeClr val="tx1"/>
                </a:solidFill>
                <a:effectLst/>
                <a:latin typeface="Söhne"/>
              </a:rPr>
              <a:t>to</a:t>
            </a:r>
            <a:r>
              <a:rPr lang="en-US" sz="1100" b="1" i="0" dirty="0">
                <a:solidFill>
                  <a:schemeClr val="tx1"/>
                </a:solidFill>
                <a:effectLst/>
                <a:latin typeface="Söhne"/>
              </a:rPr>
              <a:t> 77.5% </a:t>
            </a:r>
            <a:r>
              <a:rPr lang="en-US" sz="1100" b="0" i="0" dirty="0">
                <a:solidFill>
                  <a:schemeClr val="tx1"/>
                </a:solidFill>
                <a:effectLst/>
                <a:latin typeface="Söhne"/>
              </a:rPr>
              <a:t>across the models.</a:t>
            </a:r>
          </a:p>
          <a:p>
            <a:pPr marL="171450" indent="-171450" algn="l">
              <a:buFont typeface="Arial" panose="020B0604020202020204" pitchFamily="34" charset="0"/>
              <a:buChar char="•"/>
            </a:pPr>
            <a:r>
              <a:rPr lang="en-US" sz="1100" b="0" i="0" dirty="0">
                <a:solidFill>
                  <a:schemeClr val="tx1"/>
                </a:solidFill>
                <a:effectLst/>
                <a:latin typeface="Söhne"/>
              </a:rPr>
              <a:t>Overall, </a:t>
            </a:r>
            <a:r>
              <a:rPr lang="en-US" sz="1100" b="1" i="0" dirty="0">
                <a:solidFill>
                  <a:schemeClr val="tx1"/>
                </a:solidFill>
                <a:effectLst/>
                <a:latin typeface="Söhne"/>
              </a:rPr>
              <a:t>Logistic Regression</a:t>
            </a:r>
            <a:r>
              <a:rPr lang="en-US" sz="1100" b="0" i="0" dirty="0">
                <a:solidFill>
                  <a:schemeClr val="tx1"/>
                </a:solidFill>
                <a:effectLst/>
                <a:latin typeface="Söhne"/>
              </a:rPr>
              <a:t> outperforms other models in terms of accuracy on the given test dataset.</a:t>
            </a:r>
          </a:p>
          <a:p>
            <a:pPr algn="l">
              <a:buFont typeface="+mj-lt"/>
              <a:buAutoNum type="arabicPeriod"/>
            </a:pPr>
            <a:endParaRPr lang="en-US" sz="1100" b="0" i="0" dirty="0">
              <a:solidFill>
                <a:schemeClr val="tx1"/>
              </a:solidFill>
              <a:effectLst/>
              <a:latin typeface="Söhne"/>
            </a:endParaRPr>
          </a:p>
        </p:txBody>
      </p:sp>
      <p:sp>
        <p:nvSpPr>
          <p:cNvPr id="16" name="TextBox 15">
            <a:extLst>
              <a:ext uri="{FF2B5EF4-FFF2-40B4-BE49-F238E27FC236}">
                <a16:creationId xmlns:a16="http://schemas.microsoft.com/office/drawing/2014/main" id="{17A43898-A1CF-DF38-6D3A-94C540BDE133}"/>
              </a:ext>
            </a:extLst>
          </p:cNvPr>
          <p:cNvSpPr txBox="1"/>
          <p:nvPr/>
        </p:nvSpPr>
        <p:spPr>
          <a:xfrm>
            <a:off x="5742708" y="3053413"/>
            <a:ext cx="3096491" cy="1615827"/>
          </a:xfrm>
          <a:prstGeom prst="rect">
            <a:avLst/>
          </a:prstGeom>
          <a:noFill/>
        </p:spPr>
        <p:txBody>
          <a:bodyPr wrap="square">
            <a:spAutoFit/>
          </a:bodyPr>
          <a:lstStyle/>
          <a:p>
            <a:pPr algn="just">
              <a:buFont typeface="+mj-lt"/>
              <a:buAutoNum type="arabicPeriod"/>
            </a:pPr>
            <a:r>
              <a:rPr lang="en-US" sz="1100" b="0" i="0" dirty="0">
                <a:solidFill>
                  <a:schemeClr val="tx1"/>
                </a:solidFill>
                <a:effectLst/>
                <a:latin typeface="Söhne"/>
              </a:rPr>
              <a:t>The AUC score for KNN is 0.951, indicating excellent discriminative power.</a:t>
            </a:r>
          </a:p>
          <a:p>
            <a:pPr algn="just">
              <a:buFont typeface="+mj-lt"/>
              <a:buAutoNum type="arabicPeriod"/>
            </a:pPr>
            <a:r>
              <a:rPr lang="en-US" sz="1100" b="0" i="0" dirty="0">
                <a:solidFill>
                  <a:schemeClr val="tx1"/>
                </a:solidFill>
                <a:effectLst/>
                <a:latin typeface="Söhne"/>
              </a:rPr>
              <a:t>AUC values range from 0 to 1, with higher scores indicating superior model performance.</a:t>
            </a:r>
          </a:p>
          <a:p>
            <a:pPr algn="just">
              <a:buFont typeface="+mj-lt"/>
              <a:buAutoNum type="arabicPeriod"/>
            </a:pPr>
            <a:r>
              <a:rPr lang="en-US" sz="1100" b="0" i="0" dirty="0">
                <a:solidFill>
                  <a:schemeClr val="tx1"/>
                </a:solidFill>
                <a:effectLst/>
                <a:latin typeface="Söhne"/>
              </a:rPr>
              <a:t>KNN's AUC of 0.951 suggests strong ranking ability, vital for effective binary classification.</a:t>
            </a:r>
          </a:p>
          <a:p>
            <a:pPr algn="just">
              <a:buFont typeface="+mj-lt"/>
              <a:buAutoNum type="arabicPeriod"/>
            </a:pPr>
            <a:r>
              <a:rPr lang="en-US" sz="1100" b="0" i="0" dirty="0">
                <a:solidFill>
                  <a:schemeClr val="tx1"/>
                </a:solidFill>
                <a:effectLst/>
                <a:latin typeface="Söhne"/>
              </a:rPr>
              <a:t>This high AUC underscores KNN's reliability in distinguishing between diabetic and non-diabetic cases, reflecting its robust predictive capabilities.</a:t>
            </a:r>
          </a:p>
        </p:txBody>
      </p:sp>
    </p:spTree>
    <p:extLst>
      <p:ext uri="{BB962C8B-B14F-4D97-AF65-F5344CB8AC3E}">
        <p14:creationId xmlns:p14="http://schemas.microsoft.com/office/powerpoint/2010/main" val="167140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032" y="1204632"/>
            <a:ext cx="8683428" cy="3256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dirty="0">
                <a:solidFill>
                  <a:schemeClr val="tx1"/>
                </a:solidFill>
                <a:latin typeface="Söhne"/>
              </a:rPr>
              <a:t>T</a:t>
            </a:r>
            <a:r>
              <a:rPr lang="en-US" b="0" i="0" dirty="0">
                <a:solidFill>
                  <a:schemeClr val="tx1"/>
                </a:solidFill>
                <a:effectLst/>
                <a:latin typeface="Söhne"/>
              </a:rPr>
              <a:t>he healthcare project successfully navigates the complexities of diabetes management through a robust application of machine learning and data-driven strategies. The meticulous data preprocessing, including handling missing values and outliers, establishes a solid foundation for subsequent analyses. The exploratory data analysis offers valuable insights into the distribution of key variables, facilitating informed decision-making.</a:t>
            </a:r>
          </a:p>
          <a:p>
            <a:pPr algn="l"/>
            <a:endParaRPr lang="en-US" b="0" i="0" dirty="0">
              <a:solidFill>
                <a:schemeClr val="tx1"/>
              </a:solidFill>
              <a:effectLst/>
              <a:latin typeface="Söhne"/>
            </a:endParaRPr>
          </a:p>
          <a:p>
            <a:pPr algn="l"/>
            <a:r>
              <a:rPr lang="en-US" b="0" i="0" dirty="0">
                <a:solidFill>
                  <a:schemeClr val="tx1"/>
                </a:solidFill>
                <a:effectLst/>
                <a:latin typeface="Söhne"/>
              </a:rPr>
              <a:t>Feature engineering and selection contribute to model efficiency, and the adoption of machine learning algorithms, such as Decision Trees, k-Nearest Neighbors, and Logistic Regression, showcases a versatile approach to predictive analytics. The project's commitment to addressing class imbalance with the integration of SMOTE ensures a more accurate and representative training process.</a:t>
            </a:r>
          </a:p>
          <a:p>
            <a:pPr algn="l"/>
            <a:endParaRPr lang="en-US" b="0" i="0" dirty="0">
              <a:solidFill>
                <a:schemeClr val="tx1"/>
              </a:solidFill>
              <a:effectLst/>
              <a:latin typeface="Söhne"/>
            </a:endParaRPr>
          </a:p>
          <a:p>
            <a:pPr algn="l"/>
            <a:r>
              <a:rPr lang="en-US" b="0" i="0" dirty="0">
                <a:solidFill>
                  <a:schemeClr val="tx1"/>
                </a:solidFill>
                <a:effectLst/>
                <a:latin typeface="Söhne"/>
              </a:rPr>
              <a:t>Overall, the project aligns with its objectives of proactive intervention and personalized treatment plans for diabetic patients. By leveraging predictive models, healthcare practitioners can make data-driven decisions, leading to improved patient outcomes. The project not only highlights the potential of machine learning in healthcare but also underscores its pivotal role in shaping a more effective and personalized approach to diabetes care.</a:t>
            </a:r>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:Yuvraj Singh Rathore</a:t>
            </a:r>
          </a:p>
          <a:p>
            <a:r>
              <a:rPr lang="en-US" sz="1400" dirty="0">
                <a:cs typeface="Arial"/>
              </a:rPr>
              <a:t>Student ID : STU642eec0be0b991680796683</a:t>
            </a:r>
          </a:p>
          <a:p>
            <a:r>
              <a:rPr lang="en-US" sz="1400" dirty="0">
                <a:cs typeface="Arial"/>
              </a:rPr>
              <a:t>College Name :Poornima Institute of Engineering and Technology</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a:t>
            </a:r>
            <a:r>
              <a:rPr lang="en-US" sz="1800" b="1" i="0" u="none" strike="noStrike" dirty="0">
                <a:effectLst/>
                <a:latin typeface="Arial" panose="020B0604020202020204" pitchFamily="34" charset="0"/>
              </a:rPr>
              <a:t>HealthCare Prediction on Diabetic Patients using Python</a:t>
            </a:r>
            <a:r>
              <a:rPr lang="en-US" sz="1650" b="1" dirty="0">
                <a:latin typeface="Poppins"/>
              </a:rPr>
              <a:t> </a:t>
            </a:r>
            <a:endParaRPr lang="en-US" sz="1650" b="1" dirty="0">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 Q&amp;A</a:t>
            </a:r>
            <a:endParaRPr lang="en-US"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032" y="559226"/>
            <a:ext cx="8655719"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200"/>
              </a:spcBef>
              <a:buClr>
                <a:srgbClr val="213163"/>
              </a:buClr>
              <a:buFont typeface="Arial" panose="020B0604020202020204" pitchFamily="34" charset="0"/>
              <a:buChar char="•"/>
            </a:pPr>
            <a:endParaRPr lang="en-US" dirty="0">
              <a:solidFill>
                <a:schemeClr val="tx1"/>
              </a:solidFill>
            </a:endParaRPr>
          </a:p>
          <a:p>
            <a:pPr algn="just"/>
            <a:br>
              <a:rPr lang="en-US" b="0" i="0" dirty="0">
                <a:solidFill>
                  <a:schemeClr val="tx1"/>
                </a:solidFill>
                <a:effectLst/>
                <a:latin typeface="Söhne"/>
              </a:rPr>
            </a:br>
            <a:r>
              <a:rPr lang="en-US" b="0" i="0" dirty="0">
                <a:solidFill>
                  <a:schemeClr val="tx1"/>
                </a:solidFill>
                <a:effectLst/>
                <a:latin typeface="Söhne"/>
              </a:rPr>
              <a:t>This healthcare project endeavors to transform the landscape of diabetic patient care by harnessing the capabilities of machine learning and predictive analytics. The core objective is to develop sophisticated models that can accurately predict the likelihood of diabetes onset by analyzing a comprehensive dataset enriched with key medical predictor variables. Emphasizing proactive intervention, personalized treatment plans, and overall healthcare enhancement, the initiative addresses the growing global challenge of diabetes. The project's multifaceted objectives encompass an exhaustive understanding of the dataset through exploration and preprocessing, leveraging exploratory data analysis for insights, employing advanced feature engineering and selection techniques, addressing class imbalance for robust model training, applying diverse machine learning algorithms tailored to the project's goals, and ultimately deriving actionable insights and recommendations.</a:t>
            </a:r>
          </a:p>
          <a:p>
            <a:pPr algn="just"/>
            <a:r>
              <a:rPr lang="en-US" b="0" i="0" dirty="0">
                <a:solidFill>
                  <a:schemeClr val="tx1"/>
                </a:solidFill>
                <a:effectLst/>
                <a:latin typeface="Söhne"/>
              </a:rPr>
              <a:t>By integrating these objectives, the project aspires to redefine diabetes care through data-driven strategies, enabling early detection, risk stratification for complications, and the formulation of personalized treatment plans. Through a comprehensive approach encompassing data exploration, advanced analytics, and machine learning, the project aims to significantly improve healthcare outcomes for individuals at risk or already diagnosed with diabetes, paving the way for a more proactive, personalized, and effective paradigm in diabetic patient management.</a:t>
            </a:r>
          </a:p>
          <a:p>
            <a:pPr marL="173355" indent="-173355" algn="just">
              <a:spcBef>
                <a:spcPts val="200"/>
              </a:spcBef>
              <a:buClr>
                <a:srgbClr val="213163"/>
              </a:buClr>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032" y="1004393"/>
            <a:ext cx="8953592"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b="0" i="0" dirty="0">
                <a:solidFill>
                  <a:schemeClr val="tx1"/>
                </a:solidFill>
                <a:effectLst/>
                <a:latin typeface="Söhne"/>
              </a:rPr>
              <a:t>The escalating prevalence of diabetes poses a substantial global health challenge, necessitating innovative solutions to enhance its management and care. Traditional healthcare approaches often struggle to identify individuals at risk of diabetes promptly and tailor interventions based on individual characteristics, resulting in suboptimal outcomes. The overarching problem addressed by this project is the inadequacy of existing healthcare models in efficiently predicting and managing diabetes, thereby hindering the delivery of proactive and personalized care.</a:t>
            </a:r>
          </a:p>
          <a:p>
            <a:pPr algn="just"/>
            <a:r>
              <a:rPr lang="en-US" b="0" i="0" dirty="0">
                <a:solidFill>
                  <a:schemeClr val="tx1"/>
                </a:solidFill>
                <a:effectLst/>
                <a:latin typeface="Söhne"/>
              </a:rPr>
              <a:t>Challenges encompass the absence of robust predictive tools for early detection, insufficient risk stratification methodologies for anticipating complications, and a lack of personalized treatment plans that consider diverse individual factors. Additionally, prevalent class imbalances in diabetic datasets further complicate the accurate training of machine learning models. Addressing these challenges requires a comprehensive and integrated approach, combining advanced analytics, machine learning algorithms, and domain-specific insights.</a:t>
            </a:r>
          </a:p>
          <a:p>
            <a:pPr algn="just"/>
            <a:r>
              <a:rPr lang="en-US" b="0" i="0" dirty="0">
                <a:solidFill>
                  <a:schemeClr val="tx1"/>
                </a:solidFill>
                <a:effectLst/>
                <a:latin typeface="Söhne"/>
              </a:rPr>
              <a:t>The project seeks to bridge these gaps by leveraging a comprehensive dataset and advanced analytical techniques to develop accurate predictive models. These models aim to enable early detection, stratify individuals based on complication risks, and personalize treatment plans, thereby addressing the fundamental problem of inadequate diabetes management and care. By doing so, the project aspires to contribute to the evolution of healthcare practices toward more effective, personalized, and preventative approaches for diabetic patients.</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09059" y="843261"/>
            <a:ext cx="8925882"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200"/>
              </a:spcBef>
              <a:buClr>
                <a:srgbClr val="213163"/>
              </a:buClr>
              <a:buFont typeface="Arial" panose="020B0604020202020204" pitchFamily="34" charset="0"/>
              <a:buChar char="•"/>
            </a:pPr>
            <a:endParaRPr lang="en-US" dirty="0">
              <a:solidFill>
                <a:schemeClr val="tx1"/>
              </a:solidFill>
            </a:endParaRPr>
          </a:p>
          <a:p>
            <a:pPr algn="just"/>
            <a:r>
              <a:rPr lang="en-US" b="0" i="0" dirty="0">
                <a:solidFill>
                  <a:schemeClr val="tx1"/>
                </a:solidFill>
                <a:effectLst/>
                <a:latin typeface="Söhne"/>
              </a:rPr>
              <a:t>The project envisions a transformative leap in the management and care of diabetic patients through the strategic integration of machine learning and predictive analytics. Centered on a comprehensive dataset featuring pivotal medical predictor variables, the initiative aims to pioneer models with the capacity to accurately forecast the likelihood of diabetes onset. A pivotal focus lies on proactive interventions, personalized treatment plans, and an overarching improvement in healthcare outcomes for both individuals at risk and those already diagnosed with diabetes.</a:t>
            </a:r>
          </a:p>
          <a:p>
            <a:pPr algn="just"/>
            <a:r>
              <a:rPr lang="en-US" b="0" i="0" dirty="0">
                <a:solidFill>
                  <a:schemeClr val="tx1"/>
                </a:solidFill>
                <a:effectLst/>
                <a:latin typeface="Söhne"/>
              </a:rPr>
              <a:t>The project unfolds in a structured manner, commencing with a profound exploration and preprocessing of the dataset to establish a solid foundation. Subsequently, exploratory data analysis unveils key insights, followed by advanced feature engineering and selection to enhance model predictability. The project also tackles class imbalances in diabetic datasets, ensuring model training is robust and representative of diverse outcomes.</a:t>
            </a:r>
          </a:p>
          <a:p>
            <a:pPr algn="just"/>
            <a:r>
              <a:rPr lang="en-US" b="0" i="0" dirty="0">
                <a:solidFill>
                  <a:schemeClr val="tx1"/>
                </a:solidFill>
                <a:effectLst/>
                <a:latin typeface="Söhne"/>
              </a:rPr>
              <a:t>A key facet involves the application of a spectrum of machine learning algorithms, fine-tuned to the project's objectives. This amalgamation of techniques seeks to achieve early detection of diabetes, stratification of individuals based on complication risks, and the crafting of personalized treatment plans. The ultimate goal is to usher in a new era of diabetes care, one characterized by data-driven decision-making, proactive healthcare strategies, and a personalized approach that significantly enhances the well-being of individuals grappling with or at risk of diabetes. Through this holistic project overview, the initiative strives to contribute to the advancement of healthcare practices in the realm of diabetes management.</a:t>
            </a:r>
          </a:p>
          <a:p>
            <a:pPr marL="173355" indent="-173355" algn="just">
              <a:spcBef>
                <a:spcPts val="200"/>
              </a:spcBef>
              <a:buClr>
                <a:srgbClr val="213163"/>
              </a:buClr>
              <a:buFont typeface="Arial" panose="020B0604020202020204" pitchFamily="34" charset="0"/>
              <a:buChar char="•"/>
            </a:pPr>
            <a:endParaRPr lang="en-US" dirty="0">
              <a:solidFill>
                <a:schemeClr val="tx1"/>
              </a:solidFill>
            </a:endParaRPr>
          </a:p>
          <a:p>
            <a:pPr marL="173355" indent="-173355" algn="just">
              <a:spcBef>
                <a:spcPts val="200"/>
              </a:spcBef>
              <a:buClr>
                <a:srgbClr val="213163"/>
              </a:buClr>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5" name="TextBox 4">
            <a:extLst>
              <a:ext uri="{FF2B5EF4-FFF2-40B4-BE49-F238E27FC236}">
                <a16:creationId xmlns:a16="http://schemas.microsoft.com/office/drawing/2014/main" id="{0534DE02-678E-8947-C9AE-A086AD569A95}"/>
              </a:ext>
            </a:extLst>
          </p:cNvPr>
          <p:cNvSpPr txBox="1"/>
          <p:nvPr/>
        </p:nvSpPr>
        <p:spPr>
          <a:xfrm>
            <a:off x="131032" y="1109064"/>
            <a:ext cx="8659677" cy="2677656"/>
          </a:xfrm>
          <a:prstGeom prst="rect">
            <a:avLst/>
          </a:prstGeom>
          <a:noFill/>
        </p:spPr>
        <p:txBody>
          <a:bodyPr wrap="square">
            <a:spAutoFit/>
          </a:bodyPr>
          <a:lstStyle/>
          <a:p>
            <a:pPr algn="just"/>
            <a:r>
              <a:rPr lang="en-US" b="0" i="0" dirty="0">
                <a:solidFill>
                  <a:schemeClr val="tx1"/>
                </a:solidFill>
                <a:effectLst/>
                <a:latin typeface="Söhne"/>
              </a:rPr>
              <a:t>The healthcare project demonstrates a comprehensive approach to leveraging machine learning for diabetes management. Beginning with meticulous data exploration and preprocessing, the project addresses missing values, outliers, and class imbalance. Exploratory data analysis provides a nuanced understanding of the dataset, evidenced by insightful visualizations such as histograms and KDE plots. Feature engineering and selection aim to enhance model performance, followed by the application of machine learning algorithms, including Decision Trees, k-Nearest Neighbors, and Logistic Regression.</a:t>
            </a:r>
          </a:p>
          <a:p>
            <a:pPr algn="just"/>
            <a:r>
              <a:rPr lang="en-US" b="0" i="0" dirty="0">
                <a:solidFill>
                  <a:schemeClr val="tx1"/>
                </a:solidFill>
                <a:effectLst/>
                <a:latin typeface="Söhne"/>
              </a:rPr>
              <a:t>Class imbalance is effectively managed using the Synthetic Minority Over-sampling Technique (SMOTE), promoting balanced training datasets. The models are trained and evaluated to assess their predictive capabilities. The project's overarching objective is to proactively intervene in diabetes care, offering personalized treatment plans and improving healthcare outcomes. Insights derived from the trained models provide a foundation for informed decision-making in patient management. The project not only contributes to predictive analytics but also fosters a data-driven approach towards enhancing the overall quality of healthcare for diabetic patients.</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5" name="TextBox 4">
            <a:extLst>
              <a:ext uri="{FF2B5EF4-FFF2-40B4-BE49-F238E27FC236}">
                <a16:creationId xmlns:a16="http://schemas.microsoft.com/office/drawing/2014/main" id="{EE52176D-E265-FD05-715F-9287D4763F94}"/>
              </a:ext>
            </a:extLst>
          </p:cNvPr>
          <p:cNvSpPr txBox="1"/>
          <p:nvPr/>
        </p:nvSpPr>
        <p:spPr>
          <a:xfrm>
            <a:off x="180096" y="1326453"/>
            <a:ext cx="8783807" cy="2677656"/>
          </a:xfrm>
          <a:prstGeom prst="rect">
            <a:avLst/>
          </a:prstGeom>
          <a:noFill/>
        </p:spPr>
        <p:txBody>
          <a:bodyPr wrap="square">
            <a:spAutoFit/>
          </a:bodyPr>
          <a:lstStyle/>
          <a:p>
            <a:pPr algn="just" rtl="0">
              <a:spcBef>
                <a:spcPts val="0"/>
              </a:spcBef>
              <a:spcAft>
                <a:spcPts val="0"/>
              </a:spcAft>
            </a:pPr>
            <a:r>
              <a:rPr lang="en-IN" sz="1400" b="1" i="0" u="none" strike="noStrike" dirty="0">
                <a:solidFill>
                  <a:srgbClr val="000000"/>
                </a:solidFill>
                <a:effectLst/>
                <a:latin typeface="Söhne"/>
              </a:rPr>
              <a:t>Software</a:t>
            </a:r>
            <a:r>
              <a:rPr lang="en-IN" sz="1400" b="0" i="0" u="none" strike="noStrike" dirty="0">
                <a:solidFill>
                  <a:srgbClr val="000000"/>
                </a:solidFill>
                <a:effectLst/>
                <a:latin typeface="Söhne"/>
              </a:rPr>
              <a:t>:</a:t>
            </a:r>
            <a:endParaRPr lang="en-IN" b="0" dirty="0">
              <a:effectLst/>
              <a:latin typeface="Söhne"/>
            </a:endParaRPr>
          </a:p>
          <a:p>
            <a:pPr algn="just" rtl="0">
              <a:spcBef>
                <a:spcPts val="0"/>
              </a:spcBef>
              <a:spcAft>
                <a:spcPts val="0"/>
              </a:spcAft>
            </a:pPr>
            <a:br>
              <a:rPr lang="en-IN" b="0" dirty="0">
                <a:effectLst/>
                <a:latin typeface="Söhne"/>
              </a:rPr>
            </a:br>
            <a:r>
              <a:rPr lang="en-IN" sz="1400" b="0" i="0" u="none" strike="noStrike" dirty="0">
                <a:solidFill>
                  <a:srgbClr val="000000"/>
                </a:solidFill>
                <a:effectLst/>
                <a:latin typeface="Söhne"/>
              </a:rPr>
              <a:t>1. </a:t>
            </a:r>
            <a:r>
              <a:rPr lang="en-IN" sz="1400" b="1" i="0" u="none" strike="noStrike" dirty="0">
                <a:solidFill>
                  <a:srgbClr val="000000"/>
                </a:solidFill>
                <a:effectLst/>
                <a:latin typeface="Söhne"/>
              </a:rPr>
              <a:t>Python</a:t>
            </a:r>
            <a:r>
              <a:rPr lang="en-IN" sz="1400" b="0" i="0" u="none" strike="noStrike" dirty="0">
                <a:solidFill>
                  <a:srgbClr val="000000"/>
                </a:solidFill>
                <a:effectLst/>
                <a:latin typeface="Söhne"/>
              </a:rPr>
              <a:t>:</a:t>
            </a:r>
            <a:endParaRPr lang="en-IN" b="0" dirty="0">
              <a:effectLst/>
              <a:latin typeface="Söhne"/>
            </a:endParaRPr>
          </a:p>
          <a:p>
            <a:pPr algn="just" rtl="0" fontAlgn="base">
              <a:spcBef>
                <a:spcPts val="0"/>
              </a:spcBef>
              <a:spcAft>
                <a:spcPts val="0"/>
              </a:spcAft>
            </a:pPr>
            <a:br>
              <a:rPr lang="en-IN" b="0" dirty="0">
                <a:effectLst/>
                <a:latin typeface="Söhne"/>
              </a:rPr>
            </a:br>
            <a:r>
              <a:rPr lang="en-IN" sz="1400" b="0" i="0" u="none" strike="noStrike" dirty="0">
                <a:solidFill>
                  <a:srgbClr val="000000"/>
                </a:solidFill>
                <a:effectLst/>
                <a:latin typeface="Söhne"/>
              </a:rPr>
              <a:t>Utilized Python as the primary programming language for data preprocessing, exploratory data analysis, and implementation of machine learning algorithms. Python's extensive libraries, such as Pandas, NumPy, and Scikit-Learn, facilitated efficient data manipulation and model development.</a:t>
            </a:r>
          </a:p>
          <a:p>
            <a:pPr algn="just" rtl="0">
              <a:spcBef>
                <a:spcPts val="0"/>
              </a:spcBef>
              <a:spcAft>
                <a:spcPts val="0"/>
              </a:spcAft>
            </a:pPr>
            <a:br>
              <a:rPr lang="en-IN" b="0" dirty="0">
                <a:effectLst/>
                <a:latin typeface="Söhne"/>
              </a:rPr>
            </a:br>
            <a:r>
              <a:rPr lang="en-IN" sz="1400" b="0" i="0" u="none" strike="noStrike" dirty="0">
                <a:solidFill>
                  <a:srgbClr val="000000"/>
                </a:solidFill>
                <a:effectLst/>
                <a:latin typeface="Söhne"/>
              </a:rPr>
              <a:t>2. </a:t>
            </a:r>
            <a:r>
              <a:rPr lang="en-IN" sz="1400" b="1" i="0" u="none" strike="noStrike" dirty="0" err="1">
                <a:solidFill>
                  <a:srgbClr val="000000"/>
                </a:solidFill>
                <a:effectLst/>
                <a:latin typeface="Söhne"/>
              </a:rPr>
              <a:t>Jupyter</a:t>
            </a:r>
            <a:r>
              <a:rPr lang="en-IN" sz="1400" b="0" i="0" u="none" strike="noStrike" dirty="0">
                <a:solidFill>
                  <a:srgbClr val="000000"/>
                </a:solidFill>
                <a:effectLst/>
                <a:latin typeface="Söhne"/>
              </a:rPr>
              <a:t> </a:t>
            </a:r>
            <a:r>
              <a:rPr lang="en-IN" sz="1400" b="1" i="0" u="none" strike="noStrike" dirty="0">
                <a:solidFill>
                  <a:srgbClr val="000000"/>
                </a:solidFill>
                <a:effectLst/>
                <a:latin typeface="Söhne"/>
              </a:rPr>
              <a:t>Notebook</a:t>
            </a:r>
            <a:r>
              <a:rPr lang="en-IN" sz="1400" b="0" i="0" u="none" strike="noStrike" dirty="0">
                <a:solidFill>
                  <a:srgbClr val="000000"/>
                </a:solidFill>
                <a:effectLst/>
                <a:latin typeface="Söhne"/>
              </a:rPr>
              <a:t>:</a:t>
            </a:r>
            <a:endParaRPr lang="en-IN" b="0" dirty="0">
              <a:effectLst/>
              <a:latin typeface="Söhne"/>
            </a:endParaRPr>
          </a:p>
          <a:p>
            <a:pPr algn="just" rtl="0" fontAlgn="base">
              <a:spcBef>
                <a:spcPts val="0"/>
              </a:spcBef>
              <a:spcAft>
                <a:spcPts val="0"/>
              </a:spcAft>
            </a:pPr>
            <a:br>
              <a:rPr lang="en-IN" b="0" dirty="0">
                <a:effectLst/>
                <a:latin typeface="Söhne"/>
              </a:rPr>
            </a:br>
            <a:r>
              <a:rPr lang="en-IN" sz="1400" b="0" i="0" u="none" strike="noStrike" dirty="0">
                <a:solidFill>
                  <a:srgbClr val="000000"/>
                </a:solidFill>
                <a:effectLst/>
                <a:latin typeface="Söhne"/>
              </a:rPr>
              <a:t>Employed </a:t>
            </a:r>
            <a:r>
              <a:rPr lang="en-IN" sz="1400" b="0" i="0" u="none" strike="noStrike" dirty="0" err="1">
                <a:solidFill>
                  <a:srgbClr val="000000"/>
                </a:solidFill>
                <a:effectLst/>
                <a:latin typeface="Söhne"/>
              </a:rPr>
              <a:t>Jupyter</a:t>
            </a:r>
            <a:r>
              <a:rPr lang="en-IN" sz="1400" b="0" i="0" u="none" strike="noStrike" dirty="0">
                <a:solidFill>
                  <a:srgbClr val="000000"/>
                </a:solidFill>
                <a:effectLst/>
                <a:latin typeface="Söhne"/>
              </a:rPr>
              <a:t> Notebooks for an interactive and collaborative coding environment. </a:t>
            </a:r>
            <a:r>
              <a:rPr lang="en-IN" sz="1400" b="0" i="0" u="none" strike="noStrike" dirty="0" err="1">
                <a:solidFill>
                  <a:srgbClr val="000000"/>
                </a:solidFill>
                <a:effectLst/>
                <a:latin typeface="Söhne"/>
              </a:rPr>
              <a:t>Jupyter</a:t>
            </a:r>
            <a:r>
              <a:rPr lang="en-IN" sz="1400" b="0" i="0" u="none" strike="noStrike" dirty="0">
                <a:solidFill>
                  <a:srgbClr val="000000"/>
                </a:solidFill>
                <a:effectLst/>
                <a:latin typeface="Söhne"/>
              </a:rPr>
              <a:t> Notebooks provided a seamless platform for code execution, visualization, and documentation.</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4" name="TextBox 3">
            <a:extLst>
              <a:ext uri="{FF2B5EF4-FFF2-40B4-BE49-F238E27FC236}">
                <a16:creationId xmlns:a16="http://schemas.microsoft.com/office/drawing/2014/main" id="{CD9F1EE0-C178-7144-A820-DBFDA5BCB6BA}"/>
              </a:ext>
            </a:extLst>
          </p:cNvPr>
          <p:cNvSpPr txBox="1"/>
          <p:nvPr/>
        </p:nvSpPr>
        <p:spPr>
          <a:xfrm>
            <a:off x="242456" y="1192346"/>
            <a:ext cx="8182840" cy="3816429"/>
          </a:xfrm>
          <a:prstGeom prst="rect">
            <a:avLst/>
          </a:prstGeom>
          <a:noFill/>
        </p:spPr>
        <p:txBody>
          <a:bodyPr wrap="square">
            <a:spAutoFit/>
          </a:bodyPr>
          <a:lstStyle/>
          <a:p>
            <a:pPr marL="0" indent="0" algn="just">
              <a:buNone/>
            </a:pPr>
            <a:r>
              <a:rPr lang="en-US" b="1" dirty="0">
                <a:solidFill>
                  <a:srgbClr val="0F0F0F"/>
                </a:solidFill>
              </a:rPr>
              <a:t>Libraries required to build the model:</a:t>
            </a:r>
          </a:p>
          <a:p>
            <a:pPr algn="just"/>
            <a:r>
              <a:rPr lang="en-US" b="1" i="0" dirty="0">
                <a:solidFill>
                  <a:schemeClr val="tx1"/>
                </a:solidFill>
                <a:effectLst/>
                <a:latin typeface="Söhne"/>
              </a:rPr>
              <a:t>Data Processing and Analysis:</a:t>
            </a:r>
            <a:endParaRPr lang="en-US" b="0" i="0" dirty="0">
              <a:solidFill>
                <a:schemeClr val="tx1"/>
              </a:solidFill>
              <a:effectLst/>
              <a:latin typeface="Söhne"/>
            </a:endParaRPr>
          </a:p>
          <a:p>
            <a:pPr marL="857250" lvl="1" indent="-400050" algn="just">
              <a:buFont typeface="+mj-lt"/>
              <a:buAutoNum type="romanUcPeriod"/>
            </a:pPr>
            <a:r>
              <a:rPr lang="en-US" b="1" i="0" dirty="0">
                <a:solidFill>
                  <a:schemeClr val="tx1"/>
                </a:solidFill>
                <a:effectLst/>
                <a:latin typeface="Söhne"/>
              </a:rPr>
              <a:t>Pandas:</a:t>
            </a:r>
            <a:r>
              <a:rPr lang="en-US" b="0" i="0" dirty="0">
                <a:solidFill>
                  <a:schemeClr val="tx1"/>
                </a:solidFill>
                <a:effectLst/>
                <a:latin typeface="Söhne"/>
              </a:rPr>
              <a:t> For data manipulation and handling.</a:t>
            </a:r>
          </a:p>
          <a:p>
            <a:pPr marL="857250" lvl="1" indent="-400050" algn="just">
              <a:buFont typeface="+mj-lt"/>
              <a:buAutoNum type="romanUcPeriod"/>
            </a:pPr>
            <a:r>
              <a:rPr lang="en-US" b="1" i="0" dirty="0">
                <a:solidFill>
                  <a:schemeClr val="tx1"/>
                </a:solidFill>
                <a:effectLst/>
                <a:latin typeface="Söhne"/>
              </a:rPr>
              <a:t>NumPy:</a:t>
            </a:r>
            <a:r>
              <a:rPr lang="en-US" b="0" i="0" dirty="0">
                <a:solidFill>
                  <a:schemeClr val="tx1"/>
                </a:solidFill>
                <a:effectLst/>
                <a:latin typeface="Söhne"/>
              </a:rPr>
              <a:t> Essential for numerical computations and array operations.</a:t>
            </a:r>
          </a:p>
          <a:p>
            <a:pPr marL="857250" lvl="1" indent="-400050" algn="just">
              <a:buFont typeface="+mj-lt"/>
              <a:buAutoNum type="romanUcPeriod"/>
            </a:pPr>
            <a:r>
              <a:rPr lang="en-US" b="1" i="0" dirty="0">
                <a:solidFill>
                  <a:schemeClr val="tx1"/>
                </a:solidFill>
                <a:effectLst/>
                <a:latin typeface="Söhne"/>
              </a:rPr>
              <a:t>Seaborn and Matplotlib:</a:t>
            </a:r>
            <a:r>
              <a:rPr lang="en-US" b="0" i="0" dirty="0">
                <a:solidFill>
                  <a:schemeClr val="tx1"/>
                </a:solidFill>
                <a:effectLst/>
                <a:latin typeface="Söhne"/>
              </a:rPr>
              <a:t> Used for data visualization and exploratory data analysis.</a:t>
            </a:r>
          </a:p>
          <a:p>
            <a:pPr algn="just"/>
            <a:r>
              <a:rPr lang="en-US" b="1" i="0" dirty="0">
                <a:solidFill>
                  <a:schemeClr val="tx1"/>
                </a:solidFill>
                <a:effectLst/>
                <a:latin typeface="Söhne"/>
              </a:rPr>
              <a:t>Machine Learning and Model Implementation:</a:t>
            </a:r>
            <a:endParaRPr lang="en-US" b="0" i="0" dirty="0">
              <a:solidFill>
                <a:schemeClr val="tx1"/>
              </a:solidFill>
              <a:effectLst/>
              <a:latin typeface="Söhne"/>
            </a:endParaRPr>
          </a:p>
          <a:p>
            <a:pPr marL="857250" lvl="1" indent="-400050" algn="just">
              <a:buFont typeface="+mj-lt"/>
              <a:buAutoNum type="romanUcPeriod"/>
            </a:pPr>
            <a:r>
              <a:rPr lang="en-US" b="1" i="0" dirty="0">
                <a:solidFill>
                  <a:schemeClr val="tx1"/>
                </a:solidFill>
                <a:effectLst/>
                <a:latin typeface="Söhne"/>
              </a:rPr>
              <a:t>Scikit-learn:</a:t>
            </a:r>
            <a:r>
              <a:rPr lang="en-US" b="0" i="0" dirty="0">
                <a:solidFill>
                  <a:schemeClr val="tx1"/>
                </a:solidFill>
                <a:effectLst/>
                <a:latin typeface="Söhne"/>
              </a:rPr>
              <a:t> For implementing classification algorithms such as Logistic Regression, Decision Tree, Random Forest, and</a:t>
            </a:r>
            <a:r>
              <a:rPr lang="en-US" dirty="0">
                <a:solidFill>
                  <a:schemeClr val="tx1"/>
                </a:solidFill>
                <a:latin typeface="Söhne"/>
              </a:rPr>
              <a:t> KNN</a:t>
            </a:r>
            <a:r>
              <a:rPr lang="en-US" b="0" i="0" dirty="0">
                <a:solidFill>
                  <a:schemeClr val="tx1"/>
                </a:solidFill>
                <a:effectLst/>
                <a:latin typeface="Söhne"/>
              </a:rPr>
              <a:t>.</a:t>
            </a:r>
          </a:p>
          <a:p>
            <a:pPr algn="just">
              <a:buFont typeface="Arial" panose="020B0604020202020204" pitchFamily="34" charset="0"/>
              <a:buChar char="•"/>
            </a:pPr>
            <a:r>
              <a:rPr lang="en-US" b="1" i="0" dirty="0">
                <a:solidFill>
                  <a:schemeClr val="tx1"/>
                </a:solidFill>
                <a:effectLst/>
                <a:latin typeface="Söhne"/>
              </a:rPr>
              <a:t>Linear Regression:</a:t>
            </a:r>
            <a:r>
              <a:rPr lang="en-US" b="0" i="0" dirty="0">
                <a:solidFill>
                  <a:schemeClr val="tx1"/>
                </a:solidFill>
                <a:effectLst/>
                <a:latin typeface="Söhne"/>
              </a:rPr>
              <a:t> Utilizes a linear approach to model the relationship between dependent and independent variables in predictive analysis.</a:t>
            </a:r>
          </a:p>
          <a:p>
            <a:pPr algn="just">
              <a:buFont typeface="Arial" panose="020B0604020202020204" pitchFamily="34" charset="0"/>
              <a:buChar char="•"/>
            </a:pPr>
            <a:r>
              <a:rPr lang="en-US" b="1" i="0" dirty="0">
                <a:solidFill>
                  <a:schemeClr val="tx1"/>
                </a:solidFill>
                <a:effectLst/>
                <a:latin typeface="Söhne"/>
              </a:rPr>
              <a:t>Decision Tree:</a:t>
            </a:r>
            <a:r>
              <a:rPr lang="en-US" b="0" i="0" dirty="0">
                <a:solidFill>
                  <a:schemeClr val="tx1"/>
                </a:solidFill>
                <a:effectLst/>
                <a:latin typeface="Söhne"/>
              </a:rPr>
              <a:t> Constructs a tree-like structure to make decisions based on feature values, facilitating both classification and regression tasks.</a:t>
            </a:r>
          </a:p>
          <a:p>
            <a:pPr algn="just">
              <a:buFont typeface="Arial" panose="020B0604020202020204" pitchFamily="34" charset="0"/>
              <a:buChar char="•"/>
            </a:pPr>
            <a:r>
              <a:rPr lang="en-US" b="1" i="0" dirty="0">
                <a:solidFill>
                  <a:schemeClr val="tx1"/>
                </a:solidFill>
                <a:effectLst/>
                <a:latin typeface="Söhne"/>
              </a:rPr>
              <a:t>Random Forest:</a:t>
            </a:r>
            <a:r>
              <a:rPr lang="en-US" b="0" i="0" dirty="0">
                <a:solidFill>
                  <a:schemeClr val="tx1"/>
                </a:solidFill>
                <a:effectLst/>
                <a:latin typeface="Söhne"/>
              </a:rPr>
              <a:t> Ensemble learning method that builds multiple decision trees and combines their outputs to enhance predictive accuracy and control overfitting.</a:t>
            </a:r>
          </a:p>
          <a:p>
            <a:pPr algn="just">
              <a:buFont typeface="Arial" panose="020B0604020202020204" pitchFamily="34" charset="0"/>
              <a:buChar char="•"/>
            </a:pPr>
            <a:r>
              <a:rPr lang="en-US" b="1" i="0" dirty="0">
                <a:solidFill>
                  <a:schemeClr val="tx1"/>
                </a:solidFill>
                <a:effectLst/>
                <a:latin typeface="Söhne"/>
              </a:rPr>
              <a:t>K-Nearest Neighbors (KNN):</a:t>
            </a:r>
            <a:r>
              <a:rPr lang="en-US" b="0" i="0" dirty="0">
                <a:solidFill>
                  <a:schemeClr val="tx1"/>
                </a:solidFill>
                <a:effectLst/>
                <a:latin typeface="Söhne"/>
              </a:rPr>
              <a:t> Non-parametric algorithm for classification and regression that makes predictions based on the majority class or average of k-nearest data points</a:t>
            </a:r>
            <a:r>
              <a:rPr lang="en-US" b="0" i="0" dirty="0">
                <a:solidFill>
                  <a:srgbClr val="D1D5DB"/>
                </a:solidFill>
                <a:effectLst/>
                <a:latin typeface="Söhne"/>
              </a:rPr>
              <a:t>.</a:t>
            </a:r>
          </a:p>
          <a:p>
            <a:pPr marL="857250" lvl="1" indent="-400050" algn="l">
              <a:buFont typeface="+mj-lt"/>
              <a:buAutoNum type="romanUcPeriod"/>
            </a:pPr>
            <a:endParaRPr lang="en-US" sz="1600" b="0" i="0" dirty="0">
              <a:solidFill>
                <a:schemeClr val="tx1"/>
              </a:solidFill>
              <a:effectLst/>
              <a:latin typeface="Söhne"/>
            </a:endParaRPr>
          </a:p>
        </p:txBody>
      </p:sp>
    </p:spTree>
    <p:extLst>
      <p:ext uri="{BB962C8B-B14F-4D97-AF65-F5344CB8AC3E}">
        <p14:creationId xmlns:p14="http://schemas.microsoft.com/office/powerpoint/2010/main" val="39138292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1927</Words>
  <Application>Microsoft Office PowerPoint</Application>
  <PresentationFormat>On-screen Show (16:9)</PresentationFormat>
  <Paragraphs>85</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MT</vt:lpstr>
      <vt:lpstr>Calibri</vt:lpstr>
      <vt:lpstr>Google Sans</vt:lpstr>
      <vt:lpstr>Poppins</vt:lpstr>
      <vt:lpstr>Söhne</vt:lpstr>
      <vt:lpstr>system-ui</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Technology Used</vt:lpstr>
      <vt:lpstr>Modelling &amp; Results</vt:lpstr>
      <vt:lpstr>Modelling &amp; Results</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yuvraj singh</cp:lastModifiedBy>
  <cp:revision>3</cp:revision>
  <dcterms:modified xsi:type="dcterms:W3CDTF">2024-01-15T11:28:04Z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2024-01-15T11:28:04Z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665cdfc2-d902-406d-bc50-c10502f2039f</vt:lpwstr>
  </property>
  <property fmtid="{D5CDD505-2E9C-101B-9397-08002B2CF9AE}" pid="8" name="MSIP_Label_defa4170-0d19-0005-0004-bc88714345d2_ActionId">
    <vt:lpwstr>7a408718-6f23-4582-b261-08f4cb82b237</vt:lpwstr>
  </property>
  <property fmtid="{D5CDD505-2E9C-101B-9397-08002B2CF9AE}" pid="9" name="MSIP_Label_defa4170-0d19-0005-0004-bc88714345d2_ContentBits">
    <vt:lpwstr>0</vt:lpwstr>
  </property>
</Properties>
</file>