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60" r:id="rId5"/>
    <p:sldId id="261" r:id="rId6"/>
    <p:sldId id="263" r:id="rId7"/>
    <p:sldId id="291" r:id="rId8"/>
    <p:sldId id="282" r:id="rId9"/>
    <p:sldId id="259" r:id="rId10"/>
    <p:sldId id="284" r:id="rId11"/>
    <p:sldId id="283" r:id="rId12"/>
    <p:sldId id="292" r:id="rId13"/>
    <p:sldId id="293" r:id="rId14"/>
    <p:sldId id="294" r:id="rId15"/>
    <p:sldId id="281" r:id="rId16"/>
    <p:sldId id="295" r:id="rId17"/>
    <p:sldId id="286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stado Red" id="{1CBB6739-710A-440C-A6FB-1944BA60A4CF}">
          <p14:sldIdLst>
            <p14:sldId id="260"/>
            <p14:sldId id="261"/>
            <p14:sldId id="263"/>
            <p14:sldId id="291"/>
            <p14:sldId id="282"/>
            <p14:sldId id="259"/>
            <p14:sldId id="284"/>
            <p14:sldId id="283"/>
            <p14:sldId id="292"/>
            <p14:sldId id="293"/>
            <p14:sldId id="294"/>
            <p14:sldId id="281"/>
            <p14:sldId id="295"/>
            <p14:sldId id="286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55B7C8B-0754-DC42-74D5-E20C2236B85E}" name="Miguel Jimenez" initials="MJ" userId="Miguel Jimenez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94694"/>
  </p:normalViewPr>
  <p:slideViewPr>
    <p:cSldViewPr snapToGrid="0">
      <p:cViewPr varScale="1">
        <p:scale>
          <a:sx n="104" d="100"/>
          <a:sy n="104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gusto Salazar Silva" userId="327538cd-b4f2-4ef4-915e-3c00562d4bf9" providerId="ADAL" clId="{B6A0F459-B5BE-4CFA-8143-494DF1BF41CB}"/>
    <pc:docChg chg="modSld">
      <pc:chgData name="Augusto Salazar Silva" userId="327538cd-b4f2-4ef4-915e-3c00562d4bf9" providerId="ADAL" clId="{B6A0F459-B5BE-4CFA-8143-494DF1BF41CB}" dt="2022-07-13T18:30:58.158" v="2" actId="20577"/>
      <pc:docMkLst>
        <pc:docMk/>
      </pc:docMkLst>
      <pc:sldChg chg="modSp">
        <pc:chgData name="Augusto Salazar Silva" userId="327538cd-b4f2-4ef4-915e-3c00562d4bf9" providerId="ADAL" clId="{B6A0F459-B5BE-4CFA-8143-494DF1BF41CB}" dt="2022-07-13T18:30:58.158" v="2" actId="20577"/>
        <pc:sldMkLst>
          <pc:docMk/>
          <pc:sldMk cId="180772742" sldId="261"/>
        </pc:sldMkLst>
        <pc:spChg chg="mod">
          <ac:chgData name="Augusto Salazar Silva" userId="327538cd-b4f2-4ef4-915e-3c00562d4bf9" providerId="ADAL" clId="{B6A0F459-B5BE-4CFA-8143-494DF1BF41CB}" dt="2022-07-13T18:30:58.158" v="2" actId="20577"/>
          <ac:spMkLst>
            <pc:docMk/>
            <pc:sldMk cId="180772742" sldId="261"/>
            <ac:spMk id="6" creationId="{7DEEA2D8-AB11-F126-01FD-8BA0701DF61B}"/>
          </ac:spMkLst>
        </pc:spChg>
      </pc:sldChg>
    </pc:docChg>
  </pc:docChgLst>
  <pc:docChgLst>
    <pc:chgData name="Augusto Salazar Silva" userId="327538cd-b4f2-4ef4-915e-3c00562d4bf9" providerId="ADAL" clId="{CE5ADADB-A25E-4F5E-B08D-34D97BCE65E3}"/>
    <pc:docChg chg="custSel addSld modSld">
      <pc:chgData name="Augusto Salazar Silva" userId="327538cd-b4f2-4ef4-915e-3c00562d4bf9" providerId="ADAL" clId="{CE5ADADB-A25E-4F5E-B08D-34D97BCE65E3}" dt="2022-06-24T22:21:43.109" v="349" actId="114"/>
      <pc:docMkLst>
        <pc:docMk/>
      </pc:docMkLst>
      <pc:sldChg chg="modSp add">
        <pc:chgData name="Augusto Salazar Silva" userId="327538cd-b4f2-4ef4-915e-3c00562d4bf9" providerId="ADAL" clId="{CE5ADADB-A25E-4F5E-B08D-34D97BCE65E3}" dt="2022-06-24T22:21:08.802" v="334" actId="790"/>
        <pc:sldMkLst>
          <pc:docMk/>
          <pc:sldMk cId="4146015812" sldId="280"/>
        </pc:sldMkLst>
        <pc:spChg chg="mod">
          <ac:chgData name="Augusto Salazar Silva" userId="327538cd-b4f2-4ef4-915e-3c00562d4bf9" providerId="ADAL" clId="{CE5ADADB-A25E-4F5E-B08D-34D97BCE65E3}" dt="2022-06-24T22:21:08.802" v="334" actId="790"/>
          <ac:spMkLst>
            <pc:docMk/>
            <pc:sldMk cId="4146015812" sldId="280"/>
            <ac:spMk id="2" creationId="{90D8EA02-8B06-440E-88E6-4EFA9AB01BFA}"/>
          </ac:spMkLst>
        </pc:spChg>
      </pc:sldChg>
      <pc:sldChg chg="modSp add">
        <pc:chgData name="Augusto Salazar Silva" userId="327538cd-b4f2-4ef4-915e-3c00562d4bf9" providerId="ADAL" clId="{CE5ADADB-A25E-4F5E-B08D-34D97BCE65E3}" dt="2022-06-24T22:21:43.109" v="349" actId="114"/>
        <pc:sldMkLst>
          <pc:docMk/>
          <pc:sldMk cId="1601187643" sldId="281"/>
        </pc:sldMkLst>
        <pc:spChg chg="mod">
          <ac:chgData name="Augusto Salazar Silva" userId="327538cd-b4f2-4ef4-915e-3c00562d4bf9" providerId="ADAL" clId="{CE5ADADB-A25E-4F5E-B08D-34D97BCE65E3}" dt="2022-06-24T22:21:16.976" v="335" actId="790"/>
          <ac:spMkLst>
            <pc:docMk/>
            <pc:sldMk cId="1601187643" sldId="281"/>
            <ac:spMk id="2" creationId="{A657ED75-AE8F-4DA8-9991-9A7E2853BCAC}"/>
          </ac:spMkLst>
        </pc:spChg>
        <pc:spChg chg="mod">
          <ac:chgData name="Augusto Salazar Silva" userId="327538cd-b4f2-4ef4-915e-3c00562d4bf9" providerId="ADAL" clId="{CE5ADADB-A25E-4F5E-B08D-34D97BCE65E3}" dt="2022-06-24T22:21:43.109" v="349" actId="114"/>
          <ac:spMkLst>
            <pc:docMk/>
            <pc:sldMk cId="1601187643" sldId="281"/>
            <ac:spMk id="3" creationId="{09D870DE-0C73-4D92-B669-757D263C1B74}"/>
          </ac:spMkLst>
        </pc:spChg>
      </pc:sldChg>
    </pc:docChg>
  </pc:docChgLst>
  <pc:docChgLst>
    <pc:chgData name="Augusto Salazar Silva" userId="327538cd-b4f2-4ef4-915e-3c00562d4bf9" providerId="ADAL" clId="{971BBEF4-ADC4-CD4E-A23B-8DC1A2EE845C}"/>
    <pc:docChg chg="custSel modSld">
      <pc:chgData name="Augusto Salazar Silva" userId="327538cd-b4f2-4ef4-915e-3c00562d4bf9" providerId="ADAL" clId="{971BBEF4-ADC4-CD4E-A23B-8DC1A2EE845C}" dt="2022-07-21T23:52:38.145" v="3" actId="478"/>
      <pc:docMkLst>
        <pc:docMk/>
      </pc:docMkLst>
      <pc:sldChg chg="modSp mod">
        <pc:chgData name="Augusto Salazar Silva" userId="327538cd-b4f2-4ef4-915e-3c00562d4bf9" providerId="ADAL" clId="{971BBEF4-ADC4-CD4E-A23B-8DC1A2EE845C}" dt="2022-07-21T23:38:08.520" v="2" actId="14100"/>
        <pc:sldMkLst>
          <pc:docMk/>
          <pc:sldMk cId="0" sldId="265"/>
        </pc:sldMkLst>
        <pc:graphicFrameChg chg="mod modGraphic">
          <ac:chgData name="Augusto Salazar Silva" userId="327538cd-b4f2-4ef4-915e-3c00562d4bf9" providerId="ADAL" clId="{971BBEF4-ADC4-CD4E-A23B-8DC1A2EE845C}" dt="2022-07-21T23:38:08.520" v="2" actId="14100"/>
          <ac:graphicFrameMkLst>
            <pc:docMk/>
            <pc:sldMk cId="0" sldId="265"/>
            <ac:graphicFrameMk id="130" creationId="{00000000-0000-0000-0000-000000000000}"/>
          </ac:graphicFrameMkLst>
        </pc:graphicFrameChg>
      </pc:sldChg>
      <pc:sldChg chg="delSp mod">
        <pc:chgData name="Augusto Salazar Silva" userId="327538cd-b4f2-4ef4-915e-3c00562d4bf9" providerId="ADAL" clId="{971BBEF4-ADC4-CD4E-A23B-8DC1A2EE845C}" dt="2022-07-21T23:52:38.145" v="3" actId="478"/>
        <pc:sldMkLst>
          <pc:docMk/>
          <pc:sldMk cId="0" sldId="268"/>
        </pc:sldMkLst>
        <pc:picChg chg="del">
          <ac:chgData name="Augusto Salazar Silva" userId="327538cd-b4f2-4ef4-915e-3c00562d4bf9" providerId="ADAL" clId="{971BBEF4-ADC4-CD4E-A23B-8DC1A2EE845C}" dt="2022-07-21T23:52:38.145" v="3" actId="478"/>
          <ac:picMkLst>
            <pc:docMk/>
            <pc:sldMk cId="0" sldId="268"/>
            <ac:picMk id="14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CBAF3-1977-40BC-9788-6F739E2A6B92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CE67E-BAAB-4888-B7FC-DC2352370E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8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d508dc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6d508dc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1972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083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6425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9385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4497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2535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4829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2722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047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4839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d508dc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6d508dc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052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6393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3964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97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9757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5870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8019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966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0495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FA95-A613-2808-C488-C3D6976E0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B2FA9-DA63-C606-5DD3-B30BE6D16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D40E6-46F3-405D-815B-CFE184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7785-6BDD-4141-B4C6-F061A3398E6A}" type="datetime1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0C8BA-39EE-C978-436E-99F00E34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0E896-8DCA-BDFD-C193-6A7FA52A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D362E1-1326-1AA2-1796-C9934DB5B141}"/>
              </a:ext>
            </a:extLst>
          </p:cNvPr>
          <p:cNvGrpSpPr/>
          <p:nvPr userDrawn="1"/>
        </p:nvGrpSpPr>
        <p:grpSpPr>
          <a:xfrm>
            <a:off x="-6824" y="-6824"/>
            <a:ext cx="12224225" cy="1537970"/>
            <a:chOff x="-6824" y="-6824"/>
            <a:chExt cx="12224225" cy="1537970"/>
          </a:xfrm>
        </p:grpSpPr>
        <p:pic>
          <p:nvPicPr>
            <p:cNvPr id="11" name="image1.png">
              <a:extLst>
                <a:ext uri="{FF2B5EF4-FFF2-40B4-BE49-F238E27FC236}">
                  <a16:creationId xmlns:a16="http://schemas.microsoft.com/office/drawing/2014/main" id="{083D93E7-C6FE-DF98-B967-C13C0B81C4E8}"/>
                </a:ext>
              </a:extLst>
            </p:cNvPr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-6824" y="-6824"/>
              <a:ext cx="7691120" cy="1537970"/>
            </a:xfrm>
            <a:prstGeom prst="rect">
              <a:avLst/>
            </a:prstGeom>
            <a:ln/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A62C457-8423-E51D-2075-573C0673CE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37379"/>
            <a:stretch/>
          </p:blipFill>
          <p:spPr>
            <a:xfrm>
              <a:off x="7684297" y="-6824"/>
              <a:ext cx="4533104" cy="933450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0A72A5-3C08-8B56-1CD1-A62AF939837E}"/>
              </a:ext>
            </a:extLst>
          </p:cNvPr>
          <p:cNvCxnSpPr/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6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CD0D-3D79-4611-82B9-6426D644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96B51-8D33-8F04-2C5C-D7B569B8C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AC59F-7DC2-B968-7C48-B8D8B3C4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C7A7-66FA-41DF-9B9E-B3E4D1ECE26D}" type="datetime1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1567-60B2-599B-6C93-1D465FA8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AEBED-784A-9C77-C8ED-162B0771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7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A452C-8E29-C95F-A407-00E3E7AED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37782-1BC6-F5CD-53B1-A8112BA56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9BEEE-5B42-E6CA-9293-4D65FF56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64F5-526A-4943-ADE4-B697F74001D2}" type="datetime1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F794C-9A92-FAF5-693D-6BBF28EA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F29DC-8DBA-4EE2-EAF2-09FAF918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4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473DA23-D3AB-11F4-C96F-04ADFAC484B1}"/>
              </a:ext>
            </a:extLst>
          </p:cNvPr>
          <p:cNvGrpSpPr/>
          <p:nvPr userDrawn="1"/>
        </p:nvGrpSpPr>
        <p:grpSpPr>
          <a:xfrm>
            <a:off x="-6824" y="-6824"/>
            <a:ext cx="12224225" cy="1417595"/>
            <a:chOff x="-6824" y="-6824"/>
            <a:chExt cx="12224225" cy="1537970"/>
          </a:xfrm>
        </p:grpSpPr>
        <p:pic>
          <p:nvPicPr>
            <p:cNvPr id="8" name="image1.png">
              <a:extLst>
                <a:ext uri="{FF2B5EF4-FFF2-40B4-BE49-F238E27FC236}">
                  <a16:creationId xmlns:a16="http://schemas.microsoft.com/office/drawing/2014/main" id="{6273A6A1-74A3-E71E-48E5-B4C8903D19CC}"/>
                </a:ext>
              </a:extLst>
            </p:cNvPr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-6824" y="-6824"/>
              <a:ext cx="7691120" cy="1537970"/>
            </a:xfrm>
            <a:prstGeom prst="rect">
              <a:avLst/>
            </a:prstGeom>
            <a:ln/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F7F935A-4514-E314-2FD9-9A227DEAA2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37379"/>
            <a:stretch/>
          </p:blipFill>
          <p:spPr>
            <a:xfrm>
              <a:off x="7684297" y="-6824"/>
              <a:ext cx="4533104" cy="93345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1693488-2CFF-4A40-4C53-8E6301171F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10000"/>
          </a:blip>
          <a:srcRect b="11590"/>
          <a:stretch/>
        </p:blipFill>
        <p:spPr>
          <a:xfrm>
            <a:off x="-6824" y="1106013"/>
            <a:ext cx="12198824" cy="5751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EEF8D0-0996-CDC8-9F27-3838CE35F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5202"/>
            <a:ext cx="10515600" cy="584675"/>
          </a:xfrm>
        </p:spPr>
        <p:txBody>
          <a:bodyPr/>
          <a:lstStyle>
            <a:lvl1pPr>
              <a:defRPr b="1"/>
            </a:lvl1pPr>
          </a:lstStyle>
          <a:p>
            <a:r>
              <a:rPr lang="es-CO" noProof="0" dirty="0" err="1"/>
              <a:t>Click</a:t>
            </a:r>
            <a:r>
              <a:rPr lang="es-CO" noProof="0" dirty="0"/>
              <a:t> </a:t>
            </a:r>
            <a:r>
              <a:rPr lang="es-CO" noProof="0" dirty="0" err="1"/>
              <a:t>to</a:t>
            </a:r>
            <a:r>
              <a:rPr lang="es-CO" noProof="0" dirty="0"/>
              <a:t> </a:t>
            </a:r>
            <a:r>
              <a:rPr lang="es-CO" noProof="0" dirty="0" err="1"/>
              <a:t>edit</a:t>
            </a:r>
            <a:r>
              <a:rPr lang="es-CO" noProof="0" dirty="0"/>
              <a:t> Master </a:t>
            </a:r>
            <a:r>
              <a:rPr lang="es-CO" noProof="0" dirty="0" err="1"/>
              <a:t>title</a:t>
            </a:r>
            <a:r>
              <a:rPr lang="es-CO" noProof="0" dirty="0"/>
              <a:t> </a:t>
            </a:r>
            <a:r>
              <a:rPr lang="es-CO" noProof="0" dirty="0" err="1"/>
              <a:t>style</a:t>
            </a:r>
            <a:endParaRPr lang="es-CO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4A9E-5FAD-8520-0904-091CC9F12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s-CO" noProof="0" dirty="0" err="1"/>
              <a:t>Click</a:t>
            </a:r>
            <a:r>
              <a:rPr lang="es-CO" noProof="0" dirty="0"/>
              <a:t> </a:t>
            </a:r>
            <a:r>
              <a:rPr lang="es-CO" noProof="0" dirty="0" err="1"/>
              <a:t>to</a:t>
            </a:r>
            <a:r>
              <a:rPr lang="es-CO" noProof="0" dirty="0"/>
              <a:t> </a:t>
            </a:r>
            <a:r>
              <a:rPr lang="es-CO" noProof="0" dirty="0" err="1"/>
              <a:t>edit</a:t>
            </a:r>
            <a:r>
              <a:rPr lang="es-CO" noProof="0" dirty="0"/>
              <a:t> Master </a:t>
            </a:r>
            <a:r>
              <a:rPr lang="es-CO" noProof="0" dirty="0" err="1"/>
              <a:t>text</a:t>
            </a:r>
            <a:r>
              <a:rPr lang="es-CO" noProof="0" dirty="0"/>
              <a:t> </a:t>
            </a:r>
            <a:r>
              <a:rPr lang="es-CO" noProof="0" dirty="0" err="1"/>
              <a:t>styles</a:t>
            </a:r>
            <a:endParaRPr lang="es-CO" noProof="0" dirty="0"/>
          </a:p>
          <a:p>
            <a:pPr lvl="1"/>
            <a:r>
              <a:rPr lang="es-CO" noProof="0" dirty="0" err="1"/>
              <a:t>Second</a:t>
            </a:r>
            <a:r>
              <a:rPr lang="es-CO" noProof="0" dirty="0"/>
              <a:t> </a:t>
            </a:r>
            <a:r>
              <a:rPr lang="es-CO" noProof="0" dirty="0" err="1"/>
              <a:t>level</a:t>
            </a:r>
            <a:endParaRPr lang="es-CO" noProof="0" dirty="0"/>
          </a:p>
          <a:p>
            <a:pPr lvl="2"/>
            <a:r>
              <a:rPr lang="es-CO" noProof="0" dirty="0" err="1"/>
              <a:t>Third</a:t>
            </a:r>
            <a:r>
              <a:rPr lang="es-CO" noProof="0" dirty="0"/>
              <a:t> </a:t>
            </a:r>
            <a:r>
              <a:rPr lang="es-CO" noProof="0" dirty="0" err="1"/>
              <a:t>level</a:t>
            </a:r>
            <a:endParaRPr lang="es-CO" noProof="0" dirty="0"/>
          </a:p>
          <a:p>
            <a:pPr lvl="3"/>
            <a:r>
              <a:rPr lang="es-CO" noProof="0" dirty="0" err="1"/>
              <a:t>Fourth</a:t>
            </a:r>
            <a:r>
              <a:rPr lang="es-CO" noProof="0" dirty="0"/>
              <a:t> </a:t>
            </a:r>
            <a:r>
              <a:rPr lang="es-CO" noProof="0" dirty="0" err="1"/>
              <a:t>level</a:t>
            </a:r>
            <a:endParaRPr lang="es-CO" noProof="0" dirty="0"/>
          </a:p>
          <a:p>
            <a:pPr lvl="4"/>
            <a:r>
              <a:rPr lang="es-CO" noProof="0" dirty="0" err="1"/>
              <a:t>Fifth</a:t>
            </a:r>
            <a:r>
              <a:rPr lang="es-CO" noProof="0" dirty="0"/>
              <a:t> </a:t>
            </a:r>
            <a:r>
              <a:rPr lang="es-CO" noProof="0" dirty="0" err="1"/>
              <a:t>level</a:t>
            </a:r>
            <a:endParaRPr lang="es-CO" noProof="0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9E3FC96-3D37-FA4D-B43D-35797C0B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1BE1-6024-4E90-9832-18BDB8EA1D8C}" type="datetime1">
              <a:rPr lang="en-US" smtClean="0"/>
              <a:t>8/16/2022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FAD2338-1DE7-62C1-D1CF-1BFFDF9E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8C0F84-7336-B124-7137-A0CDB9F4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3AE914-5E49-7993-EE78-397F4FC87DAC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3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B085-05F4-0292-5B77-AF8C8DD13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277A2-7101-2335-FBAB-28B48E414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51C91-9DC7-3539-8F4B-180CF2C3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1F05-CADC-469B-8373-C2FDF70CAFA0}" type="datetime1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C8016-8D9C-C729-AE69-0B8D6156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A7A6-291E-952C-ED07-4F01D2DB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950A-6163-2607-998D-4DE25272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72433-2570-24AF-7806-A1C8F04B4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B496A-A816-8DCE-A779-7C951AB7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19404-8F33-5B48-BF62-D5843FA0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FBF7-404C-463F-937C-F909796BA08F}" type="datetime1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B4284-3201-FE80-F546-4ED405CD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4FE93-BE89-1DAA-68F0-AF5DFD58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8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8F6A-9FF8-582A-1D13-F31652A9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846D4-58CA-92E4-C627-AE9B2E217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8549C-94E0-4080-9DB1-28D0B86D1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98532-3794-98C7-381F-737BA19D3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5CBE-BDF9-04CB-E3F3-8FA515C85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844E5-424F-D60E-6ED8-F3A947D4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B411-F095-4C2F-B069-A355760D0E45}" type="datetime1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2186B-C577-EEC7-559A-14E70868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EB370C-561D-2399-7141-7C90DEE8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1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5BCA-48D1-95B4-5104-CCFC9F57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944FE-3748-C30D-6EEC-E931793E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436C-797F-4287-AB4F-1452A540CBFB}" type="datetime1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CFD54-3015-F466-8770-515BFEA40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29EDE-A991-9575-799E-E5B08548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9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FE691-8B8A-6B04-6C2E-302CAC07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A289-7EAA-4D00-894B-B391510825C0}" type="datetime1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CA3E4-75C2-CDE2-7BA9-2BDCF19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82ECE-CB02-0E14-5230-A3512976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5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94C2-BAC6-8640-B27E-55F506FD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0653-EB55-B2A7-7827-56DDE2BA1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6AD51-BF70-4107-EC30-6EE45E676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5CFDA-6F5E-55D4-3698-5730C8DE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0BBF-648D-48C5-8056-54BFF3BD2744}" type="datetime1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B47FE-B149-E9C5-1896-F2F2E0B8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3D1D4-6897-ECAC-D79F-03B831E5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8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2CF8-3AEF-1699-057F-3888165D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72310-FF75-B290-BEBA-92760C1F0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001E3-155A-409E-FE98-00D049E7C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40A51-8592-1557-BAF5-39F2F749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2239-5EBE-4DE8-8BCE-712B0FB810AB}" type="datetime1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43656-74E4-529A-9322-57A09FAD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51259-9FF1-9014-4A46-57BEFF3F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6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04F14-0F4D-1761-23A7-0859778A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7D369-F3FA-05E1-73A7-D17D0C8C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E6FA3-68E2-074F-563C-2E09B5A98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3F231-7C5A-427A-ABFA-4E738457E692}" type="datetime1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D97A5-DB2C-625B-F85D-8502B9035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06A13-D546-0DCF-8AF8-EF4094A9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6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7794D8-A9C0-B18F-33AC-12B6D126A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Diplomado en Desarrollo de Software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05CA612-C04E-E85C-6E94-A5FFB6088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Parte V</a:t>
            </a:r>
          </a:p>
          <a:p>
            <a:r>
              <a:rPr lang="es-CO" dirty="0"/>
              <a:t>Programación Móvil Avanzada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Ruthford Jay / </a:t>
            </a:r>
            <a:r>
              <a:rPr lang="es-CO" dirty="0"/>
              <a:t>rjay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@uninorte.edu.co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2F573-FE4E-3923-1E35-7A418CF6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7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Configuración del Proyecto en </a:t>
            </a:r>
            <a:r>
              <a:rPr lang="es-ES" dirty="0" err="1"/>
              <a:t>Flutter</a:t>
            </a:r>
            <a:endParaRPr dirty="0"/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Por último, ejecute el complemento agregando lo siguiente debajo de la línea aplicar complemento: </a:t>
            </a:r>
            <a:r>
              <a:rPr lang="es-ES" b="1" dirty="0"/>
              <a:t>'</a:t>
            </a:r>
            <a:r>
              <a:rPr lang="es-ES" b="1" dirty="0" err="1"/>
              <a:t>com.android.application</a:t>
            </a:r>
            <a:r>
              <a:rPr lang="es-ES" b="1" dirty="0"/>
              <a:t>'</a:t>
            </a:r>
            <a:r>
              <a:rPr lang="es-ES" dirty="0"/>
              <a:t>, dentro del archivo </a:t>
            </a:r>
            <a:r>
              <a:rPr lang="es-ES" b="1" dirty="0"/>
              <a:t>/</a:t>
            </a:r>
            <a:r>
              <a:rPr lang="es-ES" b="1" dirty="0" err="1"/>
              <a:t>android</a:t>
            </a:r>
            <a:r>
              <a:rPr lang="es-ES" b="1" dirty="0"/>
              <a:t>/app/</a:t>
            </a:r>
            <a:r>
              <a:rPr lang="es-ES" b="1" dirty="0" err="1"/>
              <a:t>build.gradle</a:t>
            </a:r>
            <a:r>
              <a:rPr lang="es-ES" dirty="0"/>
              <a:t>: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134C070-28B1-47DC-ECAB-49826CE47925}"/>
              </a:ext>
            </a:extLst>
          </p:cNvPr>
          <p:cNvSpPr txBox="1"/>
          <p:nvPr/>
        </p:nvSpPr>
        <p:spPr>
          <a:xfrm>
            <a:off x="2025072" y="3632623"/>
            <a:ext cx="8141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s-CO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plugin: </a:t>
            </a:r>
            <a:r>
              <a:rPr lang="es-CO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com.android.application</a:t>
            </a:r>
            <a:r>
              <a:rPr lang="es-CO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s-CO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s-CO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plugin: </a:t>
            </a:r>
            <a:r>
              <a:rPr lang="es-CO" sz="2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2400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com.google.gms.google-services</a:t>
            </a:r>
            <a:r>
              <a:rPr lang="es-CO" sz="2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s-CO" sz="2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s-CO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plugin: </a:t>
            </a:r>
            <a:r>
              <a:rPr lang="es-CO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kotlin-android</a:t>
            </a:r>
            <a:r>
              <a:rPr lang="es-CO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s-CO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809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Inicialización </a:t>
            </a:r>
            <a:r>
              <a:rPr lang="es-ES" dirty="0" err="1"/>
              <a:t>FlutterFire</a:t>
            </a:r>
            <a:endParaRPr dirty="0"/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sz="2400" dirty="0"/>
              <a:t>Antes de que se pueda usar cualquiera de los servicios de </a:t>
            </a:r>
            <a:r>
              <a:rPr lang="es-ES" sz="2400" dirty="0" err="1"/>
              <a:t>Firebase</a:t>
            </a:r>
            <a:r>
              <a:rPr lang="es-ES" sz="2400" dirty="0"/>
              <a:t>, es necesario inicializar </a:t>
            </a:r>
            <a:r>
              <a:rPr lang="es-ES" sz="2400" b="1" dirty="0" err="1"/>
              <a:t>FlutterFire</a:t>
            </a:r>
            <a:r>
              <a:rPr lang="es-ES" sz="2400" dirty="0"/>
              <a:t>. El paso de inicialización es asincrónico, lo que significa que deberá evitar cualquier uso relacionado con </a:t>
            </a:r>
            <a:r>
              <a:rPr lang="es-ES" sz="2400" dirty="0" err="1"/>
              <a:t>FlutterFire</a:t>
            </a:r>
            <a:r>
              <a:rPr lang="es-ES" sz="2400" dirty="0"/>
              <a:t> hasta que se complete la inicialización.</a:t>
            </a:r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sz="2400" dirty="0"/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sz="2400" dirty="0"/>
              <a:t>Para inicializar </a:t>
            </a:r>
            <a:r>
              <a:rPr lang="es-ES" sz="2400" b="1" dirty="0" err="1"/>
              <a:t>FlutterFire</a:t>
            </a:r>
            <a:r>
              <a:rPr lang="es-ES" sz="2400" dirty="0"/>
              <a:t>, llama al método </a:t>
            </a:r>
            <a:r>
              <a:rPr lang="es-ES" sz="2400" b="1" dirty="0" err="1"/>
              <a:t>initializeApp</a:t>
            </a:r>
            <a:r>
              <a:rPr lang="es-ES" sz="2400" dirty="0"/>
              <a:t> en la clase </a:t>
            </a:r>
            <a:r>
              <a:rPr lang="es-ES" sz="2400" dirty="0" err="1"/>
              <a:t>Firebase</a:t>
            </a:r>
            <a:r>
              <a:rPr lang="es-ES" sz="2400" dirty="0"/>
              <a:t>:</a:t>
            </a:r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sz="2400" dirty="0"/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sz="2400" dirty="0"/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sz="2400" dirty="0"/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sz="2400" dirty="0"/>
              <a:t>El método es asincrónico y devuelve un futuro, por lo que debe asegurarse de que se haya completado antes de mostrar su aplicación principal.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134C070-28B1-47DC-ECAB-49826CE47925}"/>
              </a:ext>
            </a:extLst>
          </p:cNvPr>
          <p:cNvSpPr txBox="1"/>
          <p:nvPr/>
        </p:nvSpPr>
        <p:spPr>
          <a:xfrm>
            <a:off x="3815772" y="4722377"/>
            <a:ext cx="456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Firebase.initializeApp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2291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Inicialización </a:t>
            </a:r>
            <a:r>
              <a:rPr lang="es-ES" dirty="0" err="1"/>
              <a:t>FlutterFire</a:t>
            </a:r>
            <a:endParaRPr dirty="0"/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s-CO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CO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package:firebase_core</a:t>
            </a:r>
            <a:r>
              <a:rPr lang="es-CO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firebase_core.dart</a:t>
            </a:r>
            <a:r>
              <a:rPr lang="es-CO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s-CO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CO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package:flutter</a:t>
            </a:r>
            <a:r>
              <a:rPr lang="es-CO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O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material.dart</a:t>
            </a:r>
            <a:r>
              <a:rPr lang="es-CO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br>
              <a:rPr lang="es-CO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CO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CO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CO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s-CO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s-CO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s-CO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WidgetsFlutterBinding.ensureInitialized</a:t>
            </a:r>
            <a:r>
              <a:rPr lang="es-CO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s-CO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s-CO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CO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Firebase.initializeApp</a:t>
            </a:r>
            <a:r>
              <a:rPr lang="es-CO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s-CO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s-CO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runApp</a:t>
            </a:r>
            <a:r>
              <a:rPr lang="es-CO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CO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lang="es-CO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s-CO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8193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Inicialización </a:t>
            </a:r>
            <a:r>
              <a:rPr lang="es-ES" dirty="0" err="1"/>
              <a:t>FlutterFire</a:t>
            </a:r>
            <a:endParaRPr dirty="0"/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O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StatelessWidget</a:t>
            </a: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({Key? </a:t>
            </a:r>
            <a:r>
              <a:rPr lang="es-CO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 : </a:t>
            </a:r>
            <a:r>
              <a:rPr lang="es-CO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CO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s-CO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Widget </a:t>
            </a:r>
            <a:r>
              <a:rPr lang="es-CO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MaterialApp</a:t>
            </a: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CO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CO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Flutter</a:t>
            </a:r>
            <a:r>
              <a:rPr lang="es-CO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Demo'</a:t>
            </a: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CO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debugShowCheckedModeBanner</a:t>
            </a: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CO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CO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theme</a:t>
            </a: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CO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ThemeData</a:t>
            </a: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primarySwatch</a:t>
            </a: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CO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Colors.blue</a:t>
            </a: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home: </a:t>
            </a:r>
            <a:r>
              <a:rPr lang="es-CO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Scaffold</a:t>
            </a: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appBar</a:t>
            </a: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CO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AppBar</a:t>
            </a: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CO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CO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Text(</a:t>
            </a:r>
            <a:r>
              <a:rPr lang="es-CO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FlutterFire</a:t>
            </a:r>
            <a:r>
              <a:rPr lang="es-CO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CO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Center(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CO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Text(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FlutterFire</a:t>
            </a:r>
            <a:r>
              <a:rPr lang="es-CO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App'</a:t>
            </a: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O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2941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Autenticación</a:t>
            </a:r>
            <a:endParaRPr dirty="0"/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b="1" dirty="0" err="1"/>
              <a:t>Firebase</a:t>
            </a:r>
            <a:r>
              <a:rPr lang="es-ES" b="1" dirty="0"/>
              <a:t> </a:t>
            </a:r>
            <a:r>
              <a:rPr lang="es-ES" b="1" dirty="0" err="1"/>
              <a:t>Authentication</a:t>
            </a:r>
            <a:r>
              <a:rPr lang="es-ES" b="1" dirty="0"/>
              <a:t> </a:t>
            </a:r>
            <a:r>
              <a:rPr lang="es-ES" dirty="0"/>
              <a:t>proporciona servicios de </a:t>
            </a:r>
            <a:r>
              <a:rPr lang="es-ES" dirty="0" err="1"/>
              <a:t>backend</a:t>
            </a:r>
            <a:r>
              <a:rPr lang="es-ES" dirty="0"/>
              <a:t> y SDK fáciles de usar para autenticar a los usuarios en su aplicación. Admite la autenticación mediante contraseñas, números de teléfono, proveedores de identidad federada populares como Google, Facebook y Twitter, y más.</a:t>
            </a:r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Para lograr esto, debemos seguir estos pasos:</a:t>
            </a:r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  <a:p>
            <a:pPr marL="900113" indent="-365125">
              <a:spcBef>
                <a:spcPts val="900"/>
              </a:spcBef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s-ES" dirty="0"/>
              <a:t>Agregar dependencia</a:t>
            </a:r>
          </a:p>
          <a:p>
            <a:pPr marL="900113" indent="-365125">
              <a:spcBef>
                <a:spcPts val="900"/>
              </a:spcBef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s-ES" dirty="0"/>
              <a:t>Descargar dependencia</a:t>
            </a:r>
          </a:p>
          <a:p>
            <a:pPr marL="900113" indent="-365125">
              <a:spcBef>
                <a:spcPts val="900"/>
              </a:spcBef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s-ES" dirty="0"/>
              <a:t>Reconstruir la aplicación</a:t>
            </a:r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flutter pub 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firebase_auth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0620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Autenticación</a:t>
            </a:r>
            <a:endParaRPr dirty="0"/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b="1" dirty="0" err="1"/>
              <a:t>Firebase</a:t>
            </a:r>
            <a:r>
              <a:rPr lang="es-ES" b="1" dirty="0"/>
              <a:t> </a:t>
            </a:r>
            <a:r>
              <a:rPr lang="es-ES" b="1" dirty="0" err="1"/>
              <a:t>Auth</a:t>
            </a:r>
            <a:r>
              <a:rPr lang="es-ES" b="1" dirty="0"/>
              <a:t> </a:t>
            </a:r>
            <a:r>
              <a:rPr lang="es-ES" dirty="0"/>
              <a:t>proporciona muchos métodos y utilidades que te permiten integrar la autenticación segura en tu aplicación </a:t>
            </a:r>
            <a:r>
              <a:rPr lang="es-ES" dirty="0" err="1"/>
              <a:t>Flutter</a:t>
            </a:r>
            <a:r>
              <a:rPr lang="es-ES" dirty="0"/>
              <a:t> nueva o existente. En muchos casos, necesitará conocer el estado de autenticación de su usuario, por ejemplo, si está conectado o desconectado.</a:t>
            </a:r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b="1" dirty="0" err="1"/>
              <a:t>Firebase</a:t>
            </a:r>
            <a:r>
              <a:rPr lang="es-ES" b="1" dirty="0"/>
              <a:t> </a:t>
            </a:r>
            <a:r>
              <a:rPr lang="es-ES" b="1" dirty="0" err="1"/>
              <a:t>Auth</a:t>
            </a:r>
            <a:r>
              <a:rPr lang="es-ES" b="1" dirty="0"/>
              <a:t> </a:t>
            </a:r>
            <a:r>
              <a:rPr lang="es-ES" dirty="0"/>
              <a:t>le permite suscribirse en tiempo real a este estado a través de un </a:t>
            </a:r>
            <a:r>
              <a:rPr lang="es-ES" dirty="0" err="1"/>
              <a:t>Stream</a:t>
            </a:r>
            <a:r>
              <a:rPr lang="es-ES" dirty="0"/>
              <a:t>. Una vez llamada, la secuencia proporciona un evento inmediato del estado de autenticación actual del usuario y luego proporciona eventos posteriores cada vez que cambia el estado de autenticación.</a:t>
            </a:r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Hay tres métodos para escuchar los cambios de estado de autenticación:</a:t>
            </a:r>
          </a:p>
          <a:p>
            <a:pPr marL="895350" lvl="0" indent="-360363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s-ES" dirty="0" err="1"/>
              <a:t>authStateChanges</a:t>
            </a:r>
            <a:r>
              <a:rPr lang="es-ES" dirty="0"/>
              <a:t>()</a:t>
            </a:r>
          </a:p>
          <a:p>
            <a:pPr marL="895350" lvl="0" indent="-360363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s-ES" dirty="0" err="1"/>
              <a:t>idTokenChanges</a:t>
            </a:r>
            <a:r>
              <a:rPr lang="es-ES" dirty="0"/>
              <a:t>()</a:t>
            </a:r>
          </a:p>
          <a:p>
            <a:pPr marL="895350" lvl="0" indent="-360363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s-ES" dirty="0" err="1"/>
              <a:t>userChanges</a:t>
            </a:r>
            <a:r>
              <a:rPr lang="es-ES" dirty="0"/>
              <a:t>()</a:t>
            </a:r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2121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Autenticación</a:t>
            </a:r>
            <a:endParaRPr dirty="0"/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6213" lvl="0" indent="0">
              <a:spcBef>
                <a:spcPts val="900"/>
              </a:spcBef>
              <a:buClr>
                <a:schemeClr val="dk1"/>
              </a:buClr>
              <a:buSzPts val="1500"/>
              <a:buNone/>
            </a:pPr>
            <a:r>
              <a:rPr lang="es-ES" b="1" dirty="0" err="1"/>
              <a:t>Authentication</a:t>
            </a:r>
            <a:r>
              <a:rPr lang="es-ES" b="1" dirty="0"/>
              <a:t> </a:t>
            </a:r>
            <a:r>
              <a:rPr lang="es-ES" b="1" dirty="0" err="1"/>
              <a:t>State</a:t>
            </a:r>
            <a:r>
              <a:rPr lang="es-ES" b="1" dirty="0"/>
              <a:t> - </a:t>
            </a:r>
            <a:r>
              <a:rPr lang="es-ES" b="1" dirty="0" err="1"/>
              <a:t>authStateChanges</a:t>
            </a:r>
            <a:r>
              <a:rPr lang="es-ES" b="1" dirty="0"/>
              <a:t>()</a:t>
            </a:r>
            <a:r>
              <a:rPr lang="es-ES" dirty="0"/>
              <a:t>: Para suscribirse a estos cambios, llame al método </a:t>
            </a:r>
            <a:r>
              <a:rPr lang="es-ES" dirty="0" err="1"/>
              <a:t>authStateChanges</a:t>
            </a:r>
            <a:r>
              <a:rPr lang="es-ES" dirty="0"/>
              <a:t>() en su instancia </a:t>
            </a:r>
            <a:r>
              <a:rPr lang="es-ES" b="1" dirty="0" err="1"/>
              <a:t>FirebaseAuth</a:t>
            </a:r>
            <a:r>
              <a:rPr lang="es-ES" b="1" dirty="0"/>
              <a:t>.</a:t>
            </a:r>
            <a:endParaRPr lang="es-ES" dirty="0"/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Los eventos se activan cuando ocurre lo siguiente:</a:t>
            </a:r>
          </a:p>
          <a:p>
            <a:pPr marL="895350" lvl="0" indent="-360363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s-ES" dirty="0"/>
              <a:t>Inmediatamente después de que se haya registrado el oyente.</a:t>
            </a:r>
          </a:p>
          <a:p>
            <a:pPr marL="895350" lvl="0" indent="-360363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s-ES" dirty="0"/>
              <a:t>Cuando un usuario inicia sesión.</a:t>
            </a:r>
          </a:p>
          <a:p>
            <a:pPr marL="895350" lvl="0" indent="-360363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s-ES" dirty="0"/>
              <a:t>Cuando se cierra la sesión del usuario actual.</a:t>
            </a:r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9970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Autenticación</a:t>
            </a:r>
            <a:endParaRPr dirty="0"/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b="1" dirty="0" err="1"/>
              <a:t>Authentication</a:t>
            </a:r>
            <a:r>
              <a:rPr lang="es-ES" b="1" dirty="0"/>
              <a:t> </a:t>
            </a:r>
            <a:r>
              <a:rPr lang="es-ES" b="1" dirty="0" err="1"/>
              <a:t>State</a:t>
            </a:r>
            <a:r>
              <a:rPr lang="es-ES" b="1" dirty="0"/>
              <a:t> - </a:t>
            </a:r>
            <a:r>
              <a:rPr lang="es-ES" b="1" dirty="0" err="1"/>
              <a:t>idTokenChanges</a:t>
            </a:r>
            <a:r>
              <a:rPr lang="es-ES" b="1" dirty="0"/>
              <a:t>()</a:t>
            </a:r>
            <a:r>
              <a:rPr lang="es-ES" dirty="0"/>
              <a:t>: Para suscribirse a estos cambios, llame al método </a:t>
            </a:r>
            <a:r>
              <a:rPr lang="es-ES" dirty="0" err="1"/>
              <a:t>idTokenChanges</a:t>
            </a:r>
            <a:r>
              <a:rPr lang="es-ES" dirty="0"/>
              <a:t>() en su instancia </a:t>
            </a:r>
            <a:r>
              <a:rPr lang="es-ES" b="1" dirty="0" err="1"/>
              <a:t>FirebaseAuth</a:t>
            </a:r>
            <a:r>
              <a:rPr lang="es-ES" b="1" dirty="0"/>
              <a:t>.</a:t>
            </a:r>
            <a:endParaRPr lang="es-ES" dirty="0"/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Los eventos se activan cuando ocurre lo siguiente:</a:t>
            </a:r>
          </a:p>
          <a:p>
            <a:pPr marL="895350" lvl="0" indent="-360363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s-ES" dirty="0"/>
              <a:t>Inmediatamente después de que se haya registrado el </a:t>
            </a:r>
            <a:r>
              <a:rPr lang="es-ES" dirty="0" err="1"/>
              <a:t>listener</a:t>
            </a:r>
            <a:r>
              <a:rPr lang="es-ES" dirty="0"/>
              <a:t> .</a:t>
            </a:r>
          </a:p>
          <a:p>
            <a:pPr marL="895350" lvl="0" indent="-360363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s-ES" dirty="0"/>
              <a:t>Cuando un usuario inicia sesión.</a:t>
            </a:r>
          </a:p>
          <a:p>
            <a:pPr marL="895350" lvl="0" indent="-360363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s-ES" dirty="0"/>
              <a:t>Cuando se cierra la sesión del usuario actual.</a:t>
            </a:r>
          </a:p>
          <a:p>
            <a:pPr marL="895350" lvl="0" indent="-360363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s-ES" dirty="0"/>
              <a:t>Cuando hay un cambio en el token del usuario actual.</a:t>
            </a:r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4387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Autenticación</a:t>
            </a:r>
            <a:endParaRPr dirty="0"/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b="1" dirty="0" err="1"/>
              <a:t>Authentication</a:t>
            </a:r>
            <a:r>
              <a:rPr lang="es-ES" b="1" dirty="0"/>
              <a:t> </a:t>
            </a:r>
            <a:r>
              <a:rPr lang="es-ES" b="1" dirty="0" err="1"/>
              <a:t>State</a:t>
            </a:r>
            <a:r>
              <a:rPr lang="es-ES" b="1" dirty="0"/>
              <a:t> - </a:t>
            </a:r>
            <a:r>
              <a:rPr lang="es-ES" b="1" dirty="0" err="1"/>
              <a:t>userChanges</a:t>
            </a:r>
            <a:r>
              <a:rPr lang="es-ES" b="1" dirty="0"/>
              <a:t>(): </a:t>
            </a:r>
            <a:r>
              <a:rPr lang="es-ES" dirty="0"/>
              <a:t>Para suscribirse a estos cambios, llame al método </a:t>
            </a:r>
            <a:r>
              <a:rPr lang="es-ES" dirty="0" err="1"/>
              <a:t>userChanges</a:t>
            </a:r>
            <a:r>
              <a:rPr lang="es-ES" dirty="0"/>
              <a:t>() en su instancia </a:t>
            </a:r>
            <a:r>
              <a:rPr lang="es-ES" b="1" dirty="0" err="1"/>
              <a:t>FirebaseAuth</a:t>
            </a:r>
            <a:r>
              <a:rPr lang="es-ES" dirty="0"/>
              <a:t>.</a:t>
            </a:r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Los eventos se activan cuando ocurre lo siguiente:</a:t>
            </a:r>
          </a:p>
          <a:p>
            <a:pPr marL="895350" lvl="0" indent="-360363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s-ES" dirty="0"/>
              <a:t>Inmediatamente después de que se haya registrado el </a:t>
            </a:r>
            <a:r>
              <a:rPr lang="es-ES" dirty="0" err="1"/>
              <a:t>listener</a:t>
            </a:r>
            <a:r>
              <a:rPr lang="es-ES" dirty="0"/>
              <a:t> .</a:t>
            </a:r>
          </a:p>
          <a:p>
            <a:pPr marL="895350" lvl="0" indent="-360363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s-ES" dirty="0"/>
              <a:t>Cuando un usuario inicia sesión.</a:t>
            </a:r>
          </a:p>
          <a:p>
            <a:pPr marL="895350" lvl="0" indent="-360363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s-ES" dirty="0"/>
              <a:t>Cuando se cierra la sesión del usuario actual.</a:t>
            </a:r>
          </a:p>
          <a:p>
            <a:pPr marL="895350" lvl="0" indent="-360363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s-ES" dirty="0"/>
              <a:t>Cuando hay un cambio en el token del usuario actual.</a:t>
            </a:r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507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Autenticación</a:t>
            </a:r>
            <a:endParaRPr dirty="0"/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b="1" dirty="0" err="1"/>
              <a:t>Authentication</a:t>
            </a:r>
            <a:r>
              <a:rPr lang="es-ES" b="1" dirty="0"/>
              <a:t> </a:t>
            </a:r>
            <a:r>
              <a:rPr lang="es-ES" b="1" dirty="0" err="1"/>
              <a:t>State</a:t>
            </a:r>
            <a:r>
              <a:rPr lang="es-ES" b="1" dirty="0"/>
              <a:t> - </a:t>
            </a:r>
            <a:r>
              <a:rPr lang="es-ES" b="1" dirty="0" err="1"/>
              <a:t>userChanges</a:t>
            </a:r>
            <a:r>
              <a:rPr lang="es-ES" b="1" dirty="0"/>
              <a:t>():</a:t>
            </a:r>
            <a:endParaRPr lang="es-ES" dirty="0"/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Los eventos se activan cuando ocurre lo siguiente:</a:t>
            </a:r>
          </a:p>
          <a:p>
            <a:pPr marL="895350" lvl="0" indent="-360363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s-ES" dirty="0"/>
              <a:t>Cuando </a:t>
            </a:r>
            <a:r>
              <a:rPr lang="es-ES" dirty="0" err="1">
                <a:latin typeface="Consolas" panose="020B0609020204030204" pitchFamily="49" charset="0"/>
              </a:rPr>
              <a:t>FirebaseAuth.instance.currentUser</a:t>
            </a:r>
            <a:r>
              <a:rPr lang="es-ES" dirty="0"/>
              <a:t> se llaman a los siguientes métodos proporcionados por :</a:t>
            </a:r>
          </a:p>
          <a:p>
            <a:pPr marL="1352550" lvl="1" indent="-360363">
              <a:spcBef>
                <a:spcPts val="900"/>
              </a:spcBef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s-ES" dirty="0" err="1">
                <a:latin typeface="Consolas" panose="020B0609020204030204" pitchFamily="49" charset="0"/>
              </a:rPr>
              <a:t>reload</a:t>
            </a:r>
            <a:r>
              <a:rPr lang="es-ES" dirty="0">
                <a:latin typeface="Consolas" panose="020B0609020204030204" pitchFamily="49" charset="0"/>
              </a:rPr>
              <a:t>()</a:t>
            </a:r>
          </a:p>
          <a:p>
            <a:pPr marL="1352550" lvl="1" indent="-360363">
              <a:spcBef>
                <a:spcPts val="900"/>
              </a:spcBef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s-ES" dirty="0" err="1">
                <a:latin typeface="Consolas" panose="020B0609020204030204" pitchFamily="49" charset="0"/>
              </a:rPr>
              <a:t>unlink</a:t>
            </a:r>
            <a:r>
              <a:rPr lang="es-ES" dirty="0">
                <a:latin typeface="Consolas" panose="020B0609020204030204" pitchFamily="49" charset="0"/>
              </a:rPr>
              <a:t>()</a:t>
            </a:r>
          </a:p>
          <a:p>
            <a:pPr marL="1352550" lvl="1" indent="-360363">
              <a:spcBef>
                <a:spcPts val="900"/>
              </a:spcBef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s-ES" dirty="0" err="1">
                <a:latin typeface="Consolas" panose="020B0609020204030204" pitchFamily="49" charset="0"/>
              </a:rPr>
              <a:t>updateEmail</a:t>
            </a:r>
            <a:r>
              <a:rPr lang="es-ES" dirty="0">
                <a:latin typeface="Consolas" panose="020B0609020204030204" pitchFamily="49" charset="0"/>
              </a:rPr>
              <a:t>()</a:t>
            </a:r>
          </a:p>
          <a:p>
            <a:pPr marL="1352550" lvl="1" indent="-360363">
              <a:spcBef>
                <a:spcPts val="900"/>
              </a:spcBef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s-ES" dirty="0" err="1">
                <a:latin typeface="Consolas" panose="020B0609020204030204" pitchFamily="49" charset="0"/>
              </a:rPr>
              <a:t>updatePassword</a:t>
            </a:r>
            <a:r>
              <a:rPr lang="es-ES" dirty="0">
                <a:latin typeface="Consolas" panose="020B0609020204030204" pitchFamily="49" charset="0"/>
              </a:rPr>
              <a:t>()</a:t>
            </a:r>
          </a:p>
          <a:p>
            <a:pPr marL="1352550" lvl="1" indent="-360363">
              <a:spcBef>
                <a:spcPts val="900"/>
              </a:spcBef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s-ES" dirty="0" err="1">
                <a:latin typeface="Consolas" panose="020B0609020204030204" pitchFamily="49" charset="0"/>
              </a:rPr>
              <a:t>updatePhoneNumber</a:t>
            </a:r>
            <a:r>
              <a:rPr lang="es-ES" dirty="0">
                <a:latin typeface="Consolas" panose="020B0609020204030204" pitchFamily="49" charset="0"/>
              </a:rPr>
              <a:t>()</a:t>
            </a:r>
          </a:p>
          <a:p>
            <a:pPr marL="1352550" lvl="1" indent="-360363">
              <a:spcBef>
                <a:spcPts val="900"/>
              </a:spcBef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s-ES" dirty="0" err="1">
                <a:latin typeface="Consolas" panose="020B0609020204030204" pitchFamily="49" charset="0"/>
              </a:rPr>
              <a:t>updateProfile</a:t>
            </a:r>
            <a:r>
              <a:rPr lang="es-ES" dirty="0">
                <a:latin typeface="Consolas" panose="020B0609020204030204" pitchFamily="49" charset="0"/>
              </a:rPr>
              <a:t>()</a:t>
            </a:r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873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0DF0FE-6115-55AD-0E8E-5D03F1CA8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6000" b="1" dirty="0"/>
              <a:t>Programación Móvil Avanzada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DEEA2D8-AB11-F126-01FD-8BA0701DF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Firebase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EE761-478D-4EB9-2342-DAC2B9F0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2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Autenticación</a:t>
            </a:r>
            <a:endParaRPr dirty="0"/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b="1" dirty="0"/>
              <a:t>Estado de Autenticación Persistente</a:t>
            </a:r>
            <a:r>
              <a:rPr lang="es-ES" dirty="0"/>
              <a:t>: Los SDK de </a:t>
            </a:r>
            <a:r>
              <a:rPr lang="es-ES" dirty="0" err="1"/>
              <a:t>Firebase</a:t>
            </a:r>
            <a:r>
              <a:rPr lang="es-ES" dirty="0"/>
              <a:t> para todas las plataformas brindan soporte listo para usar para garantizar que el estado de autenticación de su usuario se mantenga durante los reinicios de la aplicación o las recargas de la página.</a:t>
            </a:r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En plataformas nativas como Android e iOS, este comportamiento no se puede configurar y el estado de autenticación del usuario se mantendrá en el dispositivo entre los reinicios de la aplicación. El usuario puede borrar los datos almacenados en caché de las aplicaciones a través de la configuración del dispositivo que borrará cualquier estado existente que se esté almacenando.</a:t>
            </a:r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261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Autenticación Correo y Contraseña</a:t>
            </a:r>
            <a:endParaRPr dirty="0"/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El correo electrónico / contraseña es un método de inicio de sesión de usuario común para la mayoría de las aplicaciones.</a:t>
            </a:r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Esto requiere que el usuario proporcione una dirección de correo electrónico y una contraseña segura. </a:t>
            </a:r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Los usuarios pueden registrar nuevas cuentas con un método llamado </a:t>
            </a:r>
            <a:r>
              <a:rPr lang="es-ES" dirty="0" err="1">
                <a:latin typeface="Consolas" panose="020B0609020204030204" pitchFamily="49" charset="0"/>
              </a:rPr>
              <a:t>createUserWithEmailAndPassword</a:t>
            </a:r>
            <a:r>
              <a:rPr lang="es-ES" dirty="0">
                <a:latin typeface="Consolas" panose="020B0609020204030204" pitchFamily="49" charset="0"/>
              </a:rPr>
              <a:t>() </a:t>
            </a:r>
            <a:r>
              <a:rPr lang="es-ES" dirty="0"/>
              <a:t>o iniciar sesión en una cuenta existente con </a:t>
            </a:r>
            <a:r>
              <a:rPr lang="es-ES" dirty="0" err="1">
                <a:latin typeface="Consolas" panose="020B0609020204030204" pitchFamily="49" charset="0"/>
              </a:rPr>
              <a:t>signInWithEmailAndPassword</a:t>
            </a:r>
            <a:r>
              <a:rPr lang="es-ES" dirty="0">
                <a:latin typeface="Consolas" panose="020B0609020204030204" pitchFamily="49" charset="0"/>
              </a:rPr>
              <a:t>()</a:t>
            </a:r>
            <a:r>
              <a:rPr lang="es-ES" dirty="0"/>
              <a:t>.</a:t>
            </a:r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7437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Autenticación Correo y Contraseña</a:t>
            </a:r>
            <a:endParaRPr dirty="0"/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Registro: Para crear una nueva cuenta en su proyecto de </a:t>
            </a:r>
            <a:r>
              <a:rPr lang="es-ES" dirty="0" err="1"/>
              <a:t>Firebase</a:t>
            </a:r>
            <a:r>
              <a:rPr lang="es-ES" dirty="0"/>
              <a:t>, llame al método </a:t>
            </a:r>
            <a:r>
              <a:rPr lang="es-ES" dirty="0" err="1">
                <a:latin typeface="Consolas" panose="020B0609020204030204" pitchFamily="49" charset="0"/>
              </a:rPr>
              <a:t>createUserWithEmailAndPassword</a:t>
            </a:r>
            <a:r>
              <a:rPr lang="es-ES" dirty="0">
                <a:latin typeface="Consolas" panose="020B0609020204030204" pitchFamily="49" charset="0"/>
              </a:rPr>
              <a:t>() </a:t>
            </a:r>
            <a:r>
              <a:rPr lang="es-ES" dirty="0"/>
              <a:t>con la dirección de correo electrónico y la contraseña del usuario.</a:t>
            </a:r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El método es una operación de dos pasos; primero creará la nueva cuenta (si aún no existe y la contraseña es válida) y luego iniciará automáticamente la sesión del usuario en esa cuenta. Si está escuchando cambios en el estado de autenticación , se enviará un nuevo evento a sus </a:t>
            </a:r>
            <a:r>
              <a:rPr lang="es-ES" dirty="0" err="1"/>
              <a:t>listeners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4027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Autenticación Correo y Contraseña</a:t>
            </a:r>
            <a:endParaRPr dirty="0"/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Inicio de sesión: Para iniciar sesión en una cuenta existente, llame al método </a:t>
            </a:r>
            <a:r>
              <a:rPr lang="es-ES" dirty="0" err="1">
                <a:latin typeface="Consolas" panose="020B0609020204030204" pitchFamily="49" charset="0"/>
              </a:rPr>
              <a:t>signInWithEmailAndPassword</a:t>
            </a:r>
            <a:r>
              <a:rPr lang="es-ES" dirty="0">
                <a:latin typeface="Consolas" panose="020B0609020204030204" pitchFamily="49" charset="0"/>
              </a:rPr>
              <a:t>()</a:t>
            </a:r>
            <a:r>
              <a:rPr lang="es-ES" dirty="0"/>
              <a:t>. Una vez que tenga éxito, si está escuchando los cambios en el estado de autenticación , se enviará un nuevo evento a sus </a:t>
            </a:r>
            <a:r>
              <a:rPr lang="es-ES" dirty="0" err="1"/>
              <a:t>listeners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3409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EA02-8B06-440E-88E6-4EFA9AB01B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Componente práctico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D3093-0D5A-4FB0-A2B3-F480A1336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Aplicación demo de Autenticación con </a:t>
            </a:r>
            <a:r>
              <a:rPr lang="es-CO" dirty="0" err="1"/>
              <a:t>Firebase</a:t>
            </a:r>
            <a:endParaRPr lang="es-C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24B3E-9172-4AE6-B02E-7EAB8AF5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147F2F-037C-4790-B45F-AA91BA32B1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01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d508dc11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Objetivos de la Sesión</a:t>
            </a:r>
            <a:endParaRPr dirty="0"/>
          </a:p>
        </p:txBody>
      </p:sp>
      <p:sp>
        <p:nvSpPr>
          <p:cNvPr id="108" name="Google Shape;108;g126d508dc11_0_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Al finalizar esta sesión estarás en capacidad de:</a:t>
            </a:r>
            <a:endParaRPr dirty="0"/>
          </a:p>
          <a:p>
            <a:pPr marL="228600" lvl="0" indent="-10160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ES" dirty="0"/>
              <a:t>Entender los conceptos de la autenticación usando los servicios de </a:t>
            </a:r>
            <a:r>
              <a:rPr lang="es-ES" dirty="0" err="1"/>
              <a:t>Firebase</a:t>
            </a:r>
            <a:endParaRPr lang="es-ES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ES" dirty="0"/>
              <a:t>Desarrollar una aplicación usando los servicios de autenticación de </a:t>
            </a:r>
            <a:r>
              <a:rPr lang="es-ES" dirty="0" err="1"/>
              <a:t>Firebase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d508dc11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 err="1"/>
              <a:t>Firebase</a:t>
            </a:r>
            <a:endParaRPr dirty="0"/>
          </a:p>
        </p:txBody>
      </p:sp>
      <p:sp>
        <p:nvSpPr>
          <p:cNvPr id="108" name="Google Shape;108;g126d508dc11_0_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Firebase</a:t>
            </a:r>
            <a:r>
              <a:rPr lang="es-ES" dirty="0"/>
              <a:t> es una plataforma de desarrollo de apps </a:t>
            </a:r>
            <a:r>
              <a:rPr lang="es-ES" dirty="0" err="1"/>
              <a:t>Backend</a:t>
            </a:r>
            <a:r>
              <a:rPr lang="es-ES" dirty="0"/>
              <a:t>-as-a-</a:t>
            </a:r>
            <a:r>
              <a:rPr lang="es-ES" dirty="0" err="1"/>
              <a:t>Service</a:t>
            </a:r>
            <a:r>
              <a:rPr lang="es-ES" dirty="0"/>
              <a:t> (</a:t>
            </a:r>
            <a:r>
              <a:rPr lang="es-ES" dirty="0" err="1"/>
              <a:t>BaaS</a:t>
            </a:r>
            <a:r>
              <a:rPr lang="es-ES" dirty="0"/>
              <a:t>) que proporciona servicios de </a:t>
            </a:r>
            <a:r>
              <a:rPr lang="es-ES" dirty="0" err="1"/>
              <a:t>backend</a:t>
            </a:r>
            <a:r>
              <a:rPr lang="es-ES" dirty="0"/>
              <a:t> hospedados como una base de en tiempo real, almacenamiento en la nube, autentificación, reportes de fallos, machine </a:t>
            </a:r>
            <a:r>
              <a:rPr lang="es-ES" dirty="0" err="1"/>
              <a:t>learning</a:t>
            </a:r>
            <a:r>
              <a:rPr lang="es-ES" dirty="0"/>
              <a:t>, configuración remota, y hospedaje para tus ficheros estáticos.</a:t>
            </a:r>
          </a:p>
        </p:txBody>
      </p:sp>
      <p:pic>
        <p:nvPicPr>
          <p:cNvPr id="2" name="Google Shape;169;gec8e3d99fe_0_2">
            <a:extLst>
              <a:ext uri="{FF2B5EF4-FFF2-40B4-BE49-F238E27FC236}">
                <a16:creationId xmlns:a16="http://schemas.microsoft.com/office/drawing/2014/main" id="{D8ED0BC2-344C-E6BD-4AE1-87AB6F8FDC5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0" y="4398348"/>
            <a:ext cx="2857500" cy="1314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64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 err="1"/>
              <a:t>FlutterFire</a:t>
            </a:r>
            <a:r>
              <a:rPr lang="es-ES" dirty="0"/>
              <a:t> – </a:t>
            </a:r>
            <a:r>
              <a:rPr lang="es-ES" dirty="0" err="1"/>
              <a:t>Firebase</a:t>
            </a:r>
            <a:r>
              <a:rPr lang="es-ES" dirty="0"/>
              <a:t> Core </a:t>
            </a:r>
            <a:endParaRPr dirty="0"/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 err="1"/>
              <a:t>FlutterFire</a:t>
            </a:r>
            <a:r>
              <a:rPr lang="es-ES" dirty="0"/>
              <a:t> es un conjunto de librerías que da soporte a aplicaciones desarrolladas en </a:t>
            </a:r>
            <a:r>
              <a:rPr lang="es-ES" dirty="0" err="1"/>
              <a:t>Flutter</a:t>
            </a:r>
            <a:r>
              <a:rPr lang="es-ES" dirty="0"/>
              <a:t> a las funcionalidades de </a:t>
            </a:r>
            <a:r>
              <a:rPr lang="es-ES" dirty="0" err="1"/>
              <a:t>Firebase</a:t>
            </a:r>
            <a:r>
              <a:rPr lang="es-ES" dirty="0"/>
              <a:t>.  Primero vamos a instalar </a:t>
            </a:r>
            <a:r>
              <a:rPr lang="es-ES" b="1" dirty="0" err="1"/>
              <a:t>firebase_core</a:t>
            </a:r>
            <a:r>
              <a:rPr lang="es-ES" dirty="0"/>
              <a:t>, la que nos permite realizar la primera conexión al </a:t>
            </a:r>
            <a:r>
              <a:rPr lang="es-ES" dirty="0" err="1"/>
              <a:t>backend</a:t>
            </a:r>
            <a:r>
              <a:rPr lang="es-ES" dirty="0"/>
              <a:t>.</a:t>
            </a:r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  <a:p>
            <a:pPr marL="176213" indent="0">
              <a:spcBef>
                <a:spcPts val="900"/>
              </a:spcBef>
              <a:buClr>
                <a:schemeClr val="dk1"/>
              </a:buClr>
              <a:buSzPts val="15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flutter pub 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firebase_core</a:t>
            </a:r>
            <a:endParaRPr lang="en-US" sz="1700" dirty="0">
              <a:solidFill>
                <a:srgbClr val="2836D9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384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 err="1"/>
              <a:t>Firebase</a:t>
            </a:r>
            <a:r>
              <a:rPr lang="es-ES" dirty="0"/>
              <a:t> </a:t>
            </a:r>
            <a:r>
              <a:rPr lang="es-ES" dirty="0" err="1"/>
              <a:t>Console</a:t>
            </a:r>
            <a:endParaRPr dirty="0"/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Es necesario crear un proyecto en </a:t>
            </a:r>
            <a:r>
              <a:rPr lang="es-ES" dirty="0" err="1"/>
              <a:t>Firebase</a:t>
            </a:r>
            <a:r>
              <a:rPr lang="es-ES" dirty="0"/>
              <a:t> con el cual podamos conectar a nuestra aplicación, esto se puede realizar desde el </a:t>
            </a:r>
            <a:r>
              <a:rPr lang="es-ES" dirty="0" err="1"/>
              <a:t>Firebase</a:t>
            </a:r>
            <a:r>
              <a:rPr lang="es-ES" dirty="0"/>
              <a:t> </a:t>
            </a:r>
            <a:r>
              <a:rPr lang="es-ES" dirty="0" err="1"/>
              <a:t>Console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AADADD0-B194-4709-B034-B659EC940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916" y="2988677"/>
            <a:ext cx="7116168" cy="37438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Archivos de Configuración</a:t>
            </a:r>
            <a:endParaRPr dirty="0"/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Al crear una nueva aplicación de Android, el "certificado de firma de depuración SHA-1" es opcional; sin embargo, es necesario para autenticación con los servicios de Google. Para generar un certificado, ejecute el siguiente comando ubicado en la carpeta Android de su proyecto: </a:t>
            </a:r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  <a:p>
            <a:pPr marL="176213" indent="0">
              <a:spcBef>
                <a:spcPts val="900"/>
              </a:spcBef>
              <a:buClr>
                <a:schemeClr val="dk1"/>
              </a:buClr>
              <a:buSzPts val="15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.\gradlew.bat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signingReport</a:t>
            </a:r>
            <a:endParaRPr lang="en-US" sz="1700" dirty="0">
              <a:solidFill>
                <a:srgbClr val="2836D9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Y copie el SHA1 de la clave de </a:t>
            </a:r>
            <a:r>
              <a:rPr lang="es-ES" b="1" dirty="0" err="1"/>
              <a:t>debug</a:t>
            </a:r>
            <a:r>
              <a:rPr lang="es-ES" dirty="0"/>
              <a:t>. Esto genera dos claves variantes. Puede copiar el 'SHA1' que pertenece a la opción de clave variante </a:t>
            </a:r>
            <a:r>
              <a:rPr lang="es-ES" b="1" dirty="0" err="1"/>
              <a:t>debugAndroidTest</a:t>
            </a:r>
            <a:r>
              <a:rPr lang="es-ES" dirty="0"/>
              <a:t>.</a:t>
            </a:r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Una vez que se haya registrado su aplicación de Android, descargue el archivo de configuración de </a:t>
            </a:r>
            <a:r>
              <a:rPr lang="es-ES" dirty="0" err="1"/>
              <a:t>Firebase</a:t>
            </a:r>
            <a:r>
              <a:rPr lang="es-ES" dirty="0"/>
              <a:t> </a:t>
            </a:r>
            <a:r>
              <a:rPr lang="es-ES" dirty="0" err="1"/>
              <a:t>Console</a:t>
            </a:r>
            <a:r>
              <a:rPr lang="es-ES" dirty="0"/>
              <a:t> (el archivo se llama </a:t>
            </a:r>
            <a:r>
              <a:rPr lang="es-ES" dirty="0" err="1"/>
              <a:t>google-services.json</a:t>
            </a:r>
            <a:r>
              <a:rPr lang="es-ES" dirty="0"/>
              <a:t>). Agrega este archivo al directorio </a:t>
            </a:r>
            <a:r>
              <a:rPr lang="es-ES" dirty="0" err="1"/>
              <a:t>android</a:t>
            </a:r>
            <a:r>
              <a:rPr lang="es-ES" dirty="0"/>
              <a:t>/app dentro de tu proyecto </a:t>
            </a:r>
            <a:r>
              <a:rPr lang="es-ES" dirty="0" err="1"/>
              <a:t>Flutter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920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Soporte para Android en </a:t>
            </a:r>
            <a:r>
              <a:rPr lang="es-ES" dirty="0" err="1"/>
              <a:t>Firebase</a:t>
            </a:r>
            <a:endParaRPr dirty="0"/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61722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176213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Después de crear un nuevo proyecto es necesario agregar soporte para aplicaciones Android.</a:t>
            </a:r>
          </a:p>
          <a:p>
            <a:pPr marL="176213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  <a:p>
            <a:pPr marL="176213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Como parte del proceso de va a requerir el nombre del paquete, el mismo debe coincidir con el nombre del paquete del proyecto local que se creó cuando inició el proyecto </a:t>
            </a:r>
            <a:r>
              <a:rPr lang="es-ES" dirty="0" err="1"/>
              <a:t>Flutter</a:t>
            </a:r>
            <a:r>
              <a:rPr lang="es-ES" dirty="0"/>
              <a:t>. </a:t>
            </a:r>
          </a:p>
          <a:p>
            <a:pPr marL="176213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  <a:p>
            <a:pPr marL="176213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El nombre del paquete actual se puede encontrar en el archivo </a:t>
            </a:r>
            <a:r>
              <a:rPr lang="es-ES" dirty="0" err="1"/>
              <a:t>Gradle</a:t>
            </a:r>
            <a:r>
              <a:rPr lang="es-ES" dirty="0"/>
              <a:t> de su módulo (nivel de aplicación), generalmente </a:t>
            </a:r>
            <a:r>
              <a:rPr lang="es-ES" dirty="0" err="1"/>
              <a:t>android</a:t>
            </a:r>
            <a:r>
              <a:rPr lang="es-ES" dirty="0"/>
              <a:t>/app/</a:t>
            </a:r>
            <a:r>
              <a:rPr lang="es-ES" dirty="0" err="1"/>
              <a:t>build.gradle</a:t>
            </a:r>
            <a:r>
              <a:rPr lang="es-ES" dirty="0"/>
              <a:t>, sección </a:t>
            </a:r>
            <a:r>
              <a:rPr lang="es-ES" dirty="0" err="1"/>
              <a:t>defaultConfig</a:t>
            </a:r>
            <a:r>
              <a:rPr lang="es-ES" dirty="0"/>
              <a:t> (nombre de paquete de ejemplo: </a:t>
            </a:r>
            <a:r>
              <a:rPr lang="es-ES" dirty="0" err="1"/>
              <a:t>co.edu.uninorte.demoproject</a:t>
            </a:r>
            <a:r>
              <a:rPr lang="es-ES" dirty="0"/>
              <a:t>).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BAB7B75-DAA0-C333-E454-C37664922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825625"/>
            <a:ext cx="4534533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8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Configuración del Proyecto en </a:t>
            </a:r>
            <a:r>
              <a:rPr lang="es-ES" dirty="0" err="1"/>
              <a:t>Flutter</a:t>
            </a:r>
            <a:endParaRPr dirty="0"/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sz="2200" dirty="0"/>
              <a:t>Para permitir que </a:t>
            </a:r>
            <a:r>
              <a:rPr lang="es-ES" sz="2200" dirty="0" err="1"/>
              <a:t>Firebase</a:t>
            </a:r>
            <a:r>
              <a:rPr lang="es-ES" sz="2200" dirty="0"/>
              <a:t> use la configuración en Android, se debe aplicar el complemento </a:t>
            </a:r>
            <a:r>
              <a:rPr lang="es-ES" sz="2200" b="1" dirty="0"/>
              <a:t>'</a:t>
            </a:r>
            <a:r>
              <a:rPr lang="es-ES" sz="2200" b="1" dirty="0" err="1"/>
              <a:t>google-services</a:t>
            </a:r>
            <a:r>
              <a:rPr lang="es-ES" sz="2200" b="1" dirty="0"/>
              <a:t>'</a:t>
            </a:r>
            <a:r>
              <a:rPr lang="es-ES" sz="2200" dirty="0"/>
              <a:t> en el proyecto. Esto requiere la modificación de dos archivos en el directorio </a:t>
            </a:r>
            <a:r>
              <a:rPr lang="es-ES" sz="2200" b="1" dirty="0" err="1"/>
              <a:t>android</a:t>
            </a:r>
            <a:r>
              <a:rPr lang="es-ES" sz="2200" b="1" dirty="0"/>
              <a:t>/app/</a:t>
            </a:r>
            <a:r>
              <a:rPr lang="es-ES" sz="2200" dirty="0"/>
              <a:t>.</a:t>
            </a:r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sz="2200" dirty="0"/>
              <a:t>Primero, agregue el complemento '</a:t>
            </a:r>
            <a:r>
              <a:rPr lang="es-ES" sz="2200" dirty="0" err="1"/>
              <a:t>google-services</a:t>
            </a:r>
            <a:r>
              <a:rPr lang="es-ES" sz="2200" dirty="0"/>
              <a:t>' como una dependencia dentro del archivo </a:t>
            </a:r>
            <a:r>
              <a:rPr lang="es-ES" sz="2200" b="1" dirty="0" err="1"/>
              <a:t>android</a:t>
            </a:r>
            <a:r>
              <a:rPr lang="es-ES" sz="2200" b="1" dirty="0"/>
              <a:t>/</a:t>
            </a:r>
            <a:r>
              <a:rPr lang="es-ES" sz="2200" b="1" dirty="0" err="1"/>
              <a:t>build.gradle</a:t>
            </a:r>
            <a:r>
              <a:rPr lang="es-ES" sz="2200" dirty="0"/>
              <a:t>:</a:t>
            </a:r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sz="2200" dirty="0"/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sz="2200" dirty="0"/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sz="2200" dirty="0"/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sz="2200" dirty="0"/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sz="2200" dirty="0"/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sz="2200" b="1" dirty="0"/>
              <a:t>NOTA</a:t>
            </a:r>
            <a:r>
              <a:rPr lang="es-ES" sz="2200" dirty="0"/>
              <a:t>: Las versiones pueden cambiar, el paso a paso actualizado puede ser accedido desde el </a:t>
            </a:r>
            <a:r>
              <a:rPr lang="es-ES" sz="2200" dirty="0" err="1"/>
              <a:t>firebase</a:t>
            </a:r>
            <a:r>
              <a:rPr lang="es-ES" sz="2200" dirty="0"/>
              <a:t> </a:t>
            </a:r>
            <a:r>
              <a:rPr lang="es-ES" sz="2200" dirty="0" err="1"/>
              <a:t>console</a:t>
            </a:r>
            <a:r>
              <a:rPr lang="es-ES" sz="2200" dirty="0"/>
              <a:t>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134C070-28B1-47DC-ECAB-49826CE47925}"/>
              </a:ext>
            </a:extLst>
          </p:cNvPr>
          <p:cNvSpPr txBox="1"/>
          <p:nvPr/>
        </p:nvSpPr>
        <p:spPr>
          <a:xfrm>
            <a:off x="2812472" y="3792248"/>
            <a:ext cx="656705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buildscript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Otras </a:t>
            </a:r>
            <a:r>
              <a:rPr lang="es-CO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depedencias</a:t>
            </a:r>
            <a:endParaRPr lang="es-CO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classpath</a:t>
            </a:r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'com.google.gms:google-services:4.3.13'</a:t>
            </a:r>
            <a:endParaRPr lang="es-CO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505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568e36f6-313f-4d2f-b2e8-1666cf47c931">
      <UserInfo>
        <DisplayName/>
        <AccountId xsi:nil="true"/>
        <AccountType/>
      </UserInfo>
    </Owner>
    <Math_Settings xmlns="568e36f6-313f-4d2f-b2e8-1666cf47c931" xsi:nil="true"/>
    <Student_Groups xmlns="568e36f6-313f-4d2f-b2e8-1666cf47c931">
      <UserInfo>
        <DisplayName/>
        <AccountId xsi:nil="true"/>
        <AccountType/>
      </UserInfo>
    </Student_Groups>
    <AppVersion xmlns="568e36f6-313f-4d2f-b2e8-1666cf47c931" xsi:nil="true"/>
    <Invited_Students xmlns="568e36f6-313f-4d2f-b2e8-1666cf47c931" xsi:nil="true"/>
    <Teachers xmlns="568e36f6-313f-4d2f-b2e8-1666cf47c931">
      <UserInfo>
        <DisplayName/>
        <AccountId xsi:nil="true"/>
        <AccountType/>
      </UserInfo>
    </Teachers>
    <Students xmlns="568e36f6-313f-4d2f-b2e8-1666cf47c931">
      <UserInfo>
        <DisplayName/>
        <AccountId xsi:nil="true"/>
        <AccountType/>
      </UserInfo>
    </Students>
    <DefaultSectionNames xmlns="568e36f6-313f-4d2f-b2e8-1666cf47c931" xsi:nil="true"/>
    <TeamsChannelId xmlns="568e36f6-313f-4d2f-b2e8-1666cf47c931" xsi:nil="true"/>
    <FolderType xmlns="568e36f6-313f-4d2f-b2e8-1666cf47c931" xsi:nil="true"/>
    <CultureName xmlns="568e36f6-313f-4d2f-b2e8-1666cf47c931" xsi:nil="true"/>
    <Distribution_Groups xmlns="568e36f6-313f-4d2f-b2e8-1666cf47c931" xsi:nil="true"/>
    <Templates xmlns="568e36f6-313f-4d2f-b2e8-1666cf47c931" xsi:nil="true"/>
    <Self_Registration_Enabled xmlns="568e36f6-313f-4d2f-b2e8-1666cf47c931" xsi:nil="true"/>
    <Has_Teacher_Only_SectionGroup xmlns="568e36f6-313f-4d2f-b2e8-1666cf47c931" xsi:nil="true"/>
    <Is_Collaboration_Space_Locked xmlns="568e36f6-313f-4d2f-b2e8-1666cf47c931" xsi:nil="true"/>
    <Invited_Teachers xmlns="568e36f6-313f-4d2f-b2e8-1666cf47c931" xsi:nil="true"/>
    <IsNotebookLocked xmlns="568e36f6-313f-4d2f-b2e8-1666cf47c931" xsi:nil="true"/>
    <NotebookType xmlns="568e36f6-313f-4d2f-b2e8-1666cf47c931" xsi:nil="true"/>
    <LMS_Mappings xmlns="568e36f6-313f-4d2f-b2e8-1666cf47c93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E277408886A046BFB2162219A86422" ma:contentTypeVersion="34" ma:contentTypeDescription="Crear nuevo documento." ma:contentTypeScope="" ma:versionID="3568e5e10013a5161493cf8e558ef40d">
  <xsd:schema xmlns:xsd="http://www.w3.org/2001/XMLSchema" xmlns:xs="http://www.w3.org/2001/XMLSchema" xmlns:p="http://schemas.microsoft.com/office/2006/metadata/properties" xmlns:ns3="568e36f6-313f-4d2f-b2e8-1666cf47c931" xmlns:ns4="e2b3a53e-0d2b-4a77-be89-0249e9a1158a" targetNamespace="http://schemas.microsoft.com/office/2006/metadata/properties" ma:root="true" ma:fieldsID="a3cb9b14ff4a5c7c9f6d7e1501cfaeff" ns3:_="" ns4:_="">
    <xsd:import namespace="568e36f6-313f-4d2f-b2e8-1666cf47c931"/>
    <xsd:import namespace="e2b3a53e-0d2b-4a77-be89-0249e9a1158a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e36f6-313f-4d2f-b2e8-1666cf47c931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3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2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3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3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OCR" ma:index="3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39" nillable="true" ma:displayName="Location" ma:internalName="MediaServiceLocation" ma:readOnly="true">
      <xsd:simpleType>
        <xsd:restriction base="dms:Text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b3a53e-0d2b-4a77-be89-0249e9a1158a" elementFormDefault="qualified">
    <xsd:import namespace="http://schemas.microsoft.com/office/2006/documentManagement/types"/>
    <xsd:import namespace="http://schemas.microsoft.com/office/infopath/2007/PartnerControls"/>
    <xsd:element name="SharedWithUsers" ma:index="2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DF51DD-24B4-42C3-8607-5970AAC6E51B}">
  <ds:schemaRefs>
    <ds:schemaRef ds:uri="http://schemas.microsoft.com/office/2006/documentManagement/types"/>
    <ds:schemaRef ds:uri="http://schemas.microsoft.com/office/infopath/2007/PartnerControls"/>
    <ds:schemaRef ds:uri="e2b3a53e-0d2b-4a77-be89-0249e9a1158a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568e36f6-313f-4d2f-b2e8-1666cf47c93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E7A9CD7-0101-4FCE-813F-8D1F51195D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22279D-EFCF-405F-A9E4-4471DF2F1F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8e36f6-313f-4d2f-b2e8-1666cf47c931"/>
    <ds:schemaRef ds:uri="e2b3a53e-0d2b-4a77-be89-0249e9a115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1854</TotalTime>
  <Words>1566</Words>
  <Application>Microsoft Office PowerPoint</Application>
  <PresentationFormat>Panorámica</PresentationFormat>
  <Paragraphs>169</Paragraphs>
  <Slides>24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Courier New</vt:lpstr>
      <vt:lpstr>Titillium Web</vt:lpstr>
      <vt:lpstr>Wingdings</vt:lpstr>
      <vt:lpstr>Office Theme</vt:lpstr>
      <vt:lpstr>Diplomado en Desarrollo de Software</vt:lpstr>
      <vt:lpstr>Programación Móvil Avanzada</vt:lpstr>
      <vt:lpstr>Objetivos de la Sesión</vt:lpstr>
      <vt:lpstr>Firebase</vt:lpstr>
      <vt:lpstr>FlutterFire – Firebase Core </vt:lpstr>
      <vt:lpstr>Firebase Console</vt:lpstr>
      <vt:lpstr>Archivos de Configuración</vt:lpstr>
      <vt:lpstr>Soporte para Android en Firebase</vt:lpstr>
      <vt:lpstr>Configuración del Proyecto en Flutter</vt:lpstr>
      <vt:lpstr>Configuración del Proyecto en Flutter</vt:lpstr>
      <vt:lpstr>Inicialización FlutterFire</vt:lpstr>
      <vt:lpstr>Inicialización FlutterFire</vt:lpstr>
      <vt:lpstr>Inicialización FlutterFire</vt:lpstr>
      <vt:lpstr>Autenticación</vt:lpstr>
      <vt:lpstr>Autenticación</vt:lpstr>
      <vt:lpstr>Autenticación</vt:lpstr>
      <vt:lpstr>Autenticación</vt:lpstr>
      <vt:lpstr>Autenticación</vt:lpstr>
      <vt:lpstr>Autenticación</vt:lpstr>
      <vt:lpstr>Autenticación</vt:lpstr>
      <vt:lpstr>Autenticación Correo y Contraseña</vt:lpstr>
      <vt:lpstr>Autenticación Correo y Contraseña</vt:lpstr>
      <vt:lpstr>Autenticación Correo y Contraseña</vt:lpstr>
      <vt:lpstr>Componente práctico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Diplomado en desarrollo de Software</dc:title>
  <dc:creator>Miguel Jimenez</dc:creator>
  <cp:lastModifiedBy>Ruthford Jay</cp:lastModifiedBy>
  <cp:revision>29</cp:revision>
  <dcterms:created xsi:type="dcterms:W3CDTF">2022-05-15T21:42:40Z</dcterms:created>
  <dcterms:modified xsi:type="dcterms:W3CDTF">2022-08-17T02:15:55Z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0x01010036E277408886A046BFB2162219A86422</vt:lpwstr>
  </property>
</Properties>
</file>