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0" r:id="rId5"/>
    <p:sldId id="261" r:id="rId6"/>
    <p:sldId id="263" r:id="rId7"/>
    <p:sldId id="259" r:id="rId8"/>
    <p:sldId id="282" r:id="rId9"/>
    <p:sldId id="283" r:id="rId10"/>
    <p:sldId id="284" r:id="rId11"/>
    <p:sldId id="281" r:id="rId12"/>
    <p:sldId id="285" r:id="rId13"/>
    <p:sldId id="286" r:id="rId14"/>
    <p:sldId id="287" r:id="rId15"/>
    <p:sldId id="288" r:id="rId16"/>
    <p:sldId id="289" r:id="rId17"/>
    <p:sldId id="290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59"/>
            <p14:sldId id="282"/>
            <p14:sldId id="283"/>
            <p14:sldId id="284"/>
            <p14:sldId id="281"/>
            <p14:sldId id="285"/>
            <p14:sldId id="286"/>
            <p14:sldId id="287"/>
            <p14:sldId id="288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35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25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8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87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75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97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23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2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9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8/11/2022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Tareas en Segundo Plano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Una tarea en segundo plano representa líneas de código que serán ejecutadas por fuera del flujo normal de la aplicación, en </a:t>
            </a:r>
            <a:r>
              <a:rPr lang="es-ES" dirty="0" err="1"/>
              <a:t>Flutter</a:t>
            </a:r>
            <a:r>
              <a:rPr lang="es-ES" dirty="0"/>
              <a:t> estas tareas no comparten recursos directamente con la ejecución de la aplicación.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establecer tareas en segundo plano de manera relativamente sencilla dentro de </a:t>
            </a:r>
            <a:r>
              <a:rPr lang="es-ES" dirty="0" err="1"/>
              <a:t>Flutter</a:t>
            </a:r>
            <a:r>
              <a:rPr lang="es-ES" dirty="0"/>
              <a:t> se usa la dependencia </a:t>
            </a:r>
            <a:r>
              <a:rPr lang="es-ES" b="1" dirty="0" err="1"/>
              <a:t>WorkManager</a:t>
            </a:r>
            <a:r>
              <a:rPr lang="es-ES" dirty="0"/>
              <a:t>. </a:t>
            </a:r>
            <a:r>
              <a:rPr lang="es-ES" dirty="0" err="1"/>
              <a:t>WorkManager</a:t>
            </a:r>
            <a:r>
              <a:rPr lang="es-ES" dirty="0"/>
              <a:t> permite establecer las tareas independiente de la plataforma, adaptándolas de manera automatizada a la plataforma en la que se esté ejecutando.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workmanager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62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WorkManager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Con </a:t>
            </a:r>
            <a:r>
              <a:rPr lang="es-ES" dirty="0" err="1"/>
              <a:t>WorkManager</a:t>
            </a:r>
            <a:r>
              <a:rPr lang="es-ES" dirty="0"/>
              <a:t> solo es necesario seguir los siguientes pasos: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177925" indent="-457200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s-ES" dirty="0"/>
              <a:t>Definir un </a:t>
            </a:r>
            <a:r>
              <a:rPr lang="es-ES" dirty="0" err="1"/>
              <a:t>callbackDispatcher</a:t>
            </a:r>
            <a:r>
              <a:rPr lang="es-ES" dirty="0"/>
              <a:t>()</a:t>
            </a:r>
          </a:p>
          <a:p>
            <a:pPr marL="1177925" indent="-457200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s-ES" dirty="0"/>
              <a:t>Inicializar </a:t>
            </a:r>
            <a:r>
              <a:rPr lang="es-ES" dirty="0" err="1"/>
              <a:t>WorkManager</a:t>
            </a:r>
            <a:r>
              <a:rPr lang="es-ES" dirty="0"/>
              <a:t>()</a:t>
            </a:r>
          </a:p>
          <a:p>
            <a:pPr marL="1177925" indent="-457200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s-ES" dirty="0"/>
              <a:t>Registrar la tarea</a:t>
            </a:r>
          </a:p>
        </p:txBody>
      </p:sp>
    </p:spTree>
    <p:extLst>
      <p:ext uri="{BB962C8B-B14F-4D97-AF65-F5344CB8AC3E}">
        <p14:creationId xmlns:p14="http://schemas.microsoft.com/office/powerpoint/2010/main" val="25502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WorkManager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Un </a:t>
            </a:r>
            <a:r>
              <a:rPr lang="es-ES" dirty="0" err="1"/>
              <a:t>CallbackDispatcher</a:t>
            </a:r>
            <a:r>
              <a:rPr lang="es-ES" dirty="0"/>
              <a:t> es un método de “nivel superior” o estático que se encarga de ejecutar la tarea. Un método de nivel superior simplemente es aquel que está definido fuera del entorno de la aplicación (al mismo nivel que </a:t>
            </a:r>
            <a:r>
              <a:rPr lang="es-ES" b="1" dirty="0" err="1"/>
              <a:t>main</a:t>
            </a:r>
            <a:r>
              <a:rPr lang="es-ES" dirty="0"/>
              <a:t>()):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inicializar el </a:t>
            </a:r>
            <a:r>
              <a:rPr lang="es-ES" dirty="0" err="1"/>
              <a:t>WorkManager</a:t>
            </a:r>
            <a:r>
              <a:rPr lang="es-ES" dirty="0"/>
              <a:t> solo es necesario pasar el </a:t>
            </a:r>
            <a:r>
              <a:rPr lang="es-ES" b="1" dirty="0" err="1"/>
              <a:t>CallbackDispatcher</a:t>
            </a:r>
            <a:r>
              <a:rPr lang="es-ES" dirty="0"/>
              <a:t>, preferiblemente antes de </a:t>
            </a:r>
            <a:r>
              <a:rPr lang="es-ES" b="1" dirty="0" err="1"/>
              <a:t>runApp</a:t>
            </a:r>
            <a:r>
              <a:rPr lang="es-ES" dirty="0"/>
              <a:t>():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isInDebugMode</a:t>
            </a:r>
            <a:r>
              <a:rPr lang="es-ES" dirty="0"/>
              <a:t>: true permite que cada vez que se ejecute la tarea se vea una notificación, la cual es útil para probar esta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32825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WorkManager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registrar tareas se define un id y un nombre, el cual permiten identificar la tarea, se pueden definir tareas de una sola ejecución o recurrentes, así como también se pueden definir el intervalo y el atraso de la primera ejecución.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Cuando se registra una tarea, el código de ejecución es el definido en el </a:t>
            </a:r>
            <a:r>
              <a:rPr lang="es-ES" dirty="0" err="1"/>
              <a:t>callbackDispatcher</a:t>
            </a:r>
            <a:r>
              <a:rPr lang="es-ES" dirty="0"/>
              <a:t>, si se desea programar más de una tarea se pueden usar los identificadores para modificar la ejecución en el 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58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WorkManager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package:workmanager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workmanager.dart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callbackInBackground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Workmanager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executeTask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CO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s-C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s-CO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...</a:t>
            </a:r>
            <a:endParaRPr lang="es-CO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Future.value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Workmanager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callbackInBackground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CO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Workmanager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O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registerPeriodicTask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"task-id-1"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periodicTask</a:t>
            </a:r>
            <a:r>
              <a:rPr lang="es-CO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);</a:t>
            </a:r>
          </a:p>
        </p:txBody>
      </p:sp>
    </p:spTree>
    <p:extLst>
      <p:ext uri="{BB962C8B-B14F-4D97-AF65-F5344CB8AC3E}">
        <p14:creationId xmlns:p14="http://schemas.microsoft.com/office/powerpoint/2010/main" val="52063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Notificaciones y Tareas en Segundo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Notificaciones y Tareas en Segundo Plano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Entender la infraestructura necesaria para el manejo de notificaciones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Desarrollo de una aplicación apoyada en notificaciones 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Entender las diferentes implementaciones de tareas en segundo plano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Las notificaciones son una excelente manera de involucrar a sus usuarios para que regresen a su aplicación o para que presten atención a algo mientras están en la aplicación. Hay dos tipos de notificaciones:</a:t>
            </a:r>
          </a:p>
          <a:p>
            <a:pPr marL="1255713" indent="-452438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s-ES" dirty="0"/>
              <a:t>Notificaciones </a:t>
            </a:r>
            <a:r>
              <a:rPr lang="es-ES" dirty="0" err="1"/>
              <a:t>push</a:t>
            </a:r>
            <a:endParaRPr lang="es-ES" dirty="0"/>
          </a:p>
          <a:p>
            <a:pPr marL="1255713" indent="-452438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s-ES" dirty="0"/>
              <a:t>Notificaciones locales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Las notificaciones locales se originan en la propia aplicación, a diferencia de las notificaciones </a:t>
            </a:r>
            <a:r>
              <a:rPr lang="es-ES" dirty="0" err="1"/>
              <a:t>push</a:t>
            </a:r>
            <a:r>
              <a:rPr lang="es-ES" dirty="0"/>
              <a:t> que se activan desde un servidor remoto.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 Locales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Usar </a:t>
            </a:r>
            <a:r>
              <a:rPr lang="es-ES" dirty="0" err="1"/>
              <a:t>Notification</a:t>
            </a:r>
            <a:r>
              <a:rPr lang="es-ES" dirty="0"/>
              <a:t> en Android es relativamente simple, si quieres usar </a:t>
            </a:r>
            <a:r>
              <a:rPr lang="es-ES" dirty="0" err="1"/>
              <a:t>Notification</a:t>
            </a:r>
            <a:r>
              <a:rPr lang="es-ES" dirty="0"/>
              <a:t> en </a:t>
            </a:r>
            <a:r>
              <a:rPr lang="es-ES" dirty="0" err="1"/>
              <a:t>Flutter</a:t>
            </a:r>
            <a:r>
              <a:rPr lang="es-ES" dirty="0"/>
              <a:t>, se puede usar </a:t>
            </a:r>
            <a:r>
              <a:rPr lang="es-ES" b="1" dirty="0" err="1"/>
              <a:t>Flutter</a:t>
            </a:r>
            <a:r>
              <a:rPr lang="es-ES" b="1" dirty="0"/>
              <a:t> Local </a:t>
            </a:r>
            <a:r>
              <a:rPr lang="es-ES" b="1" dirty="0" err="1"/>
              <a:t>Notifications</a:t>
            </a:r>
            <a:r>
              <a:rPr lang="es-ES" b="1" dirty="0"/>
              <a:t> Plugin</a:t>
            </a:r>
            <a:r>
              <a:rPr lang="es-ES" dirty="0"/>
              <a:t>. Para esto, usamos el siguiente comando para instalarlo: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flutter_local_notifications</a:t>
            </a:r>
            <a:endParaRPr lang="en-US"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8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 Locales: Android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mostrar notificaciones en Android el único requerimiento es contar con el icono de la aplicación en la carpeta </a:t>
            </a:r>
            <a:r>
              <a:rPr lang="es-ES" dirty="0" err="1"/>
              <a:t>drawable</a:t>
            </a:r>
            <a:r>
              <a:rPr lang="es-ES" dirty="0"/>
              <a:t>, posteriormente se pasará el nombre del archivo como argumento para hacer la inicialización. La ruta al archivo debe ser: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 err="1"/>
              <a:t>android</a:t>
            </a:r>
            <a:r>
              <a:rPr lang="es-ES" dirty="0"/>
              <a:t>\app\</a:t>
            </a:r>
            <a:r>
              <a:rPr lang="es-ES" dirty="0" err="1"/>
              <a:t>src</a:t>
            </a:r>
            <a:r>
              <a:rPr lang="es-ES" dirty="0"/>
              <a:t>\</a:t>
            </a:r>
            <a:r>
              <a:rPr lang="es-ES" dirty="0" err="1"/>
              <a:t>main</a:t>
            </a:r>
            <a:r>
              <a:rPr lang="es-ES" dirty="0"/>
              <a:t>\res\</a:t>
            </a:r>
            <a:r>
              <a:rPr lang="es-ES" dirty="0" err="1"/>
              <a:t>drawable</a:t>
            </a:r>
            <a:r>
              <a:rPr lang="es-ES" dirty="0"/>
              <a:t>\app_icon.png</a:t>
            </a:r>
          </a:p>
        </p:txBody>
      </p:sp>
    </p:spTree>
    <p:extLst>
      <p:ext uri="{BB962C8B-B14F-4D97-AF65-F5344CB8AC3E}">
        <p14:creationId xmlns:p14="http://schemas.microsoft.com/office/powerpoint/2010/main" val="333668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 Locales: Android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mostrar notificaciones en Android el único requerimiento es contar con el icono de la aplicación en la carpeta </a:t>
            </a:r>
            <a:r>
              <a:rPr lang="es-ES" dirty="0" err="1"/>
              <a:t>drawable</a:t>
            </a:r>
            <a:r>
              <a:rPr lang="es-ES" dirty="0"/>
              <a:t>, posteriormente se pasará el nombre del archivo como argumento para hacer la inicialización. La ruta al archivo debe ser: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 err="1"/>
              <a:t>android</a:t>
            </a:r>
            <a:r>
              <a:rPr lang="es-ES" dirty="0"/>
              <a:t>\app\</a:t>
            </a:r>
            <a:r>
              <a:rPr lang="es-ES" dirty="0" err="1"/>
              <a:t>src</a:t>
            </a:r>
            <a:r>
              <a:rPr lang="es-ES" dirty="0"/>
              <a:t>\</a:t>
            </a:r>
            <a:r>
              <a:rPr lang="es-ES" dirty="0" err="1"/>
              <a:t>main</a:t>
            </a:r>
            <a:r>
              <a:rPr lang="es-ES" dirty="0"/>
              <a:t>\res\</a:t>
            </a:r>
            <a:r>
              <a:rPr lang="es-ES" dirty="0" err="1"/>
              <a:t>drawable</a:t>
            </a:r>
            <a:r>
              <a:rPr lang="es-ES" dirty="0"/>
              <a:t>\app_icon.png</a:t>
            </a:r>
          </a:p>
        </p:txBody>
      </p:sp>
    </p:spTree>
    <p:extLst>
      <p:ext uri="{BB962C8B-B14F-4D97-AF65-F5344CB8AC3E}">
        <p14:creationId xmlns:p14="http://schemas.microsoft.com/office/powerpoint/2010/main" val="10392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 Locales: Android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package:flutter_local_notifications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flutter_local_notifications.dart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600" dirty="0">
              <a:solidFill>
                <a:srgbClr val="2836D9"/>
              </a:solidFill>
              <a:latin typeface="Consolas" panose="020B06090202040302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0" indent="0" algn="l">
              <a:buNone/>
            </a:pPr>
            <a:endParaRPr lang="es-CO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C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late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FlutterLocalNotificationsPlugin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fnp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initializationSettingsAndroid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AndroidInitializationSettings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notify_icon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initializationSettingsIOS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IOSInitializationSettings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initializationSettingsAndroid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iOS: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initializationSettingsIOS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fnp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FlutterLocalNotificationsPlugin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fnp.initialize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initializationSettings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onSelectNotification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onSelectNotification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C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Notificaciones Locales: Android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AndroidNotificationDetails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-ID'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channelDescription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Importance.max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Priority.high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IOSNotificationDetails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presentSound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NotificationDetails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iOS: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fnp.show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'New 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show Local 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platformChannelSpecifics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Here!'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CO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812</Words>
  <Application>Microsoft Office PowerPoint</Application>
  <PresentationFormat>Panorámica</PresentationFormat>
  <Paragraphs>95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Titillium Web</vt:lpstr>
      <vt:lpstr>Wingdings</vt:lpstr>
      <vt:lpstr>Office Theme</vt:lpstr>
      <vt:lpstr>Diplomado en Desarrollo de Software</vt:lpstr>
      <vt:lpstr>Programación Móvil Avanzada</vt:lpstr>
      <vt:lpstr>Objetivos de la Sesión</vt:lpstr>
      <vt:lpstr>Notificaciones</vt:lpstr>
      <vt:lpstr>Notificaciones Locales</vt:lpstr>
      <vt:lpstr>Notificaciones Locales: Android</vt:lpstr>
      <vt:lpstr>Notificaciones Locales: Android</vt:lpstr>
      <vt:lpstr>Notificaciones Locales: Android</vt:lpstr>
      <vt:lpstr>Notificaciones Locales: Android</vt:lpstr>
      <vt:lpstr>Tareas en Segundo Plano</vt:lpstr>
      <vt:lpstr>WorkManager</vt:lpstr>
      <vt:lpstr>WorkManager</vt:lpstr>
      <vt:lpstr>WorkManager</vt:lpstr>
      <vt:lpstr>WorkManager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27</cp:revision>
  <dcterms:created xsi:type="dcterms:W3CDTF">2022-05-15T21:42:40Z</dcterms:created>
  <dcterms:modified xsi:type="dcterms:W3CDTF">2022-08-11T18:56:38Z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