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5" r:id="rId8"/>
    <p:sldId id="271" r:id="rId9"/>
    <p:sldId id="272" r:id="rId10"/>
    <p:sldId id="273" r:id="rId11"/>
    <p:sldId id="266" r:id="rId12"/>
    <p:sldId id="274" r:id="rId13"/>
    <p:sldId id="275"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4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29-04-2023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29-04-2023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29-04-2023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29-04-2023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29-04-2023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29-04-2023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29-04-2023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29-04-2023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29-04-2023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29-04-2023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29-04-2023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29-04-2023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mailto:tusharb1406@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1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docs.docker.com/" TargetMode="External"/><Relationship Id="rId3" Type="http://schemas.openxmlformats.org/officeDocument/2006/relationships/image" Target="../media/image4.png"/><Relationship Id="rId7" Type="http://schemas.openxmlformats.org/officeDocument/2006/relationships/hyperlink" Target="https://plugins.jenkins.io/kubernete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plugins.jenkins.io/docker-plugin/" TargetMode="External"/><Relationship Id="rId5" Type="http://schemas.openxmlformats.org/officeDocument/2006/relationships/hyperlink" Target="https://docs.spring.io/spring-framework/docs/current/javadoc-api/org/springframework/web/client/RestTemplate.html" TargetMode="External"/><Relationship Id="rId4" Type="http://schemas.openxmlformats.org/officeDocument/2006/relationships/hyperlink" Target="https://spring.io/projects/spring-boot" TargetMode="External"/><Relationship Id="rId9" Type="http://schemas.openxmlformats.org/officeDocument/2006/relationships/hyperlink" Target="https://kubernetes.io/docs/hom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b="1" dirty="0">
                <a:latin typeface="Times New Roman" panose="02020603050405020304" pitchFamily="18" charset="0"/>
              </a:rPr>
              <a:t>Capstone</a:t>
            </a:r>
            <a:r>
              <a:rPr lang="en-IN" sz="2800" dirty="0">
                <a:effectLst/>
                <a:latin typeface="Times New Roman" panose="02020603050405020304" pitchFamily="18" charset="0"/>
                <a:ea typeface="Arial" panose="020B0604020202020204" pitchFamily="34" charset="0"/>
              </a:rPr>
              <a:t> </a:t>
            </a:r>
            <a:r>
              <a:rPr lang="en-IN" sz="2800" b="1" dirty="0">
                <a:effectLst/>
                <a:latin typeface="Times New Roman" panose="02020603050405020304" pitchFamily="18" charset="0"/>
                <a:ea typeface="Arial" panose="020B0604020202020204" pitchFamily="34" charset="0"/>
              </a:rPr>
              <a:t>Project</a:t>
            </a:r>
            <a:endParaRPr lang="en-IN" sz="1200" dirty="0">
              <a:effectLst/>
              <a:latin typeface="Arial" panose="020B0604020202020204" pitchFamily="34" charset="0"/>
              <a:ea typeface="Arial" panose="020B0604020202020204" pitchFamily="34" charset="0"/>
            </a:endParaRPr>
          </a:p>
        </p:txBody>
      </p:sp>
      <p:graphicFrame>
        <p:nvGraphicFramePr>
          <p:cNvPr id="6" name="Table 6">
            <a:extLst>
              <a:ext uri="{FF2B5EF4-FFF2-40B4-BE49-F238E27FC236}">
                <a16:creationId xmlns:a16="http://schemas.microsoft.com/office/drawing/2014/main" id="{F454B1D9-D60D-42E5-B197-2C68CF9A1C33}"/>
              </a:ext>
            </a:extLst>
          </p:cNvPr>
          <p:cNvGraphicFramePr>
            <a:graphicFrameLocks noGrp="1"/>
          </p:cNvGraphicFramePr>
          <p:nvPr>
            <p:extLst>
              <p:ext uri="{D42A27DB-BD31-4B8C-83A1-F6EECF244321}">
                <p14:modId xmlns:p14="http://schemas.microsoft.com/office/powerpoint/2010/main" val="1835520322"/>
              </p:ext>
            </p:extLst>
          </p:nvPr>
        </p:nvGraphicFramePr>
        <p:xfrm>
          <a:off x="939894" y="4049624"/>
          <a:ext cx="5120933" cy="2321560"/>
        </p:xfrm>
        <a:graphic>
          <a:graphicData uri="http://schemas.openxmlformats.org/drawingml/2006/table">
            <a:tbl>
              <a:tblPr firstRow="1" bandRow="1">
                <a:tableStyleId>{2D5ABB26-0587-4C30-8999-92F81FD0307C}</a:tableStyleId>
              </a:tblPr>
              <a:tblGrid>
                <a:gridCol w="1820959">
                  <a:extLst>
                    <a:ext uri="{9D8B030D-6E8A-4147-A177-3AD203B41FA5}">
                      <a16:colId xmlns:a16="http://schemas.microsoft.com/office/drawing/2014/main" val="2673382473"/>
                    </a:ext>
                  </a:extLst>
                </a:gridCol>
                <a:gridCol w="208280">
                  <a:extLst>
                    <a:ext uri="{9D8B030D-6E8A-4147-A177-3AD203B41FA5}">
                      <a16:colId xmlns:a16="http://schemas.microsoft.com/office/drawing/2014/main" val="2583643961"/>
                    </a:ext>
                  </a:extLst>
                </a:gridCol>
                <a:gridCol w="3091694">
                  <a:extLst>
                    <a:ext uri="{9D8B030D-6E8A-4147-A177-3AD203B41FA5}">
                      <a16:colId xmlns:a16="http://schemas.microsoft.com/office/drawing/2014/main" val="1025610402"/>
                    </a:ext>
                  </a:extLst>
                </a:gridCol>
              </a:tblGrid>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Submitted By</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496075532"/>
                  </a:ext>
                </a:extLst>
              </a:tr>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18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Name</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1800" b="1" dirty="0">
                          <a:latin typeface="Times New Roman" panose="02020603050405020304" pitchFamily="18" charset="0"/>
                          <a:cs typeface="Times New Roman" panose="02020603050405020304" pitchFamily="18" charset="0"/>
                        </a:rPr>
                        <a:t>Tushar Bawankar</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55822288"/>
                  </a:ext>
                </a:extLst>
              </a:tr>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18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Submission Type</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1800" b="1" dirty="0">
                          <a:latin typeface="Times New Roman" panose="02020603050405020304" pitchFamily="18" charset="0"/>
                          <a:cs typeface="Times New Roman" panose="02020603050405020304" pitchFamily="18" charset="0"/>
                        </a:rPr>
                        <a:t>Individual</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43251466"/>
                  </a:ext>
                </a:extLst>
              </a:tr>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18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Batch</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1800" b="1" dirty="0">
                          <a:latin typeface="Times New Roman" panose="02020603050405020304" pitchFamily="18" charset="0"/>
                          <a:cs typeface="Times New Roman" panose="02020603050405020304" pitchFamily="18" charset="0"/>
                        </a:rPr>
                        <a:t>HDFC Bank-01</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91541028"/>
                  </a:ext>
                </a:extLst>
              </a:tr>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18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LMS Id </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1800" b="1" dirty="0">
                          <a:latin typeface="Times New Roman" panose="02020603050405020304" pitchFamily="18" charset="0"/>
                          <a:cs typeface="Times New Roman" panose="02020603050405020304" pitchFamily="18" charset="0"/>
                          <a:hlinkClick r:id="rId4"/>
                        </a:rPr>
                        <a:t>tusharb1406@gmail.com</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9790431"/>
                  </a:ext>
                </a:extLst>
              </a:tr>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18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Program</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HDFC API Developer Program</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92549495"/>
                  </a:ext>
                </a:extLst>
              </a:tr>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18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Date</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1800" b="1" dirty="0">
                          <a:latin typeface="Times New Roman" panose="02020603050405020304" pitchFamily="18" charset="0"/>
                          <a:cs typeface="Times New Roman" panose="02020603050405020304" pitchFamily="18" charset="0"/>
                        </a:rPr>
                        <a:t>28/04/2023</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81130338"/>
                  </a:ext>
                </a:extLst>
              </a:tr>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rPr>
                        <a:t>Guided by</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1800" b="1" dirty="0">
                          <a:latin typeface="Times New Roman" panose="02020603050405020304" pitchFamily="18" charset="0"/>
                          <a:cs typeface="Times New Roman" panose="02020603050405020304" pitchFamily="18" charset="0"/>
                        </a:rPr>
                        <a:t>Javeed Sir</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4930351"/>
                  </a:ext>
                </a:extLst>
              </a:tr>
            </a:tbl>
          </a:graphicData>
        </a:graphic>
      </p:graphicFrame>
      <p:pic>
        <p:nvPicPr>
          <p:cNvPr id="13" name="Picture 12">
            <a:extLst>
              <a:ext uri="{FF2B5EF4-FFF2-40B4-BE49-F238E27FC236}">
                <a16:creationId xmlns:a16="http://schemas.microsoft.com/office/drawing/2014/main" id="{5093D1F2-271D-4E44-BE1A-F6FCF9E9218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91294" y="2382691"/>
            <a:ext cx="5029200" cy="5029200"/>
          </a:xfrm>
          <a:prstGeom prst="rect">
            <a:avLst/>
          </a:prstGeom>
        </p:spPr>
      </p:pic>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718466"/>
          </a:xfrm>
          <a:prstGeom prst="rect">
            <a:avLst/>
          </a:prstGeom>
          <a:solidFill>
            <a:srgbClr val="FF6709"/>
          </a:solidFill>
        </p:spPr>
        <p:txBody>
          <a:bodyPr wrap="square" rtlCol="0">
            <a:spAutoFit/>
          </a:bodyPr>
          <a:lstStyle/>
          <a:p>
            <a:pPr>
              <a:lnSpc>
                <a:spcPct val="200000"/>
              </a:lnSpc>
            </a:pPr>
            <a:r>
              <a:rPr lang="en-IN" sz="2400" b="1" dirty="0">
                <a:solidFill>
                  <a:schemeClr val="bg1"/>
                </a:solidFill>
                <a:latin typeface="Times New Roman" panose="02020603050405020304" pitchFamily="18" charset="0"/>
              </a:rPr>
              <a:t>Integration and Testing</a:t>
            </a:r>
          </a:p>
        </p:txBody>
      </p:sp>
      <p:sp>
        <p:nvSpPr>
          <p:cNvPr id="10" name="TextBox 9">
            <a:extLst>
              <a:ext uri="{FF2B5EF4-FFF2-40B4-BE49-F238E27FC236}">
                <a16:creationId xmlns:a16="http://schemas.microsoft.com/office/drawing/2014/main" id="{A021484F-82BE-4F93-8188-030B185200C2}"/>
              </a:ext>
            </a:extLst>
          </p:cNvPr>
          <p:cNvSpPr txBox="1"/>
          <p:nvPr/>
        </p:nvSpPr>
        <p:spPr>
          <a:xfrm>
            <a:off x="1246457" y="1247283"/>
            <a:ext cx="250580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Jenkins:</a:t>
            </a:r>
            <a:endParaRPr lang="en-IN" dirty="0">
              <a:solidFill>
                <a:srgbClr val="00B0F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F0D0183-CA96-4552-BECF-5276950CB7E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99919" y="1616615"/>
            <a:ext cx="9418320" cy="5062347"/>
          </a:xfrm>
          <a:prstGeom prst="rect">
            <a:avLst/>
          </a:prstGeom>
        </p:spPr>
      </p:pic>
    </p:spTree>
    <p:extLst>
      <p:ext uri="{BB962C8B-B14F-4D97-AF65-F5344CB8AC3E}">
        <p14:creationId xmlns:p14="http://schemas.microsoft.com/office/powerpoint/2010/main" val="3711281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1011120" y="2044243"/>
            <a:ext cx="10307112" cy="3331938"/>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Containerizing a Spring Boot web service makes it easy to deploy and scale.</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Kubernetes automates the deployment, scaling, and management of containerized applications.</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Deploying a containerized Spring Boot web service on Kubernetes involves creating a deployment object and a service object.</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Kubernetes provides advanced features for scaling, load balancing, and updates.</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deployment approach simplifies application management and reduces costs.</a:t>
            </a: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2" name="TextBox 1">
            <a:extLst>
              <a:ext uri="{FF2B5EF4-FFF2-40B4-BE49-F238E27FC236}">
                <a16:creationId xmlns:a16="http://schemas.microsoft.com/office/drawing/2014/main" id="{DCCA4489-5448-4AE0-A2DE-88400F09B8CA}"/>
              </a:ext>
            </a:extLst>
          </p:cNvPr>
          <p:cNvSpPr txBox="1"/>
          <p:nvPr/>
        </p:nvSpPr>
        <p:spPr>
          <a:xfrm>
            <a:off x="1459524" y="1046685"/>
            <a:ext cx="2312377"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Docker Desktop:</a:t>
            </a:r>
            <a:endParaRPr lang="en-IN" dirty="0">
              <a:solidFill>
                <a:srgbClr val="00B0F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DA2644A-E006-45D7-8741-02D3ADDB90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4159" y="1416017"/>
            <a:ext cx="9784080" cy="5258943"/>
          </a:xfrm>
          <a:prstGeom prst="rect">
            <a:avLst/>
          </a:prstGeom>
        </p:spPr>
      </p:pic>
    </p:spTree>
    <p:extLst>
      <p:ext uri="{BB962C8B-B14F-4D97-AF65-F5344CB8AC3E}">
        <p14:creationId xmlns:p14="http://schemas.microsoft.com/office/powerpoint/2010/main" val="29091914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2" name="TextBox 1">
            <a:extLst>
              <a:ext uri="{FF2B5EF4-FFF2-40B4-BE49-F238E27FC236}">
                <a16:creationId xmlns:a16="http://schemas.microsoft.com/office/drawing/2014/main" id="{DCCA4489-5448-4AE0-A2DE-88400F09B8CA}"/>
              </a:ext>
            </a:extLst>
          </p:cNvPr>
          <p:cNvSpPr txBox="1"/>
          <p:nvPr/>
        </p:nvSpPr>
        <p:spPr>
          <a:xfrm>
            <a:off x="1459524" y="1046685"/>
            <a:ext cx="2312377"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Kubernetes:</a:t>
            </a:r>
            <a:endParaRPr lang="en-IN" dirty="0">
              <a:solidFill>
                <a:srgbClr val="00B0F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DA2644A-E006-45D7-8741-02D3ADDB904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534159" y="1463578"/>
            <a:ext cx="9784080" cy="5163820"/>
          </a:xfrm>
          <a:prstGeom prst="rect">
            <a:avLst/>
          </a:prstGeom>
        </p:spPr>
      </p:pic>
    </p:spTree>
    <p:extLst>
      <p:ext uri="{BB962C8B-B14F-4D97-AF65-F5344CB8AC3E}">
        <p14:creationId xmlns:p14="http://schemas.microsoft.com/office/powerpoint/2010/main" val="414828071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958363" y="1763031"/>
            <a:ext cx="10359869" cy="3331938"/>
          </a:xfrm>
          <a:prstGeom prst="rect">
            <a:avLst/>
          </a:prstGeom>
          <a:noFill/>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apstone project successfully developed and deployed a secure and scalable RESTful web service. We created a database table for Employee with EmployeeID, Employee Name, and DateOfBirth columns, developed a Java program for querying a single record based on EmployeeID, and utilized Spring boot and Jenkins for continuous integration and deployment. Our containerized web service was deployed on Kubernetes and we ensured security using HTTPS with a self-signed certificate and encryption with AES-256. Through our project, we gained valuable experience in developing and deploying secure and scalable web services.</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8410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1019913" y="1349647"/>
            <a:ext cx="10298319" cy="4993931"/>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Implement additional functionality to the web service such as the ability to query multiple records and update employee information</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Incorporate machine learning algorithms to automate tasks such as employee onboarding and performance evaluation</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Explore integrating the web service with other applications and systems to improve efficiency and streamline processes</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Focus on enhancing the security features of the web service by implementing advanced encryption methods and utilizing secure communication protocols</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Future work presents exciting opportunities to further develop and expand the web service capabilities.</a:t>
            </a:r>
          </a:p>
        </p:txBody>
      </p:sp>
    </p:spTree>
    <p:extLst>
      <p:ext uri="{BB962C8B-B14F-4D97-AF65-F5344CB8AC3E}">
        <p14:creationId xmlns:p14="http://schemas.microsoft.com/office/powerpoint/2010/main" val="234379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1011120" y="1903558"/>
            <a:ext cx="10307110" cy="3885936"/>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Spring Boot: Official documentation - </a:t>
            </a:r>
            <a:r>
              <a:rPr lang="en-IN" b="0" i="0" u="sng" dirty="0">
                <a:solidFill>
                  <a:srgbClr val="00B0F0"/>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https://spring.io/projects/spring-boot</a:t>
            </a:r>
            <a:endParaRPr lang="en-IN" b="0" i="0" dirty="0">
              <a:solidFill>
                <a:srgbClr val="00B0F0"/>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Rest Template: Official documentation - </a:t>
            </a:r>
            <a:r>
              <a:rPr lang="en-IN" b="0" i="0" u="sng" dirty="0">
                <a:solidFill>
                  <a:srgbClr val="00B0F0"/>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https://docs.spring.io/spring-framework/docs/current/javadoc-api/org/springframework/web/client/RestTemplate.html</a:t>
            </a:r>
            <a:endParaRPr lang="en-IN" b="0" i="0" dirty="0">
              <a:solidFill>
                <a:srgbClr val="00B0F0"/>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Jenkins integration with Docker: Docker plugin for Jenkins - </a:t>
            </a:r>
            <a:r>
              <a:rPr lang="en-IN" b="0" i="0" u="sng" dirty="0">
                <a:solidFill>
                  <a:srgbClr val="00B0F0"/>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https://plugins.jenkins.io/docker-plugin/</a:t>
            </a:r>
            <a:endParaRPr lang="en-IN" b="0" i="0" dirty="0">
              <a:solidFill>
                <a:srgbClr val="00B0F0"/>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Jenkins integration with Kubernetes: Kubernetes plugin for Jenkins - </a:t>
            </a:r>
            <a:r>
              <a:rPr lang="en-IN" b="0" i="0" u="sng" dirty="0">
                <a:solidFill>
                  <a:srgbClr val="00B0F0"/>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https://plugins.jenkins.io/kubernetes/</a:t>
            </a:r>
            <a:endParaRPr lang="en-IN" b="0" i="0" dirty="0">
              <a:solidFill>
                <a:srgbClr val="00B0F0"/>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Docker: Official documentation - </a:t>
            </a:r>
            <a:r>
              <a:rPr lang="en-IN" b="0" i="0" u="sng" dirty="0">
                <a:solidFill>
                  <a:srgbClr val="00B0F0"/>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https://docs.docker.com/</a:t>
            </a:r>
            <a:endParaRPr lang="en-IN" b="0" i="0" dirty="0">
              <a:solidFill>
                <a:srgbClr val="00B0F0"/>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Kubernetes: Official documentation - </a:t>
            </a:r>
            <a:r>
              <a:rPr lang="en-IN" b="0" i="0" u="sng" dirty="0">
                <a:solidFill>
                  <a:srgbClr val="00B0F0"/>
                </a:solidFill>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https://kubernetes.io/docs/home/</a:t>
            </a:r>
            <a:endParaRPr lang="en-IN" b="0" i="0" dirty="0">
              <a:solidFill>
                <a:srgbClr val="00B0F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36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43F42F5A-C2DC-4481-82E0-37CA26BDD197}"/>
              </a:ext>
            </a:extLst>
          </p:cNvPr>
          <p:cNvSpPr txBox="1"/>
          <p:nvPr/>
        </p:nvSpPr>
        <p:spPr>
          <a:xfrm>
            <a:off x="1953391" y="1410769"/>
            <a:ext cx="8067299" cy="4636847"/>
          </a:xfrm>
          <a:prstGeom prst="rect">
            <a:avLst/>
          </a:prstGeom>
          <a:noFill/>
        </p:spPr>
        <p:txBody>
          <a:bodyPr wrap="square" rtlCol="0">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Introduction</a:t>
            </a: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Project Overview</a:t>
            </a: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Architecture Design </a:t>
            </a: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Back-end Development </a:t>
            </a: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Testing</a:t>
            </a: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Deployment</a:t>
            </a: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Conclusion</a:t>
            </a: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Future Work</a:t>
            </a:r>
          </a:p>
          <a:p>
            <a:pPr marL="342900" lvl="0" indent="-342900">
              <a:lnSpc>
                <a:spcPct val="150000"/>
              </a:lnSpc>
              <a:buSzPts val="1400"/>
              <a:buFont typeface="+mj-lt"/>
              <a:buAutoNum type="arabicPeriod"/>
            </a:pPr>
            <a:r>
              <a:rPr lang="en-IN" b="1" dirty="0">
                <a:effectLst/>
                <a:latin typeface="Times New Roman" panose="02020603050405020304" pitchFamily="18" charset="0"/>
                <a:ea typeface="Arial" panose="020B0604020202020204" pitchFamily="34" charset="0"/>
                <a:cs typeface="Times New Roman" panose="02020603050405020304" pitchFamily="18" charset="0"/>
              </a:rPr>
              <a:t>References</a:t>
            </a:r>
            <a:endParaRPr lang="en-IN" dirty="0"/>
          </a:p>
        </p:txBody>
      </p:sp>
      <p:pic>
        <p:nvPicPr>
          <p:cNvPr id="10" name="Picture 9">
            <a:extLst>
              <a:ext uri="{FF2B5EF4-FFF2-40B4-BE49-F238E27FC236}">
                <a16:creationId xmlns:a16="http://schemas.microsoft.com/office/drawing/2014/main" id="{B2BD64E7-AA95-4C47-81B6-4FB23A20D2A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50748" y="1381713"/>
            <a:ext cx="5943600" cy="5943600"/>
          </a:xfrm>
          <a:prstGeom prst="rect">
            <a:avLst/>
          </a:prstGeom>
        </p:spPr>
      </p:pic>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701040" y="1191391"/>
            <a:ext cx="10789920" cy="5028556"/>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Problem Statement: Traditional methods of storing and accessing sensitive employee data can be cumbersome and time-consuming.</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Research Question: How can we create a more efficient and secure way to store and access employee data?</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Objectives:</a:t>
            </a:r>
          </a:p>
          <a:p>
            <a:pPr marL="742950" lvl="1"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Design and implement a secure database solution for storing employee data.</a:t>
            </a:r>
          </a:p>
          <a:p>
            <a:pPr marL="742950" lvl="1"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Develop a secure web service for accessing employee data.</a:t>
            </a:r>
          </a:p>
          <a:p>
            <a:pPr marL="742950" lvl="1"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Create a client program for seamless interaction with the web service.</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Importance and Relevance: Our project helps companies better manage information and protect employee privacy.</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Importance of CI/CD and DevOps: Implementing these practices saves time, reduces errors, and ensures high-quality, scalable software.</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Our project aims to create a secure, efficient, and scalable solution for managing sensitive employee data.</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798023" y="1710136"/>
            <a:ext cx="10520209" cy="4197559"/>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The Spring Boot framework provides the foundation for the web service, allowing for easy development and integration with other Spring frameworks.</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The web service API receives requests from clients, which are secured using Bouncy Castle security provider and AES-256 encryption algorithm.</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The service layer interacts with the database to retrieve employee data and returns it in JSON format to the client.</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A logging feature records the date-timestamp for every service call, and log files are rotated based on size and time.</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JUnit is used for testing the service layer, ensuring that it functions as expected and catching any potential issues early on.</a:t>
            </a: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Rectangle: Rounded Corners 8">
            <a:extLst>
              <a:ext uri="{FF2B5EF4-FFF2-40B4-BE49-F238E27FC236}">
                <a16:creationId xmlns:a16="http://schemas.microsoft.com/office/drawing/2014/main" id="{3127D741-9DF3-48EA-B5E4-E92DF87FF8F5}"/>
              </a:ext>
            </a:extLst>
          </p:cNvPr>
          <p:cNvSpPr/>
          <p:nvPr/>
        </p:nvSpPr>
        <p:spPr>
          <a:xfrm>
            <a:off x="487951" y="3244326"/>
            <a:ext cx="1726843" cy="115131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Postman</a:t>
            </a:r>
            <a:endParaRPr lang="en-IN" dirty="0"/>
          </a:p>
        </p:txBody>
      </p:sp>
      <p:sp>
        <p:nvSpPr>
          <p:cNvPr id="11" name="Rectangle: Rounded Corners 10">
            <a:extLst>
              <a:ext uri="{FF2B5EF4-FFF2-40B4-BE49-F238E27FC236}">
                <a16:creationId xmlns:a16="http://schemas.microsoft.com/office/drawing/2014/main" id="{8C1B0F8E-E023-4C57-B0EE-F224E371CF77}"/>
              </a:ext>
            </a:extLst>
          </p:cNvPr>
          <p:cNvSpPr/>
          <p:nvPr/>
        </p:nvSpPr>
        <p:spPr>
          <a:xfrm>
            <a:off x="2945976" y="3276099"/>
            <a:ext cx="1726843" cy="11513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Controller </a:t>
            </a:r>
            <a:endParaRPr lang="en-IN" dirty="0"/>
          </a:p>
        </p:txBody>
      </p:sp>
      <p:sp>
        <p:nvSpPr>
          <p:cNvPr id="12" name="Rectangle: Rounded Corners 11">
            <a:extLst>
              <a:ext uri="{FF2B5EF4-FFF2-40B4-BE49-F238E27FC236}">
                <a16:creationId xmlns:a16="http://schemas.microsoft.com/office/drawing/2014/main" id="{092D5A9A-C81A-4239-A08B-8DF898E59EB2}"/>
              </a:ext>
            </a:extLst>
          </p:cNvPr>
          <p:cNvSpPr/>
          <p:nvPr/>
        </p:nvSpPr>
        <p:spPr>
          <a:xfrm>
            <a:off x="5404001" y="3276099"/>
            <a:ext cx="1726843" cy="115131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Service</a:t>
            </a:r>
            <a:endParaRPr lang="en-IN" dirty="0"/>
          </a:p>
        </p:txBody>
      </p:sp>
      <p:sp>
        <p:nvSpPr>
          <p:cNvPr id="13" name="Rectangle: Rounded Corners 12">
            <a:extLst>
              <a:ext uri="{FF2B5EF4-FFF2-40B4-BE49-F238E27FC236}">
                <a16:creationId xmlns:a16="http://schemas.microsoft.com/office/drawing/2014/main" id="{25EE5864-891A-4A77-B861-C6FC69BC4B66}"/>
              </a:ext>
            </a:extLst>
          </p:cNvPr>
          <p:cNvSpPr/>
          <p:nvPr/>
        </p:nvSpPr>
        <p:spPr>
          <a:xfrm>
            <a:off x="7862026" y="3276099"/>
            <a:ext cx="1726843" cy="11513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Repository</a:t>
            </a:r>
            <a:endParaRPr lang="en-IN" dirty="0"/>
          </a:p>
        </p:txBody>
      </p:sp>
      <p:sp>
        <p:nvSpPr>
          <p:cNvPr id="14" name="Rectangle: Rounded Corners 13">
            <a:extLst>
              <a:ext uri="{FF2B5EF4-FFF2-40B4-BE49-F238E27FC236}">
                <a16:creationId xmlns:a16="http://schemas.microsoft.com/office/drawing/2014/main" id="{EE607CE0-631F-454C-B782-EECD40A56B72}"/>
              </a:ext>
            </a:extLst>
          </p:cNvPr>
          <p:cNvSpPr/>
          <p:nvPr/>
        </p:nvSpPr>
        <p:spPr>
          <a:xfrm>
            <a:off x="7862026" y="5322839"/>
            <a:ext cx="1726843" cy="11513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Entity</a:t>
            </a:r>
            <a:endParaRPr lang="en-IN" dirty="0"/>
          </a:p>
        </p:txBody>
      </p:sp>
      <p:sp>
        <p:nvSpPr>
          <p:cNvPr id="15" name="Flowchart: Magnetic Disk 14">
            <a:extLst>
              <a:ext uri="{FF2B5EF4-FFF2-40B4-BE49-F238E27FC236}">
                <a16:creationId xmlns:a16="http://schemas.microsoft.com/office/drawing/2014/main" id="{99D226CE-5F5B-4E7B-8234-AD5E77033BE1}"/>
              </a:ext>
            </a:extLst>
          </p:cNvPr>
          <p:cNvSpPr/>
          <p:nvPr/>
        </p:nvSpPr>
        <p:spPr>
          <a:xfrm>
            <a:off x="10320051" y="3276099"/>
            <a:ext cx="1168138" cy="1183086"/>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Database</a:t>
            </a:r>
            <a:endParaRPr lang="en-IN" dirty="0"/>
          </a:p>
        </p:txBody>
      </p:sp>
      <p:sp>
        <p:nvSpPr>
          <p:cNvPr id="16" name="Rectangle: Rounded Corners 15">
            <a:extLst>
              <a:ext uri="{FF2B5EF4-FFF2-40B4-BE49-F238E27FC236}">
                <a16:creationId xmlns:a16="http://schemas.microsoft.com/office/drawing/2014/main" id="{BDF2124C-EA68-48C5-B65E-0052A99AF022}"/>
              </a:ext>
            </a:extLst>
          </p:cNvPr>
          <p:cNvSpPr/>
          <p:nvPr/>
        </p:nvSpPr>
        <p:spPr>
          <a:xfrm>
            <a:off x="2945975" y="1485149"/>
            <a:ext cx="1726843" cy="115131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DTO Layer</a:t>
            </a:r>
            <a:endParaRPr lang="en-IN" dirty="0"/>
          </a:p>
        </p:txBody>
      </p:sp>
      <p:sp>
        <p:nvSpPr>
          <p:cNvPr id="21" name="Arrow: Left-Right 20">
            <a:extLst>
              <a:ext uri="{FF2B5EF4-FFF2-40B4-BE49-F238E27FC236}">
                <a16:creationId xmlns:a16="http://schemas.microsoft.com/office/drawing/2014/main" id="{335C947D-F7F5-46AD-8D3F-634E6FB42D6E}"/>
              </a:ext>
            </a:extLst>
          </p:cNvPr>
          <p:cNvSpPr/>
          <p:nvPr/>
        </p:nvSpPr>
        <p:spPr>
          <a:xfrm>
            <a:off x="2209692" y="3791909"/>
            <a:ext cx="731181" cy="87923"/>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Arrow: Left-Right 21">
            <a:extLst>
              <a:ext uri="{FF2B5EF4-FFF2-40B4-BE49-F238E27FC236}">
                <a16:creationId xmlns:a16="http://schemas.microsoft.com/office/drawing/2014/main" id="{C686C633-9B3D-4A58-B679-9EA8F1ACA0C4}"/>
              </a:ext>
            </a:extLst>
          </p:cNvPr>
          <p:cNvSpPr/>
          <p:nvPr/>
        </p:nvSpPr>
        <p:spPr>
          <a:xfrm>
            <a:off x="4672820" y="3803122"/>
            <a:ext cx="731181" cy="87923"/>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Arrow: Left-Right 22">
            <a:extLst>
              <a:ext uri="{FF2B5EF4-FFF2-40B4-BE49-F238E27FC236}">
                <a16:creationId xmlns:a16="http://schemas.microsoft.com/office/drawing/2014/main" id="{AF27D9B4-3D62-4390-A72C-96708927019D}"/>
              </a:ext>
            </a:extLst>
          </p:cNvPr>
          <p:cNvSpPr/>
          <p:nvPr/>
        </p:nvSpPr>
        <p:spPr>
          <a:xfrm>
            <a:off x="7130844" y="3823680"/>
            <a:ext cx="731181" cy="87923"/>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Arrow: Left-Right 25">
            <a:extLst>
              <a:ext uri="{FF2B5EF4-FFF2-40B4-BE49-F238E27FC236}">
                <a16:creationId xmlns:a16="http://schemas.microsoft.com/office/drawing/2014/main" id="{2944409D-7775-4536-92FC-7600938EEBAC}"/>
              </a:ext>
            </a:extLst>
          </p:cNvPr>
          <p:cNvSpPr/>
          <p:nvPr/>
        </p:nvSpPr>
        <p:spPr>
          <a:xfrm rot="5400000">
            <a:off x="8275614" y="4831527"/>
            <a:ext cx="895428" cy="87200"/>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7" name="Arrow: Left-Right 26">
            <a:extLst>
              <a:ext uri="{FF2B5EF4-FFF2-40B4-BE49-F238E27FC236}">
                <a16:creationId xmlns:a16="http://schemas.microsoft.com/office/drawing/2014/main" id="{5D51CB40-C327-4F53-A590-BC50D65D141C}"/>
              </a:ext>
            </a:extLst>
          </p:cNvPr>
          <p:cNvSpPr/>
          <p:nvPr/>
        </p:nvSpPr>
        <p:spPr>
          <a:xfrm>
            <a:off x="9588868" y="3823681"/>
            <a:ext cx="731183" cy="87922"/>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8" name="Arrow: Left-Right 27">
            <a:extLst>
              <a:ext uri="{FF2B5EF4-FFF2-40B4-BE49-F238E27FC236}">
                <a16:creationId xmlns:a16="http://schemas.microsoft.com/office/drawing/2014/main" id="{0F91B5E0-E5B2-417E-A46C-C948D2B17879}"/>
              </a:ext>
            </a:extLst>
          </p:cNvPr>
          <p:cNvSpPr/>
          <p:nvPr/>
        </p:nvSpPr>
        <p:spPr>
          <a:xfrm rot="5400000">
            <a:off x="3455617" y="2895007"/>
            <a:ext cx="639636" cy="122547"/>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0320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1199237" y="1399302"/>
            <a:ext cx="5026660" cy="385042"/>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IN" sz="1800" dirty="0">
                <a:solidFill>
                  <a:srgbClr val="00B0F0"/>
                </a:solidFill>
                <a:effectLst/>
                <a:latin typeface="Times New Roman" panose="02020603050405020304" pitchFamily="18" charset="0"/>
                <a:ea typeface="Arial" panose="020B0604020202020204" pitchFamily="34" charset="0"/>
              </a:rPr>
              <a:t>Technologies used for backend development:</a:t>
            </a:r>
            <a:endParaRPr lang="en-IN" sz="1400" dirty="0">
              <a:solidFill>
                <a:srgbClr val="00B0F0"/>
              </a:solidFill>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56118175-4117-4ADF-BB66-3DDB4CDDE6DD}"/>
              </a:ext>
            </a:extLst>
          </p:cNvPr>
          <p:cNvSpPr txBox="1"/>
          <p:nvPr/>
        </p:nvSpPr>
        <p:spPr>
          <a:xfrm>
            <a:off x="1644162" y="1837589"/>
            <a:ext cx="9674077" cy="2535566"/>
          </a:xfrm>
          <a:prstGeom prst="rect">
            <a:avLst/>
          </a:prstGeom>
          <a:noFill/>
        </p:spPr>
        <p:txBody>
          <a:bodyPr wrap="square" rtlCol="0">
            <a:spAutoFit/>
          </a:bodyPr>
          <a:lstStyle/>
          <a:p>
            <a:pPr algn="l">
              <a:lnSpc>
                <a:spcPct val="15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Spring Framework: A Java framework for building enterprise applications, including web apps and RESTful services.</a:t>
            </a:r>
          </a:p>
          <a:p>
            <a:pPr algn="l">
              <a:lnSpc>
                <a:spcPct val="15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MySQL: An open-source relational database management system.</a:t>
            </a:r>
          </a:p>
          <a:p>
            <a:pPr algn="l">
              <a:lnSpc>
                <a:spcPct val="15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AES-256: A widely-used encryption algorithm for securing data at rest.</a:t>
            </a:r>
          </a:p>
          <a:p>
            <a:pPr algn="l">
              <a:lnSpc>
                <a:spcPct val="150000"/>
              </a:lnSpc>
              <a:buFont typeface="Arial" panose="020B0604020202020204" pitchFamily="34" charset="0"/>
              <a:buChar char="•"/>
            </a:pPr>
            <a:r>
              <a:rPr lang="en-IN" b="0" i="0" dirty="0" err="1">
                <a:effectLst/>
                <a:latin typeface="Times New Roman" panose="02020603050405020304" pitchFamily="18" charset="0"/>
                <a:cs typeface="Times New Roman" panose="02020603050405020304" pitchFamily="18" charset="0"/>
              </a:rPr>
              <a:t>RestController</a:t>
            </a:r>
            <a:r>
              <a:rPr lang="en-IN" b="0" i="0" dirty="0">
                <a:effectLst/>
                <a:latin typeface="Times New Roman" panose="02020603050405020304" pitchFamily="18" charset="0"/>
                <a:cs typeface="Times New Roman" panose="02020603050405020304" pitchFamily="18" charset="0"/>
              </a:rPr>
              <a:t>: A class in Spring MVC for handling HTTP requests and returning JSON data.</a:t>
            </a:r>
          </a:p>
          <a:p>
            <a:pPr algn="l">
              <a:lnSpc>
                <a:spcPct val="15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HTTPS: A protocol for secure communication over the internet using SSL/TLS certificates.</a:t>
            </a:r>
          </a:p>
        </p:txBody>
      </p:sp>
      <p:sp>
        <p:nvSpPr>
          <p:cNvPr id="9" name="TextBox 8">
            <a:extLst>
              <a:ext uri="{FF2B5EF4-FFF2-40B4-BE49-F238E27FC236}">
                <a16:creationId xmlns:a16="http://schemas.microsoft.com/office/drawing/2014/main" id="{9EBA2C1E-0170-4D83-8B82-C2EFC80C29D4}"/>
              </a:ext>
            </a:extLst>
          </p:cNvPr>
          <p:cNvSpPr txBox="1"/>
          <p:nvPr/>
        </p:nvSpPr>
        <p:spPr>
          <a:xfrm>
            <a:off x="1199237" y="4712140"/>
            <a:ext cx="5026660" cy="385042"/>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IN" sz="1800" dirty="0">
                <a:solidFill>
                  <a:srgbClr val="00B0F0"/>
                </a:solidFill>
                <a:effectLst/>
                <a:latin typeface="Times New Roman" panose="02020603050405020304" pitchFamily="18" charset="0"/>
                <a:ea typeface="Arial" panose="020B0604020202020204" pitchFamily="34" charset="0"/>
              </a:rPr>
              <a:t>Components Involved:</a:t>
            </a:r>
            <a:endParaRPr lang="en-IN" sz="1400" dirty="0">
              <a:solidFill>
                <a:srgbClr val="00B0F0"/>
              </a:solidFill>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2DBA64CF-8945-4D3F-A67F-B0DDCBB9C404}"/>
              </a:ext>
            </a:extLst>
          </p:cNvPr>
          <p:cNvSpPr txBox="1"/>
          <p:nvPr/>
        </p:nvSpPr>
        <p:spPr>
          <a:xfrm>
            <a:off x="1644162" y="5252613"/>
            <a:ext cx="5600700" cy="1704569"/>
          </a:xfrm>
          <a:prstGeom prst="rect">
            <a:avLst/>
          </a:prstGeom>
          <a:noFill/>
        </p:spPr>
        <p:txBody>
          <a:bodyPr wrap="square" rtlCol="0">
            <a:spAutoFit/>
          </a:bodyPr>
          <a:lstStyle/>
          <a:p>
            <a:pPr marL="285750" indent="-285750" algn="just">
              <a:lnSpc>
                <a:spcPct val="150000"/>
              </a:lnSpc>
              <a:buFontTx/>
              <a:buChar char="-"/>
            </a:pPr>
            <a:r>
              <a:rPr lang="en-US" sz="1800" dirty="0">
                <a:latin typeface="Times New Roman" panose="02020603050405020304" pitchFamily="18" charset="0"/>
                <a:cs typeface="Times New Roman" panose="02020603050405020304" pitchFamily="18" charset="0"/>
                <a:sym typeface="+mn-ea"/>
              </a:rPr>
              <a:t>Database</a:t>
            </a: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r>
              <a:rPr lang="en-US" sz="1800" dirty="0">
                <a:latin typeface="Times New Roman" panose="02020603050405020304" pitchFamily="18" charset="0"/>
                <a:cs typeface="Times New Roman" panose="02020603050405020304" pitchFamily="18" charset="0"/>
                <a:sym typeface="+mn-ea"/>
              </a:rPr>
              <a:t>Web Service(Built using Gradle)</a:t>
            </a: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r>
              <a:rPr lang="en-US" sz="1800" dirty="0">
                <a:latin typeface="Times New Roman" panose="02020603050405020304" pitchFamily="18" charset="0"/>
                <a:cs typeface="Times New Roman" panose="02020603050405020304" pitchFamily="18" charset="0"/>
                <a:sym typeface="+mn-ea"/>
              </a:rPr>
              <a:t>Client Web Service(Built using Gradle)</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718466"/>
          </a:xfrm>
          <a:prstGeom prst="rect">
            <a:avLst/>
          </a:prstGeom>
          <a:solidFill>
            <a:srgbClr val="FF6709"/>
          </a:solidFill>
        </p:spPr>
        <p:txBody>
          <a:bodyPr wrap="square" rtlCol="0">
            <a:spAutoFit/>
          </a:bodyPr>
          <a:lstStyle/>
          <a:p>
            <a:pPr>
              <a:lnSpc>
                <a:spcPct val="200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1107831" y="1950762"/>
            <a:ext cx="10210401"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Integration:</a:t>
            </a:r>
          </a:p>
          <a:p>
            <a:pPr marL="747713"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Jenkins is a popular tool used for continuous integration and deployment of web applications.</a:t>
            </a:r>
          </a:p>
          <a:p>
            <a:pPr marL="747713"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can be used to automate the build, test, and deployment processes of web applications.</a:t>
            </a:r>
          </a:p>
          <a:p>
            <a:pPr marL="747713"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Jenkins integrates with Git Hub to retrieve code changes and automatically trigger builds.</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Testing:</a:t>
            </a:r>
          </a:p>
          <a:p>
            <a:pPr marL="747713"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Postman is a powerful tool used for testing web APIs.</a:t>
            </a:r>
          </a:p>
          <a:p>
            <a:pPr marL="747713"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provides an intuitive interface for creating and executing API requests and evaluating their responses.</a:t>
            </a:r>
          </a:p>
          <a:p>
            <a:pPr marL="747713" indent="-285750" algn="just">
              <a:lnSpc>
                <a:spcPct val="150000"/>
              </a:lnSpc>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cURL</a:t>
            </a:r>
            <a:r>
              <a:rPr lang="en-US" b="0" i="0" dirty="0">
                <a:effectLst/>
                <a:latin typeface="Times New Roman" panose="02020603050405020304" pitchFamily="18" charset="0"/>
                <a:cs typeface="Times New Roman" panose="02020603050405020304" pitchFamily="18" charset="0"/>
              </a:rPr>
              <a:t> is a command-line tool used for sending HTTP requests and retrieving responses.</a:t>
            </a:r>
          </a:p>
        </p:txBody>
      </p:sp>
    </p:spTree>
    <p:extLst>
      <p:ext uri="{BB962C8B-B14F-4D97-AF65-F5344CB8AC3E}">
        <p14:creationId xmlns:p14="http://schemas.microsoft.com/office/powerpoint/2010/main" val="398452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718466"/>
          </a:xfrm>
          <a:prstGeom prst="rect">
            <a:avLst/>
          </a:prstGeom>
          <a:solidFill>
            <a:srgbClr val="FF6709"/>
          </a:solidFill>
        </p:spPr>
        <p:txBody>
          <a:bodyPr wrap="square" rtlCol="0">
            <a:spAutoFit/>
          </a:bodyPr>
          <a:lstStyle/>
          <a:p>
            <a:pPr>
              <a:lnSpc>
                <a:spcPct val="200000"/>
              </a:lnSpc>
            </a:pPr>
            <a:r>
              <a:rPr lang="en-IN" sz="2400" b="1" dirty="0">
                <a:solidFill>
                  <a:schemeClr val="bg1"/>
                </a:solidFill>
                <a:latin typeface="Times New Roman" panose="02020603050405020304" pitchFamily="18" charset="0"/>
              </a:rPr>
              <a:t>Integration and Testing</a:t>
            </a:r>
          </a:p>
        </p:txBody>
      </p:sp>
      <p:sp>
        <p:nvSpPr>
          <p:cNvPr id="10" name="TextBox 9">
            <a:extLst>
              <a:ext uri="{FF2B5EF4-FFF2-40B4-BE49-F238E27FC236}">
                <a16:creationId xmlns:a16="http://schemas.microsoft.com/office/drawing/2014/main" id="{A021484F-82BE-4F93-8188-030B185200C2}"/>
              </a:ext>
            </a:extLst>
          </p:cNvPr>
          <p:cNvSpPr txBox="1"/>
          <p:nvPr/>
        </p:nvSpPr>
        <p:spPr>
          <a:xfrm>
            <a:off x="1246457" y="1247283"/>
            <a:ext cx="250580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Postman:</a:t>
            </a:r>
            <a:endParaRPr lang="en-IN" dirty="0">
              <a:solidFill>
                <a:srgbClr val="00B0F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F0D0183-CA96-4552-BECF-5276950CB7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9919" y="1616615"/>
            <a:ext cx="9418320" cy="5062347"/>
          </a:xfrm>
          <a:prstGeom prst="rect">
            <a:avLst/>
          </a:prstGeom>
        </p:spPr>
      </p:pic>
    </p:spTree>
    <p:extLst>
      <p:ext uri="{BB962C8B-B14F-4D97-AF65-F5344CB8AC3E}">
        <p14:creationId xmlns:p14="http://schemas.microsoft.com/office/powerpoint/2010/main" val="149042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718466"/>
          </a:xfrm>
          <a:prstGeom prst="rect">
            <a:avLst/>
          </a:prstGeom>
          <a:solidFill>
            <a:srgbClr val="FF6709"/>
          </a:solidFill>
        </p:spPr>
        <p:txBody>
          <a:bodyPr wrap="square" rtlCol="0">
            <a:spAutoFit/>
          </a:bodyPr>
          <a:lstStyle/>
          <a:p>
            <a:pPr>
              <a:lnSpc>
                <a:spcPct val="200000"/>
              </a:lnSpc>
            </a:pPr>
            <a:r>
              <a:rPr lang="en-IN" sz="2400" b="1" dirty="0">
                <a:solidFill>
                  <a:schemeClr val="bg1"/>
                </a:solidFill>
                <a:latin typeface="Times New Roman" panose="02020603050405020304" pitchFamily="18" charset="0"/>
              </a:rPr>
              <a:t>Integration and Testing</a:t>
            </a:r>
          </a:p>
        </p:txBody>
      </p:sp>
      <p:sp>
        <p:nvSpPr>
          <p:cNvPr id="10" name="TextBox 9">
            <a:extLst>
              <a:ext uri="{FF2B5EF4-FFF2-40B4-BE49-F238E27FC236}">
                <a16:creationId xmlns:a16="http://schemas.microsoft.com/office/drawing/2014/main" id="{A021484F-82BE-4F93-8188-030B185200C2}"/>
              </a:ext>
            </a:extLst>
          </p:cNvPr>
          <p:cNvSpPr txBox="1"/>
          <p:nvPr/>
        </p:nvSpPr>
        <p:spPr>
          <a:xfrm>
            <a:off x="1246457" y="1247283"/>
            <a:ext cx="250580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Postman:</a:t>
            </a:r>
            <a:endParaRPr lang="en-IN" dirty="0">
              <a:solidFill>
                <a:srgbClr val="00B0F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F0D0183-CA96-4552-BECF-5276950CB7E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99919" y="1616615"/>
            <a:ext cx="9418320" cy="5062347"/>
          </a:xfrm>
          <a:prstGeom prst="rect">
            <a:avLst/>
          </a:prstGeom>
        </p:spPr>
      </p:pic>
    </p:spTree>
    <p:extLst>
      <p:ext uri="{BB962C8B-B14F-4D97-AF65-F5344CB8AC3E}">
        <p14:creationId xmlns:p14="http://schemas.microsoft.com/office/powerpoint/2010/main" val="1865723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1380</TotalTime>
  <Words>899</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Tushar Bawankar</cp:lastModifiedBy>
  <cp:revision>33</cp:revision>
  <dcterms:created xsi:type="dcterms:W3CDTF">2023-04-15T11:22:40Z</dcterms:created>
  <dcterms:modified xsi:type="dcterms:W3CDTF">2023-04-29T06:15:03Z</dcterms:modified>
</cp:coreProperties>
</file>