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68" r:id="rId6"/>
    <p:sldId id="259" r:id="rId7"/>
    <p:sldId id="260" r:id="rId8"/>
    <p:sldId id="261" r:id="rId9"/>
    <p:sldId id="270" r:id="rId10"/>
    <p:sldId id="269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g, Tiangen (NIH/NCI) [F]" initials="CT([" lastIdx="1" clrIdx="0">
    <p:extLst>
      <p:ext uri="{19B8F6BF-5375-455C-9EA6-DF929625EA0E}">
        <p15:presenceInfo xmlns:p15="http://schemas.microsoft.com/office/powerpoint/2012/main" userId="S::changt7@nih.gov::068d31b7-40e5-4950-ad93-45e116d81e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E8E1"/>
    <a:srgbClr val="0432FF"/>
    <a:srgbClr val="172CC7"/>
    <a:srgbClr val="EEADDA"/>
    <a:srgbClr val="C5E9EF"/>
    <a:srgbClr val="C80000"/>
    <a:srgbClr val="FBE5D6"/>
    <a:srgbClr val="DB0215"/>
    <a:srgbClr val="79ADD2"/>
    <a:srgbClr val="80C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8" autoAdjust="0"/>
    <p:restoredTop sz="96646" autoAdjust="0"/>
  </p:normalViewPr>
  <p:slideViewPr>
    <p:cSldViewPr snapToGrid="0">
      <p:cViewPr>
        <p:scale>
          <a:sx n="122" d="100"/>
          <a:sy n="122" d="100"/>
        </p:scale>
        <p:origin x="968" y="32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CF6A7-BC62-48E7-BB8D-1F822606BBD3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0B3C-60AB-4F21-888B-813957B2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6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Hi everyone, today I will present our recent work on predict pan-cancer ICB response using machine learning.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B3C-60AB-4F21-888B-813957B228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3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58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958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360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943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111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82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7224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046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320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01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698560"/>
            <a:ext cx="9143999" cy="366389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Report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Reproducibility report of PENCIL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800" y="5175437"/>
            <a:ext cx="7611177" cy="1401024"/>
          </a:xfrm>
        </p:spPr>
        <p:txBody>
          <a:bodyPr/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Yingying Cao, Tiangen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Chang, Sahil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Sahni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Jul 10, 2023</a:t>
            </a:r>
          </a:p>
        </p:txBody>
      </p:sp>
    </p:spTree>
    <p:extLst>
      <p:ext uri="{BB962C8B-B14F-4D97-AF65-F5344CB8AC3E}">
        <p14:creationId xmlns:p14="http://schemas.microsoft.com/office/powerpoint/2010/main" val="80202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5C690-F919-2C24-FF7B-69CF25B74724}"/>
              </a:ext>
            </a:extLst>
          </p:cNvPr>
          <p:cNvSpPr txBox="1"/>
          <p:nvPr/>
        </p:nvSpPr>
        <p:spPr>
          <a:xfrm>
            <a:off x="0" y="0"/>
            <a:ext cx="26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GSE200996: PENCIL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A2AAD-3045-76C3-FFF4-C5C4AC9AC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501650"/>
            <a:ext cx="3031958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5FF40-B027-871E-04AF-0272FC338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900" y="501650"/>
            <a:ext cx="3058789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C68AEC-C155-0DA8-B979-DC771F92C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05" y="501650"/>
            <a:ext cx="3015916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225935-2C5B-D6FD-85CE-8B915F776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3613150"/>
            <a:ext cx="3039979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C5BF8D-D9B2-A43B-9A28-B1E0E5949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99" y="3613150"/>
            <a:ext cx="3032805" cy="274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EB8087-159B-4F84-C351-71A4FCFE2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598" y="3613150"/>
            <a:ext cx="3007123" cy="2743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51913F-6366-9848-8726-687278A3C452}"/>
              </a:ext>
            </a:extLst>
          </p:cNvPr>
          <p:cNvSpPr txBox="1"/>
          <p:nvPr/>
        </p:nvSpPr>
        <p:spPr>
          <a:xfrm>
            <a:off x="1159367" y="324433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CD8T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2981F6-A234-672E-CF26-9BDF1CE6630E}"/>
              </a:ext>
            </a:extLst>
          </p:cNvPr>
          <p:cNvSpPr txBox="1"/>
          <p:nvPr/>
        </p:nvSpPr>
        <p:spPr>
          <a:xfrm>
            <a:off x="8986890" y="32443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B cells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8E409-B222-158F-E29E-3A41B9CEE149}"/>
              </a:ext>
            </a:extLst>
          </p:cNvPr>
          <p:cNvSpPr txBox="1"/>
          <p:nvPr/>
        </p:nvSpPr>
        <p:spPr>
          <a:xfrm>
            <a:off x="5128591" y="324433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CD4T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03790F-C887-C2C7-4FBA-18DB8637AE9C}"/>
              </a:ext>
            </a:extLst>
          </p:cNvPr>
          <p:cNvSpPr txBox="1"/>
          <p:nvPr/>
        </p:nvSpPr>
        <p:spPr>
          <a:xfrm>
            <a:off x="1159367" y="638577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PBMC CD8T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5C0E66-6F13-4E52-4F4A-53E7156DE531}"/>
              </a:ext>
            </a:extLst>
          </p:cNvPr>
          <p:cNvSpPr txBox="1"/>
          <p:nvPr/>
        </p:nvSpPr>
        <p:spPr>
          <a:xfrm>
            <a:off x="8986890" y="6385777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PBMC B cells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7B9338-3A5D-3361-9AB7-1DD42F94811A}"/>
              </a:ext>
            </a:extLst>
          </p:cNvPr>
          <p:cNvSpPr txBox="1"/>
          <p:nvPr/>
        </p:nvSpPr>
        <p:spPr>
          <a:xfrm>
            <a:off x="5128591" y="638577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PBMC CD4T</a:t>
            </a:r>
          </a:p>
        </p:txBody>
      </p:sp>
    </p:spTree>
    <p:extLst>
      <p:ext uri="{BB962C8B-B14F-4D97-AF65-F5344CB8AC3E}">
        <p14:creationId xmlns:p14="http://schemas.microsoft.com/office/powerpoint/2010/main" val="289452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5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9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1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9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7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EEC2-A2BD-1963-5CD3-DF4E3847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3EFD-F3B5-921E-59DD-8A62757F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9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Get response from the PENCIL authors about the reproducibility on the melanoma data GSE120575</a:t>
            </a:r>
          </a:p>
          <a:p>
            <a:endParaRPr lang="en-US" dirty="0"/>
          </a:p>
          <a:p>
            <a:r>
              <a:rPr lang="en-US" dirty="0"/>
              <a:t>Get at least one </a:t>
            </a:r>
            <a:r>
              <a:rPr lang="en-US" dirty="0" err="1"/>
              <a:t>scRNAseq</a:t>
            </a:r>
            <a:r>
              <a:rPr lang="en-US" dirty="0"/>
              <a:t> dataset with ICB response information for HNSCC or TNBC or melanoma</a:t>
            </a:r>
          </a:p>
          <a:p>
            <a:endParaRPr lang="en-US" dirty="0"/>
          </a:p>
          <a:p>
            <a:r>
              <a:rPr lang="en-US" dirty="0"/>
              <a:t>Functional analysis of phenotype-related cells identified by PENCIL to get biological insights from the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1BAB9-1899-DC13-B417-41F4164E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EEC2-A2BD-1963-5CD3-DF4E3847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3EFD-F3B5-921E-59DD-8A62757F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9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Step 0: Raw data preprocessing, QC, normalization, cell annotation (use original annotation if provided with paper, e.g. GSE120575 CD8T)</a:t>
            </a:r>
          </a:p>
          <a:p>
            <a:r>
              <a:rPr lang="en-US" dirty="0"/>
              <a:t>Step 1: Add phenotype info. to Seurat object</a:t>
            </a:r>
          </a:p>
          <a:p>
            <a:r>
              <a:rPr lang="en-US" dirty="0"/>
              <a:t>Step 2: Subset to cell types of interest (e.g., CD4T, CD8T, B cells), and save to .h5ad</a:t>
            </a:r>
          </a:p>
          <a:p>
            <a:r>
              <a:rPr lang="en-US" dirty="0"/>
              <a:t>Step 3: Run PENCIL</a:t>
            </a:r>
          </a:p>
          <a:p>
            <a:r>
              <a:rPr lang="en-US" dirty="0"/>
              <a:t>Step 4: Downstream analysis of phenotype-related cells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1BAB9-1899-DC13-B417-41F4164E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3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EEC2-A2BD-1963-5CD3-DF4E3847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results for the manuscript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3EFD-F3B5-921E-59DD-8A62757F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9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1. Ratio between phenotype-related cells (yes/no) may be used to predict phenotype of a patient (e.g. ICB response)</a:t>
            </a:r>
          </a:p>
          <a:p>
            <a:r>
              <a:rPr lang="en-US" dirty="0"/>
              <a:t>2. Marker gene analysis of phenotype-related cells</a:t>
            </a:r>
          </a:p>
          <a:p>
            <a:r>
              <a:rPr lang="en-US" dirty="0"/>
              <a:t>3. functional (GO/pathway) analysis of genes/cells</a:t>
            </a:r>
          </a:p>
          <a:p>
            <a:r>
              <a:rPr lang="en-US" dirty="0"/>
              <a:t>4. Optional: Compare with intuitive methods such as counting the cells from R/NR in each cluster and identify phenotype-related clusters and the marker genes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1BAB9-1899-DC13-B417-41F4164E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7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EEC2-A2BD-1963-5CD3-DF4E3847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3EFD-F3B5-921E-59DD-8A62757F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9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Predicting phenotype using phenotype-related cells</a:t>
            </a:r>
          </a:p>
          <a:p>
            <a:pPr lvl="1"/>
            <a:r>
              <a:rPr lang="en-US" dirty="0"/>
              <a:t>1. Regarding GSE120575, there are 44 samples. Using 30 to train the model, 14 to evaluate the predictive power. Stratifying R/NR during train/test splitting. </a:t>
            </a:r>
          </a:p>
          <a:p>
            <a:pPr lvl="1"/>
            <a:r>
              <a:rPr lang="en-US" dirty="0"/>
              <a:t>2. </a:t>
            </a:r>
          </a:p>
          <a:p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1BAB9-1899-DC13-B417-41F4164E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2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4350F-9BC7-D09B-C30D-DF417F524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907160"/>
            <a:ext cx="5029200" cy="431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3F602-BEAC-F93F-FB2A-E614A0DC6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4" y="907160"/>
            <a:ext cx="5029200" cy="431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85BE39-EBB5-C303-8DAF-634248DA9525}"/>
              </a:ext>
            </a:extLst>
          </p:cNvPr>
          <p:cNvSpPr txBox="1"/>
          <p:nvPr/>
        </p:nvSpPr>
        <p:spPr>
          <a:xfrm>
            <a:off x="1828800" y="5486400"/>
            <a:ext cx="309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pipeline (8056 CD8T cells)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43059-6633-B1AE-C219-9A87A111EF4E}"/>
              </a:ext>
            </a:extLst>
          </p:cNvPr>
          <p:cNvSpPr txBox="1"/>
          <p:nvPr/>
        </p:nvSpPr>
        <p:spPr>
          <a:xfrm>
            <a:off x="7557052" y="5486400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paper (6350 CD8T cells)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5C690-F919-2C24-FF7B-69CF25B74724}"/>
              </a:ext>
            </a:extLst>
          </p:cNvPr>
          <p:cNvSpPr txBox="1"/>
          <p:nvPr/>
        </p:nvSpPr>
        <p:spPr>
          <a:xfrm>
            <a:off x="0" y="0"/>
            <a:ext cx="334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GSE120575: extracting CD8T cells</a:t>
            </a:r>
          </a:p>
        </p:txBody>
      </p:sp>
    </p:spTree>
    <p:extLst>
      <p:ext uri="{BB962C8B-B14F-4D97-AF65-F5344CB8AC3E}">
        <p14:creationId xmlns:p14="http://schemas.microsoft.com/office/powerpoint/2010/main" val="232956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26AF3-0100-4B2B-E120-D0E3DF33E1A6}"/>
              </a:ext>
            </a:extLst>
          </p:cNvPr>
          <p:cNvSpPr txBox="1"/>
          <p:nvPr/>
        </p:nvSpPr>
        <p:spPr>
          <a:xfrm>
            <a:off x="0" y="0"/>
            <a:ext cx="7694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ISSUE</a:t>
            </a:r>
            <a:r>
              <a:rPr lang="en-US" b="1" dirty="0"/>
              <a:t>: CANNOT reproduce PENCIL result with default parameters GSE120575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E80C9-9027-ED26-6B39-158E8BFD5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2438400"/>
            <a:ext cx="4978400" cy="441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514CD-D8FE-4080-DE54-4AC4280D3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106"/>
            <a:ext cx="4820832" cy="5049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13468E-F0DC-2471-D33E-1B41810C7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121" y="459106"/>
            <a:ext cx="7270879" cy="197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6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EEC2-A2BD-1963-5CD3-DF4E3847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and result of GSE200996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3EFD-F3B5-921E-59DD-8A62757F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9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Predicting phenotype using phenotype-related cells</a:t>
            </a:r>
          </a:p>
          <a:p>
            <a:pPr lvl="1"/>
            <a:r>
              <a:rPr lang="en-US" dirty="0"/>
              <a:t>Logic</a:t>
            </a:r>
          </a:p>
          <a:p>
            <a:pPr lvl="2"/>
            <a:r>
              <a:rPr lang="en-US" dirty="0"/>
              <a:t>1. Using tissue CD8T, CD4T, B cells respectively</a:t>
            </a:r>
          </a:p>
          <a:p>
            <a:pPr lvl="2"/>
            <a:r>
              <a:rPr lang="en-US" dirty="0"/>
              <a:t>2. Using PBMC CD8T, CD4T, B cells respectively</a:t>
            </a:r>
          </a:p>
          <a:p>
            <a:pPr lvl="1"/>
            <a:r>
              <a:rPr lang="en-US" dirty="0"/>
              <a:t>Result</a:t>
            </a:r>
          </a:p>
          <a:p>
            <a:pPr lvl="2"/>
            <a:r>
              <a:rPr lang="en-US" dirty="0"/>
              <a:t>Tissue immune cells better correlate with ICB response (measured by &gt;10% tumor reduction), where B cells have the best correlation. PBMC CD4T and B cells barely have correlation with ICB response. Interestingly, PBMC CD8T cells still have strong correlation with ICB response. See more details on the next slide.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1BAB9-1899-DC13-B417-41F4164E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3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107410</TotalTime>
  <Words>447</Words>
  <Application>Microsoft Macintosh PowerPoint</Application>
  <PresentationFormat>Widescreen</PresentationFormat>
  <Paragraphs>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主题</vt:lpstr>
      <vt:lpstr>Work Report  Reproducibility report of PENCIL</vt:lpstr>
      <vt:lpstr>To do list</vt:lpstr>
      <vt:lpstr>Pipeline</vt:lpstr>
      <vt:lpstr>Planned results for the manuscript</vt:lpstr>
      <vt:lpstr>Idea</vt:lpstr>
      <vt:lpstr>PowerPoint Presentation</vt:lpstr>
      <vt:lpstr>PowerPoint Presentation</vt:lpstr>
      <vt:lpstr>PowerPoint Presentation</vt:lpstr>
      <vt:lpstr>Logic and result of GSE200996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picb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report</dc:title>
  <dc:creator>Tiangen Chang</dc:creator>
  <cp:lastModifiedBy>Tiangen Chang (NIH/NCI)</cp:lastModifiedBy>
  <cp:revision>1734</cp:revision>
  <dcterms:created xsi:type="dcterms:W3CDTF">2022-01-17T23:31:35Z</dcterms:created>
  <dcterms:modified xsi:type="dcterms:W3CDTF">2023-07-11T20:52:35Z</dcterms:modified>
</cp:coreProperties>
</file>